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90" r:id="rId11"/>
    <p:sldId id="287" r:id="rId12"/>
    <p:sldId id="288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90"/>
            <p14:sldId id="287"/>
            <p14:sldId id="288"/>
            <p14:sldId id="289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Credit EDA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                                                             -Deepak and Komal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491097"/>
            <a:ext cx="9253108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Heat Map for Defaulters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8087B-C91F-4168-9092-0F21040C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39" y="1227117"/>
            <a:ext cx="10760731" cy="52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491097"/>
            <a:ext cx="9253108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Heat Map for Non Defaulters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E43A6-FCFC-4D24-95B6-486B8AB1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5" y="1394445"/>
            <a:ext cx="11032668" cy="54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7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675763"/>
            <a:ext cx="9253108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Correlation for Defaulters and Non Defaulters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FBF07-2F81-4941-8496-B08D4D2B8593}"/>
              </a:ext>
            </a:extLst>
          </p:cNvPr>
          <p:cNvSpPr txBox="1"/>
          <p:nvPr/>
        </p:nvSpPr>
        <p:spPr>
          <a:xfrm>
            <a:off x="637291" y="1301089"/>
            <a:ext cx="96300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positive correlations are as below: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OBS_30_CNT_SOCIAL_CIRCLE- OBS_60_CNT_SOCIAL_CIRCLE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AMT_GOODS_PRICE- AMT_CREDIT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REGION_RATING_CLIENT_W_CITY- REGION_RATING_CLIENT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CNT_FAM_MEMBERS- CNT_CHILDREN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DEF_60_CNT_SOCIAL_CIRCLE- DEF_30_CNT_SOCIAL_CIRCLE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AMT_CREDIT- AMT_ANNUITY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AMT_ANNUITY- AMT_GOODS_PRICE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EXT_SOURCE_1- AGE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REGION_POPULATION_RELATIVE- REGION_RATING_CLIENT_W_CITY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REGION_RATING_CLIENT- REGION_POPULATION_RELATIVE</a:t>
            </a:r>
          </a:p>
          <a:p>
            <a:pPr algn="l"/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negative correlations are as below;</a:t>
            </a:r>
          </a:p>
          <a:p>
            <a:pPr algn="l"/>
            <a:endParaRPr lang="en-IN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HOUR_APPR_PROCESS_START - REGION_RATING_CLIENT_W_CITY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REGION_RATING_CLIENT - HOUR_APPR_PROCESS_START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REGION_POPULATION_RELATIVE - REGION_RATING_CLIENT</a:t>
            </a:r>
          </a:p>
          <a:p>
            <a:pPr algn="l">
              <a:buFont typeface="+mj-lt"/>
              <a:buAutoNum type="arabicPeriod"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REGION_RATING_CLIENT_W_CITY - REGION_POPULATION_RELATIVE</a:t>
            </a:r>
          </a:p>
        </p:txBody>
      </p:sp>
    </p:spTree>
    <p:extLst>
      <p:ext uri="{BB962C8B-B14F-4D97-AF65-F5344CB8AC3E}">
        <p14:creationId xmlns:p14="http://schemas.microsoft.com/office/powerpoint/2010/main" val="312627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A) Income VS Credit(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income higher than 300000 the defaulters are low.)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675763"/>
            <a:ext cx="9253108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Checking Numerical Variables for both defaulter and non Defaulter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625AF-079C-43EE-AE7B-AB234850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9" y="1818860"/>
            <a:ext cx="9940863" cy="48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Good_price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Amt_Credit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(Less Defaulters if price of good 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upto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500k and amount credit is also less than 500k)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675763"/>
            <a:ext cx="9253108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Checking Numerical Variables for both defaulter and non Defaulter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5CFB-232E-47BF-9142-FBB91AC7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9" y="1622108"/>
            <a:ext cx="11281583" cy="49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0D7E-85BB-48BD-9769-B4903A7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Previous application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9CB7-7C5D-4EF7-8D9C-112A8F8B93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45863" cy="5124990"/>
          </a:xfrm>
        </p:spPr>
        <p:txBody>
          <a:bodyPr/>
          <a:lstStyle/>
          <a:p>
            <a:r>
              <a:rPr lang="en-IN" dirty="0"/>
              <a:t>We will merge the previous and new application data set and then we will </a:t>
            </a:r>
            <a:r>
              <a:rPr lang="en-IN" dirty="0" err="1"/>
              <a:t>analyze</a:t>
            </a:r>
            <a:r>
              <a:rPr lang="en-IN" dirty="0"/>
              <a:t> the variables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D77C5-C20B-4961-85EA-C3FB7AD5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2" y="1831531"/>
            <a:ext cx="10268504" cy="4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0FCF-D1A5-45CE-993D-17A85112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Combination Vs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CF3DD-77F2-480B-B6FD-F743B212E5C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322773"/>
            <a:ext cx="10690502" cy="3675355"/>
          </a:xfrm>
        </p:spPr>
      </p:pic>
    </p:spTree>
    <p:extLst>
      <p:ext uri="{BB962C8B-B14F-4D97-AF65-F5344CB8AC3E}">
        <p14:creationId xmlns:p14="http://schemas.microsoft.com/office/powerpoint/2010/main" val="210277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0FCF-D1A5-45CE-993D-17A85112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Portfolio Vs Status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F28758-57E8-468C-9216-E1243954A67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49" y="1305017"/>
            <a:ext cx="10521827" cy="3315600"/>
          </a:xfrm>
        </p:spPr>
      </p:pic>
    </p:spTree>
    <p:extLst>
      <p:ext uri="{BB962C8B-B14F-4D97-AF65-F5344CB8AC3E}">
        <p14:creationId xmlns:p14="http://schemas.microsoft.com/office/powerpoint/2010/main" val="120237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E313-1CF6-4971-91E2-465C5C4A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Type Vs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4AD6E-8783-4A0C-AE4C-CD69E4FE57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358283"/>
            <a:ext cx="11027854" cy="3265192"/>
          </a:xfrm>
        </p:spPr>
      </p:pic>
    </p:spTree>
    <p:extLst>
      <p:ext uri="{BB962C8B-B14F-4D97-AF65-F5344CB8AC3E}">
        <p14:creationId xmlns:p14="http://schemas.microsoft.com/office/powerpoint/2010/main" val="122716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E313-1CF6-4971-91E2-465C5C4A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Amount Vs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CF48D-1B27-4905-99DF-9638B03A24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E372E-B40F-45C0-ACE8-C962D5C0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303650"/>
            <a:ext cx="10788411" cy="493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2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6381" cy="504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 This is achieved by using EDA (Exploratory data analysis) on the bank data, wherein we </a:t>
            </a:r>
            <a:r>
              <a:rPr lang="en-US" dirty="0" err="1"/>
              <a:t>analyse</a:t>
            </a:r>
            <a:r>
              <a:rPr lang="en-US" dirty="0"/>
              <a:t> the pattern present in data and help bank in mitigating two types of risk associated with loan approvals:- If the applicant is likely to repay the loan, then not approving the loan results in a loss of business to the company .If the applicant is not likely to repay the loan, i.e. he/she is likely to default, then approving the loan may lead to a financial loss for the company</a:t>
            </a:r>
          </a:p>
          <a:p>
            <a:pPr marL="0" indent="0" algn="l" rtl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When a client applies for a loan, there are four types of decisions that could be taken by the client/company):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Merriweather"/>
              </a:rPr>
              <a:t>Approved: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 The Company has approved loan Application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Merriweather"/>
              </a:rPr>
              <a:t>Cancelled: 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The client cancelled the application sometime during approval. Either the client changed her/his mind about the loan or in some cases due to a higher risk of the client he received worse pricing which he did not want.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Merriweather"/>
              </a:rPr>
              <a:t>Refused: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 The company had rejected the loan (because the client does not meet their requirements etc.).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Merriweather"/>
              </a:rPr>
              <a:t>Unused offer: 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 Loan has been cancelled by the client but on different stages of the process.</a:t>
            </a:r>
            <a:br>
              <a:rPr lang="en-US" dirty="0"/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AD65-B306-4100-B91E-E524E286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Defaulter Income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17011-6836-42CE-AD9B-0BCB266209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340528"/>
            <a:ext cx="10672747" cy="3622089"/>
          </a:xfrm>
        </p:spPr>
      </p:pic>
    </p:spTree>
    <p:extLst>
      <p:ext uri="{BB962C8B-B14F-4D97-AF65-F5344CB8AC3E}">
        <p14:creationId xmlns:p14="http://schemas.microsoft.com/office/powerpoint/2010/main" val="244196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AD65-B306-4100-B91E-E524E286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Defaulter Income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754E-1445-420D-B5A7-2DDDCE8FA7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F298A-25EF-432D-A298-CBF16B46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444752"/>
            <a:ext cx="9791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AD65-B306-4100-B91E-E524E286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Defaulter Correlation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6B8CA-0B5C-4274-81B1-99183D591A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447061"/>
            <a:ext cx="10894689" cy="4767308"/>
          </a:xfrm>
        </p:spPr>
      </p:pic>
    </p:spTree>
    <p:extLst>
      <p:ext uri="{BB962C8B-B14F-4D97-AF65-F5344CB8AC3E}">
        <p14:creationId xmlns:p14="http://schemas.microsoft.com/office/powerpoint/2010/main" val="71058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AD65-B306-4100-B91E-E524E286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Rejection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B47DE-6F82-4197-9014-5EDCD7E216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9B03D-9777-435B-9710-9AC031BD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341614"/>
            <a:ext cx="10859432" cy="48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85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AD65-B306-4100-B91E-E524E286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5F22E-1CA0-4E8F-848E-AB9A124E244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340528"/>
            <a:ext cx="11258673" cy="4944862"/>
          </a:xfrm>
        </p:spPr>
      </p:pic>
    </p:spTree>
    <p:extLst>
      <p:ext uri="{BB962C8B-B14F-4D97-AF65-F5344CB8AC3E}">
        <p14:creationId xmlns:p14="http://schemas.microsoft.com/office/powerpoint/2010/main" val="311772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Removal of missing Values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6381" cy="504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EDA , we remove missing values so that analysis can be done on corrected data . After identifying missing values- we have handled them by replacing other values.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29ACD-9ED5-47E7-939F-D3EE89F7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08" y="2312522"/>
            <a:ext cx="7199791" cy="44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0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Identifying Outliers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6381" cy="504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checked for Target Variable(==1 or ==0 ) for identifying Defaulter and Non defaulter.</a:t>
            </a:r>
          </a:p>
          <a:p>
            <a:pPr lvl="0">
              <a:spcAft>
                <a:spcPts val="600"/>
              </a:spcAft>
              <a:buAutoNum type="alphaUcParenR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Checking on columns such as 'AMT_INCOME_TOTAL’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see that the Annuity amount lies between 15000 to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around 30000 for defaulters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B)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AMT_CREDIT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42EF28-1065-4EE0-AF41-970D2643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86" y="1781855"/>
            <a:ext cx="7100517" cy="2601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E2CC86-1CDD-4FB0-A3DF-E81FD618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66" y="4260912"/>
            <a:ext cx="7954392" cy="24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Identifying Outliers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6381" cy="504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1216381" cy="504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c) YEARS_EMPLOYED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D) DAYS_BIRTH 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column is age of the </a:t>
            </a:r>
            <a:r>
              <a:rPr lang="en-US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peron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at the time of loan application.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#This could be converted to age in years by dividing by 365.25(Considering leap years).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#Also it is with a negative sign, hence needs to be treated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7C7CD-160E-47BD-A6EC-873AAB2E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4" y="1524707"/>
            <a:ext cx="9343263" cy="2337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7CDBB-C333-43EF-A50A-908D4B42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46" y="4077373"/>
            <a:ext cx="8357844" cy="25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8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will be used to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compare the data between defaulter and Non defaulter.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will group the data on basis of age group ,amount , income Tax . Other factors like whether individual owns a Car ,Live in which type of City ,Type of House they own ,Income Range ,Education Type . Then a comparative analysis will be done to check and compare the data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491097"/>
            <a:ext cx="9253108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Checking conditions for Defaulter and Non Defaulter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39DF37-381E-41CE-A61F-050189C7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6" y="2494624"/>
            <a:ext cx="5835462" cy="3450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3EF8CE-E945-4750-88CC-FF40D33B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56" y="2630010"/>
            <a:ext cx="5214937" cy="30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Analysis of Income Variable for Defaulter and Non Defaulter(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 large number of non-defaulters have very high income)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491097"/>
            <a:ext cx="9253108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Checking Variables among Defaulters and Non Defaulters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999E4-6B4E-4D81-92D8-D2D5333F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89" y="1907768"/>
            <a:ext cx="8774143" cy="35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0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Analysis of Rating among Defaulter and Non Defaulter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491097"/>
            <a:ext cx="9253108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Checking Variables among Defaulters and Non Defaulters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29C28-CD48-487C-B484-36A243E3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1726784"/>
            <a:ext cx="10253708" cy="4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3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301089"/>
            <a:ext cx="11216381" cy="526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86850C8-6E07-4A65-806D-55EE7D374086}"/>
              </a:ext>
            </a:extLst>
          </p:cNvPr>
          <p:cNvSpPr txBox="1">
            <a:spLocks/>
          </p:cNvSpPr>
          <p:nvPr/>
        </p:nvSpPr>
        <p:spPr>
          <a:xfrm>
            <a:off x="521207" y="1301089"/>
            <a:ext cx="11389183" cy="542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Analysis of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Amt_Annuity_Bins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among Defaulter and Non Defaulter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9021D-B801-40EA-B19E-96C5A9A3F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7" y="491097"/>
            <a:ext cx="9253108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Checking Variables among Defaulters and Non Defaulters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BC513-57F7-48B8-9222-659FDA74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1651440"/>
            <a:ext cx="10552207" cy="49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5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{3F629A67-1017-43FA-8AAE-FD3F828F75BF}tf10001108_win32</Template>
  <TotalTime>104</TotalTime>
  <Words>821</Words>
  <Application>Microsoft Office PowerPoint</Application>
  <PresentationFormat>Widescreen</PresentationFormat>
  <Paragraphs>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Helvetica Neue</vt:lpstr>
      <vt:lpstr>Merriweather</vt:lpstr>
      <vt:lpstr>Segoe UI</vt:lpstr>
      <vt:lpstr>Segoe UI Light</vt:lpstr>
      <vt:lpstr>WelcomeDoc</vt:lpstr>
      <vt:lpstr>Credit EDA Case Study</vt:lpstr>
      <vt:lpstr>Problem Statement</vt:lpstr>
      <vt:lpstr>Removal of missing Values</vt:lpstr>
      <vt:lpstr>Identifying Outliers</vt:lpstr>
      <vt:lpstr>Identifying Outliers</vt:lpstr>
      <vt:lpstr>Checking conditions for Defaulter and Non Defaulter   </vt:lpstr>
      <vt:lpstr>Checking Variables among Defaulters and Non Defaulters  </vt:lpstr>
      <vt:lpstr>Checking Variables among Defaulters and Non Defaulters  </vt:lpstr>
      <vt:lpstr>Checking Variables among Defaulters and Non Defaulters  </vt:lpstr>
      <vt:lpstr>Heat Map for Defaulters  </vt:lpstr>
      <vt:lpstr>Heat Map for Non Defaulters  </vt:lpstr>
      <vt:lpstr>Correlation for Defaulters and Non Defaulters</vt:lpstr>
      <vt:lpstr>Checking Numerical Variables for both defaulter and non Defaulter</vt:lpstr>
      <vt:lpstr>Checking Numerical Variables for both defaulter and non Defaulter</vt:lpstr>
      <vt:lpstr>Analysis of Previous application Dataset</vt:lpstr>
      <vt:lpstr>Product Combination Vs Status</vt:lpstr>
      <vt:lpstr>Name Portfolio Vs Status</vt:lpstr>
      <vt:lpstr>Channel Type Vs status</vt:lpstr>
      <vt:lpstr>Amount Vs Status</vt:lpstr>
      <vt:lpstr>Defaulter Income </vt:lpstr>
      <vt:lpstr>Defaulter Income </vt:lpstr>
      <vt:lpstr>Defaulter Correlation</vt:lpstr>
      <vt:lpstr>Loan Rejection Rate</vt:lpstr>
      <vt:lpstr>EDA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komal</dc:creator>
  <cp:keywords/>
  <cp:lastModifiedBy>komal</cp:lastModifiedBy>
  <cp:revision>17</cp:revision>
  <dcterms:created xsi:type="dcterms:W3CDTF">2020-12-21T04:14:07Z</dcterms:created>
  <dcterms:modified xsi:type="dcterms:W3CDTF">2020-12-21T05:58:12Z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