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4" r:id="rId9"/>
    <p:sldId id="265" r:id="rId10"/>
    <p:sldId id="266" r:id="rId11"/>
    <p:sldId id="262"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974" y="216"/>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831988" y="3264987"/>
            <a:ext cx="6870861" cy="1200329"/>
          </a:xfrm>
          <a:prstGeom prst="rect">
            <a:avLst/>
          </a:prstGeom>
          <a:noFill/>
        </p:spPr>
        <p:txBody>
          <a:bodyPr wrap="square" rtlCol="0">
            <a:spAutoFit/>
          </a:bodyPr>
          <a:lstStyle/>
          <a:p>
            <a:pPr algn="ctr"/>
            <a:r>
              <a:rPr lang="en-US" sz="3600" b="1" dirty="0">
                <a:solidFill>
                  <a:schemeClr val="bg1"/>
                </a:solidFill>
                <a:latin typeface="Arial" panose="020B0604020202020204" pitchFamily="34" charset="0"/>
                <a:cs typeface="Arial" panose="020B0604020202020204" pitchFamily="34" charset="0"/>
              </a:rPr>
              <a:t>Green House Gas Emission Prediction</a:t>
            </a: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9" name="TextBox 8">
            <a:extLst>
              <a:ext uri="{FF2B5EF4-FFF2-40B4-BE49-F238E27FC236}">
                <a16:creationId xmlns:a16="http://schemas.microsoft.com/office/drawing/2014/main" id="{EE31EBCD-A20C-868D-FC36-F2B785A979AE}"/>
              </a:ext>
            </a:extLst>
          </p:cNvPr>
          <p:cNvSpPr txBox="1"/>
          <p:nvPr/>
        </p:nvSpPr>
        <p:spPr>
          <a:xfrm>
            <a:off x="6760158" y="5469578"/>
            <a:ext cx="6172200" cy="646331"/>
          </a:xfrm>
          <a:prstGeom prst="rect">
            <a:avLst/>
          </a:prstGeom>
          <a:noFill/>
        </p:spPr>
        <p:txBody>
          <a:bodyPr wrap="square">
            <a:spAutoFit/>
          </a:bodyPr>
          <a:lstStyle/>
          <a:p>
            <a:r>
              <a:rPr lang="en-US" sz="3600" b="1" dirty="0" err="1">
                <a:solidFill>
                  <a:schemeClr val="bg1"/>
                </a:solidFill>
              </a:rPr>
              <a:t>Phadatare</a:t>
            </a:r>
            <a:r>
              <a:rPr lang="en-US" sz="3600" b="1" dirty="0">
                <a:solidFill>
                  <a:schemeClr val="bg1"/>
                </a:solidFill>
              </a:rPr>
              <a:t> Komal</a:t>
            </a:r>
            <a:endParaRPr lang="en-IN" sz="3600" b="1" dirty="0">
              <a:solidFill>
                <a:schemeClr val="bg1"/>
              </a:solidFill>
            </a:endParaRPr>
          </a:p>
        </p:txBody>
      </p:sp>
      <p:sp>
        <p:nvSpPr>
          <p:cNvPr id="11" name="TextBox 10">
            <a:extLst>
              <a:ext uri="{FF2B5EF4-FFF2-40B4-BE49-F238E27FC236}">
                <a16:creationId xmlns:a16="http://schemas.microsoft.com/office/drawing/2014/main" id="{7DCC08AC-1964-75F3-FDBF-5DAC443047F8}"/>
              </a:ext>
            </a:extLst>
          </p:cNvPr>
          <p:cNvSpPr txBox="1"/>
          <p:nvPr/>
        </p:nvSpPr>
        <p:spPr>
          <a:xfrm>
            <a:off x="4426942" y="6496391"/>
            <a:ext cx="7765058" cy="379656"/>
          </a:xfrm>
          <a:prstGeom prst="rect">
            <a:avLst/>
          </a:prstGeom>
          <a:noFill/>
        </p:spPr>
        <p:txBody>
          <a:bodyPr wrap="square">
            <a:spAutoFit/>
          </a:bodyPr>
          <a:lstStyle/>
          <a:p>
            <a:r>
              <a:rPr lang="en-IN" dirty="0"/>
              <a:t>https://github.com/komalphadtare1/GHG_emission-visualization-project</a:t>
            </a:r>
          </a:p>
        </p:txBody>
      </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D065D6-85AD-A565-D114-03230164561F}"/>
              </a:ext>
            </a:extLst>
          </p:cNvPr>
          <p:cNvPicPr>
            <a:picLocks noChangeAspect="1"/>
          </p:cNvPicPr>
          <p:nvPr/>
        </p:nvPicPr>
        <p:blipFill>
          <a:blip r:embed="rId2"/>
          <a:stretch>
            <a:fillRect/>
          </a:stretch>
        </p:blipFill>
        <p:spPr>
          <a:xfrm>
            <a:off x="204909" y="1493520"/>
            <a:ext cx="10188771" cy="1395343"/>
          </a:xfrm>
          <a:prstGeom prst="rect">
            <a:avLst/>
          </a:prstGeom>
        </p:spPr>
      </p:pic>
      <p:sp>
        <p:nvSpPr>
          <p:cNvPr id="5" name="TextBox 4">
            <a:extLst>
              <a:ext uri="{FF2B5EF4-FFF2-40B4-BE49-F238E27FC236}">
                <a16:creationId xmlns:a16="http://schemas.microsoft.com/office/drawing/2014/main" id="{9B47B4DD-C1F8-A62F-29A4-17E0DBCE9700}"/>
              </a:ext>
            </a:extLst>
          </p:cNvPr>
          <p:cNvSpPr txBox="1"/>
          <p:nvPr/>
        </p:nvSpPr>
        <p:spPr>
          <a:xfrm>
            <a:off x="204909" y="4102470"/>
            <a:ext cx="11841480" cy="666977"/>
          </a:xfrm>
          <a:prstGeom prst="rect">
            <a:avLst/>
          </a:prstGeom>
          <a:noFill/>
        </p:spPr>
        <p:txBody>
          <a:bodyPr wrap="square">
            <a:spAutoFit/>
          </a:bodyPr>
          <a:lstStyle/>
          <a:p>
            <a:r>
              <a:rPr lang="en-US" dirty="0"/>
              <a:t>Fig 4 shows : The final model and scaler were serialized and saved using </a:t>
            </a:r>
            <a:r>
              <a:rPr lang="en-US" dirty="0" err="1"/>
              <a:t>joblib</a:t>
            </a:r>
            <a:r>
              <a:rPr lang="en-US" dirty="0"/>
              <a:t>, enabling seamless reuse and deployment of the trained pipeline.</a:t>
            </a:r>
            <a:endParaRPr lang="en-IN" dirty="0"/>
          </a:p>
        </p:txBody>
      </p:sp>
      <p:sp>
        <p:nvSpPr>
          <p:cNvPr id="7" name="TextBox 6">
            <a:extLst>
              <a:ext uri="{FF2B5EF4-FFF2-40B4-BE49-F238E27FC236}">
                <a16:creationId xmlns:a16="http://schemas.microsoft.com/office/drawing/2014/main" id="{CE3084A5-CC3D-6F52-0215-EE14259A1194}"/>
              </a:ext>
            </a:extLst>
          </p:cNvPr>
          <p:cNvSpPr txBox="1"/>
          <p:nvPr/>
        </p:nvSpPr>
        <p:spPr>
          <a:xfrm>
            <a:off x="5078730" y="3116010"/>
            <a:ext cx="6103620" cy="379656"/>
          </a:xfrm>
          <a:prstGeom prst="rect">
            <a:avLst/>
          </a:prstGeom>
          <a:noFill/>
        </p:spPr>
        <p:txBody>
          <a:bodyPr wrap="square">
            <a:spAutoFit/>
          </a:bodyPr>
          <a:lstStyle/>
          <a:p>
            <a:r>
              <a:rPr lang="en-US" dirty="0"/>
              <a:t>Fig 4 </a:t>
            </a:r>
            <a:endParaRPr lang="en-IN" dirty="0"/>
          </a:p>
        </p:txBody>
      </p:sp>
      <p:sp>
        <p:nvSpPr>
          <p:cNvPr id="9" name="TextBox 8">
            <a:extLst>
              <a:ext uri="{FF2B5EF4-FFF2-40B4-BE49-F238E27FC236}">
                <a16:creationId xmlns:a16="http://schemas.microsoft.com/office/drawing/2014/main" id="{C2A1E62C-633C-BD0E-E95C-2798FD31D0DC}"/>
              </a:ext>
            </a:extLst>
          </p:cNvPr>
          <p:cNvSpPr txBox="1"/>
          <p:nvPr/>
        </p:nvSpPr>
        <p:spPr>
          <a:xfrm>
            <a:off x="204908" y="6191023"/>
            <a:ext cx="8563171" cy="379656"/>
          </a:xfrm>
          <a:prstGeom prst="rect">
            <a:avLst/>
          </a:prstGeom>
          <a:noFill/>
        </p:spPr>
        <p:txBody>
          <a:bodyPr wrap="square">
            <a:spAutoFit/>
          </a:bodyPr>
          <a:lstStyle/>
          <a:p>
            <a:r>
              <a:rPr lang="en-IN" dirty="0"/>
              <a:t>https://github.com/komalphadtare1/GHG_emission-visualization-project</a:t>
            </a:r>
          </a:p>
        </p:txBody>
      </p:sp>
    </p:spTree>
    <p:extLst>
      <p:ext uri="{BB962C8B-B14F-4D97-AF65-F5344CB8AC3E}">
        <p14:creationId xmlns:p14="http://schemas.microsoft.com/office/powerpoint/2010/main" val="3998684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6" name="TextBox 5">
            <a:extLst>
              <a:ext uri="{FF2B5EF4-FFF2-40B4-BE49-F238E27FC236}">
                <a16:creationId xmlns:a16="http://schemas.microsoft.com/office/drawing/2014/main" id="{584574B0-5634-8AC2-49E8-6F0084403D12}"/>
              </a:ext>
            </a:extLst>
          </p:cNvPr>
          <p:cNvSpPr txBox="1"/>
          <p:nvPr/>
        </p:nvSpPr>
        <p:spPr>
          <a:xfrm>
            <a:off x="0" y="1388261"/>
            <a:ext cx="11963400" cy="4093428"/>
          </a:xfrm>
          <a:prstGeom prst="rect">
            <a:avLst/>
          </a:prstGeom>
          <a:noFill/>
        </p:spPr>
        <p:txBody>
          <a:bodyPr wrap="square">
            <a:spAutoFit/>
          </a:bodyPr>
          <a:lstStyle/>
          <a:p>
            <a:r>
              <a:rPr lang="en-US" sz="2000" dirty="0"/>
              <a:t>In this project, we aimed to model and predict supply chain emission factors using machine learning. After analyzing the data, we observed that the target variable was highly right-skewed, with most values concentrated near zero and a few extreme outliers. To address this, we carefully prepared the data using feature scaling and proceeded with model training.</a:t>
            </a:r>
          </a:p>
          <a:p>
            <a:endParaRPr lang="en-US" sz="2000" dirty="0"/>
          </a:p>
          <a:p>
            <a:r>
              <a:rPr lang="en-US" sz="2000" dirty="0"/>
              <a:t>A </a:t>
            </a:r>
            <a:r>
              <a:rPr lang="en-US" sz="2000" b="1" dirty="0"/>
              <a:t>Random Forest Regressor</a:t>
            </a:r>
            <a:r>
              <a:rPr lang="en-US" sz="2000" dirty="0"/>
              <a:t> was employed due to its robustness and ability to handle non-linear relationships. The model initially achieved </a:t>
            </a:r>
            <a:r>
              <a:rPr lang="en-US" sz="2000" b="1" dirty="0"/>
              <a:t>exceptionally high performance</a:t>
            </a:r>
            <a:r>
              <a:rPr lang="en-US" sz="2000" dirty="0"/>
              <a:t> with an R² score of </a:t>
            </a:r>
            <a:r>
              <a:rPr lang="en-US" sz="2000" b="1" dirty="0"/>
              <a:t>0.9999</a:t>
            </a:r>
            <a:r>
              <a:rPr lang="en-US" sz="2000" dirty="0"/>
              <a:t> and a very low RMSE, indicating highly accurate predictions.</a:t>
            </a:r>
          </a:p>
          <a:p>
            <a:endParaRPr lang="en-US" sz="2000" dirty="0"/>
          </a:p>
          <a:p>
            <a:r>
              <a:rPr lang="en-US" sz="2000" dirty="0"/>
              <a:t>To further enhance the model, </a:t>
            </a:r>
            <a:r>
              <a:rPr lang="en-US" sz="2000" b="1" dirty="0" err="1"/>
              <a:t>GridSearchCV</a:t>
            </a:r>
            <a:r>
              <a:rPr lang="en-US" sz="2000" dirty="0"/>
              <a:t> was used to tune hyperparameters. The optimized model maintained excellent accuracy, confirming that the initial model was already close to optimal. Final performance metrics remained nearly the same after tuning, with an R² of </a:t>
            </a:r>
            <a:r>
              <a:rPr lang="en-US" sz="2000" b="1" dirty="0"/>
              <a:t>0.9999</a:t>
            </a:r>
            <a:r>
              <a:rPr lang="en-US" sz="2000" dirty="0"/>
              <a:t> and RMSE of </a:t>
            </a:r>
            <a:r>
              <a:rPr lang="en-US" sz="2000" b="1" dirty="0"/>
              <a:t>0.00172</a:t>
            </a:r>
            <a:r>
              <a:rPr lang="en-US" sz="2000" dirty="0"/>
              <a:t>.</a:t>
            </a:r>
          </a:p>
          <a:p>
            <a:endParaRPr lang="en-US" sz="2000" dirty="0"/>
          </a:p>
        </p:txBody>
      </p:sp>
      <p:sp>
        <p:nvSpPr>
          <p:cNvPr id="12" name="TextBox 11">
            <a:extLst>
              <a:ext uri="{FF2B5EF4-FFF2-40B4-BE49-F238E27FC236}">
                <a16:creationId xmlns:a16="http://schemas.microsoft.com/office/drawing/2014/main" id="{A613FFF7-CFAC-1D0F-7474-E0BBEE40222D}"/>
              </a:ext>
            </a:extLst>
          </p:cNvPr>
          <p:cNvSpPr txBox="1"/>
          <p:nvPr/>
        </p:nvSpPr>
        <p:spPr>
          <a:xfrm>
            <a:off x="0" y="5373967"/>
            <a:ext cx="11963400" cy="1015663"/>
          </a:xfrm>
          <a:prstGeom prst="rect">
            <a:avLst/>
          </a:prstGeom>
          <a:noFill/>
        </p:spPr>
        <p:txBody>
          <a:bodyPr wrap="square" rtlCol="0">
            <a:spAutoFit/>
          </a:bodyPr>
          <a:lstStyle/>
          <a:p>
            <a:r>
              <a:rPr lang="en-US" sz="2000" dirty="0"/>
              <a:t>Finally, both the trained model and the scaler were using </a:t>
            </a:r>
            <a:r>
              <a:rPr lang="en-US" sz="2000" dirty="0" err="1"/>
              <a:t>joblib</a:t>
            </a:r>
            <a:r>
              <a:rPr lang="en-US" sz="2000" dirty="0"/>
              <a:t> to ensure reproducibility and ease of </a:t>
            </a:r>
            <a:r>
              <a:rPr lang="en-US" sz="2000" dirty="0" err="1"/>
              <a:t>deployement</a:t>
            </a:r>
            <a:r>
              <a:rPr lang="en-US" sz="2000" dirty="0"/>
              <a:t>. These saved components </a:t>
            </a:r>
            <a:r>
              <a:rPr lang="en-US" altLang="en-US" sz="2000" dirty="0">
                <a:solidFill>
                  <a:schemeClr val="tx1"/>
                </a:solidFill>
              </a:rPr>
              <a:t>can now be integrated into production pipelines for automated emission predictions.</a:t>
            </a:r>
            <a:endParaRPr lang="en-IN" sz="2000" dirty="0"/>
          </a:p>
        </p:txBody>
      </p:sp>
      <p:sp>
        <p:nvSpPr>
          <p:cNvPr id="17" name="TextBox 16">
            <a:extLst>
              <a:ext uri="{FF2B5EF4-FFF2-40B4-BE49-F238E27FC236}">
                <a16:creationId xmlns:a16="http://schemas.microsoft.com/office/drawing/2014/main" id="{512BA259-B7B3-749B-8E90-DF6E3CF6071C}"/>
              </a:ext>
            </a:extLst>
          </p:cNvPr>
          <p:cNvSpPr txBox="1"/>
          <p:nvPr/>
        </p:nvSpPr>
        <p:spPr>
          <a:xfrm>
            <a:off x="0" y="6524064"/>
            <a:ext cx="8722360" cy="379656"/>
          </a:xfrm>
          <a:prstGeom prst="rect">
            <a:avLst/>
          </a:prstGeom>
          <a:noFill/>
        </p:spPr>
        <p:txBody>
          <a:bodyPr wrap="square">
            <a:spAutoFit/>
          </a:bodyPr>
          <a:lstStyle/>
          <a:p>
            <a:r>
              <a:rPr lang="en-IN" dirty="0"/>
              <a:t>https://github.com/komalphadtare1/GHG_emission-visualization-project</a:t>
            </a:r>
          </a:p>
        </p:txBody>
      </p:sp>
    </p:spTree>
    <p:extLst>
      <p:ext uri="{BB962C8B-B14F-4D97-AF65-F5344CB8AC3E}">
        <p14:creationId xmlns:p14="http://schemas.microsoft.com/office/powerpoint/2010/main" val="151988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2C0639-629D-A756-3222-AE87CD4086FF}"/>
              </a:ext>
            </a:extLst>
          </p:cNvPr>
          <p:cNvSpPr txBox="1"/>
          <p:nvPr/>
        </p:nvSpPr>
        <p:spPr>
          <a:xfrm>
            <a:off x="3200400" y="3013501"/>
            <a:ext cx="5323840" cy="830997"/>
          </a:xfrm>
          <a:prstGeom prst="rect">
            <a:avLst/>
          </a:prstGeom>
          <a:noFill/>
        </p:spPr>
        <p:txBody>
          <a:bodyPr wrap="square" rtlCol="0">
            <a:spAutoFit/>
          </a:bodyPr>
          <a:lstStyle/>
          <a:p>
            <a:pPr algn="ctr"/>
            <a:r>
              <a:rPr lang="en-US" sz="4800" dirty="0"/>
              <a:t>THANKYOU</a:t>
            </a:r>
            <a:endParaRPr lang="en-IN" sz="4800" dirty="0"/>
          </a:p>
        </p:txBody>
      </p:sp>
    </p:spTree>
    <p:extLst>
      <p:ext uri="{BB962C8B-B14F-4D97-AF65-F5344CB8AC3E}">
        <p14:creationId xmlns:p14="http://schemas.microsoft.com/office/powerpoint/2010/main" val="1980068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F9A43046-C4EA-9C5E-40AB-BE41C2BEE36B}"/>
              </a:ext>
            </a:extLst>
          </p:cNvPr>
          <p:cNvSpPr txBox="1"/>
          <p:nvPr/>
        </p:nvSpPr>
        <p:spPr>
          <a:xfrm>
            <a:off x="191911" y="1858356"/>
            <a:ext cx="7412538" cy="3765198"/>
          </a:xfrm>
          <a:prstGeom prst="rect">
            <a:avLst/>
          </a:prstGeom>
          <a:noFill/>
        </p:spPr>
        <p:txBody>
          <a:bodyPr wrap="square" rtlCol="0">
            <a:spAutoFit/>
          </a:bodyPr>
          <a:lstStyle/>
          <a:p>
            <a:pPr marL="342900" indent="-342900">
              <a:buFont typeface="Arial" panose="020B0604020202020204" pitchFamily="34" charset="0"/>
              <a:buChar char="•"/>
            </a:pPr>
            <a:r>
              <a:rPr lang="en-US" sz="2000" dirty="0"/>
              <a:t>Learn how to import, preprocess, and combine annual supply chain emissions data from 2010–2016.</a:t>
            </a:r>
          </a:p>
          <a:p>
            <a:endParaRPr lang="en-US" sz="2000" dirty="0"/>
          </a:p>
          <a:p>
            <a:pPr marL="342900" indent="-342900">
              <a:buFont typeface="Arial" panose="020B0604020202020204" pitchFamily="34" charset="0"/>
              <a:buChar char="•"/>
            </a:pPr>
            <a:r>
              <a:rPr lang="en-US" sz="2000" dirty="0"/>
              <a:t>Understand how to use Python libraries like Pandas, NumPy, and Scikit-learn for data analysis and modeling.</a:t>
            </a:r>
          </a:p>
          <a:p>
            <a:endParaRPr lang="en-US" sz="2000" dirty="0"/>
          </a:p>
          <a:p>
            <a:pPr marL="342900" indent="-342900">
              <a:buFont typeface="Arial" panose="020B0604020202020204" pitchFamily="34" charset="0"/>
              <a:buChar char="•"/>
            </a:pPr>
            <a:r>
              <a:rPr lang="en-US" sz="2000" dirty="0"/>
              <a:t>Develop a regression model (e.g., </a:t>
            </a:r>
            <a:r>
              <a:rPr lang="en-US" sz="2000" dirty="0" err="1"/>
              <a:t>RandomForestRegressor</a:t>
            </a:r>
            <a:r>
              <a:rPr lang="en-US" sz="2000" dirty="0"/>
              <a:t>) to predict Supply Chain Emission Factors with Margins.</a:t>
            </a:r>
          </a:p>
          <a:p>
            <a:endParaRPr lang="en-US" sz="2000" dirty="0"/>
          </a:p>
          <a:p>
            <a:pPr marL="342900" indent="-342900">
              <a:buFont typeface="Arial" panose="020B0604020202020204" pitchFamily="34" charset="0"/>
              <a:buChar char="•"/>
            </a:pPr>
            <a:r>
              <a:rPr lang="en-US" sz="2000" dirty="0"/>
              <a:t>Use data visualization to explore key findings and relationships within the dataset.</a:t>
            </a:r>
          </a:p>
          <a:p>
            <a:endParaRPr lang="en-IN"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4A587925-90C3-E1A3-CCB6-DA958DF074CE}"/>
              </a:ext>
            </a:extLst>
          </p:cNvPr>
          <p:cNvSpPr txBox="1"/>
          <p:nvPr/>
        </p:nvSpPr>
        <p:spPr>
          <a:xfrm>
            <a:off x="287803" y="1962813"/>
            <a:ext cx="9922997" cy="4093428"/>
          </a:xfrm>
          <a:prstGeom prst="rect">
            <a:avLst/>
          </a:prstGeom>
          <a:noFill/>
        </p:spPr>
        <p:txBody>
          <a:bodyPr wrap="square" rtlCol="0">
            <a:spAutoFit/>
          </a:bodyPr>
          <a:lstStyle/>
          <a:p>
            <a:pPr marL="342900" indent="-342900">
              <a:buFont typeface="Arial" panose="020B0604020202020204" pitchFamily="34" charset="0"/>
              <a:buChar char="•"/>
            </a:pPr>
            <a:r>
              <a:rPr lang="en-US" sz="2000" b="1" dirty="0" err="1"/>
              <a:t>Jupyter</a:t>
            </a:r>
            <a:r>
              <a:rPr lang="en-US" sz="2000" b="1" dirty="0"/>
              <a:t> Notebook:</a:t>
            </a:r>
            <a:r>
              <a:rPr lang="en-US" sz="2000" dirty="0"/>
              <a:t> The environment where the code was written.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IN" sz="2000" b="1" dirty="0"/>
              <a:t>Git:</a:t>
            </a:r>
            <a:r>
              <a:rPr lang="en-IN" sz="2000" dirty="0"/>
              <a:t> For version control.</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US" sz="2000" b="1" dirty="0"/>
              <a:t>Python:</a:t>
            </a:r>
            <a:r>
              <a:rPr lang="en-US" sz="2000" dirty="0"/>
              <a:t> The programming language used.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IN" sz="2000" dirty="0"/>
              <a:t>Libraries:</a:t>
            </a:r>
          </a:p>
          <a:p>
            <a:pPr marL="457200" indent="-457200">
              <a:buFont typeface="+mj-lt"/>
              <a:buAutoNum type="arabicPeriod"/>
            </a:pPr>
            <a:r>
              <a:rPr lang="en-IN" sz="2000" dirty="0"/>
              <a:t>Pandas</a:t>
            </a:r>
          </a:p>
          <a:p>
            <a:pPr marL="457200" indent="-457200">
              <a:buFont typeface="+mj-lt"/>
              <a:buAutoNum type="arabicPeriod"/>
            </a:pPr>
            <a:r>
              <a:rPr lang="en-IN" sz="2000" dirty="0" err="1"/>
              <a:t>Numpy</a:t>
            </a:r>
            <a:endParaRPr lang="en-IN" sz="2000" dirty="0"/>
          </a:p>
          <a:p>
            <a:pPr marL="457200" indent="-457200">
              <a:buFont typeface="+mj-lt"/>
              <a:buAutoNum type="arabicPeriod"/>
            </a:pPr>
            <a:r>
              <a:rPr lang="en-IN" sz="2000" dirty="0"/>
              <a:t>Matplotlib</a:t>
            </a:r>
          </a:p>
          <a:p>
            <a:pPr marL="457200" indent="-457200">
              <a:buFont typeface="+mj-lt"/>
              <a:buAutoNum type="arabicPeriod"/>
            </a:pPr>
            <a:r>
              <a:rPr lang="en-IN" sz="2000" dirty="0"/>
              <a:t>Seaborn</a:t>
            </a:r>
          </a:p>
          <a:p>
            <a:pPr marL="457200" indent="-457200">
              <a:buFont typeface="+mj-lt"/>
              <a:buAutoNum type="arabicPeriod"/>
            </a:pPr>
            <a:r>
              <a:rPr lang="en-IN" sz="2000" dirty="0"/>
              <a:t>scikit-learn</a:t>
            </a:r>
          </a:p>
          <a:p>
            <a:pPr marL="342900" indent="-342900">
              <a:buFont typeface="Arial" panose="020B0604020202020204" pitchFamily="34" charset="0"/>
              <a:buChar char="•"/>
            </a:pPr>
            <a:endParaRPr lang="en-IN" sz="2000" dirty="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7032DB16-A869-6C2E-9C85-A2FC1FBAE016}"/>
              </a:ext>
            </a:extLst>
          </p:cNvPr>
          <p:cNvSpPr txBox="1"/>
          <p:nvPr/>
        </p:nvSpPr>
        <p:spPr>
          <a:xfrm>
            <a:off x="137160" y="1607820"/>
            <a:ext cx="11292840" cy="4688528"/>
          </a:xfrm>
          <a:prstGeom prst="rect">
            <a:avLst/>
          </a:prstGeom>
          <a:noFill/>
        </p:spPr>
        <p:txBody>
          <a:bodyPr wrap="square" rtlCol="0">
            <a:spAutoFit/>
          </a:bodyPr>
          <a:lstStyle/>
          <a:p>
            <a:pPr marL="342900" indent="-342900" algn="just">
              <a:buFont typeface="Arial" panose="020B0604020202020204" pitchFamily="34" charset="0"/>
              <a:buChar char="•"/>
            </a:pPr>
            <a:r>
              <a:rPr lang="en-US" sz="2000" b="1" dirty="0"/>
              <a:t> Data Collection : </a:t>
            </a:r>
            <a:endParaRPr lang="en-US" sz="2000" dirty="0"/>
          </a:p>
          <a:p>
            <a:pPr lvl="1" algn="just"/>
            <a:r>
              <a:rPr lang="en-US" sz="2000" dirty="0"/>
              <a:t>Acquired emission data (2010–2016) categorized by industry and commodity.</a:t>
            </a:r>
          </a:p>
          <a:p>
            <a:pPr marL="342900" indent="-342900" algn="just">
              <a:buFont typeface="Arial" panose="020B0604020202020204" pitchFamily="34" charset="0"/>
              <a:buChar char="•"/>
            </a:pPr>
            <a:r>
              <a:rPr lang="en-US" sz="2000" b="1" dirty="0"/>
              <a:t>Data Preprocessing:</a:t>
            </a:r>
            <a:endParaRPr lang="en-US" sz="2000" dirty="0"/>
          </a:p>
          <a:p>
            <a:pPr lvl="1" algn="just"/>
            <a:r>
              <a:rPr lang="en-US" sz="2000" dirty="0"/>
              <a:t>Handled missing values, encoded categorical features, and scaled numerical data.</a:t>
            </a:r>
          </a:p>
          <a:p>
            <a:pPr marL="342900" indent="-342900" algn="just">
              <a:buFont typeface="Arial" panose="020B0604020202020204" pitchFamily="34" charset="0"/>
              <a:buChar char="•"/>
            </a:pPr>
            <a:r>
              <a:rPr lang="en-US" sz="2000" b="1" dirty="0"/>
              <a:t>Feature Engineering:</a:t>
            </a:r>
            <a:endParaRPr lang="en-US" sz="2000" dirty="0"/>
          </a:p>
          <a:p>
            <a:pPr lvl="1" algn="just"/>
            <a:r>
              <a:rPr lang="en-US" sz="2000" dirty="0"/>
              <a:t>Extracted relevant descriptive and quality metrics (e.g., reliability, unit, temporal/geographical/technological correlation).</a:t>
            </a:r>
          </a:p>
          <a:p>
            <a:pPr marL="342900" indent="-342900" algn="just">
              <a:buFont typeface="Arial" panose="020B0604020202020204" pitchFamily="34" charset="0"/>
              <a:buChar char="•"/>
            </a:pPr>
            <a:r>
              <a:rPr lang="en-US" sz="2000" b="1" dirty="0"/>
              <a:t>Model Selection:</a:t>
            </a:r>
            <a:endParaRPr lang="en-US" sz="2000" dirty="0"/>
          </a:p>
          <a:p>
            <a:pPr lvl="1" algn="just"/>
            <a:r>
              <a:rPr lang="en-US" sz="2000" dirty="0"/>
              <a:t>Used </a:t>
            </a:r>
            <a:r>
              <a:rPr lang="en-US" sz="2000" b="1" dirty="0"/>
              <a:t>Random Forest Regressor</a:t>
            </a:r>
            <a:r>
              <a:rPr lang="en-US" sz="2000" dirty="0"/>
              <a:t> for handling both numeric and categorical data.</a:t>
            </a:r>
          </a:p>
          <a:p>
            <a:pPr marL="342900" indent="-342900" algn="just">
              <a:buFont typeface="Arial" panose="020B0604020202020204" pitchFamily="34" charset="0"/>
              <a:buChar char="•"/>
            </a:pPr>
            <a:r>
              <a:rPr lang="en-US" sz="2000" b="1" dirty="0"/>
              <a:t>Model Training &amp; Tuning:</a:t>
            </a:r>
            <a:endParaRPr lang="en-US" sz="2000" dirty="0"/>
          </a:p>
          <a:p>
            <a:pPr lvl="1" algn="just"/>
            <a:r>
              <a:rPr lang="en-US" sz="2000" dirty="0"/>
              <a:t>Split data into training and testing sets.</a:t>
            </a:r>
          </a:p>
          <a:p>
            <a:pPr lvl="1" algn="just"/>
            <a:r>
              <a:rPr lang="en-US" sz="2000" dirty="0"/>
              <a:t>Applied </a:t>
            </a:r>
            <a:r>
              <a:rPr lang="en-US" sz="2000" dirty="0" err="1"/>
              <a:t>GridSearchCV</a:t>
            </a:r>
            <a:r>
              <a:rPr lang="en-US" sz="2000" dirty="0"/>
              <a:t> for hyperparameter tuning.</a:t>
            </a:r>
          </a:p>
          <a:p>
            <a:pPr marL="342900" indent="-342900" algn="just">
              <a:buFont typeface="Arial" panose="020B0604020202020204" pitchFamily="34" charset="0"/>
              <a:buChar char="•"/>
            </a:pPr>
            <a:r>
              <a:rPr lang="en-US" sz="2000" b="1" dirty="0"/>
              <a:t>Model Evaluation:</a:t>
            </a:r>
            <a:endParaRPr lang="en-US" sz="2000" dirty="0"/>
          </a:p>
          <a:p>
            <a:pPr lvl="1" algn="just"/>
            <a:r>
              <a:rPr lang="en-US" sz="2000" dirty="0"/>
              <a:t>Evaluated using </a:t>
            </a:r>
            <a:r>
              <a:rPr lang="en-US" sz="2000" b="1" dirty="0"/>
              <a:t>RMSE</a:t>
            </a:r>
            <a:r>
              <a:rPr lang="en-US" sz="2000" dirty="0"/>
              <a:t> and </a:t>
            </a:r>
            <a:r>
              <a:rPr lang="en-US" sz="2000" b="1" dirty="0"/>
              <a:t>R² Score</a:t>
            </a:r>
            <a:r>
              <a:rPr lang="en-US" sz="2000" dirty="0"/>
              <a:t>.</a:t>
            </a:r>
          </a:p>
          <a:p>
            <a:endParaRPr lang="en-IN" dirty="0"/>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1FB60E9D-954C-8EBC-80AC-8F9FAC333F7C}"/>
              </a:ext>
            </a:extLst>
          </p:cNvPr>
          <p:cNvSpPr txBox="1"/>
          <p:nvPr/>
        </p:nvSpPr>
        <p:spPr>
          <a:xfrm>
            <a:off x="0" y="2979420"/>
            <a:ext cx="11780520" cy="1631216"/>
          </a:xfrm>
          <a:prstGeom prst="rect">
            <a:avLst/>
          </a:prstGeom>
          <a:noFill/>
        </p:spPr>
        <p:txBody>
          <a:bodyPr wrap="square" rtlCol="0">
            <a:spAutoFit/>
          </a:bodyPr>
          <a:lstStyle/>
          <a:p>
            <a:pPr algn="just"/>
            <a:r>
              <a:rPr lang="en-US" sz="2000" dirty="0"/>
              <a:t>You have annual supply chain emission data from 2010–2016 categorized into industries and commodities. The goal is to develop a regression model that can predict the Supply Chain Emission Factors with Margins based on descriptive and quality metrics (substance, unit, reliability, temporal/geographical/technological/data collection correlations, etc.).</a:t>
            </a:r>
          </a:p>
          <a:p>
            <a:endParaRPr lang="en-IN" sz="2000" dirty="0"/>
          </a:p>
        </p:txBody>
      </p:sp>
      <p:sp>
        <p:nvSpPr>
          <p:cNvPr id="5" name="TextBox 4">
            <a:extLst>
              <a:ext uri="{FF2B5EF4-FFF2-40B4-BE49-F238E27FC236}">
                <a16:creationId xmlns:a16="http://schemas.microsoft.com/office/drawing/2014/main" id="{CD0C3A01-1E74-B0B0-8EF3-E385A26990E9}"/>
              </a:ext>
            </a:extLst>
          </p:cNvPr>
          <p:cNvSpPr txBox="1"/>
          <p:nvPr/>
        </p:nvSpPr>
        <p:spPr>
          <a:xfrm>
            <a:off x="0" y="6392868"/>
            <a:ext cx="10638846" cy="379656"/>
          </a:xfrm>
          <a:prstGeom prst="rect">
            <a:avLst/>
          </a:prstGeom>
          <a:noFill/>
        </p:spPr>
        <p:txBody>
          <a:bodyPr wrap="square">
            <a:spAutoFit/>
          </a:bodyPr>
          <a:lstStyle/>
          <a:p>
            <a:r>
              <a:rPr lang="en-IN" dirty="0"/>
              <a:t>https://github.com/komalphadtare1/GHG_emission-visualization-project</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Box 1">
            <a:extLst>
              <a:ext uri="{FF2B5EF4-FFF2-40B4-BE49-F238E27FC236}">
                <a16:creationId xmlns:a16="http://schemas.microsoft.com/office/drawing/2014/main" id="{A9DA232E-2A79-B50E-DF07-7C58ADAA7FB8}"/>
              </a:ext>
            </a:extLst>
          </p:cNvPr>
          <p:cNvSpPr txBox="1"/>
          <p:nvPr/>
        </p:nvSpPr>
        <p:spPr>
          <a:xfrm>
            <a:off x="148424" y="1254467"/>
            <a:ext cx="11414760" cy="5940088"/>
          </a:xfrm>
          <a:prstGeom prst="rect">
            <a:avLst/>
          </a:prstGeom>
          <a:noFill/>
        </p:spPr>
        <p:txBody>
          <a:bodyPr wrap="square" rtlCol="0">
            <a:spAutoFit/>
          </a:bodyPr>
          <a:lstStyle/>
          <a:p>
            <a:pPr marL="342900" indent="-342900">
              <a:buFont typeface="Arial" panose="020B0604020202020204" pitchFamily="34" charset="0"/>
              <a:buChar char="•"/>
            </a:pPr>
            <a:r>
              <a:rPr lang="en-US" sz="2000" b="1" dirty="0"/>
              <a:t>Data Analysis</a:t>
            </a:r>
            <a:endParaRPr lang="en-US" sz="2000" dirty="0"/>
          </a:p>
          <a:p>
            <a:pPr lvl="1"/>
            <a:r>
              <a:rPr lang="en-US" sz="2000" dirty="0"/>
              <a:t>Performed using </a:t>
            </a:r>
            <a:r>
              <a:rPr lang="en-US" sz="2000" b="1" dirty="0"/>
              <a:t>Pandas</a:t>
            </a:r>
            <a:r>
              <a:rPr lang="en-US" sz="2000" dirty="0"/>
              <a:t> and </a:t>
            </a:r>
            <a:r>
              <a:rPr lang="en-US" sz="2000" b="1" dirty="0"/>
              <a:t>NumPy</a:t>
            </a:r>
            <a:r>
              <a:rPr lang="en-US" sz="2000" dirty="0"/>
              <a:t> for cleaning, inspecting, and transforming structured tabular data.</a:t>
            </a:r>
          </a:p>
          <a:p>
            <a:pPr lvl="1"/>
            <a:r>
              <a:rPr lang="en-US" sz="2000" dirty="0"/>
              <a:t>Visualized patterns and distributions using </a:t>
            </a:r>
            <a:r>
              <a:rPr lang="en-US" sz="2000" b="1" dirty="0"/>
              <a:t>Seaborn</a:t>
            </a:r>
            <a:r>
              <a:rPr lang="en-US" sz="2000" dirty="0"/>
              <a:t> and </a:t>
            </a:r>
            <a:r>
              <a:rPr lang="en-US" sz="2000" b="1" dirty="0"/>
              <a:t>Matplotlib</a:t>
            </a:r>
            <a:r>
              <a:rPr lang="en-US" sz="2000" dirty="0"/>
              <a:t>.</a:t>
            </a:r>
          </a:p>
          <a:p>
            <a:pPr lvl="1"/>
            <a:endParaRPr lang="en-US" sz="2000" dirty="0"/>
          </a:p>
          <a:p>
            <a:pPr marL="342900" indent="-342900">
              <a:buFont typeface="Arial" panose="020B0604020202020204" pitchFamily="34" charset="0"/>
              <a:buChar char="•"/>
            </a:pPr>
            <a:r>
              <a:rPr lang="en-US" sz="2000" b="1" dirty="0"/>
              <a:t>Model Selection: Random Forest Regressor</a:t>
            </a:r>
            <a:endParaRPr lang="en-US" sz="2000" dirty="0"/>
          </a:p>
          <a:p>
            <a:pPr lvl="1"/>
            <a:r>
              <a:rPr lang="en-US" sz="2000" dirty="0"/>
              <a:t>Chosen for its ability to handle both </a:t>
            </a:r>
            <a:r>
              <a:rPr lang="en-US" sz="2000" b="1" dirty="0"/>
              <a:t>numerical and categorical</a:t>
            </a:r>
            <a:r>
              <a:rPr lang="en-US" sz="2000" dirty="0"/>
              <a:t> data effectively.</a:t>
            </a:r>
          </a:p>
          <a:p>
            <a:pPr lvl="1"/>
            <a:r>
              <a:rPr lang="en-US" sz="2000" dirty="0"/>
              <a:t>Works well with </a:t>
            </a:r>
            <a:r>
              <a:rPr lang="en-US" sz="2000" b="1" dirty="0"/>
              <a:t>non-linear relationships</a:t>
            </a:r>
            <a:r>
              <a:rPr lang="en-US" sz="2000" dirty="0"/>
              <a:t> and </a:t>
            </a:r>
            <a:r>
              <a:rPr lang="en-US" sz="2000" b="1" dirty="0"/>
              <a:t>complex feature interactions</a:t>
            </a:r>
            <a:r>
              <a:rPr lang="en-US" sz="2000" dirty="0"/>
              <a:t>.</a:t>
            </a:r>
          </a:p>
          <a:p>
            <a:pPr lvl="1"/>
            <a:r>
              <a:rPr lang="en-US" sz="2000" dirty="0"/>
              <a:t>Reduces overfitting through ensemble learning (multiple decision trees).</a:t>
            </a:r>
          </a:p>
          <a:p>
            <a:pPr lvl="1"/>
            <a:endParaRPr lang="en-US" sz="2000" dirty="0"/>
          </a:p>
          <a:p>
            <a:pPr marL="342900" indent="-342900">
              <a:buFont typeface="Arial" panose="020B0604020202020204" pitchFamily="34" charset="0"/>
              <a:buChar char="•"/>
            </a:pPr>
            <a:r>
              <a:rPr lang="en-US" sz="2000" b="1" dirty="0"/>
              <a:t>Why Random Forest?</a:t>
            </a:r>
            <a:endParaRPr lang="en-US" sz="2000" dirty="0"/>
          </a:p>
          <a:p>
            <a:pPr lvl="1"/>
            <a:r>
              <a:rPr lang="en-US" sz="2000" dirty="0"/>
              <a:t>Handles missing values and unscaled data relatively well.</a:t>
            </a:r>
          </a:p>
          <a:p>
            <a:pPr lvl="1"/>
            <a:r>
              <a:rPr lang="en-US" sz="2000" dirty="0"/>
              <a:t>Provides </a:t>
            </a:r>
            <a:r>
              <a:rPr lang="en-US" sz="2000" b="1" dirty="0"/>
              <a:t>feature importance</a:t>
            </a:r>
            <a:r>
              <a:rPr lang="en-US" sz="2000" dirty="0"/>
              <a:t>, aiding interpretability.</a:t>
            </a:r>
          </a:p>
          <a:p>
            <a:pPr lvl="1"/>
            <a:r>
              <a:rPr lang="en-US" sz="2000" dirty="0"/>
              <a:t>Robust to noise and outliers.</a:t>
            </a:r>
          </a:p>
          <a:p>
            <a:pPr lvl="1"/>
            <a:endParaRPr lang="en-US" sz="2000" dirty="0"/>
          </a:p>
          <a:p>
            <a:pPr marL="342900" indent="-342900">
              <a:buFont typeface="Arial" panose="020B0604020202020204" pitchFamily="34" charset="0"/>
              <a:buChar char="•"/>
            </a:pPr>
            <a:r>
              <a:rPr lang="en-US" sz="2000" b="1" dirty="0"/>
              <a:t>Preprocessing</a:t>
            </a:r>
            <a:endParaRPr lang="en-US" sz="2000" dirty="0"/>
          </a:p>
          <a:p>
            <a:pPr lvl="1"/>
            <a:r>
              <a:rPr lang="en-US" sz="2000" dirty="0"/>
              <a:t>Categorical features encoded using </a:t>
            </a:r>
            <a:r>
              <a:rPr lang="en-US" sz="2000" b="1" dirty="0" err="1"/>
              <a:t>LabelEncoder</a:t>
            </a:r>
            <a:r>
              <a:rPr lang="en-US" sz="2000" dirty="0"/>
              <a:t>.</a:t>
            </a:r>
          </a:p>
          <a:p>
            <a:pPr lvl="1"/>
            <a:r>
              <a:rPr lang="en-US" sz="2000" dirty="0"/>
              <a:t>Features standardized using </a:t>
            </a:r>
            <a:r>
              <a:rPr lang="en-US" sz="2000" b="1" dirty="0" err="1"/>
              <a:t>StandardScaler</a:t>
            </a:r>
            <a:r>
              <a:rPr lang="en-US" sz="2000" dirty="0"/>
              <a:t> for improved model performance.</a:t>
            </a:r>
          </a:p>
          <a:p>
            <a:endParaRPr lang="en-IN" sz="2000" dirty="0"/>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41AD3739-27E2-6374-B1F2-82D440DC9BA2}"/>
              </a:ext>
            </a:extLst>
          </p:cNvPr>
          <p:cNvPicPr>
            <a:picLocks noChangeAspect="1"/>
          </p:cNvPicPr>
          <p:nvPr/>
        </p:nvPicPr>
        <p:blipFill>
          <a:blip r:embed="rId2"/>
          <a:stretch>
            <a:fillRect/>
          </a:stretch>
        </p:blipFill>
        <p:spPr>
          <a:xfrm>
            <a:off x="0" y="1454522"/>
            <a:ext cx="9951720" cy="4556698"/>
          </a:xfrm>
          <a:prstGeom prst="rect">
            <a:avLst/>
          </a:prstGeom>
        </p:spPr>
      </p:pic>
      <p:sp>
        <p:nvSpPr>
          <p:cNvPr id="5" name="TextBox 4">
            <a:extLst>
              <a:ext uri="{FF2B5EF4-FFF2-40B4-BE49-F238E27FC236}">
                <a16:creationId xmlns:a16="http://schemas.microsoft.com/office/drawing/2014/main" id="{2365D355-4827-1EF5-B097-58041D4B22EB}"/>
              </a:ext>
            </a:extLst>
          </p:cNvPr>
          <p:cNvSpPr txBox="1"/>
          <p:nvPr/>
        </p:nvSpPr>
        <p:spPr>
          <a:xfrm>
            <a:off x="373380" y="6077841"/>
            <a:ext cx="11178540" cy="666977"/>
          </a:xfrm>
          <a:prstGeom prst="rect">
            <a:avLst/>
          </a:prstGeom>
          <a:noFill/>
        </p:spPr>
        <p:txBody>
          <a:bodyPr wrap="square" rtlCol="0">
            <a:spAutoFit/>
          </a:bodyPr>
          <a:lstStyle/>
          <a:p>
            <a:r>
              <a:rPr lang="en-US" dirty="0"/>
              <a:t>Fig 1 shows : The target variable shows a right-skewed distribution, indicating that most supply chain emission factors are low, with a few high-emission outliers driving the long tail.</a:t>
            </a:r>
            <a:endParaRPr lang="en-IN" dirty="0"/>
          </a:p>
        </p:txBody>
      </p:sp>
      <p:sp>
        <p:nvSpPr>
          <p:cNvPr id="6" name="TextBox 5">
            <a:extLst>
              <a:ext uri="{FF2B5EF4-FFF2-40B4-BE49-F238E27FC236}">
                <a16:creationId xmlns:a16="http://schemas.microsoft.com/office/drawing/2014/main" id="{C494C8C0-8768-A4EC-BBE6-6A07AF891C1C}"/>
              </a:ext>
            </a:extLst>
          </p:cNvPr>
          <p:cNvSpPr txBox="1"/>
          <p:nvPr/>
        </p:nvSpPr>
        <p:spPr>
          <a:xfrm>
            <a:off x="4902310" y="5698185"/>
            <a:ext cx="914400" cy="379656"/>
          </a:xfrm>
          <a:prstGeom prst="rect">
            <a:avLst/>
          </a:prstGeom>
          <a:noFill/>
        </p:spPr>
        <p:txBody>
          <a:bodyPr wrap="square" rtlCol="0">
            <a:spAutoFit/>
          </a:bodyPr>
          <a:lstStyle/>
          <a:p>
            <a:r>
              <a:rPr lang="en-US" dirty="0"/>
              <a:t>Fig 1</a:t>
            </a:r>
            <a:endParaRPr lang="en-IN" dirty="0"/>
          </a:p>
        </p:txBody>
      </p:sp>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9041B5-AD41-54EC-9854-DF71EBFC04A6}"/>
              </a:ext>
            </a:extLst>
          </p:cNvPr>
          <p:cNvPicPr>
            <a:picLocks noChangeAspect="1"/>
          </p:cNvPicPr>
          <p:nvPr/>
        </p:nvPicPr>
        <p:blipFill>
          <a:blip r:embed="rId2"/>
          <a:stretch>
            <a:fillRect/>
          </a:stretch>
        </p:blipFill>
        <p:spPr>
          <a:xfrm>
            <a:off x="56896" y="929640"/>
            <a:ext cx="11738864" cy="4028816"/>
          </a:xfrm>
          <a:prstGeom prst="rect">
            <a:avLst/>
          </a:prstGeom>
        </p:spPr>
      </p:pic>
      <p:sp>
        <p:nvSpPr>
          <p:cNvPr id="8" name="TextBox 7">
            <a:extLst>
              <a:ext uri="{FF2B5EF4-FFF2-40B4-BE49-F238E27FC236}">
                <a16:creationId xmlns:a16="http://schemas.microsoft.com/office/drawing/2014/main" id="{1AC9AEE5-4249-8775-8612-3CEC608808FD}"/>
              </a:ext>
            </a:extLst>
          </p:cNvPr>
          <p:cNvSpPr txBox="1"/>
          <p:nvPr/>
        </p:nvSpPr>
        <p:spPr>
          <a:xfrm>
            <a:off x="236220" y="5928360"/>
            <a:ext cx="12618720" cy="666977"/>
          </a:xfrm>
          <a:prstGeom prst="rect">
            <a:avLst/>
          </a:prstGeom>
          <a:noFill/>
        </p:spPr>
        <p:txBody>
          <a:bodyPr wrap="square" rtlCol="0">
            <a:spAutoFit/>
          </a:bodyPr>
          <a:lstStyle/>
          <a:p>
            <a:r>
              <a:rPr lang="en-US" dirty="0"/>
              <a:t>Fig 2 shows : The Random Forest model achieved excellent performance with an R² score of 0.9999 and a very low RMSE of 0.00167, indicating highly accurate predictions on the test set.</a:t>
            </a:r>
            <a:endParaRPr lang="en-IN" dirty="0"/>
          </a:p>
        </p:txBody>
      </p:sp>
      <p:sp>
        <p:nvSpPr>
          <p:cNvPr id="9" name="TextBox 8">
            <a:extLst>
              <a:ext uri="{FF2B5EF4-FFF2-40B4-BE49-F238E27FC236}">
                <a16:creationId xmlns:a16="http://schemas.microsoft.com/office/drawing/2014/main" id="{9DB22CEF-245D-1E3F-28F3-339200B02265}"/>
              </a:ext>
            </a:extLst>
          </p:cNvPr>
          <p:cNvSpPr txBox="1"/>
          <p:nvPr/>
        </p:nvSpPr>
        <p:spPr>
          <a:xfrm>
            <a:off x="5181600" y="4958456"/>
            <a:ext cx="914400" cy="379656"/>
          </a:xfrm>
          <a:prstGeom prst="rect">
            <a:avLst/>
          </a:prstGeom>
          <a:noFill/>
        </p:spPr>
        <p:txBody>
          <a:bodyPr wrap="square" rtlCol="0">
            <a:spAutoFit/>
          </a:bodyPr>
          <a:lstStyle/>
          <a:p>
            <a:r>
              <a:rPr lang="en-US" dirty="0"/>
              <a:t>Fig 2</a:t>
            </a:r>
            <a:endParaRPr lang="en-IN" dirty="0"/>
          </a:p>
        </p:txBody>
      </p:sp>
    </p:spTree>
    <p:extLst>
      <p:ext uri="{BB962C8B-B14F-4D97-AF65-F5344CB8AC3E}">
        <p14:creationId xmlns:p14="http://schemas.microsoft.com/office/powerpoint/2010/main" val="3333956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EFC7BA-101F-3714-0923-3B9E3F91D3BB}"/>
              </a:ext>
            </a:extLst>
          </p:cNvPr>
          <p:cNvSpPr txBox="1"/>
          <p:nvPr/>
        </p:nvSpPr>
        <p:spPr>
          <a:xfrm>
            <a:off x="0" y="5757129"/>
            <a:ext cx="11826240" cy="666977"/>
          </a:xfrm>
          <a:prstGeom prst="rect">
            <a:avLst/>
          </a:prstGeom>
          <a:noFill/>
        </p:spPr>
        <p:txBody>
          <a:bodyPr wrap="square">
            <a:spAutoFit/>
          </a:bodyPr>
          <a:lstStyle/>
          <a:p>
            <a:r>
              <a:rPr lang="en-US" dirty="0"/>
              <a:t>Fig 3 shows : </a:t>
            </a:r>
            <a:r>
              <a:rPr lang="en-US" dirty="0" err="1"/>
              <a:t>GridSearchCV</a:t>
            </a:r>
            <a:r>
              <a:rPr lang="en-US" dirty="0"/>
              <a:t> tuning of the Random Forest model further optimized its performance, achieving an R² of 0.9999 and RMSE of 0.00172 using the best parameters.</a:t>
            </a:r>
            <a:endParaRPr lang="en-IN" dirty="0"/>
          </a:p>
        </p:txBody>
      </p:sp>
      <p:pic>
        <p:nvPicPr>
          <p:cNvPr id="5" name="Picture 4">
            <a:extLst>
              <a:ext uri="{FF2B5EF4-FFF2-40B4-BE49-F238E27FC236}">
                <a16:creationId xmlns:a16="http://schemas.microsoft.com/office/drawing/2014/main" id="{79E8569B-577C-E095-715A-77982EC6B792}"/>
              </a:ext>
            </a:extLst>
          </p:cNvPr>
          <p:cNvPicPr>
            <a:picLocks noChangeAspect="1"/>
          </p:cNvPicPr>
          <p:nvPr/>
        </p:nvPicPr>
        <p:blipFill>
          <a:blip r:embed="rId2"/>
          <a:stretch>
            <a:fillRect/>
          </a:stretch>
        </p:blipFill>
        <p:spPr>
          <a:xfrm>
            <a:off x="0" y="977335"/>
            <a:ext cx="12192000" cy="3973689"/>
          </a:xfrm>
          <a:prstGeom prst="rect">
            <a:avLst/>
          </a:prstGeom>
        </p:spPr>
      </p:pic>
      <p:sp>
        <p:nvSpPr>
          <p:cNvPr id="6" name="TextBox 5">
            <a:extLst>
              <a:ext uri="{FF2B5EF4-FFF2-40B4-BE49-F238E27FC236}">
                <a16:creationId xmlns:a16="http://schemas.microsoft.com/office/drawing/2014/main" id="{EF2CAFA8-2404-03E1-1F5A-8A307FACD10C}"/>
              </a:ext>
            </a:extLst>
          </p:cNvPr>
          <p:cNvSpPr txBox="1"/>
          <p:nvPr/>
        </p:nvSpPr>
        <p:spPr>
          <a:xfrm>
            <a:off x="4998720" y="4951024"/>
            <a:ext cx="914400" cy="379656"/>
          </a:xfrm>
          <a:prstGeom prst="rect">
            <a:avLst/>
          </a:prstGeom>
          <a:noFill/>
        </p:spPr>
        <p:txBody>
          <a:bodyPr wrap="square" rtlCol="0">
            <a:spAutoFit/>
          </a:bodyPr>
          <a:lstStyle/>
          <a:p>
            <a:r>
              <a:rPr lang="en-US" dirty="0"/>
              <a:t>Fig 3</a:t>
            </a:r>
          </a:p>
        </p:txBody>
      </p:sp>
      <p:sp>
        <p:nvSpPr>
          <p:cNvPr id="8" name="TextBox 7">
            <a:extLst>
              <a:ext uri="{FF2B5EF4-FFF2-40B4-BE49-F238E27FC236}">
                <a16:creationId xmlns:a16="http://schemas.microsoft.com/office/drawing/2014/main" id="{B1220341-F77B-822F-6BFF-C8AE9BA08356}"/>
              </a:ext>
            </a:extLst>
          </p:cNvPr>
          <p:cNvSpPr txBox="1"/>
          <p:nvPr/>
        </p:nvSpPr>
        <p:spPr>
          <a:xfrm>
            <a:off x="60960" y="6478344"/>
            <a:ext cx="7688580" cy="379656"/>
          </a:xfrm>
          <a:prstGeom prst="rect">
            <a:avLst/>
          </a:prstGeom>
          <a:noFill/>
        </p:spPr>
        <p:txBody>
          <a:bodyPr wrap="square">
            <a:spAutoFit/>
          </a:bodyPr>
          <a:lstStyle/>
          <a:p>
            <a:r>
              <a:rPr lang="en-IN" dirty="0"/>
              <a:t>https://github.com/komalphadtare1/GHG_emission-visualization-project</a:t>
            </a:r>
          </a:p>
        </p:txBody>
      </p:sp>
    </p:spTree>
    <p:extLst>
      <p:ext uri="{BB962C8B-B14F-4D97-AF65-F5344CB8AC3E}">
        <p14:creationId xmlns:p14="http://schemas.microsoft.com/office/powerpoint/2010/main" val="3726351172"/>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72</TotalTime>
  <Words>770</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Komal Phadtare</cp:lastModifiedBy>
  <cp:revision>5</cp:revision>
  <dcterms:created xsi:type="dcterms:W3CDTF">2024-12-31T09:40:01Z</dcterms:created>
  <dcterms:modified xsi:type="dcterms:W3CDTF">2025-08-01T15:29:50Z</dcterms:modified>
</cp:coreProperties>
</file>