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9601200" cy="12801600" type="A3"/>
  <p:notesSz cx="6858000" cy="9144000"/>
  <p:embeddedFontLst>
    <p:embeddedFont>
      <p:font typeface="Plus Jakarta Sans" panose="020B060402020202020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3" roundtripDataSignature="AMtx7mhaw7R1ZIsv2CMvKNaVklE+ELCC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825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1C1A5F2-C7F4-42EF-8194-A367FB17F6C2}">
  <a:tblStyle styleId="{B1C1A5F2-C7F4-42EF-8194-A367FB17F6C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FF5E7"/>
          </a:solidFill>
        </a:fill>
      </a:tcStyle>
    </a:wholeTbl>
    <a:band1H>
      <a:tcTxStyle/>
      <a:tcStyle>
        <a:tcBdr/>
        <a:fill>
          <a:solidFill>
            <a:srgbClr val="FFEACC"/>
          </a:solidFill>
        </a:fill>
      </a:tcStyle>
    </a:band1H>
    <a:band2H>
      <a:tcTxStyle/>
      <a:tcStyle>
        <a:tcBdr/>
      </a:tcStyle>
    </a:band2H>
    <a:band1V>
      <a:tcTxStyle/>
      <a:tcStyle>
        <a:tcBdr/>
        <a:fill>
          <a:solidFill>
            <a:srgbClr val="FFEA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p:scale>
          <a:sx n="75" d="100"/>
          <a:sy n="75" d="100"/>
        </p:scale>
        <p:origin x="1560"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4.fntdata"/><Relationship Id="rId25"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24" Type="http://schemas.openxmlformats.org/officeDocument/2006/relationships/presProps" Target="presProps.xml"/><Relationship Id="rId5" Type="http://schemas.openxmlformats.org/officeDocument/2006/relationships/font" Target="fonts/font2.fntdata"/><Relationship Id="rId23" Type="http://customschemas.google.com/relationships/presentationmetadata" Target="metadata"/><Relationship Id="rId4" Type="http://schemas.openxmlformats.org/officeDocument/2006/relationships/font" Target="fonts/font1.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L="914400" marR="0" lvl="1"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2pPr>
            <a:lvl3pPr marL="1371600" marR="0" lvl="2"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3pPr>
            <a:lvl4pPr marL="1828800" marR="0" lvl="3"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4pPr>
            <a:lvl5pPr marL="2286000" marR="0" lvl="4" indent="-22860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Plus Jakarta Sans"/>
                <a:ea typeface="Plus Jakarta Sans"/>
                <a:cs typeface="Plus Jakarta Sans"/>
                <a:sym typeface="Plus Jakarta San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Plus Jakarta Sans"/>
                <a:ea typeface="Plus Jakarta Sans"/>
                <a:cs typeface="Plus Jakarta Sans"/>
                <a:sym typeface="Plus Jakarta Sans"/>
              </a:rPr>
              <a:t>‹#›</a:t>
            </a:fld>
            <a:endParaRPr sz="1200" b="0" i="0" u="none" strike="noStrike" cap="none">
              <a:solidFill>
                <a:schemeClr val="dk1"/>
              </a:solidFill>
              <a:latin typeface="Plus Jakarta Sans"/>
              <a:ea typeface="Plus Jakarta Sans"/>
              <a:cs typeface="Plus Jakarta Sans"/>
              <a:sym typeface="Plus Jakarta Sans"/>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
        <p:cNvGrpSpPr/>
        <p:nvPr/>
      </p:nvGrpSpPr>
      <p:grpSpPr>
        <a:xfrm>
          <a:off x="0" y="0"/>
          <a:ext cx="0" cy="0"/>
          <a:chOff x="0" y="0"/>
          <a:chExt cx="0" cy="0"/>
        </a:xfrm>
      </p:grpSpPr>
      <p:sp>
        <p:nvSpPr>
          <p:cNvPr id="33" name="Google Shape;3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 name="Google Shape;34;p1:notes"/>
          <p:cNvSpPr>
            <a:spLocks noGrp="1" noRot="1" noChangeAspect="1"/>
          </p:cNvSpPr>
          <p:nvPr>
            <p:ph type="sldImg" idx="2"/>
          </p:nvPr>
        </p:nvSpPr>
        <p:spPr>
          <a:xfrm>
            <a:off x="2271713" y="1143000"/>
            <a:ext cx="2314575"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cSld name="7_Title Slide">
    <p:spTree>
      <p:nvGrpSpPr>
        <p:cNvPr id="1" name="Shape 12"/>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4032" userDrawn="1">
          <p15:clr>
            <a:srgbClr val="FBAE40"/>
          </p15:clr>
        </p15:guide>
        <p15:guide id="2" pos="302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5_Title Slide">
  <p:cSld name="25_Title Slide">
    <p:spTree>
      <p:nvGrpSpPr>
        <p:cNvPr id="1" name="Shape 18"/>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28_Title Slide">
  <p:cSld name="28_Title Slide">
    <p:spTree>
      <p:nvGrpSpPr>
        <p:cNvPr id="1" name="Shape 19"/>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9_Title Slide">
  <p:cSld name="29_Title Slide">
    <p:spTree>
      <p:nvGrpSpPr>
        <p:cNvPr id="1" name="Shape 2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0_Title Slide">
  <p:cSld name="30_Title Slide">
    <p:spTree>
      <p:nvGrpSpPr>
        <p:cNvPr id="1" name="Shape 21"/>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31_Title Slide">
  <p:cSld name="31_Title Slide">
    <p:spTree>
      <p:nvGrpSpPr>
        <p:cNvPr id="1" name="Shape 22"/>
        <p:cNvGrpSpPr/>
        <p:nvPr/>
      </p:nvGrpSpPr>
      <p:grpSpPr>
        <a:xfrm>
          <a:off x="0" y="0"/>
          <a:ext cx="0" cy="0"/>
          <a:chOff x="0" y="0"/>
          <a:chExt cx="0" cy="0"/>
        </a:xfrm>
      </p:grpSpPr>
      <p:sp>
        <p:nvSpPr>
          <p:cNvPr id="23" name="Google Shape;23;p15"/>
          <p:cNvSpPr>
            <a:spLocks noGrp="1"/>
          </p:cNvSpPr>
          <p:nvPr>
            <p:ph type="pic" idx="2"/>
          </p:nvPr>
        </p:nvSpPr>
        <p:spPr>
          <a:xfrm>
            <a:off x="-1" y="1"/>
            <a:ext cx="7635954" cy="9088544"/>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2_Title Slide">
  <p:cSld name="32_Title Slide">
    <p:spTree>
      <p:nvGrpSpPr>
        <p:cNvPr id="1" name="Shape 24"/>
        <p:cNvGrpSpPr/>
        <p:nvPr/>
      </p:nvGrpSpPr>
      <p:grpSpPr>
        <a:xfrm>
          <a:off x="0" y="0"/>
          <a:ext cx="0" cy="0"/>
          <a:chOff x="0" y="0"/>
          <a:chExt cx="0" cy="0"/>
        </a:xfrm>
      </p:grpSpPr>
      <p:sp>
        <p:nvSpPr>
          <p:cNvPr id="25" name="Google Shape;25;p16"/>
          <p:cNvSpPr/>
          <p:nvPr/>
        </p:nvSpPr>
        <p:spPr>
          <a:xfrm>
            <a:off x="4800600" y="7005851"/>
            <a:ext cx="4800600" cy="4770437"/>
          </a:xfrm>
          <a:prstGeom prst="rect">
            <a:avLst/>
          </a:prstGeom>
          <a:gradFill>
            <a:gsLst>
              <a:gs pos="0">
                <a:schemeClr val="accent2"/>
              </a:gs>
              <a:gs pos="96000">
                <a:srgbClr val="EA641A"/>
              </a:gs>
              <a:gs pos="100000">
                <a:srgbClr val="EA641A"/>
              </a:gs>
            </a:gsLst>
            <a:lin ang="5400000" scaled="0"/>
          </a:gradFill>
          <a:ln>
            <a:noFill/>
          </a:ln>
        </p:spPr>
        <p:txBody>
          <a:bodyPr spcFirstLastPara="1" wrap="square" lIns="71997" tIns="35989" rIns="71997" bIns="35989" anchor="ctr" anchorCtr="0">
            <a:noAutofit/>
          </a:bodyPr>
          <a:lstStyle/>
          <a:p>
            <a:pPr marL="0" marR="0" lvl="0" indent="0" algn="ctr" rtl="0">
              <a:spcBef>
                <a:spcPts val="0"/>
              </a:spcBef>
              <a:spcAft>
                <a:spcPts val="0"/>
              </a:spcAft>
              <a:buNone/>
            </a:pPr>
            <a:endParaRPr sz="1418">
              <a:solidFill>
                <a:schemeClr val="lt1"/>
              </a:solidFill>
              <a:latin typeface="Plus Jakarta Sans"/>
              <a:ea typeface="Plus Jakarta Sans"/>
              <a:cs typeface="Plus Jakarta Sans"/>
              <a:sym typeface="Plus Jakarta Sans"/>
            </a:endParaRPr>
          </a:p>
        </p:txBody>
      </p:sp>
      <p:sp>
        <p:nvSpPr>
          <p:cNvPr id="26" name="Google Shape;26;p16"/>
          <p:cNvSpPr>
            <a:spLocks noGrp="1"/>
          </p:cNvSpPr>
          <p:nvPr>
            <p:ph type="pic" idx="2"/>
          </p:nvPr>
        </p:nvSpPr>
        <p:spPr>
          <a:xfrm>
            <a:off x="5368171" y="2367705"/>
            <a:ext cx="1875056" cy="5556945"/>
          </a:xfrm>
          <a:prstGeom prst="rect">
            <a:avLst/>
          </a:prstGeom>
          <a:solidFill>
            <a:srgbClr val="F2F2F2"/>
          </a:solidFill>
          <a:ln>
            <a:noFill/>
          </a:ln>
        </p:spPr>
      </p:sp>
      <p:sp>
        <p:nvSpPr>
          <p:cNvPr id="27" name="Google Shape;27;p16"/>
          <p:cNvSpPr>
            <a:spLocks noGrp="1"/>
          </p:cNvSpPr>
          <p:nvPr>
            <p:ph type="pic" idx="3"/>
          </p:nvPr>
        </p:nvSpPr>
        <p:spPr>
          <a:xfrm>
            <a:off x="7462362" y="2367705"/>
            <a:ext cx="1875056" cy="5556945"/>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33_Title Slide">
  <p:cSld name="33_Title Slide">
    <p:spTree>
      <p:nvGrpSpPr>
        <p:cNvPr id="1" name="Shape 28"/>
        <p:cNvGrpSpPr/>
        <p:nvPr/>
      </p:nvGrpSpPr>
      <p:grpSpPr>
        <a:xfrm>
          <a:off x="0" y="0"/>
          <a:ext cx="0" cy="0"/>
          <a:chOff x="0" y="0"/>
          <a:chExt cx="0" cy="0"/>
        </a:xfrm>
      </p:grpSpPr>
      <p:sp>
        <p:nvSpPr>
          <p:cNvPr id="29" name="Google Shape;29;p17"/>
          <p:cNvSpPr>
            <a:spLocks noGrp="1"/>
          </p:cNvSpPr>
          <p:nvPr>
            <p:ph type="pic" idx="2"/>
          </p:nvPr>
        </p:nvSpPr>
        <p:spPr>
          <a:xfrm>
            <a:off x="-1" y="1025312"/>
            <a:ext cx="3933627" cy="10750973"/>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4_Title Slide">
  <p:cSld name="34_Title Slide">
    <p:spTree>
      <p:nvGrpSpPr>
        <p:cNvPr id="1" name="Shape 30"/>
        <p:cNvGrpSpPr/>
        <p:nvPr/>
      </p:nvGrpSpPr>
      <p:grpSpPr>
        <a:xfrm>
          <a:off x="0" y="0"/>
          <a:ext cx="0" cy="0"/>
          <a:chOff x="0" y="0"/>
          <a:chExt cx="0" cy="0"/>
        </a:xfrm>
      </p:grpSpPr>
      <p:sp>
        <p:nvSpPr>
          <p:cNvPr id="31" name="Google Shape;31;p18"/>
          <p:cNvSpPr>
            <a:spLocks noGrp="1"/>
          </p:cNvSpPr>
          <p:nvPr>
            <p:ph type="pic" idx="2"/>
          </p:nvPr>
        </p:nvSpPr>
        <p:spPr>
          <a:xfrm>
            <a:off x="4800600" y="2370667"/>
            <a:ext cx="4800601" cy="8063231"/>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4E4C9"/>
        </a:solidFill>
        <a:effectLst/>
      </p:bgPr>
    </p:bg>
    <p:spTree>
      <p:nvGrpSpPr>
        <p:cNvPr id="1" name="Shape 9"/>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103"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4032" userDrawn="1">
          <p15:clr>
            <a:srgbClr val="A4A3A4"/>
          </p15:clr>
        </p15:guide>
        <p15:guide id="2" pos="3024" userDrawn="1">
          <p15:clr>
            <a:srgbClr val="A4A3A4"/>
          </p15:clr>
        </p15:guide>
        <p15:guide id="3" orient="horz" pos="1491" userDrawn="1">
          <p15:clr>
            <a:srgbClr val="A4A3A4"/>
          </p15:clr>
        </p15:guide>
        <p15:guide id="4" orient="horz" pos="646" userDrawn="1">
          <p15:clr>
            <a:srgbClr val="A4A3A4"/>
          </p15:clr>
        </p15:guide>
        <p15:guide id="5" orient="horz" pos="2339" userDrawn="1">
          <p15:clr>
            <a:srgbClr val="A4A3A4"/>
          </p15:clr>
        </p15:guide>
        <p15:guide id="6" orient="horz" pos="3185" userDrawn="1">
          <p15:clr>
            <a:srgbClr val="A4A3A4"/>
          </p15:clr>
        </p15:guide>
        <p15:guide id="7" orient="horz" pos="4879" userDrawn="1">
          <p15:clr>
            <a:srgbClr val="A4A3A4"/>
          </p15:clr>
        </p15:guide>
        <p15:guide id="8" orient="horz" pos="5725" userDrawn="1">
          <p15:clr>
            <a:srgbClr val="A4A3A4"/>
          </p15:clr>
        </p15:guide>
        <p15:guide id="9" orient="horz" pos="6573" userDrawn="1">
          <p15:clr>
            <a:srgbClr val="A4A3A4"/>
          </p15:clr>
        </p15:guide>
        <p15:guide id="10" orient="horz" pos="7418" userDrawn="1">
          <p15:clr>
            <a:srgbClr val="A4A3A4"/>
          </p15:clr>
        </p15:guide>
        <p15:guide id="11" pos="3382" userDrawn="1">
          <p15:clr>
            <a:srgbClr val="A4A3A4"/>
          </p15:clr>
        </p15:guide>
        <p15:guide id="12" pos="3738" userDrawn="1">
          <p15:clr>
            <a:srgbClr val="A4A3A4"/>
          </p15:clr>
        </p15:guide>
        <p15:guide id="13" pos="166" userDrawn="1">
          <p15:clr>
            <a:srgbClr val="A4A3A4"/>
          </p15:clr>
        </p15:guide>
        <p15:guide id="14" pos="524" userDrawn="1">
          <p15:clr>
            <a:srgbClr val="A4A3A4"/>
          </p15:clr>
        </p15:guide>
        <p15:guide id="15" pos="880" userDrawn="1">
          <p15:clr>
            <a:srgbClr val="A4A3A4"/>
          </p15:clr>
        </p15:guide>
        <p15:guide id="16" pos="1238" userDrawn="1">
          <p15:clr>
            <a:srgbClr val="A4A3A4"/>
          </p15:clr>
        </p15:guide>
        <p15:guide id="17" pos="1595" userDrawn="1">
          <p15:clr>
            <a:srgbClr val="A4A3A4"/>
          </p15:clr>
        </p15:guide>
        <p15:guide id="18" pos="1952" userDrawn="1">
          <p15:clr>
            <a:srgbClr val="A4A3A4"/>
          </p15:clr>
        </p15:guide>
        <p15:guide id="19" pos="2310" userDrawn="1">
          <p15:clr>
            <a:srgbClr val="A4A3A4"/>
          </p15:clr>
        </p15:guide>
        <p15:guide id="20" pos="2666" userDrawn="1">
          <p15:clr>
            <a:srgbClr val="A4A3A4"/>
          </p15:clr>
        </p15:guide>
        <p15:guide id="21" pos="4096" userDrawn="1">
          <p15:clr>
            <a:srgbClr val="A4A3A4"/>
          </p15:clr>
        </p15:guide>
        <p15:guide id="22" pos="4453" userDrawn="1">
          <p15:clr>
            <a:srgbClr val="A4A3A4"/>
          </p15:clr>
        </p15:guide>
        <p15:guide id="23" pos="4810" userDrawn="1">
          <p15:clr>
            <a:srgbClr val="A4A3A4"/>
          </p15:clr>
        </p15:guide>
        <p15:guide id="24" pos="5168" userDrawn="1">
          <p15:clr>
            <a:srgbClr val="A4A3A4"/>
          </p15:clr>
        </p15:guide>
        <p15:guide id="25" pos="5524" userDrawn="1">
          <p15:clr>
            <a:srgbClr val="A4A3A4"/>
          </p15:clr>
        </p15:guide>
        <p15:guide id="26" pos="5882" userDrawn="1">
          <p15:clr>
            <a:srgbClr val="A4A3A4"/>
          </p15:clr>
        </p15:guide>
        <p15:guide id="27" pos="273" userDrawn="1">
          <p15:clr>
            <a:srgbClr val="F26B43"/>
          </p15:clr>
        </p15:guide>
        <p15:guide id="28" pos="5775"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
        <p:cNvGrpSpPr/>
        <p:nvPr/>
      </p:nvGrpSpPr>
      <p:grpSpPr>
        <a:xfrm>
          <a:off x="0" y="0"/>
          <a:ext cx="0" cy="0"/>
          <a:chOff x="0" y="0"/>
          <a:chExt cx="0" cy="0"/>
        </a:xfrm>
      </p:grpSpPr>
      <p:sp>
        <p:nvSpPr>
          <p:cNvPr id="36" name="Google Shape;36;p1"/>
          <p:cNvSpPr/>
          <p:nvPr/>
        </p:nvSpPr>
        <p:spPr>
          <a:xfrm>
            <a:off x="757128" y="443273"/>
            <a:ext cx="7330232" cy="688234"/>
          </a:xfrm>
          <a:prstGeom prst="rect">
            <a:avLst/>
          </a:prstGeom>
          <a:noFill/>
          <a:ln>
            <a:noFill/>
          </a:ln>
        </p:spPr>
        <p:txBody>
          <a:bodyPr spcFirstLastPara="1" wrap="square" lIns="71997" tIns="35989" rIns="71997" bIns="35989" anchor="t" anchorCtr="0">
            <a:spAutoFit/>
          </a:bodyPr>
          <a:lstStyle/>
          <a:p>
            <a:r>
              <a:rPr lang="en-US" sz="2000" b="1" cap="all" dirty="0">
                <a:solidFill>
                  <a:srgbClr val="106D66"/>
                </a:solidFill>
                <a:effectLst/>
                <a:latin typeface="Times New Roman" panose="02020603050405020304" pitchFamily="18" charset="0"/>
                <a:cs typeface="Times New Roman" panose="02020603050405020304" pitchFamily="18" charset="0"/>
              </a:rPr>
              <a:t>HYBRID XGBOOST-LSTM MODEL FOR identification OF Parkinson's disease using VOICE DATA</a:t>
            </a:r>
          </a:p>
        </p:txBody>
      </p:sp>
      <p:grpSp>
        <p:nvGrpSpPr>
          <p:cNvPr id="37" name="Google Shape;37;p1"/>
          <p:cNvGrpSpPr/>
          <p:nvPr/>
        </p:nvGrpSpPr>
        <p:grpSpPr>
          <a:xfrm>
            <a:off x="757126" y="420854"/>
            <a:ext cx="6540488" cy="740854"/>
            <a:chOff x="894442" y="2675335"/>
            <a:chExt cx="7570108" cy="940767"/>
          </a:xfrm>
        </p:grpSpPr>
        <p:sp>
          <p:nvSpPr>
            <p:cNvPr id="38" name="Google Shape;38;p1"/>
            <p:cNvSpPr/>
            <p:nvPr/>
          </p:nvSpPr>
          <p:spPr>
            <a:xfrm>
              <a:off x="894442" y="2675335"/>
              <a:ext cx="7570108" cy="45719"/>
            </a:xfrm>
            <a:prstGeom prst="rect">
              <a:avLst/>
            </a:prstGeom>
            <a:solidFill>
              <a:srgbClr val="A58255"/>
            </a:solidFill>
            <a:ln>
              <a:noFill/>
            </a:ln>
          </p:spPr>
          <p:txBody>
            <a:bodyPr spcFirstLastPara="1" wrap="square" lIns="71997" tIns="35989" rIns="71997" bIns="35989" anchor="ctr" anchorCtr="0">
              <a:noAutofit/>
            </a:bodyPr>
            <a:lstStyle/>
            <a:p>
              <a:pPr algn="ctr"/>
              <a:endParaRPr sz="1418">
                <a:solidFill>
                  <a:schemeClr val="lt1"/>
                </a:solidFill>
                <a:latin typeface="Times New Roman" panose="02020603050405020304" pitchFamily="18" charset="0"/>
                <a:ea typeface="Inter"/>
                <a:cs typeface="Times New Roman" panose="02020603050405020304" pitchFamily="18" charset="0"/>
                <a:sym typeface="Inter"/>
              </a:endParaRPr>
            </a:p>
          </p:txBody>
        </p:sp>
        <p:sp>
          <p:nvSpPr>
            <p:cNvPr id="39" name="Google Shape;39;p1"/>
            <p:cNvSpPr/>
            <p:nvPr/>
          </p:nvSpPr>
          <p:spPr>
            <a:xfrm>
              <a:off x="894442" y="3570383"/>
              <a:ext cx="7570108" cy="45719"/>
            </a:xfrm>
            <a:prstGeom prst="rect">
              <a:avLst/>
            </a:prstGeom>
            <a:solidFill>
              <a:srgbClr val="A58255"/>
            </a:solidFill>
            <a:ln>
              <a:noFill/>
            </a:ln>
          </p:spPr>
          <p:txBody>
            <a:bodyPr spcFirstLastPara="1" wrap="square" lIns="71997" tIns="35989" rIns="71997" bIns="35989" anchor="ctr" anchorCtr="0">
              <a:noAutofit/>
            </a:bodyPr>
            <a:lstStyle/>
            <a:p>
              <a:pPr algn="ctr"/>
              <a:endParaRPr sz="1418" dirty="0">
                <a:solidFill>
                  <a:schemeClr val="lt1"/>
                </a:solidFill>
                <a:latin typeface="Times New Roman" panose="02020603050405020304" pitchFamily="18" charset="0"/>
                <a:ea typeface="Inter"/>
                <a:cs typeface="Times New Roman" panose="02020603050405020304" pitchFamily="18" charset="0"/>
                <a:sym typeface="Inter"/>
              </a:endParaRPr>
            </a:p>
          </p:txBody>
        </p:sp>
      </p:grpSp>
      <p:sp>
        <p:nvSpPr>
          <p:cNvPr id="40" name="Google Shape;40;p1"/>
          <p:cNvSpPr txBox="1"/>
          <p:nvPr/>
        </p:nvSpPr>
        <p:spPr>
          <a:xfrm>
            <a:off x="757126" y="1159308"/>
            <a:ext cx="6189773" cy="363530"/>
          </a:xfrm>
          <a:prstGeom prst="rect">
            <a:avLst/>
          </a:prstGeom>
          <a:noFill/>
          <a:ln>
            <a:noFill/>
          </a:ln>
        </p:spPr>
        <p:txBody>
          <a:bodyPr spcFirstLastPara="1" wrap="square" lIns="71997" tIns="35989" rIns="71997" bIns="35989" anchor="t" anchorCtr="0">
            <a:spAutoFit/>
          </a:bodyPr>
          <a:lstStyle/>
          <a:p>
            <a:r>
              <a:rPr lang="en-US" sz="1890" dirty="0">
                <a:solidFill>
                  <a:srgbClr val="004740"/>
                </a:solidFill>
                <a:latin typeface="Times New Roman" panose="02020603050405020304" pitchFamily="18" charset="0"/>
                <a:ea typeface="Inter"/>
                <a:cs typeface="Times New Roman" panose="02020603050405020304" pitchFamily="18" charset="0"/>
                <a:sym typeface="Inter"/>
              </a:rPr>
              <a:t>Presenter Names: Komal, Rishitha, Varsha, Manjusha</a:t>
            </a:r>
            <a:endParaRPr sz="1103" dirty="0">
              <a:latin typeface="Times New Roman" panose="02020603050405020304" pitchFamily="18" charset="0"/>
              <a:ea typeface="Inter"/>
              <a:cs typeface="Times New Roman" panose="02020603050405020304" pitchFamily="18" charset="0"/>
              <a:sym typeface="Inter"/>
            </a:endParaRPr>
          </a:p>
        </p:txBody>
      </p:sp>
      <p:sp>
        <p:nvSpPr>
          <p:cNvPr id="10" name="Google Shape;10;p6"/>
          <p:cNvSpPr txBox="1"/>
          <p:nvPr/>
        </p:nvSpPr>
        <p:spPr>
          <a:xfrm>
            <a:off x="329813" y="12545047"/>
            <a:ext cx="3697557" cy="318902"/>
          </a:xfrm>
          <a:prstGeom prst="rect">
            <a:avLst/>
          </a:prstGeom>
          <a:noFill/>
          <a:ln>
            <a:noFill/>
          </a:ln>
        </p:spPr>
        <p:txBody>
          <a:bodyPr spcFirstLastPara="1" wrap="square" lIns="71997" tIns="35989" rIns="71997" bIns="35989" anchor="t" anchorCtr="0">
            <a:spAutoFit/>
          </a:bodyPr>
          <a:lstStyle/>
          <a:p>
            <a:r>
              <a:rPr lang="en-IN" sz="1600" dirty="0">
                <a:solidFill>
                  <a:schemeClr val="tx2">
                    <a:lumMod val="75000"/>
                  </a:schemeClr>
                </a:solidFill>
                <a:latin typeface="Times New Roman" panose="02020603050405020304" pitchFamily="18" charset="0"/>
                <a:cs typeface="Times New Roman" panose="02020603050405020304" pitchFamily="18" charset="0"/>
              </a:rPr>
              <a:t>CSE, GST, Visakhapatnam </a:t>
            </a:r>
          </a:p>
        </p:txBody>
      </p:sp>
      <p:pic>
        <p:nvPicPr>
          <p:cNvPr id="11" name="Google Shape;11;p6"/>
          <p:cNvPicPr preferRelativeResize="0"/>
          <p:nvPr/>
        </p:nvPicPr>
        <p:blipFill rotWithShape="1">
          <a:blip r:embed="rId3">
            <a:alphaModFix/>
          </a:blip>
          <a:srcRect/>
          <a:stretch/>
        </p:blipFill>
        <p:spPr>
          <a:xfrm>
            <a:off x="7904480" y="384906"/>
            <a:ext cx="1619563" cy="708750"/>
          </a:xfrm>
          <a:prstGeom prst="rect">
            <a:avLst/>
          </a:prstGeom>
          <a:noFill/>
          <a:ln>
            <a:noFill/>
          </a:ln>
        </p:spPr>
      </p:pic>
      <p:sp>
        <p:nvSpPr>
          <p:cNvPr id="2" name="Google Shape;40;p1">
            <a:extLst>
              <a:ext uri="{FF2B5EF4-FFF2-40B4-BE49-F238E27FC236}">
                <a16:creationId xmlns:a16="http://schemas.microsoft.com/office/drawing/2014/main" id="{67B14CDF-2335-5CC7-06B9-A671E2CD1B3D}"/>
              </a:ext>
            </a:extLst>
          </p:cNvPr>
          <p:cNvSpPr txBox="1"/>
          <p:nvPr/>
        </p:nvSpPr>
        <p:spPr>
          <a:xfrm>
            <a:off x="757126" y="1522838"/>
            <a:ext cx="4741973" cy="363530"/>
          </a:xfrm>
          <a:prstGeom prst="rect">
            <a:avLst/>
          </a:prstGeom>
          <a:noFill/>
          <a:ln>
            <a:noFill/>
          </a:ln>
        </p:spPr>
        <p:txBody>
          <a:bodyPr spcFirstLastPara="1" wrap="square" lIns="71997" tIns="35989" rIns="71997" bIns="35989" anchor="t" anchorCtr="0">
            <a:spAutoFit/>
          </a:bodyPr>
          <a:lstStyle/>
          <a:p>
            <a:r>
              <a:rPr lang="en-US" sz="1890" dirty="0">
                <a:solidFill>
                  <a:srgbClr val="004740"/>
                </a:solidFill>
                <a:latin typeface="Times New Roman" panose="02020603050405020304" pitchFamily="18" charset="0"/>
                <a:ea typeface="Inter"/>
                <a:cs typeface="Times New Roman" panose="02020603050405020304" pitchFamily="18" charset="0"/>
                <a:sym typeface="Inter"/>
              </a:rPr>
              <a:t>Guide Name: Chandrakanta Mahanty</a:t>
            </a:r>
            <a:endParaRPr sz="1103" dirty="0">
              <a:latin typeface="Times New Roman" panose="02020603050405020304" pitchFamily="18" charset="0"/>
              <a:ea typeface="Inter"/>
              <a:cs typeface="Times New Roman" panose="02020603050405020304" pitchFamily="18" charset="0"/>
              <a:sym typeface="Inter"/>
            </a:endParaRPr>
          </a:p>
        </p:txBody>
      </p:sp>
      <p:sp>
        <p:nvSpPr>
          <p:cNvPr id="4" name="TextBox 3">
            <a:extLst>
              <a:ext uri="{FF2B5EF4-FFF2-40B4-BE49-F238E27FC236}">
                <a16:creationId xmlns:a16="http://schemas.microsoft.com/office/drawing/2014/main" id="{5A8D4303-B808-6D72-7EC1-41A275B07B28}"/>
              </a:ext>
            </a:extLst>
          </p:cNvPr>
          <p:cNvSpPr txBox="1"/>
          <p:nvPr/>
        </p:nvSpPr>
        <p:spPr>
          <a:xfrm>
            <a:off x="446313" y="2400309"/>
            <a:ext cx="4316181" cy="307777"/>
          </a:xfrm>
          <a:prstGeom prst="rect">
            <a:avLst/>
          </a:prstGeom>
          <a:solidFill>
            <a:srgbClr val="A58255"/>
          </a:solidFill>
        </p:spPr>
        <p:txBody>
          <a:bodyPr wrap="square">
            <a:spAutoFit/>
          </a:bodyPr>
          <a:lstStyle/>
          <a:p>
            <a:pPr rtl="0">
              <a:spcBef>
                <a:spcPts val="0"/>
              </a:spcBef>
              <a:spcAft>
                <a:spcPts val="0"/>
              </a:spcAft>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INTRODUCTION</a:t>
            </a: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ABFA7C-2C1F-6058-A3A7-449112B8110F}"/>
              </a:ext>
            </a:extLst>
          </p:cNvPr>
          <p:cNvSpPr txBox="1"/>
          <p:nvPr/>
        </p:nvSpPr>
        <p:spPr>
          <a:xfrm>
            <a:off x="446313" y="5929048"/>
            <a:ext cx="4320408" cy="307777"/>
          </a:xfrm>
          <a:prstGeom prst="rect">
            <a:avLst/>
          </a:prstGeom>
          <a:solidFill>
            <a:srgbClr val="A58255"/>
          </a:solidFill>
        </p:spPr>
        <p:txBody>
          <a:bodyPr wrap="square">
            <a:spAutoFit/>
          </a:bodyPr>
          <a:lstStyle/>
          <a:p>
            <a:pPr rtl="0">
              <a:spcBef>
                <a:spcPts val="0"/>
              </a:spcBef>
              <a:spcAft>
                <a:spcPts val="0"/>
              </a:spcAft>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METHODS</a:t>
            </a: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2851974-E5B7-2CE6-48CC-144A45C063EE}"/>
              </a:ext>
            </a:extLst>
          </p:cNvPr>
          <p:cNvSpPr txBox="1"/>
          <p:nvPr/>
        </p:nvSpPr>
        <p:spPr>
          <a:xfrm>
            <a:off x="442087" y="9312319"/>
            <a:ext cx="4324633" cy="307777"/>
          </a:xfrm>
          <a:prstGeom prst="rect">
            <a:avLst/>
          </a:prstGeom>
          <a:solidFill>
            <a:srgbClr val="A58255"/>
          </a:solidFill>
        </p:spPr>
        <p:txBody>
          <a:bodyPr wrap="square">
            <a:spAutoFit/>
          </a:bodyPr>
          <a:lstStyle/>
          <a:p>
            <a:pPr rtl="0">
              <a:spcBef>
                <a:spcPts val="0"/>
              </a:spcBef>
              <a:spcAft>
                <a:spcPts val="0"/>
              </a:spcAft>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DATA ANALYSIS</a:t>
            </a: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531B664-2A91-F2F8-E8A9-F2C00A3A34CD}"/>
              </a:ext>
            </a:extLst>
          </p:cNvPr>
          <p:cNvSpPr txBox="1"/>
          <p:nvPr/>
        </p:nvSpPr>
        <p:spPr>
          <a:xfrm>
            <a:off x="5145290" y="2367798"/>
            <a:ext cx="4043473" cy="307777"/>
          </a:xfrm>
          <a:prstGeom prst="rect">
            <a:avLst/>
          </a:prstGeom>
          <a:solidFill>
            <a:srgbClr val="A58255"/>
          </a:solidFill>
        </p:spPr>
        <p:txBody>
          <a:bodyPr wrap="square">
            <a:spAutoFit/>
          </a:bodyPr>
          <a:lstStyle/>
          <a:p>
            <a:pPr rtl="0">
              <a:spcBef>
                <a:spcPts val="0"/>
              </a:spcBef>
              <a:spcAft>
                <a:spcPts val="0"/>
              </a:spcAft>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FINDINGS AND RESULTS</a:t>
            </a: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AA0FD7D1-DC00-534A-A08A-2648589F43D6}"/>
              </a:ext>
            </a:extLst>
          </p:cNvPr>
          <p:cNvSpPr txBox="1"/>
          <p:nvPr/>
        </p:nvSpPr>
        <p:spPr>
          <a:xfrm>
            <a:off x="5111413" y="6543708"/>
            <a:ext cx="4043473" cy="307777"/>
          </a:xfrm>
          <a:prstGeom prst="rect">
            <a:avLst/>
          </a:prstGeom>
          <a:solidFill>
            <a:srgbClr val="A58255"/>
          </a:solidFill>
        </p:spPr>
        <p:txBody>
          <a:bodyPr wrap="square">
            <a:spAutoFit/>
          </a:bodyPr>
          <a:lstStyle/>
          <a:p>
            <a:pPr rtl="0">
              <a:spcBef>
                <a:spcPts val="0"/>
              </a:spcBef>
              <a:spcAft>
                <a:spcPts val="0"/>
              </a:spcAft>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CONCLUSIONS</a:t>
            </a: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53A8D2F5-177F-5785-AFC3-A2EDC9A3C83C}"/>
              </a:ext>
            </a:extLst>
          </p:cNvPr>
          <p:cNvSpPr txBox="1"/>
          <p:nvPr/>
        </p:nvSpPr>
        <p:spPr>
          <a:xfrm>
            <a:off x="5111413" y="9279689"/>
            <a:ext cx="4097853" cy="307777"/>
          </a:xfrm>
          <a:prstGeom prst="rect">
            <a:avLst/>
          </a:prstGeom>
          <a:solidFill>
            <a:srgbClr val="A58255"/>
          </a:solidFill>
        </p:spPr>
        <p:txBody>
          <a:bodyPr wrap="square">
            <a:spAutoFit/>
          </a:bodyPr>
          <a:lstStyle/>
          <a:p>
            <a:pPr rtl="0">
              <a:spcBef>
                <a:spcPts val="0"/>
              </a:spcBef>
              <a:spcAft>
                <a:spcPts val="0"/>
              </a:spcAft>
            </a:pPr>
            <a:r>
              <a:rPr lang="en-IN" sz="1400" b="1" i="0" u="none" strike="noStrike" dirty="0">
                <a:solidFill>
                  <a:schemeClr val="bg1"/>
                </a:solidFill>
                <a:effectLst/>
                <a:latin typeface="Times New Roman" panose="02020603050405020304" pitchFamily="18" charset="0"/>
                <a:cs typeface="Times New Roman" panose="02020603050405020304" pitchFamily="18" charset="0"/>
              </a:rPr>
              <a:t>REFERENCES</a:t>
            </a: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CA306FE-10A0-9157-4B8D-1D4A15DC69B8}"/>
              </a:ext>
            </a:extLst>
          </p:cNvPr>
          <p:cNvSpPr txBox="1"/>
          <p:nvPr/>
        </p:nvSpPr>
        <p:spPr>
          <a:xfrm>
            <a:off x="446313" y="2651891"/>
            <a:ext cx="4308347" cy="3131689"/>
          </a:xfrm>
          <a:prstGeom prst="rect">
            <a:avLst/>
          </a:prstGeom>
          <a:noFill/>
          <a:ln>
            <a:solidFill>
              <a:srgbClr val="A58255"/>
            </a:solidFill>
          </a:ln>
        </p:spPr>
        <p:txBody>
          <a:bodyPr wrap="square" rtlCol="0">
            <a:no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Parkinson's Disease (PD) is a progressive neurodegenerative disorder impacting movement, speech, and coordination as a result of damage to dopamine-producing neurons within the brain.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Hybrid Model (LSTM + XGBoost) for PD Diagnosis at an Early Stage</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Non-invasive, cost-effective substitute for traditional methods.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Extracts vocal features (MFCCs, jitter, shimmer) for classification.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LSTM for feature extraction, XGBoost for ultimate prediction.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Web interface for real-time vocal data analysis.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Improves accessibility and clinical decision-making.</a:t>
            </a:r>
          </a:p>
          <a:p>
            <a:pPr marR="0" lvl="0" algn="l" defTabSz="914400" rtl="0" eaLnBrk="0" fontAlgn="base" latinLnBrk="0" hangingPunct="0">
              <a:lnSpc>
                <a:spcPct val="100000"/>
              </a:lnSpc>
              <a:spcBef>
                <a:spcPct val="0"/>
              </a:spcBef>
              <a:spcAft>
                <a:spcPct val="0"/>
              </a:spcAft>
              <a:buClrTx/>
              <a:buSzTx/>
              <a:tabLst/>
            </a:pP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63D079A6-E7E3-C042-5F17-907B62763667}"/>
              </a:ext>
            </a:extLst>
          </p:cNvPr>
          <p:cNvSpPr txBox="1"/>
          <p:nvPr/>
        </p:nvSpPr>
        <p:spPr>
          <a:xfrm>
            <a:off x="446313" y="6236825"/>
            <a:ext cx="4316181" cy="3022661"/>
          </a:xfrm>
          <a:prstGeom prst="rect">
            <a:avLst/>
          </a:prstGeom>
          <a:noFill/>
          <a:ln>
            <a:solidFill>
              <a:srgbClr val="A58255"/>
            </a:solidFill>
          </a:ln>
        </p:spPr>
        <p:txBody>
          <a:bodyPr wrap="square" rtlCol="0">
            <a:noAutofit/>
          </a:bodyPr>
          <a:lstStyle/>
          <a:p>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BA88C70-337A-5527-7D00-1C52F65DC333}"/>
              </a:ext>
            </a:extLst>
          </p:cNvPr>
          <p:cNvSpPr txBox="1"/>
          <p:nvPr/>
        </p:nvSpPr>
        <p:spPr>
          <a:xfrm>
            <a:off x="438479" y="9620096"/>
            <a:ext cx="4316181" cy="2964131"/>
          </a:xfrm>
          <a:prstGeom prst="rect">
            <a:avLst/>
          </a:prstGeom>
          <a:noFill/>
          <a:ln>
            <a:solidFill>
              <a:srgbClr val="A58255"/>
            </a:solidFill>
          </a:ln>
        </p:spPr>
        <p:txBody>
          <a:bodyPr wrap="square" rtlCol="0">
            <a:noAutofit/>
          </a:bodyPr>
          <a:lstStyle/>
          <a:p>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9E9A5E9D-0554-E5EC-DACF-B3BB0EAABD36}"/>
              </a:ext>
            </a:extLst>
          </p:cNvPr>
          <p:cNvSpPr txBox="1"/>
          <p:nvPr/>
        </p:nvSpPr>
        <p:spPr>
          <a:xfrm>
            <a:off x="5145288" y="2651891"/>
            <a:ext cx="4009599" cy="3748909"/>
          </a:xfrm>
          <a:prstGeom prst="rect">
            <a:avLst/>
          </a:prstGeom>
          <a:noFill/>
          <a:ln>
            <a:solidFill>
              <a:srgbClr val="A58255"/>
            </a:solidFill>
          </a:ln>
        </p:spPr>
        <p:txBody>
          <a:bodyPr wrap="square" rtlCol="0">
            <a:noAutofit/>
          </a:bodyPr>
          <a:lstStyle/>
          <a:p>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C96AE017-038F-C4E1-5D45-046E81A085D9}"/>
              </a:ext>
            </a:extLst>
          </p:cNvPr>
          <p:cNvSpPr txBox="1"/>
          <p:nvPr/>
        </p:nvSpPr>
        <p:spPr>
          <a:xfrm>
            <a:off x="5111414" y="6854957"/>
            <a:ext cx="4043473" cy="2380484"/>
          </a:xfrm>
          <a:prstGeom prst="rect">
            <a:avLst/>
          </a:prstGeom>
          <a:noFill/>
          <a:ln>
            <a:solidFill>
              <a:srgbClr val="A58255"/>
            </a:solidFill>
          </a:ln>
        </p:spPr>
        <p:txBody>
          <a:bodyPr wrap="square" rtlCol="0">
            <a:noAutofit/>
          </a:bodyPr>
          <a:lstStyle/>
          <a:p>
            <a:pPr algn="just"/>
            <a:r>
              <a:rPr lang="en-US" sz="1400" dirty="0">
                <a:latin typeface="Times New Roman" panose="02020603050405020304" pitchFamily="18" charset="0"/>
                <a:cs typeface="Times New Roman" panose="02020603050405020304" pitchFamily="18" charset="0"/>
              </a:rPr>
              <a:t>The proposed hybrid model efficiently integrates XGBoost and LSSTM to enhance the accuracy and efficiency of Parkinson's Disease diagnosis. With performance metrics showing high accuracy (0.97) precision (0.97), recall (1.00), F1-score (0.98) and ROC-AUC (0.99) the model offers a significant improvement over traditional diagnostic approaches. PD detection is a rapidly changing system which can transform early PD detection and enhance patient care</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F21BF73-FFA0-8430-60AD-60FADFDC878E}"/>
              </a:ext>
            </a:extLst>
          </p:cNvPr>
          <p:cNvSpPr txBox="1"/>
          <p:nvPr/>
        </p:nvSpPr>
        <p:spPr>
          <a:xfrm>
            <a:off x="5115639" y="9553572"/>
            <a:ext cx="4089403" cy="3064498"/>
          </a:xfrm>
          <a:prstGeom prst="rect">
            <a:avLst/>
          </a:prstGeom>
          <a:noFill/>
          <a:ln>
            <a:solidFill>
              <a:srgbClr val="A58255"/>
            </a:solidFill>
          </a:ln>
        </p:spPr>
        <p:txBody>
          <a:bodyPr wrap="square" rtlCol="0">
            <a:noAutofit/>
          </a:bodyPr>
          <a:lstStyle/>
          <a:p>
            <a:pPr marL="0" marR="0" indent="0" algn="l" defTabSz="914400" rtl="0" fontAlgn="auto" latinLnBrk="0" hangingPunct="0">
              <a:lnSpc>
                <a:spcPct val="100000"/>
              </a:lnSpc>
              <a:spcBef>
                <a:spcPts val="0"/>
              </a:spcBef>
              <a:spcAft>
                <a:spcPts val="0"/>
              </a:spcAft>
              <a:buClrTx/>
              <a:buSzTx/>
              <a:buFontTx/>
              <a:buNone/>
              <a:tabLst/>
            </a:pPr>
            <a:r>
              <a:rPr lang="en-IN" sz="1100" dirty="0">
                <a:latin typeface="Times New Roman" panose="02020603050405020304" pitchFamily="18" charset="0"/>
                <a:cs typeface="Times New Roman" panose="02020603050405020304" pitchFamily="18" charset="0"/>
              </a:rPr>
              <a:t>1. Fang, </a:t>
            </a:r>
            <a:r>
              <a:rPr lang="en-IN" sz="1100" dirty="0" err="1">
                <a:latin typeface="Times New Roman" panose="02020603050405020304" pitchFamily="18" charset="0"/>
                <a:cs typeface="Times New Roman" panose="02020603050405020304" pitchFamily="18" charset="0"/>
              </a:rPr>
              <a:t>Zhaozhao</a:t>
            </a:r>
            <a:r>
              <a:rPr lang="en-IN" sz="1100" dirty="0">
                <a:latin typeface="Times New Roman" panose="02020603050405020304" pitchFamily="18" charset="0"/>
                <a:cs typeface="Times New Roman" panose="02020603050405020304" pitchFamily="18" charset="0"/>
              </a:rPr>
              <a:t>. "Improved KNN algorithm with information entropy for the diagnosis of Parkinson's disease." 2022 International Conference on Machine Learning and Knowledge Engineering (MLKE). IEEE, 2022. </a:t>
            </a:r>
          </a:p>
          <a:p>
            <a:pPr marL="0" marR="0" indent="0" algn="l" defTabSz="914400" rtl="0" fontAlgn="auto" latinLnBrk="0" hangingPunct="0">
              <a:lnSpc>
                <a:spcPct val="100000"/>
              </a:lnSpc>
              <a:spcBef>
                <a:spcPts val="0"/>
              </a:spcBef>
              <a:spcAft>
                <a:spcPts val="0"/>
              </a:spcAft>
              <a:buClrTx/>
              <a:buSzTx/>
              <a:buFontTx/>
              <a:buNone/>
              <a:tabLst/>
            </a:pPr>
            <a:r>
              <a:rPr lang="en-IN" sz="1100" dirty="0">
                <a:latin typeface="Times New Roman" panose="02020603050405020304" pitchFamily="18" charset="0"/>
                <a:cs typeface="Times New Roman" panose="02020603050405020304" pitchFamily="18" charset="0"/>
              </a:rPr>
              <a:t>2. </a:t>
            </a:r>
            <a:r>
              <a:rPr lang="en-IN" sz="1100" dirty="0" err="1">
                <a:latin typeface="Times New Roman" panose="02020603050405020304" pitchFamily="18" charset="0"/>
                <a:cs typeface="Times New Roman" panose="02020603050405020304" pitchFamily="18" charset="0"/>
              </a:rPr>
              <a:t>Alshammri</a:t>
            </a:r>
            <a:r>
              <a:rPr lang="en-IN" sz="1100" dirty="0">
                <a:latin typeface="Times New Roman" panose="02020603050405020304" pitchFamily="18" charset="0"/>
                <a:cs typeface="Times New Roman" panose="02020603050405020304" pitchFamily="18" charset="0"/>
              </a:rPr>
              <a:t>, Raya, et al. "Machine learning approaches to identify Parkinson's disease using voice signal features." Frontiers in artificial intelligence 6 (2023): 1084001. </a:t>
            </a:r>
          </a:p>
          <a:p>
            <a:pPr marL="0" marR="0" indent="0" algn="l" defTabSz="914400" rtl="0" fontAlgn="auto" latinLnBrk="0" hangingPunct="0">
              <a:lnSpc>
                <a:spcPct val="100000"/>
              </a:lnSpc>
              <a:spcBef>
                <a:spcPts val="0"/>
              </a:spcBef>
              <a:spcAft>
                <a:spcPts val="0"/>
              </a:spcAft>
              <a:buClrTx/>
              <a:buSzTx/>
              <a:buFontTx/>
              <a:buNone/>
              <a:tabLst/>
            </a:pPr>
            <a:r>
              <a:rPr lang="en-IN" sz="1100" dirty="0">
                <a:latin typeface="Times New Roman" panose="02020603050405020304" pitchFamily="18" charset="0"/>
                <a:cs typeface="Times New Roman" panose="02020603050405020304" pitchFamily="18" charset="0"/>
              </a:rPr>
              <a:t>3. Govindu, Aditi, and Sushila Palwe. "Early detection of Parkinson's disease using machine learning." Procedia Computer Science 218 (2023): 249-261. </a:t>
            </a:r>
          </a:p>
          <a:p>
            <a:pPr marL="0" marR="0" indent="0" algn="l" defTabSz="914400" rtl="0" fontAlgn="auto" latinLnBrk="0" hangingPunct="0">
              <a:lnSpc>
                <a:spcPct val="100000"/>
              </a:lnSpc>
              <a:spcBef>
                <a:spcPts val="0"/>
              </a:spcBef>
              <a:spcAft>
                <a:spcPts val="0"/>
              </a:spcAft>
              <a:buClrTx/>
              <a:buSzTx/>
              <a:buFontTx/>
              <a:buNone/>
              <a:tabLst/>
            </a:pPr>
            <a:r>
              <a:rPr lang="en-IN" sz="1100" dirty="0">
                <a:latin typeface="Times New Roman" panose="02020603050405020304" pitchFamily="18" charset="0"/>
                <a:cs typeface="Times New Roman" panose="02020603050405020304" pitchFamily="18" charset="0"/>
              </a:rPr>
              <a:t>4. Nalini, M., Mary Joy Kinol, and N. Vijayaraj. "Parkinson's Disease Detection by Machine Learning." 2023 Intelligent Computing and Control for Engineering and Business Systems (ICCEBS). IEEE, 2023. </a:t>
            </a:r>
          </a:p>
          <a:p>
            <a:pPr marL="0" marR="0" indent="0" algn="l" defTabSz="914400" rtl="0" fontAlgn="auto" latinLnBrk="0" hangingPunct="0">
              <a:lnSpc>
                <a:spcPct val="100000"/>
              </a:lnSpc>
              <a:spcBef>
                <a:spcPts val="0"/>
              </a:spcBef>
              <a:spcAft>
                <a:spcPts val="0"/>
              </a:spcAft>
              <a:buClrTx/>
              <a:buSzTx/>
              <a:buFontTx/>
              <a:buNone/>
              <a:tabLst/>
            </a:pPr>
            <a:r>
              <a:rPr lang="en-IN" sz="1100" dirty="0">
                <a:latin typeface="Times New Roman" panose="02020603050405020304" pitchFamily="18" charset="0"/>
                <a:cs typeface="Times New Roman" panose="02020603050405020304" pitchFamily="18" charset="0"/>
              </a:rPr>
              <a:t>5. Hussain, Sayyed Shahid, et al. "Classification of Parkinson’s disease in patch-based MRI of substantia nigra." Diagnostics 13.17 (2023): 2827.</a:t>
            </a:r>
            <a:endParaRPr lang="en-IN" sz="1000" dirty="0">
              <a:latin typeface="Times New Roman" panose="02020603050405020304" pitchFamily="18" charset="0"/>
              <a:cs typeface="Times New Roman" panose="02020603050405020304" pitchFamily="18" charset="0"/>
            </a:endParaRPr>
          </a:p>
          <a:p>
            <a:pPr marL="0" marR="0" indent="0" algn="l" defTabSz="914400" rtl="0" fontAlgn="auto" latinLnBrk="0" hangingPunct="0">
              <a:lnSpc>
                <a:spcPct val="100000"/>
              </a:lnSpc>
              <a:spcBef>
                <a:spcPts val="0"/>
              </a:spcBef>
              <a:spcAft>
                <a:spcPts val="0"/>
              </a:spcAft>
              <a:buClrTx/>
              <a:buSzTx/>
              <a:buFontTx/>
              <a:buNone/>
              <a:tabLst/>
            </a:pPr>
            <a:endParaRPr kumimoji="0" lang="en-IN" sz="1000" i="0" u="none" strike="noStrike" cap="none" spc="0" normalizeH="0" baseline="0" dirty="0">
              <a:ln>
                <a:noFill/>
              </a:ln>
              <a:solidFill>
                <a:srgbClr val="282828"/>
              </a:solidFill>
              <a:effectLst/>
              <a:uFillTx/>
              <a:latin typeface="Times New Roman" panose="02020603050405020304" pitchFamily="18" charset="0"/>
              <a:ea typeface="+mn-ea"/>
              <a:cs typeface="Times New Roman" panose="02020603050405020304" pitchFamily="18" charset="0"/>
              <a:sym typeface="Arial"/>
            </a:endParaRPr>
          </a:p>
          <a:p>
            <a:endParaRPr lang="en-IN" sz="1050" dirty="0">
              <a:latin typeface="Times New Roman" panose="02020603050405020304" pitchFamily="18" charset="0"/>
              <a:cs typeface="Times New Roman" panose="02020603050405020304" pitchFamily="18" charset="0"/>
            </a:endParaRPr>
          </a:p>
        </p:txBody>
      </p:sp>
      <p:sp>
        <p:nvSpPr>
          <p:cNvPr id="24" name="Rectangle 7">
            <a:extLst>
              <a:ext uri="{FF2B5EF4-FFF2-40B4-BE49-F238E27FC236}">
                <a16:creationId xmlns:a16="http://schemas.microsoft.com/office/drawing/2014/main" id="{6CBD0B03-B845-1696-611F-12199F018A6C}"/>
              </a:ext>
            </a:extLst>
          </p:cNvPr>
          <p:cNvSpPr>
            <a:spLocks noChangeArrowheads="1"/>
          </p:cNvSpPr>
          <p:nvPr/>
        </p:nvSpPr>
        <p:spPr bwMode="auto">
          <a:xfrm rot="10800000" flipV="1">
            <a:off x="442086" y="9531549"/>
            <a:ext cx="4454511"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rgbClr val="0D0D0D"/>
                </a:solidFill>
                <a:effectLst/>
                <a:latin typeface="Times New Roman" panose="02020603050405020304" pitchFamily="18" charset="0"/>
                <a:cs typeface="Times New Roman" panose="02020603050405020304" pitchFamily="18" charset="0"/>
              </a:rPr>
              <a:t>The data has voice-based features (22 parameters) from patients with and without Parkinson's.</a:t>
            </a:r>
          </a:p>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rgbClr val="0D0D0D"/>
                </a:solidFill>
                <a:effectLst/>
                <a:latin typeface="Times New Roman" panose="02020603050405020304" pitchFamily="18" charset="0"/>
                <a:cs typeface="Times New Roman" panose="02020603050405020304" pitchFamily="18" charset="0"/>
              </a:rPr>
              <a:t>Important features: </a:t>
            </a:r>
            <a:r>
              <a:rPr lang="en-US" b="0" i="0" dirty="0" err="1">
                <a:solidFill>
                  <a:srgbClr val="0D0D0D"/>
                </a:solidFill>
                <a:effectLst/>
                <a:latin typeface="Times New Roman" panose="02020603050405020304" pitchFamily="18" charset="0"/>
                <a:cs typeface="Times New Roman" panose="02020603050405020304" pitchFamily="18" charset="0"/>
              </a:rPr>
              <a:t>MDVP:Fo</a:t>
            </a:r>
            <a:r>
              <a:rPr lang="en-US" b="0" i="0" dirty="0">
                <a:solidFill>
                  <a:srgbClr val="0D0D0D"/>
                </a:solidFill>
                <a:effectLst/>
                <a:latin typeface="Times New Roman" panose="02020603050405020304" pitchFamily="18" charset="0"/>
                <a:cs typeface="Times New Roman" panose="02020603050405020304" pitchFamily="18" charset="0"/>
              </a:rPr>
              <a:t>(Hz), Jitter, Shimmer, HNR, PPE, Spread1, Spread2, D2 (measuring vocal instability).</a:t>
            </a:r>
          </a:p>
          <a:p>
            <a:pPr marL="0" marR="0" lvl="0" indent="0" algn="l" defTabSz="914400" rtl="0" eaLnBrk="0" fontAlgn="base" latinLnBrk="0" hangingPunct="0">
              <a:lnSpc>
                <a:spcPct val="100000"/>
              </a:lnSpc>
              <a:spcBef>
                <a:spcPct val="0"/>
              </a:spcBef>
              <a:spcAft>
                <a:spcPct val="0"/>
              </a:spcAft>
              <a:buClrTx/>
              <a:buSzTx/>
              <a:buFontTx/>
              <a:buChar char="•"/>
              <a:tabLst/>
            </a:pPr>
            <a:r>
              <a:rPr lang="en-US" b="0" i="0" dirty="0">
                <a:solidFill>
                  <a:srgbClr val="0D0D0D"/>
                </a:solidFill>
                <a:effectLst/>
                <a:latin typeface="Times New Roman" panose="02020603050405020304" pitchFamily="18" charset="0"/>
                <a:cs typeface="Times New Roman" panose="02020603050405020304" pitchFamily="18" charset="0"/>
              </a:rPr>
              <a:t>Target variable (status): 1 (Parkinson's) or 0 (Healthy).</a:t>
            </a: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solidFill>
                  <a:srgbClr val="0D0D0D"/>
                </a:solidFill>
                <a:latin typeface="Times New Roman" panose="02020603050405020304" pitchFamily="18" charset="0"/>
                <a:cs typeface="Times New Roman" panose="02020603050405020304" pitchFamily="18" charset="0"/>
              </a:rPr>
              <a:t>Methods Used:-</a:t>
            </a:r>
            <a:endParaRPr lang="en-US" b="0" i="0" dirty="0">
              <a:solidFill>
                <a:srgbClr val="0D0D0D"/>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lang="en-US" b="0" i="0" dirty="0">
                <a:solidFill>
                  <a:srgbClr val="0D0D0D"/>
                </a:solidFill>
                <a:effectLst/>
                <a:latin typeface="Times New Roman" panose="02020603050405020304" pitchFamily="18" charset="0"/>
                <a:cs typeface="Times New Roman" panose="02020603050405020304" pitchFamily="18" charset="0"/>
              </a:rPr>
              <a:t>✔ Data Preprocessing – Standardization using StandardScaler, train-test split (80-20).</a:t>
            </a:r>
          </a:p>
          <a:p>
            <a:pPr marL="0" marR="0" lvl="0" indent="0" algn="l" defTabSz="914400" rtl="0" eaLnBrk="0" fontAlgn="base" latinLnBrk="0" hangingPunct="0">
              <a:lnSpc>
                <a:spcPct val="100000"/>
              </a:lnSpc>
              <a:spcBef>
                <a:spcPct val="0"/>
              </a:spcBef>
              <a:spcAft>
                <a:spcPct val="0"/>
              </a:spcAft>
              <a:buClrTx/>
              <a:buSzTx/>
              <a:tabLst/>
            </a:pPr>
            <a:r>
              <a:rPr lang="en-US" b="0" i="0" dirty="0">
                <a:solidFill>
                  <a:srgbClr val="0D0D0D"/>
                </a:solidFill>
                <a:effectLst/>
                <a:latin typeface="Times New Roman" panose="02020603050405020304" pitchFamily="18" charset="0"/>
                <a:cs typeface="Times New Roman" panose="02020603050405020304" pitchFamily="18" charset="0"/>
              </a:rPr>
              <a:t>✔ Feature Extraction – LSTM (128→64 units) learns deep speech patterns.</a:t>
            </a:r>
          </a:p>
          <a:p>
            <a:pPr marL="0" marR="0" lvl="0" indent="0" algn="l" defTabSz="914400" rtl="0" eaLnBrk="0" fontAlgn="base" latinLnBrk="0" hangingPunct="0">
              <a:lnSpc>
                <a:spcPct val="100000"/>
              </a:lnSpc>
              <a:spcBef>
                <a:spcPct val="0"/>
              </a:spcBef>
              <a:spcAft>
                <a:spcPct val="0"/>
              </a:spcAft>
              <a:buClrTx/>
              <a:buSzTx/>
              <a:tabLst/>
            </a:pPr>
            <a:r>
              <a:rPr lang="en-US" b="0" i="0" dirty="0">
                <a:solidFill>
                  <a:srgbClr val="0D0D0D"/>
                </a:solidFill>
                <a:effectLst/>
                <a:latin typeface="Times New Roman" panose="02020603050405020304" pitchFamily="18" charset="0"/>
                <a:cs typeface="Times New Roman" panose="02020603050405020304" pitchFamily="18" charset="0"/>
              </a:rPr>
              <a:t>✔ Classification – XGBoost predicts Parkinson's from LSTM-extracted features.</a:t>
            </a:r>
          </a:p>
          <a:p>
            <a:pPr marL="0" marR="0" lvl="0" indent="0" algn="l" defTabSz="914400" rtl="0" eaLnBrk="0" fontAlgn="base" latinLnBrk="0" hangingPunct="0">
              <a:lnSpc>
                <a:spcPct val="100000"/>
              </a:lnSpc>
              <a:spcBef>
                <a:spcPct val="0"/>
              </a:spcBef>
              <a:spcAft>
                <a:spcPct val="0"/>
              </a:spcAft>
              <a:buClrTx/>
              <a:buSzTx/>
              <a:tabLst/>
            </a:pPr>
            <a:r>
              <a:rPr lang="en-US" b="0" i="0" dirty="0">
                <a:solidFill>
                  <a:srgbClr val="0D0D0D"/>
                </a:solidFill>
                <a:effectLst/>
                <a:latin typeface="Times New Roman" panose="02020603050405020304" pitchFamily="18" charset="0"/>
                <a:cs typeface="Times New Roman" panose="02020603050405020304" pitchFamily="18" charset="0"/>
              </a:rPr>
              <a:t>✔ Web Deployment – Web-based UI for user interaction and prediction.</a:t>
            </a:r>
          </a:p>
        </p:txBody>
      </p:sp>
      <p:sp>
        <p:nvSpPr>
          <p:cNvPr id="27" name="AutoShape 11" descr="A professional flowchart diagram representing a Parkinson's Disease detection system using machine learning. The flowchart should include clear steps: 'Data Collection', 'Data Preprocessing', 'Feature Selection with XGBoost', 'Model Training with LSTM', 'Model Validation and Evaluation', and 'Deployment'. Each step should have a clear box with arrows connecting them in a linear flow from top to bottom, displaying icons representing audio data, data processing, AI models, cloud deployment, and accuracy metrics. Background should be clean and minimal, with a modern style, suitable for a medical or technical poster. Diagram text should be legible and labeled clearly.">
            <a:extLst>
              <a:ext uri="{FF2B5EF4-FFF2-40B4-BE49-F238E27FC236}">
                <a16:creationId xmlns:a16="http://schemas.microsoft.com/office/drawing/2014/main" id="{47E34277-2626-F4D4-8764-9A06E7761A04}"/>
              </a:ext>
            </a:extLst>
          </p:cNvPr>
          <p:cNvSpPr>
            <a:spLocks noChangeAspect="1" noChangeArrowheads="1"/>
          </p:cNvSpPr>
          <p:nvPr/>
        </p:nvSpPr>
        <p:spPr bwMode="auto">
          <a:xfrm>
            <a:off x="4676060" y="6273371"/>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latin typeface="Times New Roman" panose="02020603050405020304" pitchFamily="18" charset="0"/>
              <a:cs typeface="Times New Roman" panose="02020603050405020304" pitchFamily="18" charset="0"/>
            </a:endParaRPr>
          </a:p>
        </p:txBody>
      </p:sp>
      <p:pic>
        <p:nvPicPr>
          <p:cNvPr id="19" name="Picture 18">
            <a:extLst>
              <a:ext uri="{FF2B5EF4-FFF2-40B4-BE49-F238E27FC236}">
                <a16:creationId xmlns:a16="http://schemas.microsoft.com/office/drawing/2014/main" id="{EFEB7C6D-5138-879D-71B3-B7E42E663941}"/>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46313" y="6236825"/>
            <a:ext cx="4308347" cy="3037341"/>
          </a:xfrm>
          <a:prstGeom prst="rect">
            <a:avLst/>
          </a:prstGeom>
          <a:noFill/>
          <a:ln>
            <a:noFill/>
          </a:ln>
        </p:spPr>
      </p:pic>
      <p:pic>
        <p:nvPicPr>
          <p:cNvPr id="20" name="Picture 19">
            <a:extLst>
              <a:ext uri="{FF2B5EF4-FFF2-40B4-BE49-F238E27FC236}">
                <a16:creationId xmlns:a16="http://schemas.microsoft.com/office/drawing/2014/main" id="{B064968C-A530-C8E0-B15A-15ECEA680AF2}"/>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149515" y="2662133"/>
            <a:ext cx="4039247" cy="374890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479</Words>
  <Application>Microsoft Office PowerPoint</Application>
  <PresentationFormat>A3 Paper (297x420 mm)</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Wingdings</vt:lpstr>
      <vt:lpstr>Arial</vt:lpstr>
      <vt:lpstr>Plus Jakarta Sans</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GITAM</dc:creator>
  <cp:lastModifiedBy>Komal Rani Kar</cp:lastModifiedBy>
  <cp:revision>27</cp:revision>
  <dcterms:created xsi:type="dcterms:W3CDTF">2022-05-23T07:15:42Z</dcterms:created>
  <dcterms:modified xsi:type="dcterms:W3CDTF">2025-04-04T14:27:29Z</dcterms:modified>
</cp:coreProperties>
</file>