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63" r:id="rId6"/>
    <p:sldId id="264" r:id="rId7"/>
    <p:sldId id="307" r:id="rId8"/>
    <p:sldId id="305" r:id="rId9"/>
    <p:sldId id="306" r:id="rId10"/>
    <p:sldId id="265" r:id="rId11"/>
    <p:sldId id="304" r:id="rId12"/>
    <p:sldId id="266" r:id="rId13"/>
    <p:sldId id="270" r:id="rId14"/>
    <p:sldId id="271" r:id="rId15"/>
    <p:sldId id="272" r:id="rId16"/>
    <p:sldId id="273" r:id="rId17"/>
    <p:sldId id="276" r:id="rId18"/>
    <p:sldId id="277" r:id="rId19"/>
    <p:sldId id="278" r:id="rId20"/>
    <p:sldId id="274" r:id="rId21"/>
    <p:sldId id="275" r:id="rId22"/>
    <p:sldId id="297" r:id="rId23"/>
    <p:sldId id="303" r:id="rId24"/>
    <p:sldId id="298" r:id="rId25"/>
    <p:sldId id="299" r:id="rId26"/>
    <p:sldId id="302" r:id="rId27"/>
    <p:sldId id="301" r:id="rId28"/>
    <p:sldId id="30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73" autoAdjust="0"/>
    <p:restoredTop sz="94660"/>
  </p:normalViewPr>
  <p:slideViewPr>
    <p:cSldViewPr snapToGrid="0">
      <p:cViewPr varScale="1">
        <p:scale>
          <a:sx n="112" d="100"/>
          <a:sy n="112" d="100"/>
        </p:scale>
        <p:origin x="16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10/30/2015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10/30/2015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pPr lvl="2" algn="r"/>
            <a:r>
              <a:rPr lang="en-US" b="1" i="1" dirty="0" smtClean="0">
                <a:solidFill>
                  <a:schemeClr val="accent1">
                    <a:lumMod val="75000"/>
                  </a:schemeClr>
                </a:solidFill>
              </a:rPr>
              <a:t>Presented By:</a:t>
            </a:r>
          </a:p>
          <a:p>
            <a:pPr lvl="2" algn="r"/>
            <a:r>
              <a:rPr lang="en-US" b="1" i="1" dirty="0" smtClean="0">
                <a:solidFill>
                  <a:schemeClr val="accent1">
                    <a:lumMod val="75000"/>
                  </a:schemeClr>
                </a:solidFill>
              </a:rPr>
              <a:t>RakheeKumari Singh</a:t>
            </a:r>
          </a:p>
          <a:p>
            <a:pPr lvl="2" algn="r"/>
            <a:r>
              <a:rPr lang="en-US" b="1" i="1" dirty="0" smtClean="0">
                <a:solidFill>
                  <a:schemeClr val="accent1">
                    <a:lumMod val="75000"/>
                  </a:schemeClr>
                </a:solidFill>
              </a:rPr>
              <a:t>Komal Raval</a:t>
            </a:r>
            <a:endParaRPr lang="en-US" b="1" i="1" dirty="0">
              <a:solidFill>
                <a:schemeClr val="accent1">
                  <a:lumMod val="7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646" y="1953485"/>
            <a:ext cx="7456318" cy="1257305"/>
          </a:xfrm>
          <a:prstGeom prst="rect">
            <a:avLst/>
          </a:prstGeom>
        </p:spPr>
      </p:pic>
    </p:spTree>
    <p:extLst>
      <p:ext uri="{BB962C8B-B14F-4D97-AF65-F5344CB8AC3E}">
        <p14:creationId xmlns:p14="http://schemas.microsoft.com/office/powerpoint/2010/main" val="341652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1109" y="768927"/>
            <a:ext cx="10370127" cy="677108"/>
          </a:xfrm>
          <a:prstGeom prst="rect">
            <a:avLst/>
          </a:prstGeom>
          <a:noFill/>
        </p:spPr>
        <p:txBody>
          <a:bodyPr wrap="square" rtlCol="0">
            <a:spAutoFit/>
          </a:bodyPr>
          <a:lstStyle/>
          <a:p>
            <a:pPr algn="ctr"/>
            <a:r>
              <a:rPr lang="en-US" sz="2000" b="1" dirty="0" smtClean="0"/>
              <a:t>Sign-Up</a:t>
            </a:r>
            <a:endParaRPr lang="en-US" sz="2000" b="1" dirty="0"/>
          </a:p>
          <a:p>
            <a:r>
              <a:rPr lang="en-US" dirty="0" smtClean="0"/>
              <a:t> </a:t>
            </a:r>
            <a:endParaRPr lang="en-US" dirty="0"/>
          </a:p>
        </p:txBody>
      </p:sp>
      <p:sp>
        <p:nvSpPr>
          <p:cNvPr id="3" name="TextBox 2"/>
          <p:cNvSpPr txBox="1"/>
          <p:nvPr/>
        </p:nvSpPr>
        <p:spPr>
          <a:xfrm>
            <a:off x="1027834" y="1797628"/>
            <a:ext cx="10816937" cy="3693319"/>
          </a:xfrm>
          <a:prstGeom prst="rect">
            <a:avLst/>
          </a:prstGeom>
          <a:noFill/>
        </p:spPr>
        <p:txBody>
          <a:bodyPr wrap="square" rtlCol="0">
            <a:spAutoFit/>
          </a:bodyPr>
          <a:lstStyle/>
          <a:p>
            <a:pPr marL="285750" indent="-285750">
              <a:buFontTx/>
              <a:buChar char="-"/>
            </a:pPr>
            <a:r>
              <a:rPr lang="en-US" dirty="0" smtClean="0"/>
              <a:t>It allows user to do first time registration for new user</a:t>
            </a:r>
          </a:p>
          <a:p>
            <a:pPr marL="285750" indent="-285750">
              <a:buFontTx/>
              <a:buChar char="-"/>
            </a:pPr>
            <a:r>
              <a:rPr lang="en-US" dirty="0" smtClean="0"/>
              <a:t>It prevents user to create multiple account if they have already registered with us</a:t>
            </a:r>
          </a:p>
          <a:p>
            <a:pPr marL="285750" indent="-285750">
              <a:buFontTx/>
              <a:buChar char="-"/>
            </a:pPr>
            <a:r>
              <a:rPr lang="en-US" dirty="0" smtClean="0"/>
              <a:t>User don’t have to enter their password while doing registration</a:t>
            </a:r>
          </a:p>
          <a:p>
            <a:pPr marL="285750" indent="-285750">
              <a:buFontTx/>
              <a:buChar char="-"/>
            </a:pPr>
            <a:r>
              <a:rPr lang="en-US" dirty="0" smtClean="0"/>
              <a:t>Password being send via email to the user , It sent password to the </a:t>
            </a:r>
          </a:p>
          <a:p>
            <a:pPr marL="285750" indent="-285750">
              <a:buFontTx/>
              <a:buChar char="-"/>
            </a:pPr>
            <a:r>
              <a:rPr lang="en-US" dirty="0" smtClean="0"/>
              <a:t>Email contains new user password (It would be unique random number)</a:t>
            </a:r>
          </a:p>
          <a:p>
            <a:pPr marL="285750" indent="-285750">
              <a:buFontTx/>
              <a:buChar char="-"/>
            </a:pPr>
            <a:r>
              <a:rPr lang="en-US" dirty="0" smtClean="0"/>
              <a:t>Once user has done with the registration , it will redirect to login page</a:t>
            </a:r>
          </a:p>
          <a:p>
            <a:pPr marL="285750" indent="-285750">
              <a:buFontTx/>
              <a:buChar char="-"/>
            </a:pPr>
            <a:r>
              <a:rPr lang="en-US" dirty="0" smtClean="0"/>
              <a:t>User has to take their password from email and login into the App using that password</a:t>
            </a:r>
          </a:p>
          <a:p>
            <a:pPr marL="285750" indent="-285750">
              <a:buFontTx/>
              <a:buChar char="-"/>
            </a:pPr>
            <a:r>
              <a:rPr lang="en-US" dirty="0" smtClean="0"/>
              <a:t>Once user is able to login into the app successfully they can change their password if they want</a:t>
            </a:r>
          </a:p>
          <a:p>
            <a:pPr marL="285750" indent="-285750">
              <a:buFontTx/>
              <a:buChar char="-"/>
            </a:pPr>
            <a:endParaRPr lang="en-US" dirty="0" smtClean="0"/>
          </a:p>
          <a:p>
            <a:pPr marL="285750" indent="-285750">
              <a:buFontTx/>
              <a:buChar char="-"/>
            </a:pPr>
            <a:endParaRPr lang="en-US" dirty="0" smtClean="0"/>
          </a:p>
          <a:p>
            <a:pPr marL="285750" indent="-285750">
              <a:buFontTx/>
              <a:buChar char="-"/>
            </a:pPr>
            <a:endParaRPr lang="en-US" dirty="0"/>
          </a:p>
          <a:p>
            <a:pPr marL="285750" indent="-285750">
              <a:buFontTx/>
              <a:buChar char="-"/>
            </a:pPr>
            <a:endParaRPr lang="en-US" dirty="0" smtClean="0"/>
          </a:p>
          <a:p>
            <a:pPr marL="285750" indent="-285750">
              <a:buFontTx/>
              <a:buChar char="-"/>
            </a:pPr>
            <a:endParaRPr lang="en-US" dirty="0"/>
          </a:p>
        </p:txBody>
      </p:sp>
      <p:pic>
        <p:nvPicPr>
          <p:cNvPr id="4" name="Picture 3"/>
          <p:cNvPicPr>
            <a:picLocks noChangeAspect="1"/>
          </p:cNvPicPr>
          <p:nvPr/>
        </p:nvPicPr>
        <p:blipFill>
          <a:blip r:embed="rId2"/>
          <a:stretch>
            <a:fillRect/>
          </a:stretch>
        </p:blipFill>
        <p:spPr>
          <a:xfrm>
            <a:off x="1027833" y="1242580"/>
            <a:ext cx="10069657" cy="295275"/>
          </a:xfrm>
          <a:prstGeom prst="rect">
            <a:avLst/>
          </a:prstGeom>
        </p:spPr>
      </p:pic>
    </p:spTree>
    <p:extLst>
      <p:ext uri="{BB962C8B-B14F-4D97-AF65-F5344CB8AC3E}">
        <p14:creationId xmlns:p14="http://schemas.microsoft.com/office/powerpoint/2010/main" val="2104172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3029" y="752029"/>
            <a:ext cx="2845749" cy="517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1213502" y="752030"/>
            <a:ext cx="2478281" cy="5007836"/>
          </a:xfrm>
          <a:prstGeom prst="rect">
            <a:avLst/>
          </a:prstGeom>
        </p:spPr>
      </p:pic>
      <p:sp>
        <p:nvSpPr>
          <p:cNvPr id="5" name="TextBox 4"/>
          <p:cNvSpPr txBox="1"/>
          <p:nvPr/>
        </p:nvSpPr>
        <p:spPr>
          <a:xfrm>
            <a:off x="3888337" y="3596276"/>
            <a:ext cx="1888620" cy="738664"/>
          </a:xfrm>
          <a:prstGeom prst="rect">
            <a:avLst/>
          </a:prstGeom>
          <a:noFill/>
          <a:ln>
            <a:solidFill>
              <a:srgbClr val="FF0000"/>
            </a:solidFill>
          </a:ln>
        </p:spPr>
        <p:txBody>
          <a:bodyPr wrap="square" rtlCol="0">
            <a:spAutoFit/>
          </a:bodyPr>
          <a:lstStyle/>
          <a:p>
            <a:r>
              <a:rPr lang="en-US" sz="1400" dirty="0" smtClean="0"/>
              <a:t>Clicking upon this link, user will get the screen shown in right side.</a:t>
            </a:r>
            <a:endParaRPr lang="en-US" sz="1400" dirty="0"/>
          </a:p>
        </p:txBody>
      </p:sp>
      <p:cxnSp>
        <p:nvCxnSpPr>
          <p:cNvPr id="6" name="Straight Arrow Connector 5"/>
          <p:cNvCxnSpPr>
            <a:stCxn id="5" idx="1"/>
          </p:cNvCxnSpPr>
          <p:nvPr/>
        </p:nvCxnSpPr>
        <p:spPr>
          <a:xfrm flipH="1">
            <a:off x="2691925" y="3965608"/>
            <a:ext cx="1196412" cy="2901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14957" y="1236213"/>
            <a:ext cx="1888620" cy="1815882"/>
          </a:xfrm>
          <a:prstGeom prst="rect">
            <a:avLst/>
          </a:prstGeom>
          <a:noFill/>
          <a:ln>
            <a:solidFill>
              <a:srgbClr val="FF0000"/>
            </a:solidFill>
          </a:ln>
        </p:spPr>
        <p:txBody>
          <a:bodyPr wrap="square" rtlCol="0">
            <a:spAutoFit/>
          </a:bodyPr>
          <a:lstStyle/>
          <a:p>
            <a:r>
              <a:rPr lang="en-US" sz="1400" dirty="0" smtClean="0"/>
              <a:t>User need to add basic details of them , and they will get the email on mentioned email id. When user will verify that email then only he/she can able to login the app.</a:t>
            </a:r>
            <a:endParaRPr lang="en-US" sz="1400" dirty="0"/>
          </a:p>
        </p:txBody>
      </p:sp>
      <p:cxnSp>
        <p:nvCxnSpPr>
          <p:cNvPr id="9" name="Straight Arrow Connector 8"/>
          <p:cNvCxnSpPr/>
          <p:nvPr/>
        </p:nvCxnSpPr>
        <p:spPr>
          <a:xfrm flipV="1">
            <a:off x="6903577" y="1897166"/>
            <a:ext cx="659452" cy="512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643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74173" y="1327271"/>
            <a:ext cx="9933709" cy="295275"/>
          </a:xfrm>
          <a:prstGeom prst="rect">
            <a:avLst/>
          </a:prstGeom>
        </p:spPr>
      </p:pic>
      <p:sp>
        <p:nvSpPr>
          <p:cNvPr id="3" name="Rectangle 2"/>
          <p:cNvSpPr/>
          <p:nvPr/>
        </p:nvSpPr>
        <p:spPr>
          <a:xfrm>
            <a:off x="4814230" y="927161"/>
            <a:ext cx="1292790" cy="400110"/>
          </a:xfrm>
          <a:prstGeom prst="rect">
            <a:avLst/>
          </a:prstGeom>
        </p:spPr>
        <p:txBody>
          <a:bodyPr wrap="none">
            <a:spAutoFit/>
          </a:bodyPr>
          <a:lstStyle/>
          <a:p>
            <a:pPr algn="ctr"/>
            <a:r>
              <a:rPr lang="en-US" sz="2000" b="1" dirty="0"/>
              <a:t>Inventory </a:t>
            </a:r>
          </a:p>
        </p:txBody>
      </p:sp>
      <p:sp>
        <p:nvSpPr>
          <p:cNvPr id="4" name="TextBox 3"/>
          <p:cNvSpPr txBox="1"/>
          <p:nvPr/>
        </p:nvSpPr>
        <p:spPr>
          <a:xfrm>
            <a:off x="1174173" y="1808018"/>
            <a:ext cx="9840191"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It shows list of inventory exists in the system</a:t>
            </a:r>
          </a:p>
          <a:p>
            <a:pPr marL="285750" indent="-285750">
              <a:buFont typeface="Arial" panose="020B0604020202020204" pitchFamily="34" charset="0"/>
              <a:buChar char="•"/>
            </a:pPr>
            <a:r>
              <a:rPr lang="en-US" dirty="0" smtClean="0"/>
              <a:t>It allows to save the inventory details to the system</a:t>
            </a:r>
          </a:p>
          <a:p>
            <a:pPr marL="285750" indent="-285750">
              <a:buFont typeface="Arial" panose="020B0604020202020204" pitchFamily="34" charset="0"/>
              <a:buChar char="•"/>
            </a:pPr>
            <a:r>
              <a:rPr lang="en-US" dirty="0" smtClean="0"/>
              <a:t>We can search the inventory items using search option</a:t>
            </a:r>
          </a:p>
          <a:p>
            <a:pPr marL="285750" indent="-285750">
              <a:buFont typeface="Arial" panose="020B0604020202020204" pitchFamily="34" charset="0"/>
              <a:buChar char="•"/>
            </a:pPr>
            <a:r>
              <a:rPr lang="en-US" dirty="0" smtClean="0"/>
              <a:t>Search option is customized so that user can search it easily </a:t>
            </a:r>
          </a:p>
          <a:p>
            <a:pPr marL="285750" indent="-285750">
              <a:buFont typeface="Arial" panose="020B0604020202020204" pitchFamily="34" charset="0"/>
              <a:buChar char="•"/>
            </a:pPr>
            <a:r>
              <a:rPr lang="en-US" dirty="0" smtClean="0"/>
              <a:t>If user wants to delete the inventory details they can delete it using the swap</a:t>
            </a:r>
          </a:p>
          <a:p>
            <a:pPr marL="285750" indent="-285750">
              <a:buFont typeface="Arial" panose="020B0604020202020204" pitchFamily="34" charset="0"/>
              <a:buChar char="•"/>
            </a:pPr>
            <a:r>
              <a:rPr lang="en-US" dirty="0" smtClean="0"/>
              <a:t>Navigation of inventory functionality is very user friendly so anyone (Technical or nontechnical ) person use it easily.</a:t>
            </a:r>
          </a:p>
          <a:p>
            <a:pPr marL="285750" indent="-285750">
              <a:buFont typeface="Arial" panose="020B0604020202020204" pitchFamily="34" charset="0"/>
              <a:buChar char="•"/>
            </a:pPr>
            <a:r>
              <a:rPr lang="en-US" dirty="0" smtClean="0"/>
              <a:t>We can see all the inventory details which is exists in our system</a:t>
            </a:r>
          </a:p>
          <a:p>
            <a:pPr marL="285750" indent="-285750">
              <a:buFont typeface="Arial" panose="020B0604020202020204" pitchFamily="34" charset="0"/>
              <a:buChar char="•"/>
            </a:pPr>
            <a:r>
              <a:rPr lang="en-US" dirty="0" smtClean="0"/>
              <a:t>We can see specified items details</a:t>
            </a:r>
          </a:p>
          <a:p>
            <a:pPr marL="285750" indent="-285750">
              <a:buFont typeface="Arial" panose="020B0604020202020204" pitchFamily="34" charset="0"/>
              <a:buChar char="•"/>
            </a:pPr>
            <a:r>
              <a:rPr lang="en-US" dirty="0" smtClean="0"/>
              <a:t>We can see summarized items details using specific search option</a:t>
            </a:r>
          </a:p>
          <a:p>
            <a:endParaRPr lang="en-US" dirty="0"/>
          </a:p>
        </p:txBody>
      </p:sp>
    </p:spTree>
    <p:extLst>
      <p:ext uri="{BB962C8B-B14F-4D97-AF65-F5344CB8AC3E}">
        <p14:creationId xmlns:p14="http://schemas.microsoft.com/office/powerpoint/2010/main" val="1682406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996517" y="815788"/>
            <a:ext cx="2658034" cy="5253318"/>
          </a:xfrm>
          <a:prstGeom prst="rect">
            <a:avLst/>
          </a:prstGeom>
        </p:spPr>
      </p:pic>
      <p:sp>
        <p:nvSpPr>
          <p:cNvPr id="4" name="TextBox 3"/>
          <p:cNvSpPr txBox="1"/>
          <p:nvPr/>
        </p:nvSpPr>
        <p:spPr>
          <a:xfrm>
            <a:off x="3734512" y="1058170"/>
            <a:ext cx="1888620" cy="1384995"/>
          </a:xfrm>
          <a:prstGeom prst="rect">
            <a:avLst/>
          </a:prstGeom>
          <a:noFill/>
          <a:ln>
            <a:solidFill>
              <a:srgbClr val="FF0000"/>
            </a:solidFill>
          </a:ln>
        </p:spPr>
        <p:txBody>
          <a:bodyPr wrap="square" rtlCol="0">
            <a:spAutoFit/>
          </a:bodyPr>
          <a:lstStyle/>
          <a:p>
            <a:r>
              <a:rPr lang="en-US" sz="1400" dirty="0" smtClean="0"/>
              <a:t>When user will login into the </a:t>
            </a:r>
            <a:r>
              <a:rPr lang="en-US" sz="1400" dirty="0" err="1" smtClean="0"/>
              <a:t>app,he</a:t>
            </a:r>
            <a:r>
              <a:rPr lang="en-US" sz="1400" dirty="0" smtClean="0"/>
              <a:t> would be able to see this screen first. Which contains list of main functionalities. </a:t>
            </a:r>
            <a:endParaRPr lang="en-US" sz="1400" dirty="0"/>
          </a:p>
        </p:txBody>
      </p:sp>
      <p:pic>
        <p:nvPicPr>
          <p:cNvPr id="5" name="Picture 4"/>
          <p:cNvPicPr>
            <a:picLocks noChangeAspect="1"/>
          </p:cNvPicPr>
          <p:nvPr/>
        </p:nvPicPr>
        <p:blipFill>
          <a:blip r:embed="rId3"/>
          <a:stretch>
            <a:fillRect/>
          </a:stretch>
        </p:blipFill>
        <p:spPr>
          <a:xfrm>
            <a:off x="991313" y="895801"/>
            <a:ext cx="2529554" cy="4624782"/>
          </a:xfrm>
          <a:prstGeom prst="rect">
            <a:avLst/>
          </a:prstGeom>
        </p:spPr>
      </p:pic>
      <p:sp>
        <p:nvSpPr>
          <p:cNvPr id="6" name="TextBox 5"/>
          <p:cNvSpPr txBox="1"/>
          <p:nvPr/>
        </p:nvSpPr>
        <p:spPr>
          <a:xfrm>
            <a:off x="5963540" y="2970594"/>
            <a:ext cx="1888620" cy="954107"/>
          </a:xfrm>
          <a:prstGeom prst="rect">
            <a:avLst/>
          </a:prstGeom>
          <a:noFill/>
          <a:ln>
            <a:solidFill>
              <a:srgbClr val="FF0000"/>
            </a:solidFill>
          </a:ln>
        </p:spPr>
        <p:txBody>
          <a:bodyPr wrap="square" rtlCol="0">
            <a:spAutoFit/>
          </a:bodyPr>
          <a:lstStyle/>
          <a:p>
            <a:r>
              <a:rPr lang="en-US" sz="1400" dirty="0" smtClean="0"/>
              <a:t>On clicking of toggle icon it will display the drawer with the settings of the app.</a:t>
            </a:r>
            <a:endParaRPr lang="en-US" sz="1400" dirty="0"/>
          </a:p>
        </p:txBody>
      </p:sp>
      <p:cxnSp>
        <p:nvCxnSpPr>
          <p:cNvPr id="8" name="Straight Arrow Connector 7"/>
          <p:cNvCxnSpPr/>
          <p:nvPr/>
        </p:nvCxnSpPr>
        <p:spPr>
          <a:xfrm flipV="1">
            <a:off x="7164223" y="1529697"/>
            <a:ext cx="1159381" cy="14408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556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05850" y="852735"/>
            <a:ext cx="2606468" cy="4982199"/>
          </a:xfrm>
          <a:prstGeom prst="rect">
            <a:avLst/>
          </a:prstGeom>
        </p:spPr>
      </p:pic>
      <p:pic>
        <p:nvPicPr>
          <p:cNvPr id="3" name="Picture 2"/>
          <p:cNvPicPr>
            <a:picLocks noChangeAspect="1"/>
          </p:cNvPicPr>
          <p:nvPr/>
        </p:nvPicPr>
        <p:blipFill>
          <a:blip r:embed="rId3"/>
          <a:stretch>
            <a:fillRect/>
          </a:stretch>
        </p:blipFill>
        <p:spPr>
          <a:xfrm>
            <a:off x="6084605" y="852735"/>
            <a:ext cx="2529555" cy="4881493"/>
          </a:xfrm>
          <a:prstGeom prst="rect">
            <a:avLst/>
          </a:prstGeom>
        </p:spPr>
      </p:pic>
      <p:sp>
        <p:nvSpPr>
          <p:cNvPr id="5" name="TextBox 4"/>
          <p:cNvSpPr txBox="1"/>
          <p:nvPr/>
        </p:nvSpPr>
        <p:spPr>
          <a:xfrm>
            <a:off x="3700328" y="1143628"/>
            <a:ext cx="1888620" cy="1600438"/>
          </a:xfrm>
          <a:prstGeom prst="rect">
            <a:avLst/>
          </a:prstGeom>
          <a:noFill/>
          <a:ln>
            <a:solidFill>
              <a:srgbClr val="FF0000"/>
            </a:solidFill>
          </a:ln>
        </p:spPr>
        <p:txBody>
          <a:bodyPr wrap="square" rtlCol="0">
            <a:spAutoFit/>
          </a:bodyPr>
          <a:lstStyle/>
          <a:p>
            <a:r>
              <a:rPr lang="en-US" sz="1400" dirty="0" smtClean="0"/>
              <a:t>When user will click on Inventory menu, they would be able to list of inventory items with the details of Total Cost of that item and the total Quantity. </a:t>
            </a:r>
            <a:endParaRPr lang="en-US" sz="1400" dirty="0"/>
          </a:p>
        </p:txBody>
      </p:sp>
      <p:sp>
        <p:nvSpPr>
          <p:cNvPr id="6" name="TextBox 5"/>
          <p:cNvSpPr txBox="1"/>
          <p:nvPr/>
        </p:nvSpPr>
        <p:spPr>
          <a:xfrm>
            <a:off x="3809035" y="3006612"/>
            <a:ext cx="1888620" cy="307777"/>
          </a:xfrm>
          <a:prstGeom prst="rect">
            <a:avLst/>
          </a:prstGeom>
          <a:noFill/>
          <a:ln>
            <a:solidFill>
              <a:srgbClr val="FF0000"/>
            </a:solidFill>
          </a:ln>
        </p:spPr>
        <p:txBody>
          <a:bodyPr wrap="square" rtlCol="0">
            <a:spAutoFit/>
          </a:bodyPr>
          <a:lstStyle/>
          <a:p>
            <a:r>
              <a:rPr lang="en-US" sz="1400" dirty="0" smtClean="0"/>
              <a:t>Displaying todays date.</a:t>
            </a:r>
            <a:endParaRPr lang="en-US" sz="1400" dirty="0"/>
          </a:p>
        </p:txBody>
      </p:sp>
      <p:cxnSp>
        <p:nvCxnSpPr>
          <p:cNvPr id="8" name="Straight Arrow Connector 7"/>
          <p:cNvCxnSpPr>
            <a:stCxn id="6" idx="1"/>
          </p:cNvCxnSpPr>
          <p:nvPr/>
        </p:nvCxnSpPr>
        <p:spPr>
          <a:xfrm flipH="1" flipV="1">
            <a:off x="2820112" y="2162086"/>
            <a:ext cx="988923" cy="9984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297827" y="3690274"/>
            <a:ext cx="1888620" cy="1815882"/>
          </a:xfrm>
          <a:prstGeom prst="rect">
            <a:avLst/>
          </a:prstGeom>
          <a:noFill/>
          <a:ln>
            <a:solidFill>
              <a:srgbClr val="FF0000"/>
            </a:solidFill>
          </a:ln>
        </p:spPr>
        <p:txBody>
          <a:bodyPr wrap="square" rtlCol="0">
            <a:spAutoFit/>
          </a:bodyPr>
          <a:lstStyle/>
          <a:p>
            <a:r>
              <a:rPr lang="en-US" sz="1400" dirty="0" smtClean="0"/>
              <a:t>When user will click on this search icon one drawer will come from the right hand side. To hide that drawer use can click again on the search button or on the close button of the drawer.</a:t>
            </a:r>
            <a:endParaRPr lang="en-US" sz="1400" dirty="0"/>
          </a:p>
        </p:txBody>
      </p:sp>
      <p:sp>
        <p:nvSpPr>
          <p:cNvPr id="11" name="TextBox 10"/>
          <p:cNvSpPr txBox="1"/>
          <p:nvPr/>
        </p:nvSpPr>
        <p:spPr>
          <a:xfrm>
            <a:off x="9229460" y="820462"/>
            <a:ext cx="1888620" cy="2246769"/>
          </a:xfrm>
          <a:prstGeom prst="rect">
            <a:avLst/>
          </a:prstGeom>
          <a:noFill/>
          <a:ln>
            <a:solidFill>
              <a:srgbClr val="FF0000"/>
            </a:solidFill>
          </a:ln>
        </p:spPr>
        <p:txBody>
          <a:bodyPr wrap="square" rtlCol="0">
            <a:spAutoFit/>
          </a:bodyPr>
          <a:lstStyle/>
          <a:p>
            <a:r>
              <a:rPr lang="en-US" sz="1400" dirty="0" smtClean="0"/>
              <a:t>When user will write any latter in the search box, it will display only the inventory items which is having that latter at that moment. As you can see I have written only Fe, and the list below this box is already sorted.</a:t>
            </a:r>
            <a:endParaRPr lang="en-US" sz="1400" dirty="0"/>
          </a:p>
        </p:txBody>
      </p:sp>
      <p:cxnSp>
        <p:nvCxnSpPr>
          <p:cNvPr id="13" name="Straight Arrow Connector 12"/>
          <p:cNvCxnSpPr>
            <a:stCxn id="11" idx="1"/>
          </p:cNvCxnSpPr>
          <p:nvPr/>
        </p:nvCxnSpPr>
        <p:spPr>
          <a:xfrm flipH="1">
            <a:off x="8280875" y="1943847"/>
            <a:ext cx="948585" cy="4318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8349242" y="4314595"/>
            <a:ext cx="948585" cy="4318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657596" y="3684085"/>
            <a:ext cx="1888620" cy="738664"/>
          </a:xfrm>
          <a:prstGeom prst="rect">
            <a:avLst/>
          </a:prstGeom>
          <a:noFill/>
          <a:ln>
            <a:solidFill>
              <a:srgbClr val="FF0000"/>
            </a:solidFill>
          </a:ln>
        </p:spPr>
        <p:txBody>
          <a:bodyPr wrap="square" rtlCol="0">
            <a:spAutoFit/>
          </a:bodyPr>
          <a:lstStyle/>
          <a:p>
            <a:r>
              <a:rPr lang="en-US" sz="1400" dirty="0" smtClean="0"/>
              <a:t>Back button will take user again to the main menu screen</a:t>
            </a:r>
            <a:endParaRPr lang="en-US" sz="1400" dirty="0"/>
          </a:p>
        </p:txBody>
      </p:sp>
      <p:cxnSp>
        <p:nvCxnSpPr>
          <p:cNvPr id="20" name="Straight Arrow Connector 19"/>
          <p:cNvCxnSpPr/>
          <p:nvPr/>
        </p:nvCxnSpPr>
        <p:spPr>
          <a:xfrm flipV="1">
            <a:off x="5546216" y="1486968"/>
            <a:ext cx="846039" cy="21971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911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41860" y="824754"/>
            <a:ext cx="2419801" cy="4755650"/>
          </a:xfrm>
          <a:prstGeom prst="rect">
            <a:avLst/>
          </a:prstGeom>
        </p:spPr>
      </p:pic>
      <p:pic>
        <p:nvPicPr>
          <p:cNvPr id="4" name="Picture 3"/>
          <p:cNvPicPr>
            <a:picLocks noChangeAspect="1"/>
          </p:cNvPicPr>
          <p:nvPr/>
        </p:nvPicPr>
        <p:blipFill>
          <a:blip r:embed="rId3"/>
          <a:stretch>
            <a:fillRect/>
          </a:stretch>
        </p:blipFill>
        <p:spPr>
          <a:xfrm>
            <a:off x="8255238" y="824754"/>
            <a:ext cx="2593566" cy="4755650"/>
          </a:xfrm>
          <a:prstGeom prst="rect">
            <a:avLst/>
          </a:prstGeom>
        </p:spPr>
      </p:pic>
      <p:sp>
        <p:nvSpPr>
          <p:cNvPr id="6" name="TextBox 5"/>
          <p:cNvSpPr txBox="1"/>
          <p:nvPr/>
        </p:nvSpPr>
        <p:spPr>
          <a:xfrm>
            <a:off x="658025" y="3895374"/>
            <a:ext cx="1888620" cy="1169551"/>
          </a:xfrm>
          <a:prstGeom prst="rect">
            <a:avLst/>
          </a:prstGeom>
          <a:noFill/>
          <a:ln>
            <a:solidFill>
              <a:srgbClr val="FF0000"/>
            </a:solidFill>
          </a:ln>
        </p:spPr>
        <p:txBody>
          <a:bodyPr wrap="square" rtlCol="0">
            <a:spAutoFit/>
          </a:bodyPr>
          <a:lstStyle/>
          <a:p>
            <a:r>
              <a:rPr lang="en-US" sz="1400" dirty="0" smtClean="0"/>
              <a:t>When user will click on Add button, he will get this popup. Here I am adding Pencil Item into the system. </a:t>
            </a:r>
            <a:endParaRPr lang="en-US" sz="1400" dirty="0"/>
          </a:p>
        </p:txBody>
      </p:sp>
      <p:sp>
        <p:nvSpPr>
          <p:cNvPr id="7" name="TextBox 6"/>
          <p:cNvSpPr txBox="1"/>
          <p:nvPr/>
        </p:nvSpPr>
        <p:spPr>
          <a:xfrm>
            <a:off x="5447945" y="3331352"/>
            <a:ext cx="1888620" cy="2031325"/>
          </a:xfrm>
          <a:prstGeom prst="rect">
            <a:avLst/>
          </a:prstGeom>
          <a:noFill/>
          <a:ln>
            <a:solidFill>
              <a:srgbClr val="FF0000"/>
            </a:solidFill>
          </a:ln>
        </p:spPr>
        <p:txBody>
          <a:bodyPr wrap="square" rtlCol="0">
            <a:spAutoFit/>
          </a:bodyPr>
          <a:lstStyle/>
          <a:p>
            <a:r>
              <a:rPr lang="en-US" sz="1400" dirty="0" smtClean="0"/>
              <a:t>Here Pencil object is has been added to the list items with Total Quantity and total price with 0. This values would be updated when user will click on this item and will insert the values.</a:t>
            </a:r>
            <a:endParaRPr lang="en-US" sz="1400" dirty="0"/>
          </a:p>
        </p:txBody>
      </p:sp>
      <p:cxnSp>
        <p:nvCxnSpPr>
          <p:cNvPr id="9" name="Straight Arrow Connector 8"/>
          <p:cNvCxnSpPr/>
          <p:nvPr/>
        </p:nvCxnSpPr>
        <p:spPr>
          <a:xfrm flipV="1">
            <a:off x="7336565" y="4050707"/>
            <a:ext cx="1345962" cy="341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1341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58781" y="995081"/>
            <a:ext cx="2392572" cy="4715435"/>
          </a:xfrm>
          <a:prstGeom prst="rect">
            <a:avLst/>
          </a:prstGeom>
        </p:spPr>
      </p:pic>
      <p:pic>
        <p:nvPicPr>
          <p:cNvPr id="3" name="Picture 2"/>
          <p:cNvPicPr>
            <a:picLocks noChangeAspect="1"/>
          </p:cNvPicPr>
          <p:nvPr/>
        </p:nvPicPr>
        <p:blipFill>
          <a:blip r:embed="rId3"/>
          <a:stretch>
            <a:fillRect/>
          </a:stretch>
        </p:blipFill>
        <p:spPr>
          <a:xfrm>
            <a:off x="7545936" y="995082"/>
            <a:ext cx="2403485" cy="4715435"/>
          </a:xfrm>
          <a:prstGeom prst="rect">
            <a:avLst/>
          </a:prstGeom>
        </p:spPr>
      </p:pic>
      <p:sp>
        <p:nvSpPr>
          <p:cNvPr id="4" name="TextBox 3"/>
          <p:cNvSpPr txBox="1"/>
          <p:nvPr/>
        </p:nvSpPr>
        <p:spPr>
          <a:xfrm>
            <a:off x="4606181" y="2741692"/>
            <a:ext cx="1888620" cy="2031325"/>
          </a:xfrm>
          <a:prstGeom prst="rect">
            <a:avLst/>
          </a:prstGeom>
          <a:noFill/>
          <a:ln>
            <a:solidFill>
              <a:srgbClr val="FF0000"/>
            </a:solidFill>
          </a:ln>
        </p:spPr>
        <p:txBody>
          <a:bodyPr wrap="square" rtlCol="0">
            <a:spAutoFit/>
          </a:bodyPr>
          <a:lstStyle/>
          <a:p>
            <a:r>
              <a:rPr lang="en-US" sz="1400" dirty="0" smtClean="0"/>
              <a:t>As shown in the left image ,I  am deleting Komal item from the list.  And in the right side image it is showing that Komal is deleted immediately  and it is showing the Success message</a:t>
            </a:r>
            <a:endParaRPr lang="en-US" sz="1400" dirty="0"/>
          </a:p>
        </p:txBody>
      </p:sp>
      <p:cxnSp>
        <p:nvCxnSpPr>
          <p:cNvPr id="6" name="Straight Arrow Connector 5"/>
          <p:cNvCxnSpPr/>
          <p:nvPr/>
        </p:nvCxnSpPr>
        <p:spPr>
          <a:xfrm flipH="1">
            <a:off x="2341548" y="3931065"/>
            <a:ext cx="2264633" cy="1794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3"/>
          </p:cNvCxnSpPr>
          <p:nvPr/>
        </p:nvCxnSpPr>
        <p:spPr>
          <a:xfrm>
            <a:off x="6494801" y="3757355"/>
            <a:ext cx="1478425" cy="3531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27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22464" y="805987"/>
            <a:ext cx="2381177" cy="4688960"/>
          </a:xfrm>
          <a:prstGeom prst="rect">
            <a:avLst/>
          </a:prstGeom>
        </p:spPr>
      </p:pic>
      <p:pic>
        <p:nvPicPr>
          <p:cNvPr id="3" name="Picture 2"/>
          <p:cNvPicPr>
            <a:picLocks noChangeAspect="1"/>
          </p:cNvPicPr>
          <p:nvPr/>
        </p:nvPicPr>
        <p:blipFill>
          <a:blip r:embed="rId3"/>
          <a:stretch>
            <a:fillRect/>
          </a:stretch>
        </p:blipFill>
        <p:spPr>
          <a:xfrm>
            <a:off x="7819402" y="994665"/>
            <a:ext cx="2341729" cy="4500282"/>
          </a:xfrm>
          <a:prstGeom prst="rect">
            <a:avLst/>
          </a:prstGeom>
        </p:spPr>
      </p:pic>
      <p:sp>
        <p:nvSpPr>
          <p:cNvPr id="4" name="TextBox 3"/>
          <p:cNvSpPr txBox="1"/>
          <p:nvPr/>
        </p:nvSpPr>
        <p:spPr>
          <a:xfrm>
            <a:off x="4734370" y="803256"/>
            <a:ext cx="1888620" cy="1169551"/>
          </a:xfrm>
          <a:prstGeom prst="rect">
            <a:avLst/>
          </a:prstGeom>
          <a:noFill/>
          <a:ln>
            <a:solidFill>
              <a:srgbClr val="FF0000"/>
            </a:solidFill>
          </a:ln>
        </p:spPr>
        <p:txBody>
          <a:bodyPr wrap="square" rtlCol="0">
            <a:spAutoFit/>
          </a:bodyPr>
          <a:lstStyle/>
          <a:p>
            <a:r>
              <a:rPr lang="en-US" sz="1400" dirty="0" smtClean="0"/>
              <a:t>When user will select any Inventory item, then they will get this page. Suppose Handmade Paper Sheet is selected</a:t>
            </a:r>
            <a:endParaRPr lang="en-US" sz="1400" dirty="0"/>
          </a:p>
        </p:txBody>
      </p:sp>
      <p:cxnSp>
        <p:nvCxnSpPr>
          <p:cNvPr id="6" name="Straight Arrow Connector 5"/>
          <p:cNvCxnSpPr>
            <a:stCxn id="4" idx="1"/>
          </p:cNvCxnSpPr>
          <p:nvPr/>
        </p:nvCxnSpPr>
        <p:spPr>
          <a:xfrm flipH="1">
            <a:off x="3922522" y="1388032"/>
            <a:ext cx="811848" cy="2698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0" y="2647689"/>
            <a:ext cx="1888620" cy="1600438"/>
          </a:xfrm>
          <a:prstGeom prst="rect">
            <a:avLst/>
          </a:prstGeom>
          <a:noFill/>
          <a:ln>
            <a:solidFill>
              <a:srgbClr val="FF0000"/>
            </a:solidFill>
          </a:ln>
        </p:spPr>
        <p:txBody>
          <a:bodyPr wrap="square" rtlCol="0">
            <a:spAutoFit/>
          </a:bodyPr>
          <a:lstStyle/>
          <a:p>
            <a:r>
              <a:rPr lang="en-US" sz="1400" dirty="0" smtClean="0"/>
              <a:t>Here each item of this list is showing the details of buying date, what was the price per piece at that time and how much quantity user had ordered that item.</a:t>
            </a:r>
            <a:endParaRPr lang="en-US" sz="1400" dirty="0"/>
          </a:p>
        </p:txBody>
      </p:sp>
      <p:sp>
        <p:nvSpPr>
          <p:cNvPr id="9" name="Right Brace 8"/>
          <p:cNvSpPr/>
          <p:nvPr/>
        </p:nvSpPr>
        <p:spPr>
          <a:xfrm>
            <a:off x="3845611" y="2050991"/>
            <a:ext cx="564022" cy="205953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4751462" y="4749955"/>
            <a:ext cx="1888620" cy="1169551"/>
          </a:xfrm>
          <a:prstGeom prst="rect">
            <a:avLst/>
          </a:prstGeom>
          <a:noFill/>
          <a:ln>
            <a:solidFill>
              <a:srgbClr val="FF0000"/>
            </a:solidFill>
          </a:ln>
        </p:spPr>
        <p:txBody>
          <a:bodyPr wrap="square" rtlCol="0">
            <a:spAutoFit/>
          </a:bodyPr>
          <a:lstStyle/>
          <a:p>
            <a:r>
              <a:rPr lang="en-US" sz="1400" dirty="0" smtClean="0"/>
              <a:t>Here also user have functionality of search. It has the same functionality as explain ago.</a:t>
            </a:r>
            <a:endParaRPr lang="en-US" sz="1400" dirty="0"/>
          </a:p>
        </p:txBody>
      </p:sp>
      <p:cxnSp>
        <p:nvCxnSpPr>
          <p:cNvPr id="14" name="Straight Arrow Connector 13"/>
          <p:cNvCxnSpPr/>
          <p:nvPr/>
        </p:nvCxnSpPr>
        <p:spPr>
          <a:xfrm flipV="1">
            <a:off x="6640082" y="4614729"/>
            <a:ext cx="3008120" cy="4443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640082" y="2647689"/>
            <a:ext cx="1888620" cy="22917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2233" y="4066330"/>
            <a:ext cx="1069654" cy="1169551"/>
          </a:xfrm>
          <a:prstGeom prst="rect">
            <a:avLst/>
          </a:prstGeom>
          <a:noFill/>
          <a:ln>
            <a:solidFill>
              <a:srgbClr val="FF0000"/>
            </a:solidFill>
          </a:ln>
        </p:spPr>
        <p:txBody>
          <a:bodyPr wrap="square" rtlCol="0">
            <a:spAutoFit/>
          </a:bodyPr>
          <a:lstStyle/>
          <a:p>
            <a:r>
              <a:rPr lang="en-US" sz="1400" dirty="0" smtClean="0"/>
              <a:t>Add button click will take the user to the new screen.</a:t>
            </a:r>
            <a:endParaRPr lang="en-US" sz="1400" dirty="0"/>
          </a:p>
        </p:txBody>
      </p:sp>
    </p:spTree>
    <p:extLst>
      <p:ext uri="{BB962C8B-B14F-4D97-AF65-F5344CB8AC3E}">
        <p14:creationId xmlns:p14="http://schemas.microsoft.com/office/powerpoint/2010/main" val="1589532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15035" y="914400"/>
            <a:ext cx="2402541" cy="4697506"/>
          </a:xfrm>
          <a:prstGeom prst="rect">
            <a:avLst/>
          </a:prstGeom>
        </p:spPr>
      </p:pic>
      <p:pic>
        <p:nvPicPr>
          <p:cNvPr id="3" name="Picture 2"/>
          <p:cNvPicPr>
            <a:picLocks noChangeAspect="1"/>
          </p:cNvPicPr>
          <p:nvPr/>
        </p:nvPicPr>
        <p:blipFill>
          <a:blip r:embed="rId3"/>
          <a:stretch>
            <a:fillRect/>
          </a:stretch>
        </p:blipFill>
        <p:spPr>
          <a:xfrm>
            <a:off x="7171764" y="945077"/>
            <a:ext cx="2432516" cy="4666829"/>
          </a:xfrm>
          <a:prstGeom prst="rect">
            <a:avLst/>
          </a:prstGeom>
        </p:spPr>
      </p:pic>
      <p:sp>
        <p:nvSpPr>
          <p:cNvPr id="5" name="TextBox 4"/>
          <p:cNvSpPr txBox="1"/>
          <p:nvPr/>
        </p:nvSpPr>
        <p:spPr>
          <a:xfrm>
            <a:off x="4469447" y="1452739"/>
            <a:ext cx="1888620" cy="1169551"/>
          </a:xfrm>
          <a:prstGeom prst="rect">
            <a:avLst/>
          </a:prstGeom>
          <a:noFill/>
          <a:ln>
            <a:solidFill>
              <a:srgbClr val="FF0000"/>
            </a:solidFill>
          </a:ln>
        </p:spPr>
        <p:txBody>
          <a:bodyPr wrap="square" rtlCol="0">
            <a:spAutoFit/>
          </a:bodyPr>
          <a:lstStyle/>
          <a:p>
            <a:r>
              <a:rPr lang="en-US" sz="1400" dirty="0" smtClean="0"/>
              <a:t>Add /Create New Entry View : </a:t>
            </a:r>
          </a:p>
          <a:p>
            <a:r>
              <a:rPr lang="en-US" sz="1400" dirty="0" smtClean="0"/>
              <a:t>Here user need to add details of the ordered items.</a:t>
            </a:r>
            <a:endParaRPr lang="en-US" sz="1400" dirty="0"/>
          </a:p>
        </p:txBody>
      </p:sp>
      <p:sp>
        <p:nvSpPr>
          <p:cNvPr id="6" name="TextBox 5"/>
          <p:cNvSpPr txBox="1"/>
          <p:nvPr/>
        </p:nvSpPr>
        <p:spPr>
          <a:xfrm>
            <a:off x="4562031" y="3570671"/>
            <a:ext cx="1888620" cy="1600438"/>
          </a:xfrm>
          <a:prstGeom prst="rect">
            <a:avLst/>
          </a:prstGeom>
          <a:noFill/>
          <a:ln>
            <a:solidFill>
              <a:srgbClr val="FF0000"/>
            </a:solidFill>
          </a:ln>
        </p:spPr>
        <p:txBody>
          <a:bodyPr wrap="square" rtlCol="0">
            <a:spAutoFit/>
          </a:bodyPr>
          <a:lstStyle/>
          <a:p>
            <a:r>
              <a:rPr lang="en-US" sz="1400" dirty="0" smtClean="0"/>
              <a:t>Update View :</a:t>
            </a:r>
          </a:p>
          <a:p>
            <a:endParaRPr lang="en-US" sz="1400" dirty="0"/>
          </a:p>
          <a:p>
            <a:r>
              <a:rPr lang="en-US" sz="1400" dirty="0" smtClean="0"/>
              <a:t>User can update the details by using this screen and also reset the values by clicking on Reset Button.</a:t>
            </a:r>
            <a:endParaRPr lang="en-US" sz="1400" dirty="0"/>
          </a:p>
        </p:txBody>
      </p:sp>
      <p:cxnSp>
        <p:nvCxnSpPr>
          <p:cNvPr id="7" name="Straight Arrow Connector 6"/>
          <p:cNvCxnSpPr>
            <a:stCxn id="5" idx="1"/>
          </p:cNvCxnSpPr>
          <p:nvPr/>
        </p:nvCxnSpPr>
        <p:spPr>
          <a:xfrm flipH="1">
            <a:off x="3917576" y="2037515"/>
            <a:ext cx="551871" cy="305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450651" y="3802879"/>
            <a:ext cx="72111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041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97106" y="887505"/>
            <a:ext cx="2357718" cy="4948518"/>
          </a:xfrm>
          <a:prstGeom prst="rect">
            <a:avLst/>
          </a:prstGeom>
        </p:spPr>
      </p:pic>
      <p:pic>
        <p:nvPicPr>
          <p:cNvPr id="3" name="Picture 2"/>
          <p:cNvPicPr>
            <a:picLocks noChangeAspect="1"/>
          </p:cNvPicPr>
          <p:nvPr/>
        </p:nvPicPr>
        <p:blipFill>
          <a:blip r:embed="rId3"/>
          <a:stretch>
            <a:fillRect/>
          </a:stretch>
        </p:blipFill>
        <p:spPr>
          <a:xfrm>
            <a:off x="7270375" y="1044387"/>
            <a:ext cx="2492189" cy="4634753"/>
          </a:xfrm>
          <a:prstGeom prst="rect">
            <a:avLst/>
          </a:prstGeom>
        </p:spPr>
      </p:pic>
      <p:sp>
        <p:nvSpPr>
          <p:cNvPr id="4" name="TextBox 3"/>
          <p:cNvSpPr txBox="1"/>
          <p:nvPr/>
        </p:nvSpPr>
        <p:spPr>
          <a:xfrm>
            <a:off x="4640364" y="2307317"/>
            <a:ext cx="1888620" cy="954107"/>
          </a:xfrm>
          <a:prstGeom prst="rect">
            <a:avLst/>
          </a:prstGeom>
          <a:noFill/>
          <a:ln>
            <a:solidFill>
              <a:srgbClr val="FF0000"/>
            </a:solidFill>
          </a:ln>
        </p:spPr>
        <p:txBody>
          <a:bodyPr wrap="square" rtlCol="0">
            <a:spAutoFit/>
          </a:bodyPr>
          <a:lstStyle/>
          <a:p>
            <a:r>
              <a:rPr lang="en-US" sz="1400" dirty="0" smtClean="0"/>
              <a:t>Here also we have the same functionality of delete the item details as explained before. </a:t>
            </a:r>
            <a:endParaRPr lang="en-US" sz="1400" dirty="0"/>
          </a:p>
        </p:txBody>
      </p:sp>
      <p:cxnSp>
        <p:nvCxnSpPr>
          <p:cNvPr id="6" name="Straight Arrow Connector 5"/>
          <p:cNvCxnSpPr>
            <a:stCxn id="4" idx="1"/>
          </p:cNvCxnSpPr>
          <p:nvPr/>
        </p:nvCxnSpPr>
        <p:spPr>
          <a:xfrm flipH="1">
            <a:off x="3854824" y="2784371"/>
            <a:ext cx="785540" cy="15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528984" y="2640650"/>
            <a:ext cx="741391" cy="598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90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163" y="713110"/>
            <a:ext cx="10370127" cy="1077218"/>
          </a:xfrm>
          <a:prstGeom prst="rect">
            <a:avLst/>
          </a:prstGeom>
          <a:noFill/>
        </p:spPr>
        <p:txBody>
          <a:bodyPr wrap="square" rtlCol="0">
            <a:spAutoFit/>
          </a:bodyPr>
          <a:lstStyle/>
          <a:p>
            <a:pPr algn="ctr"/>
            <a:r>
              <a:rPr lang="en-US" sz="3200" b="1" dirty="0" smtClean="0">
                <a:ln w="3175" cmpd="sng">
                  <a:noFill/>
                </a:ln>
                <a:solidFill>
                  <a:schemeClr val="tx1">
                    <a:lumMod val="85000"/>
                    <a:lumOff val="15000"/>
                  </a:schemeClr>
                </a:solidFill>
                <a:latin typeface="+mj-lt"/>
                <a:ea typeface="+mj-ea"/>
                <a:cs typeface="+mj-cs"/>
              </a:rPr>
              <a:t>Technologies Used</a:t>
            </a:r>
            <a:endParaRPr lang="en-US" sz="3200" b="1" dirty="0">
              <a:ln w="3175" cmpd="sng">
                <a:noFill/>
              </a:ln>
              <a:solidFill>
                <a:schemeClr val="tx1">
                  <a:lumMod val="85000"/>
                  <a:lumOff val="15000"/>
                </a:schemeClr>
              </a:solidFill>
              <a:latin typeface="+mj-lt"/>
              <a:ea typeface="+mj-ea"/>
              <a:cs typeface="+mj-cs"/>
            </a:endParaRPr>
          </a:p>
          <a:p>
            <a:r>
              <a:rPr lang="en-US" sz="3200" dirty="0">
                <a:ln w="3175" cmpd="sng">
                  <a:noFill/>
                </a:ln>
                <a:solidFill>
                  <a:schemeClr val="tx1">
                    <a:lumMod val="85000"/>
                    <a:lumOff val="15000"/>
                  </a:schemeClr>
                </a:solidFill>
                <a:latin typeface="+mj-lt"/>
                <a:ea typeface="+mj-ea"/>
                <a:cs typeface="+mj-cs"/>
              </a:rPr>
              <a:t> </a:t>
            </a:r>
          </a:p>
        </p:txBody>
      </p:sp>
      <p:sp>
        <p:nvSpPr>
          <p:cNvPr id="3" name="TextBox 2"/>
          <p:cNvSpPr txBox="1"/>
          <p:nvPr/>
        </p:nvSpPr>
        <p:spPr>
          <a:xfrm>
            <a:off x="665018" y="1537855"/>
            <a:ext cx="10816937" cy="4524315"/>
          </a:xfrm>
          <a:prstGeom prst="rect">
            <a:avLst/>
          </a:prstGeom>
          <a:noFill/>
        </p:spPr>
        <p:txBody>
          <a:bodyPr wrap="square" rtlCol="0">
            <a:spAutoFit/>
          </a:bodyPr>
          <a:lstStyle/>
          <a:p>
            <a:endParaRPr lang="en-US" b="1" dirty="0" smtClean="0"/>
          </a:p>
          <a:p>
            <a:pPr lvl="1"/>
            <a:r>
              <a:rPr lang="en-US" b="1" dirty="0" smtClean="0"/>
              <a:t>User- Interface</a:t>
            </a:r>
            <a:endParaRPr lang="en-US" b="1" dirty="0"/>
          </a:p>
          <a:p>
            <a:pPr lvl="1"/>
            <a:endParaRPr lang="en-US" dirty="0" smtClean="0"/>
          </a:p>
          <a:p>
            <a:pPr marL="742950" lvl="1" indent="-285750">
              <a:buFont typeface="Arial" panose="020B0604020202020204" pitchFamily="34" charset="0"/>
              <a:buChar char="•"/>
            </a:pPr>
            <a:r>
              <a:rPr lang="en-US" dirty="0" smtClean="0"/>
              <a:t>Cordova</a:t>
            </a:r>
          </a:p>
          <a:p>
            <a:pPr marL="742950" lvl="1" indent="-285750">
              <a:buFont typeface="Arial" panose="020B0604020202020204" pitchFamily="34" charset="0"/>
              <a:buChar char="•"/>
            </a:pPr>
            <a:r>
              <a:rPr lang="en-US" dirty="0" smtClean="0"/>
              <a:t>Angular JS</a:t>
            </a:r>
          </a:p>
          <a:p>
            <a:pPr marL="742950" lvl="1" indent="-285750">
              <a:buFont typeface="Arial" panose="020B0604020202020204" pitchFamily="34" charset="0"/>
              <a:buChar char="•"/>
            </a:pPr>
            <a:r>
              <a:rPr lang="en-US" dirty="0" smtClean="0"/>
              <a:t>HTML5 with ionic framework</a:t>
            </a:r>
          </a:p>
          <a:p>
            <a:pPr marL="742950" lvl="1" indent="-285750">
              <a:buFont typeface="Arial" panose="020B0604020202020204" pitchFamily="34" charset="0"/>
              <a:buChar char="•"/>
            </a:pPr>
            <a:endParaRPr lang="en-US" dirty="0"/>
          </a:p>
          <a:p>
            <a:pPr lvl="1"/>
            <a:r>
              <a:rPr lang="en-US" b="1" dirty="0" smtClean="0"/>
              <a:t>Server</a:t>
            </a:r>
          </a:p>
          <a:p>
            <a:pPr lvl="1"/>
            <a:endParaRPr lang="en-US" b="1" dirty="0"/>
          </a:p>
          <a:p>
            <a:pPr marL="742950" lvl="1" indent="-285750">
              <a:buFont typeface="Arial" panose="020B0604020202020204" pitchFamily="34" charset="0"/>
              <a:buChar char="•"/>
            </a:pPr>
            <a:r>
              <a:rPr lang="en-US" dirty="0"/>
              <a:t>Web </a:t>
            </a:r>
            <a:r>
              <a:rPr lang="en-US" dirty="0" smtClean="0"/>
              <a:t>API with </a:t>
            </a:r>
            <a:r>
              <a:rPr lang="en-US" dirty="0" err="1" smtClean="0"/>
              <a:t>ASP.Net</a:t>
            </a:r>
            <a:endParaRPr lang="en-US" dirty="0" smtClean="0"/>
          </a:p>
          <a:p>
            <a:pPr marL="742950" lvl="1" indent="-285750">
              <a:buFont typeface="Arial" panose="020B0604020202020204" pitchFamily="34" charset="0"/>
              <a:buChar char="•"/>
            </a:pPr>
            <a:r>
              <a:rPr lang="en-US" dirty="0" smtClean="0"/>
              <a:t>Entity Framework</a:t>
            </a:r>
            <a:endParaRPr lang="en-US" dirty="0"/>
          </a:p>
          <a:p>
            <a:pPr marL="742950" lvl="1" indent="-285750">
              <a:buFont typeface="Arial" panose="020B0604020202020204" pitchFamily="34" charset="0"/>
              <a:buChar char="•"/>
            </a:pPr>
            <a:endParaRPr lang="en-US" dirty="0" smtClean="0"/>
          </a:p>
          <a:p>
            <a:pPr lvl="1"/>
            <a:r>
              <a:rPr lang="en-US" b="1" dirty="0" smtClean="0"/>
              <a:t>Backend </a:t>
            </a:r>
          </a:p>
          <a:p>
            <a:pPr marL="742950" lvl="1" indent="-285750">
              <a:buFont typeface="Arial" panose="020B0604020202020204" pitchFamily="34" charset="0"/>
              <a:buChar char="•"/>
            </a:pPr>
            <a:r>
              <a:rPr lang="en-US" dirty="0" err="1" smtClean="0"/>
              <a:t>Sql</a:t>
            </a:r>
            <a:r>
              <a:rPr lang="en-US" dirty="0" smtClean="0"/>
              <a:t> server (* we have used entity framework so we can transit to </a:t>
            </a:r>
            <a:r>
              <a:rPr lang="en-US" dirty="0" err="1" smtClean="0"/>
              <a:t>MySql</a:t>
            </a:r>
            <a:r>
              <a:rPr lang="en-US" dirty="0" smtClean="0"/>
              <a:t> very quickly and easily with minimal effort)</a:t>
            </a:r>
          </a:p>
          <a:p>
            <a:pPr marL="285750" indent="-285750">
              <a:buFontTx/>
              <a:buChar char="-"/>
            </a:pPr>
            <a:endParaRPr lang="en-US" dirty="0"/>
          </a:p>
        </p:txBody>
      </p:sp>
      <p:pic>
        <p:nvPicPr>
          <p:cNvPr id="4" name="Picture 3"/>
          <p:cNvPicPr>
            <a:picLocks noChangeAspect="1"/>
          </p:cNvPicPr>
          <p:nvPr/>
        </p:nvPicPr>
        <p:blipFill>
          <a:blip r:embed="rId2"/>
          <a:stretch>
            <a:fillRect/>
          </a:stretch>
        </p:blipFill>
        <p:spPr>
          <a:xfrm>
            <a:off x="727363" y="1390217"/>
            <a:ext cx="10692245" cy="295275"/>
          </a:xfrm>
          <a:prstGeom prst="rect">
            <a:avLst/>
          </a:prstGeom>
        </p:spPr>
      </p:pic>
    </p:spTree>
    <p:extLst>
      <p:ext uri="{BB962C8B-B14F-4D97-AF65-F5344CB8AC3E}">
        <p14:creationId xmlns:p14="http://schemas.microsoft.com/office/powerpoint/2010/main" val="28218533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9883" y="806825"/>
            <a:ext cx="2651031" cy="5082988"/>
          </a:xfrm>
          <a:prstGeom prst="rect">
            <a:avLst/>
          </a:prstGeom>
        </p:spPr>
      </p:pic>
      <p:pic>
        <p:nvPicPr>
          <p:cNvPr id="3" name="Picture 2"/>
          <p:cNvPicPr>
            <a:picLocks noChangeAspect="1"/>
          </p:cNvPicPr>
          <p:nvPr/>
        </p:nvPicPr>
        <p:blipFill>
          <a:blip r:embed="rId3"/>
          <a:stretch>
            <a:fillRect/>
          </a:stretch>
        </p:blipFill>
        <p:spPr>
          <a:xfrm>
            <a:off x="7019365" y="806824"/>
            <a:ext cx="2467815" cy="5082989"/>
          </a:xfrm>
          <a:prstGeom prst="rect">
            <a:avLst/>
          </a:prstGeom>
        </p:spPr>
      </p:pic>
      <p:sp>
        <p:nvSpPr>
          <p:cNvPr id="4" name="TextBox 3"/>
          <p:cNvSpPr txBox="1"/>
          <p:nvPr/>
        </p:nvSpPr>
        <p:spPr>
          <a:xfrm>
            <a:off x="4119071" y="1273274"/>
            <a:ext cx="1888620" cy="523220"/>
          </a:xfrm>
          <a:prstGeom prst="rect">
            <a:avLst/>
          </a:prstGeom>
          <a:noFill/>
          <a:ln>
            <a:solidFill>
              <a:srgbClr val="FF0000"/>
            </a:solidFill>
          </a:ln>
        </p:spPr>
        <p:txBody>
          <a:bodyPr wrap="square" rtlCol="0">
            <a:spAutoFit/>
          </a:bodyPr>
          <a:lstStyle/>
          <a:p>
            <a:r>
              <a:rPr lang="en-US" sz="1400" dirty="0" smtClean="0"/>
              <a:t>This is the custom view of the Inventory Items .</a:t>
            </a:r>
            <a:endParaRPr lang="en-US" sz="1400" dirty="0"/>
          </a:p>
        </p:txBody>
      </p:sp>
      <p:sp>
        <p:nvSpPr>
          <p:cNvPr id="5" name="TextBox 4"/>
          <p:cNvSpPr txBox="1"/>
          <p:nvPr/>
        </p:nvSpPr>
        <p:spPr>
          <a:xfrm>
            <a:off x="4238714" y="2221859"/>
            <a:ext cx="1888620" cy="1600438"/>
          </a:xfrm>
          <a:prstGeom prst="rect">
            <a:avLst/>
          </a:prstGeom>
          <a:noFill/>
          <a:ln>
            <a:solidFill>
              <a:srgbClr val="FF0000"/>
            </a:solidFill>
          </a:ln>
        </p:spPr>
        <p:txBody>
          <a:bodyPr wrap="square" rtlCol="0">
            <a:spAutoFit/>
          </a:bodyPr>
          <a:lstStyle/>
          <a:p>
            <a:r>
              <a:rPr lang="en-US" sz="1400" dirty="0" smtClean="0"/>
              <a:t>When user will click on this button, he will get the view which has shown on the right side. From there user can select date and he need to click on the set.</a:t>
            </a:r>
            <a:endParaRPr lang="en-US" sz="1400" dirty="0"/>
          </a:p>
        </p:txBody>
      </p:sp>
      <p:cxnSp>
        <p:nvCxnSpPr>
          <p:cNvPr id="7" name="Straight Arrow Connector 6"/>
          <p:cNvCxnSpPr/>
          <p:nvPr/>
        </p:nvCxnSpPr>
        <p:spPr>
          <a:xfrm flipH="1" flipV="1">
            <a:off x="3418318" y="2427006"/>
            <a:ext cx="820396" cy="384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127334" y="2837204"/>
            <a:ext cx="892031" cy="85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686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63912" y="833718"/>
            <a:ext cx="2479581" cy="4912660"/>
          </a:xfrm>
          <a:prstGeom prst="rect">
            <a:avLst/>
          </a:prstGeom>
        </p:spPr>
      </p:pic>
      <p:pic>
        <p:nvPicPr>
          <p:cNvPr id="3" name="Picture 2"/>
          <p:cNvPicPr>
            <a:picLocks noChangeAspect="1"/>
          </p:cNvPicPr>
          <p:nvPr/>
        </p:nvPicPr>
        <p:blipFill>
          <a:blip r:embed="rId3"/>
          <a:stretch>
            <a:fillRect/>
          </a:stretch>
        </p:blipFill>
        <p:spPr>
          <a:xfrm>
            <a:off x="6544235" y="744071"/>
            <a:ext cx="2528047" cy="5002307"/>
          </a:xfrm>
          <a:prstGeom prst="rect">
            <a:avLst/>
          </a:prstGeom>
        </p:spPr>
      </p:pic>
      <p:sp>
        <p:nvSpPr>
          <p:cNvPr id="4" name="TextBox 3"/>
          <p:cNvSpPr txBox="1"/>
          <p:nvPr/>
        </p:nvSpPr>
        <p:spPr>
          <a:xfrm>
            <a:off x="3597778" y="1110905"/>
            <a:ext cx="1888620" cy="2246769"/>
          </a:xfrm>
          <a:prstGeom prst="rect">
            <a:avLst/>
          </a:prstGeom>
          <a:noFill/>
          <a:ln>
            <a:solidFill>
              <a:srgbClr val="FF0000"/>
            </a:solidFill>
          </a:ln>
        </p:spPr>
        <p:txBody>
          <a:bodyPr wrap="square" rtlCol="0">
            <a:spAutoFit/>
          </a:bodyPr>
          <a:lstStyle/>
          <a:p>
            <a:r>
              <a:rPr lang="en-US" sz="1400" dirty="0" smtClean="0"/>
              <a:t>If user will keep Start date and end date same then he will get this error message, also user will get this kind of error message if he has chosen from date in future or end date is smaller than the from date.</a:t>
            </a:r>
            <a:endParaRPr lang="en-US" sz="1400" dirty="0"/>
          </a:p>
        </p:txBody>
      </p:sp>
      <p:sp>
        <p:nvSpPr>
          <p:cNvPr id="5" name="TextBox 4"/>
          <p:cNvSpPr txBox="1"/>
          <p:nvPr/>
        </p:nvSpPr>
        <p:spPr>
          <a:xfrm>
            <a:off x="9357648" y="1529651"/>
            <a:ext cx="1888620" cy="2031325"/>
          </a:xfrm>
          <a:prstGeom prst="rect">
            <a:avLst/>
          </a:prstGeom>
          <a:noFill/>
          <a:ln>
            <a:solidFill>
              <a:srgbClr val="FF0000"/>
            </a:solidFill>
          </a:ln>
        </p:spPr>
        <p:txBody>
          <a:bodyPr wrap="square" rtlCol="0">
            <a:spAutoFit/>
          </a:bodyPr>
          <a:lstStyle/>
          <a:p>
            <a:r>
              <a:rPr lang="en-US" sz="1400" dirty="0" smtClean="0"/>
              <a:t>If all validations will go right then user will get these data with From Date and To Date.</a:t>
            </a:r>
          </a:p>
          <a:p>
            <a:endParaRPr lang="en-US" sz="1400" dirty="0"/>
          </a:p>
          <a:p>
            <a:r>
              <a:rPr lang="en-US" sz="1400" dirty="0" smtClean="0"/>
              <a:t>-&gt; Here also user have the same functionality like Add and Search and update.</a:t>
            </a:r>
            <a:endParaRPr lang="en-US" sz="1400" dirty="0"/>
          </a:p>
        </p:txBody>
      </p:sp>
    </p:spTree>
    <p:extLst>
      <p:ext uri="{BB962C8B-B14F-4D97-AF65-F5344CB8AC3E}">
        <p14:creationId xmlns:p14="http://schemas.microsoft.com/office/powerpoint/2010/main" val="770517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74173" y="1327271"/>
            <a:ext cx="9933709" cy="295275"/>
          </a:xfrm>
          <a:prstGeom prst="rect">
            <a:avLst/>
          </a:prstGeom>
        </p:spPr>
      </p:pic>
      <p:sp>
        <p:nvSpPr>
          <p:cNvPr id="3" name="Rectangle 2"/>
          <p:cNvSpPr/>
          <p:nvPr/>
        </p:nvSpPr>
        <p:spPr>
          <a:xfrm>
            <a:off x="4798682" y="927161"/>
            <a:ext cx="1323889" cy="400110"/>
          </a:xfrm>
          <a:prstGeom prst="rect">
            <a:avLst/>
          </a:prstGeom>
        </p:spPr>
        <p:txBody>
          <a:bodyPr wrap="none">
            <a:spAutoFit/>
          </a:bodyPr>
          <a:lstStyle/>
          <a:p>
            <a:pPr algn="ctr"/>
            <a:r>
              <a:rPr lang="en-US" sz="2000" b="1" dirty="0" smtClean="0"/>
              <a:t>Personnel </a:t>
            </a:r>
            <a:endParaRPr lang="en-US" sz="2000" b="1" dirty="0"/>
          </a:p>
        </p:txBody>
      </p:sp>
      <p:sp>
        <p:nvSpPr>
          <p:cNvPr id="4" name="TextBox 3"/>
          <p:cNvSpPr txBox="1"/>
          <p:nvPr/>
        </p:nvSpPr>
        <p:spPr>
          <a:xfrm>
            <a:off x="1174173" y="1808018"/>
            <a:ext cx="9840191"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It provides functionality to keep track of attendance of the users</a:t>
            </a:r>
          </a:p>
          <a:p>
            <a:pPr marL="285750" indent="-285750">
              <a:buFont typeface="Arial" panose="020B0604020202020204" pitchFamily="34" charset="0"/>
              <a:buChar char="•"/>
            </a:pPr>
            <a:r>
              <a:rPr lang="en-US" dirty="0" smtClean="0"/>
              <a:t>Once user started their work they have to fill their attendance using this module</a:t>
            </a:r>
          </a:p>
          <a:p>
            <a:pPr marL="285750" indent="-285750">
              <a:buFont typeface="Arial" panose="020B0604020202020204" pitchFamily="34" charset="0"/>
              <a:buChar char="•"/>
            </a:pPr>
            <a:r>
              <a:rPr lang="en-US" dirty="0" smtClean="0"/>
              <a:t>It askes User name and absent or present details for the specific date</a:t>
            </a:r>
          </a:p>
          <a:p>
            <a:pPr marL="285750" indent="-285750">
              <a:buFont typeface="Arial" panose="020B0604020202020204" pitchFamily="34" charset="0"/>
              <a:buChar char="•"/>
            </a:pPr>
            <a:r>
              <a:rPr lang="en-US" dirty="0" smtClean="0"/>
              <a:t>If user are on leave or some reason they could not fill the attendance for that particular date then User can fill their absent or present details after one days also using the date change</a:t>
            </a:r>
          </a:p>
          <a:p>
            <a:pPr marL="285750" indent="-285750">
              <a:buFont typeface="Arial" panose="020B0604020202020204" pitchFamily="34" charset="0"/>
              <a:buChar char="•"/>
            </a:pPr>
            <a:r>
              <a:rPr lang="en-US" dirty="0" smtClean="0"/>
              <a:t>It will save the data to the table, so reports can be easily generated using the that</a:t>
            </a:r>
          </a:p>
          <a:p>
            <a:endParaRPr lang="en-US" dirty="0"/>
          </a:p>
        </p:txBody>
      </p:sp>
    </p:spTree>
    <p:extLst>
      <p:ext uri="{BB962C8B-B14F-4D97-AF65-F5344CB8AC3E}">
        <p14:creationId xmlns:p14="http://schemas.microsoft.com/office/powerpoint/2010/main" val="657632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3" descr="image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3208" y="709301"/>
            <a:ext cx="2854295" cy="495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3"/>
          <a:stretch>
            <a:fillRect/>
          </a:stretch>
        </p:blipFill>
        <p:spPr>
          <a:xfrm>
            <a:off x="922946" y="955623"/>
            <a:ext cx="2529554" cy="4624782"/>
          </a:xfrm>
          <a:prstGeom prst="rect">
            <a:avLst/>
          </a:prstGeom>
        </p:spPr>
      </p:pic>
      <p:sp>
        <p:nvSpPr>
          <p:cNvPr id="4" name="TextBox 3"/>
          <p:cNvSpPr txBox="1"/>
          <p:nvPr/>
        </p:nvSpPr>
        <p:spPr>
          <a:xfrm>
            <a:off x="3717419" y="2256046"/>
            <a:ext cx="1888620" cy="1169551"/>
          </a:xfrm>
          <a:prstGeom prst="rect">
            <a:avLst/>
          </a:prstGeom>
          <a:noFill/>
          <a:ln>
            <a:solidFill>
              <a:srgbClr val="FF0000"/>
            </a:solidFill>
          </a:ln>
        </p:spPr>
        <p:txBody>
          <a:bodyPr wrap="square" rtlCol="0">
            <a:spAutoFit/>
          </a:bodyPr>
          <a:lstStyle/>
          <a:p>
            <a:r>
              <a:rPr lang="en-US" sz="1400" dirty="0" smtClean="0"/>
              <a:t>On selecting of Personnel item from the menu user will get the screen as shown on the right side</a:t>
            </a:r>
            <a:endParaRPr lang="en-US" sz="1400" dirty="0"/>
          </a:p>
        </p:txBody>
      </p:sp>
      <p:cxnSp>
        <p:nvCxnSpPr>
          <p:cNvPr id="5" name="Straight Arrow Connector 4"/>
          <p:cNvCxnSpPr/>
          <p:nvPr/>
        </p:nvCxnSpPr>
        <p:spPr>
          <a:xfrm flipH="1">
            <a:off x="3025211" y="2563738"/>
            <a:ext cx="692208" cy="2991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074775" y="3912507"/>
            <a:ext cx="1888620" cy="738664"/>
          </a:xfrm>
          <a:prstGeom prst="rect">
            <a:avLst/>
          </a:prstGeom>
          <a:noFill/>
          <a:ln>
            <a:solidFill>
              <a:srgbClr val="FF0000"/>
            </a:solidFill>
          </a:ln>
        </p:spPr>
        <p:txBody>
          <a:bodyPr wrap="square" rtlCol="0">
            <a:spAutoFit/>
          </a:bodyPr>
          <a:lstStyle/>
          <a:p>
            <a:r>
              <a:rPr lang="en-US" sz="1400" dirty="0" smtClean="0"/>
              <a:t>From this screen we can take a details of person’s attendance at NGO.</a:t>
            </a:r>
            <a:endParaRPr lang="en-US" sz="1400" dirty="0"/>
          </a:p>
        </p:txBody>
      </p:sp>
      <p:cxnSp>
        <p:nvCxnSpPr>
          <p:cNvPr id="8" name="Straight Arrow Connector 7"/>
          <p:cNvCxnSpPr/>
          <p:nvPr/>
        </p:nvCxnSpPr>
        <p:spPr>
          <a:xfrm flipV="1">
            <a:off x="6963395" y="3912507"/>
            <a:ext cx="539813" cy="2236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981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74173" y="1327271"/>
            <a:ext cx="9933709" cy="295275"/>
          </a:xfrm>
          <a:prstGeom prst="rect">
            <a:avLst/>
          </a:prstGeom>
        </p:spPr>
      </p:pic>
      <p:sp>
        <p:nvSpPr>
          <p:cNvPr id="3" name="Rectangle 2"/>
          <p:cNvSpPr/>
          <p:nvPr/>
        </p:nvSpPr>
        <p:spPr>
          <a:xfrm>
            <a:off x="4796020" y="927161"/>
            <a:ext cx="1329211" cy="400110"/>
          </a:xfrm>
          <a:prstGeom prst="rect">
            <a:avLst/>
          </a:prstGeom>
        </p:spPr>
        <p:txBody>
          <a:bodyPr wrap="none">
            <a:spAutoFit/>
          </a:bodyPr>
          <a:lstStyle/>
          <a:p>
            <a:pPr algn="ctr"/>
            <a:r>
              <a:rPr lang="en-US" sz="2000" b="1" dirty="0" smtClean="0"/>
              <a:t>In Transit </a:t>
            </a:r>
            <a:endParaRPr lang="en-US" sz="2000" b="1" dirty="0"/>
          </a:p>
        </p:txBody>
      </p:sp>
      <p:sp>
        <p:nvSpPr>
          <p:cNvPr id="4" name="TextBox 3"/>
          <p:cNvSpPr txBox="1"/>
          <p:nvPr/>
        </p:nvSpPr>
        <p:spPr>
          <a:xfrm>
            <a:off x="1174173" y="1808018"/>
            <a:ext cx="9840191"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It will track the location of inventory items</a:t>
            </a:r>
          </a:p>
          <a:p>
            <a:pPr marL="285750" indent="-285750">
              <a:buFont typeface="Arial" panose="020B0604020202020204" pitchFamily="34" charset="0"/>
              <a:buChar char="•"/>
            </a:pPr>
            <a:r>
              <a:rPr lang="en-US" dirty="0" smtClean="0"/>
              <a:t>It requires to fill the truck or any transport vehicle details like Vehicle number, Driver name</a:t>
            </a:r>
          </a:p>
          <a:p>
            <a:pPr marL="285750" indent="-285750">
              <a:buFont typeface="Arial" panose="020B0604020202020204" pitchFamily="34" charset="0"/>
              <a:buChar char="•"/>
            </a:pPr>
            <a:r>
              <a:rPr lang="en-US" dirty="0" smtClean="0"/>
              <a:t>It save the location information to the table</a:t>
            </a:r>
          </a:p>
          <a:p>
            <a:pPr marL="285750" indent="-285750">
              <a:buFont typeface="Arial" panose="020B0604020202020204" pitchFamily="34" charset="0"/>
              <a:buChar char="•"/>
            </a:pPr>
            <a:r>
              <a:rPr lang="en-US" dirty="0" smtClean="0"/>
              <a:t>It will only save the data when internet is available and user has selected to do transit</a:t>
            </a:r>
          </a:p>
          <a:p>
            <a:endParaRPr lang="en-US" dirty="0"/>
          </a:p>
        </p:txBody>
      </p:sp>
    </p:spTree>
    <p:extLst>
      <p:ext uri="{BB962C8B-B14F-4D97-AF65-F5344CB8AC3E}">
        <p14:creationId xmlns:p14="http://schemas.microsoft.com/office/powerpoint/2010/main" val="1022369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74173" y="1327271"/>
            <a:ext cx="9933709" cy="295275"/>
          </a:xfrm>
          <a:prstGeom prst="rect">
            <a:avLst/>
          </a:prstGeom>
        </p:spPr>
      </p:pic>
      <p:sp>
        <p:nvSpPr>
          <p:cNvPr id="3" name="Rectangle 2"/>
          <p:cNvSpPr/>
          <p:nvPr/>
        </p:nvSpPr>
        <p:spPr>
          <a:xfrm>
            <a:off x="4940485" y="927161"/>
            <a:ext cx="1040285" cy="400110"/>
          </a:xfrm>
          <a:prstGeom prst="rect">
            <a:avLst/>
          </a:prstGeom>
        </p:spPr>
        <p:txBody>
          <a:bodyPr wrap="none">
            <a:spAutoFit/>
          </a:bodyPr>
          <a:lstStyle/>
          <a:p>
            <a:pPr algn="ctr"/>
            <a:r>
              <a:rPr lang="en-US" sz="2000" b="1" dirty="0" smtClean="0"/>
              <a:t>Reports</a:t>
            </a:r>
            <a:endParaRPr lang="en-US" sz="2000" b="1" dirty="0"/>
          </a:p>
        </p:txBody>
      </p:sp>
      <p:sp>
        <p:nvSpPr>
          <p:cNvPr id="4" name="TextBox 3"/>
          <p:cNvSpPr txBox="1"/>
          <p:nvPr/>
        </p:nvSpPr>
        <p:spPr>
          <a:xfrm>
            <a:off x="1174173" y="1808018"/>
            <a:ext cx="9840191"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Reports will display pie chart of Stock details. </a:t>
            </a:r>
            <a:endParaRPr lang="en-US" dirty="0" smtClean="0"/>
          </a:p>
          <a:p>
            <a:pPr marL="285750" indent="-285750">
              <a:buFont typeface="Arial" panose="020B0604020202020204" pitchFamily="34" charset="0"/>
              <a:buChar char="•"/>
            </a:pPr>
            <a:r>
              <a:rPr lang="en-US" dirty="0" smtClean="0"/>
              <a:t>User will be able to see pie chart on basis of total Items and also if he/she will choose radio button of total cost and user will be able to see pie chart of total cost.</a:t>
            </a:r>
          </a:p>
          <a:p>
            <a:pPr marL="285750" indent="-285750">
              <a:buFont typeface="Arial" panose="020B0604020202020204" pitchFamily="34" charset="0"/>
              <a:buChar char="•"/>
            </a:pPr>
            <a:r>
              <a:rPr lang="en-US" dirty="0" smtClean="0"/>
              <a:t>Export functionality is under construction for the report.</a:t>
            </a:r>
            <a:endParaRPr lang="en-US" dirty="0" smtClean="0"/>
          </a:p>
          <a:p>
            <a:endParaRPr lang="en-US" dirty="0"/>
          </a:p>
        </p:txBody>
      </p:sp>
    </p:spTree>
    <p:extLst>
      <p:ext uri="{BB962C8B-B14F-4D97-AF65-F5344CB8AC3E}">
        <p14:creationId xmlns:p14="http://schemas.microsoft.com/office/powerpoint/2010/main" val="1680272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091082" y="860612"/>
            <a:ext cx="2529727" cy="4805082"/>
          </a:xfrm>
          <a:prstGeom prst="rect">
            <a:avLst/>
          </a:prstGeom>
        </p:spPr>
      </p:pic>
      <p:sp>
        <p:nvSpPr>
          <p:cNvPr id="4" name="TextBox 3"/>
          <p:cNvSpPr txBox="1"/>
          <p:nvPr/>
        </p:nvSpPr>
        <p:spPr>
          <a:xfrm>
            <a:off x="4213076" y="1598017"/>
            <a:ext cx="1888620" cy="738664"/>
          </a:xfrm>
          <a:prstGeom prst="rect">
            <a:avLst/>
          </a:prstGeom>
          <a:noFill/>
          <a:ln>
            <a:solidFill>
              <a:srgbClr val="FF0000"/>
            </a:solidFill>
          </a:ln>
        </p:spPr>
        <p:txBody>
          <a:bodyPr wrap="square" rtlCol="0">
            <a:spAutoFit/>
          </a:bodyPr>
          <a:lstStyle/>
          <a:p>
            <a:r>
              <a:rPr lang="en-US" sz="1400" dirty="0" smtClean="0"/>
              <a:t>From this menu user can go to the Reports screen. </a:t>
            </a:r>
            <a:endParaRPr lang="en-US" sz="1400" dirty="0"/>
          </a:p>
        </p:txBody>
      </p:sp>
      <p:sp>
        <p:nvSpPr>
          <p:cNvPr id="7" name="TextBox 6"/>
          <p:cNvSpPr txBox="1"/>
          <p:nvPr/>
        </p:nvSpPr>
        <p:spPr>
          <a:xfrm>
            <a:off x="4990744" y="3674646"/>
            <a:ext cx="1888620" cy="2462213"/>
          </a:xfrm>
          <a:prstGeom prst="rect">
            <a:avLst/>
          </a:prstGeom>
          <a:noFill/>
          <a:ln>
            <a:solidFill>
              <a:srgbClr val="FF0000"/>
            </a:solidFill>
          </a:ln>
        </p:spPr>
        <p:txBody>
          <a:bodyPr wrap="square" rtlCol="0">
            <a:spAutoFit/>
          </a:bodyPr>
          <a:lstStyle/>
          <a:p>
            <a:r>
              <a:rPr lang="en-US" sz="1400" dirty="0" smtClean="0"/>
              <a:t>This pie chart is showing on basis of Total Items, As Total Item radio button is selected and footer also is showing Total Item. When user will hover the chart then it will display the value of total items</a:t>
            </a:r>
          </a:p>
          <a:p>
            <a:endParaRPr lang="en-US" sz="1400" dirty="0"/>
          </a:p>
        </p:txBody>
      </p:sp>
      <p:cxnSp>
        <p:nvCxnSpPr>
          <p:cNvPr id="9" name="Straight Arrow Connector 8"/>
          <p:cNvCxnSpPr/>
          <p:nvPr/>
        </p:nvCxnSpPr>
        <p:spPr>
          <a:xfrm flipV="1">
            <a:off x="6879364" y="4153256"/>
            <a:ext cx="1153683" cy="2991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1435695" y="955623"/>
            <a:ext cx="2529554" cy="4624782"/>
          </a:xfrm>
          <a:prstGeom prst="rect">
            <a:avLst/>
          </a:prstGeom>
        </p:spPr>
      </p:pic>
      <p:cxnSp>
        <p:nvCxnSpPr>
          <p:cNvPr id="6" name="Straight Arrow Connector 5"/>
          <p:cNvCxnSpPr>
            <a:stCxn id="4" idx="1"/>
          </p:cNvCxnSpPr>
          <p:nvPr/>
        </p:nvCxnSpPr>
        <p:spPr>
          <a:xfrm flipH="1">
            <a:off x="3094542" y="1967349"/>
            <a:ext cx="1118534" cy="2298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223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66047" y="968189"/>
            <a:ext cx="2559703" cy="4814047"/>
          </a:xfrm>
          <a:prstGeom prst="rect">
            <a:avLst/>
          </a:prstGeom>
        </p:spPr>
      </p:pic>
      <p:sp>
        <p:nvSpPr>
          <p:cNvPr id="3" name="TextBox 2"/>
          <p:cNvSpPr txBox="1"/>
          <p:nvPr/>
        </p:nvSpPr>
        <p:spPr>
          <a:xfrm>
            <a:off x="4990744" y="1743295"/>
            <a:ext cx="1888620" cy="2031325"/>
          </a:xfrm>
          <a:prstGeom prst="rect">
            <a:avLst/>
          </a:prstGeom>
          <a:noFill/>
          <a:ln>
            <a:solidFill>
              <a:srgbClr val="FF0000"/>
            </a:solidFill>
          </a:ln>
        </p:spPr>
        <p:txBody>
          <a:bodyPr wrap="square" rtlCol="0">
            <a:spAutoFit/>
          </a:bodyPr>
          <a:lstStyle/>
          <a:p>
            <a:r>
              <a:rPr lang="en-US" sz="1400" dirty="0" smtClean="0"/>
              <a:t>If user will select the Total cost radio button then it will display different pie chart for the costs. On hover of that portion of the chart, it will display total cost of that item.</a:t>
            </a:r>
          </a:p>
          <a:p>
            <a:endParaRPr lang="en-US" sz="1400" dirty="0"/>
          </a:p>
        </p:txBody>
      </p:sp>
      <p:cxnSp>
        <p:nvCxnSpPr>
          <p:cNvPr id="5" name="Straight Arrow Connector 4"/>
          <p:cNvCxnSpPr/>
          <p:nvPr/>
        </p:nvCxnSpPr>
        <p:spPr>
          <a:xfrm flipH="1">
            <a:off x="3537959" y="2589376"/>
            <a:ext cx="1452785" cy="5383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139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3873" y="654627"/>
            <a:ext cx="7349836" cy="5512378"/>
          </a:xfrm>
          <a:prstGeom prst="rect">
            <a:avLst/>
          </a:prstGeom>
        </p:spPr>
      </p:pic>
    </p:spTree>
    <p:extLst>
      <p:ext uri="{BB962C8B-B14F-4D97-AF65-F5344CB8AC3E}">
        <p14:creationId xmlns:p14="http://schemas.microsoft.com/office/powerpoint/2010/main" val="523557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1566" y="844033"/>
            <a:ext cx="3915069" cy="584775"/>
          </a:xfrm>
          <a:prstGeom prst="rect">
            <a:avLst/>
          </a:prstGeom>
        </p:spPr>
        <p:txBody>
          <a:bodyPr wrap="square">
            <a:spAutoFit/>
          </a:bodyPr>
          <a:lstStyle/>
          <a:p>
            <a:r>
              <a:rPr lang="en-US" sz="3200" b="1" dirty="0">
                <a:ln w="3175" cmpd="sng">
                  <a:noFill/>
                </a:ln>
                <a:solidFill>
                  <a:schemeClr val="tx1">
                    <a:lumMod val="85000"/>
                    <a:lumOff val="15000"/>
                  </a:schemeClr>
                </a:solidFill>
                <a:latin typeface="+mj-lt"/>
                <a:ea typeface="+mj-ea"/>
                <a:cs typeface="+mj-cs"/>
              </a:rPr>
              <a:t>Pre-requisition</a:t>
            </a:r>
          </a:p>
        </p:txBody>
      </p:sp>
      <p:pic>
        <p:nvPicPr>
          <p:cNvPr id="3" name="Picture 2"/>
          <p:cNvPicPr>
            <a:picLocks noChangeAspect="1"/>
          </p:cNvPicPr>
          <p:nvPr/>
        </p:nvPicPr>
        <p:blipFill>
          <a:blip r:embed="rId2"/>
          <a:stretch>
            <a:fillRect/>
          </a:stretch>
        </p:blipFill>
        <p:spPr>
          <a:xfrm>
            <a:off x="880195" y="1428808"/>
            <a:ext cx="10518631" cy="295275"/>
          </a:xfrm>
          <a:prstGeom prst="rect">
            <a:avLst/>
          </a:prstGeom>
        </p:spPr>
      </p:pic>
      <p:sp>
        <p:nvSpPr>
          <p:cNvPr id="5" name="Rectangle 4"/>
          <p:cNvSpPr/>
          <p:nvPr/>
        </p:nvSpPr>
        <p:spPr>
          <a:xfrm>
            <a:off x="644236" y="1662546"/>
            <a:ext cx="9725891" cy="3225498"/>
          </a:xfrm>
          <a:prstGeom prst="rect">
            <a:avLst/>
          </a:prstGeom>
        </p:spPr>
        <p:txBody>
          <a:bodyPr wrap="square">
            <a:spAutoFit/>
          </a:bodyPr>
          <a:lstStyle/>
          <a:p>
            <a:pPr marL="742950" lvl="2" indent="-285750">
              <a:spcBef>
                <a:spcPct val="20000"/>
              </a:spcBef>
              <a:spcAft>
                <a:spcPts val="600"/>
              </a:spcAft>
              <a:buClr>
                <a:schemeClr val="accent1"/>
              </a:buClr>
              <a:buSzPct val="115000"/>
              <a:buFont typeface="Arial"/>
              <a:buChar char="•"/>
            </a:pPr>
            <a:r>
              <a:rPr lang="en-US" sz="2000" dirty="0">
                <a:solidFill>
                  <a:schemeClr val="tx1">
                    <a:lumMod val="85000"/>
                    <a:lumOff val="15000"/>
                  </a:schemeClr>
                </a:solidFill>
              </a:rPr>
              <a:t>Visual Studio 2013 onwards</a:t>
            </a:r>
          </a:p>
          <a:p>
            <a:pPr marL="742950" lvl="2" indent="-285750">
              <a:spcBef>
                <a:spcPct val="20000"/>
              </a:spcBef>
              <a:spcAft>
                <a:spcPts val="600"/>
              </a:spcAft>
              <a:buClr>
                <a:schemeClr val="accent1"/>
              </a:buClr>
              <a:buSzPct val="115000"/>
              <a:buFont typeface="Arial"/>
              <a:buChar char="•"/>
            </a:pPr>
            <a:r>
              <a:rPr lang="en-US" sz="2000" dirty="0">
                <a:solidFill>
                  <a:schemeClr val="tx1">
                    <a:lumMod val="85000"/>
                    <a:lumOff val="15000"/>
                  </a:schemeClr>
                </a:solidFill>
              </a:rPr>
              <a:t>SQL server (As of now)</a:t>
            </a:r>
          </a:p>
          <a:p>
            <a:pPr marL="742950" lvl="2" indent="-285750">
              <a:spcBef>
                <a:spcPct val="20000"/>
              </a:spcBef>
              <a:spcAft>
                <a:spcPts val="600"/>
              </a:spcAft>
              <a:buClr>
                <a:schemeClr val="accent1"/>
              </a:buClr>
              <a:buSzPct val="115000"/>
              <a:buFont typeface="Arial"/>
              <a:buChar char="•"/>
            </a:pPr>
            <a:r>
              <a:rPr lang="en-US" sz="2000" dirty="0">
                <a:solidFill>
                  <a:schemeClr val="tx1">
                    <a:lumMod val="85000"/>
                    <a:lumOff val="15000"/>
                  </a:schemeClr>
                </a:solidFill>
              </a:rPr>
              <a:t>Install Cordova (if </a:t>
            </a:r>
            <a:r>
              <a:rPr lang="en-US" sz="2000" dirty="0" smtClean="0">
                <a:solidFill>
                  <a:schemeClr val="tx1">
                    <a:lumMod val="85000"/>
                    <a:lumOff val="15000"/>
                  </a:schemeClr>
                </a:solidFill>
              </a:rPr>
              <a:t>required)</a:t>
            </a:r>
          </a:p>
          <a:p>
            <a:pPr marL="1200150" lvl="3" indent="-285750">
              <a:spcBef>
                <a:spcPct val="20000"/>
              </a:spcBef>
              <a:spcAft>
                <a:spcPts val="600"/>
              </a:spcAft>
              <a:buClr>
                <a:schemeClr val="accent1"/>
              </a:buClr>
              <a:buSzPct val="115000"/>
              <a:buFont typeface="Arial"/>
              <a:buChar char="•"/>
            </a:pPr>
            <a:r>
              <a:rPr lang="en-US" altLang="en-US" i="1" u="sng" dirty="0" err="1" smtClean="0">
                <a:solidFill>
                  <a:schemeClr val="accent1"/>
                </a:solidFill>
                <a:latin typeface="Courier New" panose="02070309020205020404" pitchFamily="49" charset="0"/>
                <a:cs typeface="Courier New" panose="02070309020205020404" pitchFamily="49" charset="0"/>
              </a:rPr>
              <a:t>npm</a:t>
            </a:r>
            <a:r>
              <a:rPr lang="en-US" altLang="en-US" i="1" u="sng" dirty="0" smtClean="0">
                <a:solidFill>
                  <a:schemeClr val="accent1"/>
                </a:solidFill>
                <a:latin typeface="Courier New" panose="02070309020205020404" pitchFamily="49" charset="0"/>
                <a:cs typeface="Courier New" panose="02070309020205020404" pitchFamily="49" charset="0"/>
              </a:rPr>
              <a:t> </a:t>
            </a:r>
            <a:r>
              <a:rPr lang="en-US" altLang="en-US" i="1" u="sng" dirty="0">
                <a:solidFill>
                  <a:schemeClr val="accent1"/>
                </a:solidFill>
                <a:latin typeface="Courier New" panose="02070309020205020404" pitchFamily="49" charset="0"/>
                <a:cs typeface="Courier New" panose="02070309020205020404" pitchFamily="49" charset="0"/>
              </a:rPr>
              <a:t>install -g </a:t>
            </a:r>
            <a:r>
              <a:rPr lang="en-US" altLang="en-US" i="1" u="sng" dirty="0" err="1" smtClean="0">
                <a:solidFill>
                  <a:schemeClr val="accent1"/>
                </a:solidFill>
                <a:latin typeface="Courier New" panose="02070309020205020404" pitchFamily="49" charset="0"/>
                <a:cs typeface="Courier New" panose="02070309020205020404" pitchFamily="49" charset="0"/>
              </a:rPr>
              <a:t>cordova</a:t>
            </a:r>
            <a:r>
              <a:rPr lang="en-US" altLang="en-US" i="1" u="sng" dirty="0" smtClean="0">
                <a:solidFill>
                  <a:schemeClr val="accent1"/>
                </a:solidFill>
                <a:latin typeface="Courier New" panose="02070309020205020404" pitchFamily="49" charset="0"/>
                <a:cs typeface="Courier New" panose="02070309020205020404" pitchFamily="49" charset="0"/>
              </a:rPr>
              <a:t> – </a:t>
            </a:r>
            <a:r>
              <a:rPr lang="en-US" altLang="en-US" b="1" dirty="0"/>
              <a:t>Run this command in CMD</a:t>
            </a:r>
            <a:endParaRPr lang="en-US" altLang="en-US" b="1" i="1" u="sng" dirty="0" smtClean="0">
              <a:solidFill>
                <a:schemeClr val="accent1"/>
              </a:solidFill>
              <a:latin typeface="Courier New" panose="02070309020205020404" pitchFamily="49" charset="0"/>
              <a:cs typeface="Courier New" panose="02070309020205020404" pitchFamily="49" charset="0"/>
            </a:endParaRPr>
          </a:p>
          <a:p>
            <a:pPr marL="742950" lvl="2" indent="-285750">
              <a:spcBef>
                <a:spcPct val="20000"/>
              </a:spcBef>
              <a:spcAft>
                <a:spcPts val="600"/>
              </a:spcAft>
              <a:buClr>
                <a:schemeClr val="accent1"/>
              </a:buClr>
              <a:buSzPct val="115000"/>
              <a:buFont typeface="Arial"/>
              <a:buChar char="•"/>
            </a:pPr>
            <a:r>
              <a:rPr lang="en-US" sz="2000" dirty="0">
                <a:solidFill>
                  <a:schemeClr val="tx1">
                    <a:lumMod val="85000"/>
                    <a:lumOff val="15000"/>
                  </a:schemeClr>
                </a:solidFill>
              </a:rPr>
              <a:t>Install </a:t>
            </a:r>
            <a:r>
              <a:rPr lang="en-US" sz="2000" dirty="0" smtClean="0">
                <a:solidFill>
                  <a:schemeClr val="tx1">
                    <a:lumMod val="85000"/>
                    <a:lumOff val="15000"/>
                  </a:schemeClr>
                </a:solidFill>
              </a:rPr>
              <a:t>Ionic </a:t>
            </a:r>
            <a:r>
              <a:rPr lang="en-US" sz="2000" dirty="0">
                <a:solidFill>
                  <a:schemeClr val="tx1">
                    <a:lumMod val="85000"/>
                    <a:lumOff val="15000"/>
                  </a:schemeClr>
                </a:solidFill>
              </a:rPr>
              <a:t>from </a:t>
            </a:r>
            <a:r>
              <a:rPr lang="en-US" sz="2000" dirty="0" err="1">
                <a:solidFill>
                  <a:schemeClr val="tx1">
                    <a:lumMod val="85000"/>
                    <a:lumOff val="15000"/>
                  </a:schemeClr>
                </a:solidFill>
              </a:rPr>
              <a:t>NuGet</a:t>
            </a:r>
            <a:r>
              <a:rPr lang="en-US" sz="2000" dirty="0">
                <a:solidFill>
                  <a:schemeClr val="tx1">
                    <a:lumMod val="85000"/>
                    <a:lumOff val="15000"/>
                  </a:schemeClr>
                </a:solidFill>
              </a:rPr>
              <a:t> package </a:t>
            </a:r>
            <a:endParaRPr lang="en-US" sz="2000" dirty="0" smtClean="0">
              <a:solidFill>
                <a:schemeClr val="tx1">
                  <a:lumMod val="85000"/>
                  <a:lumOff val="15000"/>
                </a:schemeClr>
              </a:solidFill>
            </a:endParaRPr>
          </a:p>
          <a:p>
            <a:pPr marL="742950" lvl="2" indent="-285750">
              <a:spcBef>
                <a:spcPct val="20000"/>
              </a:spcBef>
              <a:spcAft>
                <a:spcPts val="600"/>
              </a:spcAft>
              <a:buClr>
                <a:schemeClr val="accent1"/>
              </a:buClr>
              <a:buSzPct val="115000"/>
              <a:buFont typeface="Arial"/>
              <a:buChar char="•"/>
            </a:pPr>
            <a:r>
              <a:rPr lang="en-US" sz="2000" dirty="0" smtClean="0">
                <a:solidFill>
                  <a:schemeClr val="tx1">
                    <a:lumMod val="85000"/>
                    <a:lumOff val="15000"/>
                  </a:schemeClr>
                </a:solidFill>
              </a:rPr>
              <a:t>Geo Location</a:t>
            </a:r>
            <a:endParaRPr lang="en-US" dirty="0"/>
          </a:p>
          <a:p>
            <a:endParaRPr lang="en-US" dirty="0" smtClean="0"/>
          </a:p>
          <a:p>
            <a:pPr marL="742950" lvl="1"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3710447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3782" y="1504517"/>
            <a:ext cx="9933709" cy="295275"/>
          </a:xfrm>
          <a:prstGeom prst="rect">
            <a:avLst/>
          </a:prstGeom>
        </p:spPr>
      </p:pic>
      <p:sp>
        <p:nvSpPr>
          <p:cNvPr id="3" name="Rectangle 2"/>
          <p:cNvSpPr/>
          <p:nvPr/>
        </p:nvSpPr>
        <p:spPr>
          <a:xfrm>
            <a:off x="3335482" y="919742"/>
            <a:ext cx="5444835" cy="584775"/>
          </a:xfrm>
          <a:prstGeom prst="rect">
            <a:avLst/>
          </a:prstGeom>
        </p:spPr>
        <p:txBody>
          <a:bodyPr wrap="square">
            <a:spAutoFit/>
          </a:bodyPr>
          <a:lstStyle/>
          <a:p>
            <a:r>
              <a:rPr lang="en-US" sz="3200" b="1" dirty="0" smtClean="0">
                <a:ln w="3175" cmpd="sng">
                  <a:noFill/>
                </a:ln>
                <a:solidFill>
                  <a:schemeClr val="tx1">
                    <a:lumMod val="85000"/>
                    <a:lumOff val="15000"/>
                  </a:schemeClr>
                </a:solidFill>
                <a:latin typeface="+mj-lt"/>
                <a:ea typeface="+mj-ea"/>
                <a:cs typeface="+mj-cs"/>
              </a:rPr>
              <a:t>Functional Achievements</a:t>
            </a:r>
            <a:endParaRPr lang="en-US" sz="3200" b="1" dirty="0">
              <a:ln w="3175" cmpd="sng">
                <a:noFill/>
              </a:ln>
              <a:solidFill>
                <a:schemeClr val="tx1">
                  <a:lumMod val="85000"/>
                  <a:lumOff val="15000"/>
                </a:schemeClr>
              </a:solidFill>
              <a:latin typeface="+mj-lt"/>
              <a:ea typeface="+mj-ea"/>
              <a:cs typeface="+mj-cs"/>
            </a:endParaRPr>
          </a:p>
        </p:txBody>
      </p:sp>
      <p:sp>
        <p:nvSpPr>
          <p:cNvPr id="4" name="TextBox 3"/>
          <p:cNvSpPr txBox="1"/>
          <p:nvPr/>
        </p:nvSpPr>
        <p:spPr>
          <a:xfrm>
            <a:off x="1163782" y="1922318"/>
            <a:ext cx="10006445"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It is working on below platforms .</a:t>
            </a:r>
          </a:p>
          <a:p>
            <a:pPr marL="742950" lvl="1" indent="-285750">
              <a:buFont typeface="Arial" panose="020B0604020202020204" pitchFamily="34" charset="0"/>
              <a:buChar char="•"/>
            </a:pPr>
            <a:r>
              <a:rPr lang="en-US" dirty="0" smtClean="0"/>
              <a:t>Android</a:t>
            </a:r>
          </a:p>
          <a:p>
            <a:pPr marL="742950" lvl="1" indent="-285750">
              <a:buFont typeface="Arial" panose="020B0604020202020204" pitchFamily="34" charset="0"/>
              <a:buChar char="•"/>
            </a:pPr>
            <a:r>
              <a:rPr lang="en-US" dirty="0" smtClean="0"/>
              <a:t>IOS</a:t>
            </a:r>
          </a:p>
          <a:p>
            <a:pPr marL="742950" lvl="1" indent="-285750">
              <a:buFont typeface="Arial" panose="020B0604020202020204" pitchFamily="34" charset="0"/>
              <a:buChar char="•"/>
            </a:pPr>
            <a:r>
              <a:rPr lang="en-US" dirty="0" smtClean="0"/>
              <a:t>Windows</a:t>
            </a:r>
          </a:p>
          <a:p>
            <a:pPr marL="285750" indent="-285750">
              <a:buFont typeface="Arial" panose="020B0604020202020204" pitchFamily="34" charset="0"/>
              <a:buChar char="•"/>
            </a:pPr>
            <a:r>
              <a:rPr lang="en-US" dirty="0" smtClean="0"/>
              <a:t>It is not a native app</a:t>
            </a:r>
          </a:p>
          <a:p>
            <a:pPr marL="285750" indent="-285750">
              <a:buFont typeface="Arial" panose="020B0604020202020204" pitchFamily="34" charset="0"/>
              <a:buChar char="•"/>
            </a:pPr>
            <a:r>
              <a:rPr lang="en-US" dirty="0" smtClean="0"/>
              <a:t>Used entity framework, so database technology can be changed easily with minimal efforts.</a:t>
            </a:r>
          </a:p>
          <a:p>
            <a:pPr marL="285750" indent="-285750">
              <a:buFont typeface="Arial" panose="020B0604020202020204" pitchFamily="34" charset="0"/>
              <a:buChar char="•"/>
            </a:pPr>
            <a:r>
              <a:rPr lang="en-US" dirty="0" smtClean="0"/>
              <a:t>User interface is user friendly so it is very easy to use</a:t>
            </a:r>
          </a:p>
          <a:p>
            <a:pPr marL="285750" indent="-285750">
              <a:buFont typeface="Arial" panose="020B0604020202020204" pitchFamily="34" charset="0"/>
              <a:buChar char="•"/>
            </a:pPr>
            <a:r>
              <a:rPr lang="en-US" dirty="0" smtClean="0"/>
              <a:t>By using Ionic , look and fell of UI is good.</a:t>
            </a:r>
          </a:p>
          <a:p>
            <a:pPr marL="285750" indent="-285750">
              <a:buFont typeface="Arial" panose="020B0604020202020204" pitchFamily="34" charset="0"/>
              <a:buChar char="•"/>
            </a:pPr>
            <a:r>
              <a:rPr lang="en-US" dirty="0" smtClean="0"/>
              <a:t>It can be run on mobile without going through multiple processes.</a:t>
            </a:r>
          </a:p>
          <a:p>
            <a:pPr marL="285750" indent="-285750">
              <a:buFont typeface="Arial" panose="020B0604020202020204" pitchFamily="34" charset="0"/>
              <a:buChar char="•"/>
            </a:pPr>
            <a:r>
              <a:rPr lang="en-US" dirty="0" smtClean="0"/>
              <a:t>It is very easy to install on any mobile (Android, IOS, windows)</a:t>
            </a:r>
          </a:p>
          <a:p>
            <a:r>
              <a:rPr lang="en-US" dirty="0" smtClean="0"/>
              <a:t> </a:t>
            </a:r>
            <a:endParaRPr lang="en-US" dirty="0"/>
          </a:p>
        </p:txBody>
      </p:sp>
    </p:spTree>
    <p:extLst>
      <p:ext uri="{BB962C8B-B14F-4D97-AF65-F5344CB8AC3E}">
        <p14:creationId xmlns:p14="http://schemas.microsoft.com/office/powerpoint/2010/main" val="1742578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9137" y="1959555"/>
            <a:ext cx="8604538" cy="1754326"/>
          </a:xfrm>
          <a:prstGeom prst="rect">
            <a:avLst/>
          </a:prstGeom>
        </p:spPr>
        <p:txBody>
          <a:bodyPr wrap="square">
            <a:spAutoFit/>
          </a:bodyPr>
          <a:lstStyle/>
          <a:p>
            <a:pPr marL="285750" indent="-285750">
              <a:buFont typeface="Arial" panose="020B0604020202020204" pitchFamily="34" charset="0"/>
              <a:buChar char="•"/>
            </a:pPr>
            <a:r>
              <a:rPr lang="en-US" dirty="0"/>
              <a:t>Login (Change Password/ Forgot password)</a:t>
            </a:r>
          </a:p>
          <a:p>
            <a:pPr marL="285750" indent="-285750">
              <a:buFont typeface="Arial" panose="020B0604020202020204" pitchFamily="34" charset="0"/>
              <a:buChar char="•"/>
            </a:pPr>
            <a:r>
              <a:rPr lang="en-US" dirty="0"/>
              <a:t>Signup </a:t>
            </a:r>
          </a:p>
          <a:p>
            <a:pPr marL="285750" indent="-285750">
              <a:buFont typeface="Arial" panose="020B0604020202020204" pitchFamily="34" charset="0"/>
              <a:buChar char="•"/>
            </a:pPr>
            <a:r>
              <a:rPr lang="en-US" dirty="0"/>
              <a:t>Inventory</a:t>
            </a:r>
          </a:p>
          <a:p>
            <a:pPr marL="285750" indent="-285750">
              <a:buFont typeface="Arial" panose="020B0604020202020204" pitchFamily="34" charset="0"/>
              <a:buChar char="•"/>
            </a:pPr>
            <a:r>
              <a:rPr lang="en-US" dirty="0"/>
              <a:t>In Transit</a:t>
            </a:r>
          </a:p>
          <a:p>
            <a:pPr marL="285750" indent="-285750">
              <a:buFont typeface="Arial" panose="020B0604020202020204" pitchFamily="34" charset="0"/>
              <a:buChar char="•"/>
            </a:pPr>
            <a:r>
              <a:rPr lang="en-US" dirty="0"/>
              <a:t>Personnel</a:t>
            </a:r>
          </a:p>
          <a:p>
            <a:pPr marL="285750" indent="-285750">
              <a:buFont typeface="Arial" panose="020B0604020202020204" pitchFamily="34" charset="0"/>
              <a:buChar char="•"/>
            </a:pPr>
            <a:r>
              <a:rPr lang="en-US" dirty="0"/>
              <a:t>Reports</a:t>
            </a:r>
          </a:p>
        </p:txBody>
      </p:sp>
      <p:sp>
        <p:nvSpPr>
          <p:cNvPr id="3" name="Rectangle 2"/>
          <p:cNvSpPr/>
          <p:nvPr/>
        </p:nvSpPr>
        <p:spPr>
          <a:xfrm>
            <a:off x="4209753" y="1020681"/>
            <a:ext cx="3708120" cy="584775"/>
          </a:xfrm>
          <a:prstGeom prst="rect">
            <a:avLst/>
          </a:prstGeom>
        </p:spPr>
        <p:txBody>
          <a:bodyPr wrap="square">
            <a:spAutoFit/>
          </a:bodyPr>
          <a:lstStyle/>
          <a:p>
            <a:r>
              <a:rPr lang="en-US" sz="3200" b="1" dirty="0">
                <a:ln w="3175" cmpd="sng">
                  <a:noFill/>
                </a:ln>
                <a:solidFill>
                  <a:schemeClr val="tx1">
                    <a:lumMod val="85000"/>
                    <a:lumOff val="15000"/>
                  </a:schemeClr>
                </a:solidFill>
                <a:latin typeface="+mj-lt"/>
                <a:ea typeface="+mj-ea"/>
                <a:cs typeface="+mj-cs"/>
              </a:rPr>
              <a:t>List Of Modules</a:t>
            </a:r>
            <a:r>
              <a:rPr lang="en-US" b="1" dirty="0"/>
              <a:t>:</a:t>
            </a:r>
            <a:endParaRPr lang="en-US" dirty="0"/>
          </a:p>
        </p:txBody>
      </p:sp>
      <p:pic>
        <p:nvPicPr>
          <p:cNvPr id="4" name="Picture 3"/>
          <p:cNvPicPr>
            <a:picLocks noChangeAspect="1"/>
          </p:cNvPicPr>
          <p:nvPr/>
        </p:nvPicPr>
        <p:blipFill>
          <a:blip r:embed="rId2"/>
          <a:stretch>
            <a:fillRect/>
          </a:stretch>
        </p:blipFill>
        <p:spPr>
          <a:xfrm>
            <a:off x="1609725" y="1457818"/>
            <a:ext cx="8743950" cy="295275"/>
          </a:xfrm>
          <a:prstGeom prst="rect">
            <a:avLst/>
          </a:prstGeom>
        </p:spPr>
      </p:pic>
    </p:spTree>
    <p:extLst>
      <p:ext uri="{BB962C8B-B14F-4D97-AF65-F5344CB8AC3E}">
        <p14:creationId xmlns:p14="http://schemas.microsoft.com/office/powerpoint/2010/main" val="1387737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84562" y="1546080"/>
            <a:ext cx="9944101" cy="295275"/>
          </a:xfrm>
          <a:prstGeom prst="rect">
            <a:avLst/>
          </a:prstGeom>
        </p:spPr>
      </p:pic>
      <p:sp>
        <p:nvSpPr>
          <p:cNvPr id="3" name="TextBox 2"/>
          <p:cNvSpPr txBox="1"/>
          <p:nvPr/>
        </p:nvSpPr>
        <p:spPr>
          <a:xfrm>
            <a:off x="1028699" y="868972"/>
            <a:ext cx="10370127" cy="677108"/>
          </a:xfrm>
          <a:prstGeom prst="rect">
            <a:avLst/>
          </a:prstGeom>
          <a:noFill/>
        </p:spPr>
        <p:txBody>
          <a:bodyPr wrap="square" rtlCol="0">
            <a:spAutoFit/>
          </a:bodyPr>
          <a:lstStyle/>
          <a:p>
            <a:pPr algn="ctr"/>
            <a:r>
              <a:rPr lang="en-US" sz="2000" b="1" dirty="0"/>
              <a:t>Login (Change Password/ Forgot password)</a:t>
            </a:r>
          </a:p>
          <a:p>
            <a:r>
              <a:rPr lang="en-US" dirty="0" smtClean="0"/>
              <a:t> </a:t>
            </a:r>
            <a:endParaRPr lang="en-US" dirty="0"/>
          </a:p>
        </p:txBody>
      </p:sp>
      <p:sp>
        <p:nvSpPr>
          <p:cNvPr id="4" name="TextBox 3"/>
          <p:cNvSpPr txBox="1"/>
          <p:nvPr/>
        </p:nvSpPr>
        <p:spPr>
          <a:xfrm>
            <a:off x="1184563" y="2026227"/>
            <a:ext cx="10816937" cy="3693319"/>
          </a:xfrm>
          <a:prstGeom prst="rect">
            <a:avLst/>
          </a:prstGeom>
          <a:noFill/>
        </p:spPr>
        <p:txBody>
          <a:bodyPr wrap="square" rtlCol="0">
            <a:spAutoFit/>
          </a:bodyPr>
          <a:lstStyle/>
          <a:p>
            <a:pPr marL="285750" indent="-285750">
              <a:buFontTx/>
              <a:buChar char="-"/>
            </a:pPr>
            <a:r>
              <a:rPr lang="en-US" dirty="0" smtClean="0"/>
              <a:t>It allows user to login into </a:t>
            </a:r>
            <a:r>
              <a:rPr lang="en-US" u="sng" dirty="0" smtClean="0">
                <a:solidFill>
                  <a:schemeClr val="accent1"/>
                </a:solidFill>
              </a:rPr>
              <a:t>Inventory management app </a:t>
            </a:r>
            <a:r>
              <a:rPr lang="en-US" dirty="0" smtClean="0"/>
              <a:t>using their login credentials.</a:t>
            </a:r>
          </a:p>
          <a:p>
            <a:pPr marL="285750" indent="-285750">
              <a:buFontTx/>
              <a:buChar char="-"/>
            </a:pPr>
            <a:r>
              <a:rPr lang="en-US" dirty="0" smtClean="0"/>
              <a:t>Login credentials being created while doing </a:t>
            </a:r>
            <a:r>
              <a:rPr lang="en-US" dirty="0" err="1"/>
              <a:t>S</a:t>
            </a:r>
            <a:r>
              <a:rPr lang="en-US" dirty="0" err="1" smtClean="0"/>
              <a:t>ignUp</a:t>
            </a:r>
            <a:r>
              <a:rPr lang="en-US" dirty="0" smtClean="0"/>
              <a:t> with the APP.</a:t>
            </a:r>
          </a:p>
          <a:p>
            <a:pPr marL="285750" indent="-285750">
              <a:buFontTx/>
              <a:buChar char="-"/>
            </a:pPr>
            <a:r>
              <a:rPr lang="en-US" dirty="0" smtClean="0"/>
              <a:t>From this screen it allows user to do forgot password if required.</a:t>
            </a:r>
          </a:p>
          <a:p>
            <a:pPr marL="285750" indent="-285750">
              <a:buFontTx/>
              <a:buChar char="-"/>
            </a:pPr>
            <a:r>
              <a:rPr lang="en-US" dirty="0" smtClean="0"/>
              <a:t>New user can do new registration from tis screen</a:t>
            </a:r>
          </a:p>
          <a:p>
            <a:pPr marL="285750" indent="-285750">
              <a:buFontTx/>
              <a:buChar char="-"/>
            </a:pPr>
            <a:r>
              <a:rPr lang="en-US" dirty="0" err="1" smtClean="0"/>
              <a:t>UserName</a:t>
            </a:r>
            <a:r>
              <a:rPr lang="en-US" dirty="0" smtClean="0"/>
              <a:t> or Password is not correct it throws an error saying that username or password is not correct</a:t>
            </a:r>
          </a:p>
          <a:p>
            <a:pPr marL="285750" indent="-285750">
              <a:buFontTx/>
              <a:buChar char="-"/>
            </a:pPr>
            <a:r>
              <a:rPr lang="en-US" dirty="0" smtClean="0"/>
              <a:t>User can do forgot password if they have forgot it.</a:t>
            </a:r>
          </a:p>
          <a:p>
            <a:pPr marL="285750" indent="-285750">
              <a:buFontTx/>
              <a:buChar char="-"/>
            </a:pPr>
            <a:r>
              <a:rPr lang="en-US" dirty="0" smtClean="0"/>
              <a:t>If user want to do forgot password , they have to just enter their username and they will receive email for new password.</a:t>
            </a:r>
          </a:p>
          <a:p>
            <a:pPr marL="285750" indent="-285750">
              <a:buFontTx/>
              <a:buChar char="-"/>
            </a:pPr>
            <a:r>
              <a:rPr lang="en-US" dirty="0" smtClean="0"/>
              <a:t>They can login into app using that password</a:t>
            </a:r>
          </a:p>
          <a:p>
            <a:endParaRPr lang="en-US" dirty="0" smtClean="0"/>
          </a:p>
          <a:p>
            <a:pPr marL="285750" indent="-285750">
              <a:buFontTx/>
              <a:buChar char="-"/>
            </a:pPr>
            <a:endParaRPr lang="en-US" dirty="0"/>
          </a:p>
          <a:p>
            <a:pPr marL="285750" indent="-285750">
              <a:buFontTx/>
              <a:buChar char="-"/>
            </a:pPr>
            <a:endParaRPr lang="en-US" dirty="0" smtClean="0"/>
          </a:p>
          <a:p>
            <a:pPr marL="285750" indent="-285750">
              <a:buFontTx/>
              <a:buChar char="-"/>
            </a:pPr>
            <a:endParaRPr lang="en-US" dirty="0"/>
          </a:p>
        </p:txBody>
      </p:sp>
    </p:spTree>
    <p:extLst>
      <p:ext uri="{BB962C8B-B14F-4D97-AF65-F5344CB8AC3E}">
        <p14:creationId xmlns:p14="http://schemas.microsoft.com/office/powerpoint/2010/main" val="433989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91027" y="948584"/>
            <a:ext cx="2820113" cy="5007835"/>
          </a:xfrm>
          <a:prstGeom prst="rect">
            <a:avLst/>
          </a:prstGeom>
        </p:spPr>
      </p:pic>
      <p:sp>
        <p:nvSpPr>
          <p:cNvPr id="4" name="TextBox 3"/>
          <p:cNvSpPr txBox="1"/>
          <p:nvPr/>
        </p:nvSpPr>
        <p:spPr>
          <a:xfrm>
            <a:off x="6604475" y="1330216"/>
            <a:ext cx="1888620" cy="1169551"/>
          </a:xfrm>
          <a:prstGeom prst="rect">
            <a:avLst/>
          </a:prstGeom>
          <a:noFill/>
          <a:ln>
            <a:solidFill>
              <a:srgbClr val="FF0000"/>
            </a:solidFill>
          </a:ln>
        </p:spPr>
        <p:txBody>
          <a:bodyPr wrap="square" rtlCol="0">
            <a:spAutoFit/>
          </a:bodyPr>
          <a:lstStyle/>
          <a:p>
            <a:r>
              <a:rPr lang="en-US" sz="1400" dirty="0" smtClean="0"/>
              <a:t>This is the first screen, which user will be able to see on clicking upon the icon of Inventory Management App.</a:t>
            </a:r>
            <a:endParaRPr lang="en-US" sz="1400" dirty="0"/>
          </a:p>
        </p:txBody>
      </p:sp>
      <p:cxnSp>
        <p:nvCxnSpPr>
          <p:cNvPr id="6" name="Straight Arrow Connector 5"/>
          <p:cNvCxnSpPr/>
          <p:nvPr/>
        </p:nvCxnSpPr>
        <p:spPr>
          <a:xfrm flipH="1">
            <a:off x="5811140" y="1726250"/>
            <a:ext cx="79333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379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image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5937" y="743484"/>
            <a:ext cx="2717562" cy="505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3"/>
          <a:stretch>
            <a:fillRect/>
          </a:stretch>
        </p:blipFill>
        <p:spPr>
          <a:xfrm>
            <a:off x="1467530" y="815788"/>
            <a:ext cx="2658034" cy="5253318"/>
          </a:xfrm>
          <a:prstGeom prst="rect">
            <a:avLst/>
          </a:prstGeom>
        </p:spPr>
      </p:pic>
      <p:sp>
        <p:nvSpPr>
          <p:cNvPr id="4" name="TextBox 3"/>
          <p:cNvSpPr txBox="1"/>
          <p:nvPr/>
        </p:nvSpPr>
        <p:spPr>
          <a:xfrm>
            <a:off x="4879650" y="1459829"/>
            <a:ext cx="1888620" cy="1815882"/>
          </a:xfrm>
          <a:prstGeom prst="rect">
            <a:avLst/>
          </a:prstGeom>
          <a:noFill/>
          <a:ln>
            <a:solidFill>
              <a:srgbClr val="FF0000"/>
            </a:solidFill>
          </a:ln>
        </p:spPr>
        <p:txBody>
          <a:bodyPr wrap="square" rtlCol="0">
            <a:spAutoFit/>
          </a:bodyPr>
          <a:lstStyle/>
          <a:p>
            <a:r>
              <a:rPr lang="en-US" sz="1400" dirty="0" smtClean="0"/>
              <a:t>Clicking upon the Change Password link, user will get the screen shown in right side.</a:t>
            </a:r>
          </a:p>
          <a:p>
            <a:r>
              <a:rPr lang="en-US" sz="1400" dirty="0" smtClean="0"/>
              <a:t>Where they have to enter username, password and confirm password.</a:t>
            </a:r>
            <a:endParaRPr lang="en-US" sz="1400" dirty="0"/>
          </a:p>
        </p:txBody>
      </p:sp>
      <p:cxnSp>
        <p:nvCxnSpPr>
          <p:cNvPr id="5" name="Straight Arrow Connector 4"/>
          <p:cNvCxnSpPr>
            <a:stCxn id="4" idx="3"/>
          </p:cNvCxnSpPr>
          <p:nvPr/>
        </p:nvCxnSpPr>
        <p:spPr>
          <a:xfrm flipV="1">
            <a:off x="6768270" y="2367185"/>
            <a:ext cx="777667" cy="5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1"/>
          </p:cNvCxnSpPr>
          <p:nvPr/>
        </p:nvCxnSpPr>
        <p:spPr>
          <a:xfrm flipH="1" flipV="1">
            <a:off x="4125564" y="2367185"/>
            <a:ext cx="754086" cy="5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668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3502" y="752030"/>
            <a:ext cx="2478281" cy="5007836"/>
          </a:xfrm>
          <a:prstGeom prst="rect">
            <a:avLst/>
          </a:prstGeom>
        </p:spPr>
      </p:pic>
      <p:sp>
        <p:nvSpPr>
          <p:cNvPr id="3" name="TextBox 2"/>
          <p:cNvSpPr txBox="1"/>
          <p:nvPr/>
        </p:nvSpPr>
        <p:spPr>
          <a:xfrm>
            <a:off x="3888337" y="3596276"/>
            <a:ext cx="1888620" cy="738664"/>
          </a:xfrm>
          <a:prstGeom prst="rect">
            <a:avLst/>
          </a:prstGeom>
          <a:noFill/>
          <a:ln>
            <a:solidFill>
              <a:srgbClr val="FF0000"/>
            </a:solidFill>
          </a:ln>
        </p:spPr>
        <p:txBody>
          <a:bodyPr wrap="square" rtlCol="0">
            <a:spAutoFit/>
          </a:bodyPr>
          <a:lstStyle/>
          <a:p>
            <a:r>
              <a:rPr lang="en-US" sz="1400" dirty="0" smtClean="0"/>
              <a:t>Clicking upon this link, user will get the screen shown in right side.</a:t>
            </a:r>
            <a:endParaRPr lang="en-US" sz="1400" dirty="0"/>
          </a:p>
        </p:txBody>
      </p:sp>
      <p:cxnSp>
        <p:nvCxnSpPr>
          <p:cNvPr id="4" name="Straight Arrow Connector 3"/>
          <p:cNvCxnSpPr>
            <a:stCxn id="3" idx="1"/>
          </p:cNvCxnSpPr>
          <p:nvPr/>
        </p:nvCxnSpPr>
        <p:spPr>
          <a:xfrm flipH="1">
            <a:off x="2820113" y="3965608"/>
            <a:ext cx="1068224" cy="1363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122" name="Picture 1"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2508" y="965674"/>
            <a:ext cx="2666422" cy="4794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5929358" y="1347308"/>
            <a:ext cx="1888620" cy="1815882"/>
          </a:xfrm>
          <a:prstGeom prst="rect">
            <a:avLst/>
          </a:prstGeom>
          <a:noFill/>
          <a:ln>
            <a:solidFill>
              <a:srgbClr val="FF0000"/>
            </a:solidFill>
          </a:ln>
        </p:spPr>
        <p:txBody>
          <a:bodyPr wrap="square" rtlCol="0">
            <a:spAutoFit/>
          </a:bodyPr>
          <a:lstStyle/>
          <a:p>
            <a:r>
              <a:rPr lang="en-US" sz="1400" dirty="0" smtClean="0"/>
              <a:t>User needs to enter their email Id(username) and they will get am email on entered email id with their new password. By using that password user can login into the app.</a:t>
            </a:r>
            <a:endParaRPr lang="en-US" sz="1400" dirty="0"/>
          </a:p>
        </p:txBody>
      </p:sp>
      <p:cxnSp>
        <p:nvCxnSpPr>
          <p:cNvPr id="7" name="Straight Arrow Connector 6"/>
          <p:cNvCxnSpPr>
            <a:stCxn id="8" idx="3"/>
          </p:cNvCxnSpPr>
          <p:nvPr/>
        </p:nvCxnSpPr>
        <p:spPr>
          <a:xfrm flipV="1">
            <a:off x="7817978" y="2221907"/>
            <a:ext cx="462897" cy="333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3148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355</TotalTime>
  <Words>1533</Words>
  <Application>Microsoft Office PowerPoint</Application>
  <PresentationFormat>Widescreen</PresentationFormat>
  <Paragraphs>133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Courier New</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Allscripts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dc:title>
  <dc:creator>Singh, RakheeKumari</dc:creator>
  <cp:lastModifiedBy>Raval, Komal</cp:lastModifiedBy>
  <cp:revision>117</cp:revision>
  <dcterms:created xsi:type="dcterms:W3CDTF">2015-10-27T06:04:07Z</dcterms:created>
  <dcterms:modified xsi:type="dcterms:W3CDTF">2015-10-30T09:01:51Z</dcterms:modified>
</cp:coreProperties>
</file>