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4"/>
  </p:sldMasterIdLst>
  <p:notesMasterIdLst>
    <p:notesMasterId r:id="rId24"/>
  </p:notesMasterIdLst>
  <p:handoutMasterIdLst>
    <p:handoutMasterId r:id="rId25"/>
  </p:handoutMasterIdLst>
  <p:sldIdLst>
    <p:sldId id="256" r:id="rId5"/>
    <p:sldId id="257" r:id="rId6"/>
    <p:sldId id="262" r:id="rId7"/>
    <p:sldId id="263" r:id="rId8"/>
    <p:sldId id="264" r:id="rId9"/>
    <p:sldId id="265" r:id="rId10"/>
    <p:sldId id="278" r:id="rId11"/>
    <p:sldId id="271" r:id="rId12"/>
    <p:sldId id="272" r:id="rId13"/>
    <p:sldId id="273" r:id="rId14"/>
    <p:sldId id="274" r:id="rId15"/>
    <p:sldId id="275" r:id="rId16"/>
    <p:sldId id="277" r:id="rId17"/>
    <p:sldId id="268" r:id="rId18"/>
    <p:sldId id="266" r:id="rId19"/>
    <p:sldId id="267" r:id="rId20"/>
    <p:sldId id="269" r:id="rId21"/>
    <p:sldId id="276" r:id="rId22"/>
    <p:sldId id="270" r:id="rId2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p:cViewPr varScale="1">
        <p:scale>
          <a:sx n="86" d="100"/>
          <a:sy n="86" d="100"/>
        </p:scale>
        <p:origin x="562" y="53"/>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10/7/2023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10/7/2023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257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542E4-2CCF-42F6-9D92-ED568035133D}" type="slidenum">
              <a:rPr lang="en-IN" smtClean="0"/>
              <a:pPr/>
              <a:t>‹#›</a:t>
            </a:fld>
            <a:endParaRPr lang="en-IN"/>
          </a:p>
        </p:txBody>
      </p:sp>
    </p:spTree>
    <p:extLst>
      <p:ext uri="{BB962C8B-B14F-4D97-AF65-F5344CB8AC3E}">
        <p14:creationId xmlns:p14="http://schemas.microsoft.com/office/powerpoint/2010/main" val="136849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542E4-2CCF-42F6-9D92-ED568035133D}" type="slidenum">
              <a:rPr lang="en-IN" smtClean="0"/>
              <a:pPr/>
              <a:t>‹#›</a:t>
            </a:fld>
            <a:endParaRPr lang="en-IN"/>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1670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542E4-2CCF-42F6-9D92-ED568035133D}" type="slidenum">
              <a:rPr lang="en-IN" smtClean="0"/>
              <a:pPr/>
              <a:t>‹#›</a:t>
            </a:fld>
            <a:endParaRPr lang="en-IN"/>
          </a:p>
        </p:txBody>
      </p:sp>
    </p:spTree>
    <p:extLst>
      <p:ext uri="{BB962C8B-B14F-4D97-AF65-F5344CB8AC3E}">
        <p14:creationId xmlns:p14="http://schemas.microsoft.com/office/powerpoint/2010/main" val="1422449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542E4-2CCF-42F6-9D92-ED568035133D}" type="slidenum">
              <a:rPr lang="en-IN" smtClean="0"/>
              <a:pPr/>
              <a:t>‹#›</a:t>
            </a:fld>
            <a:endParaRPr lang="en-IN"/>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277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542E4-2CCF-42F6-9D92-ED568035133D}" type="slidenum">
              <a:rPr lang="en-IN" smtClean="0"/>
              <a:pPr/>
              <a:t>‹#›</a:t>
            </a:fld>
            <a:endParaRPr lang="en-IN"/>
          </a:p>
        </p:txBody>
      </p:sp>
    </p:spTree>
    <p:extLst>
      <p:ext uri="{BB962C8B-B14F-4D97-AF65-F5344CB8AC3E}">
        <p14:creationId xmlns:p14="http://schemas.microsoft.com/office/powerpoint/2010/main" val="62875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00114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3549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08684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72464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DC1F7-A9E9-4D8B-8C97-C74523B2CF2A}"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12845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DC1F7-A9E9-4D8B-8C97-C74523B2CF2A}" type="datetimeFigureOut">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06791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DC1F7-A9E9-4D8B-8C97-C74523B2CF2A}" type="datetimeFigureOut">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88289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DC1F7-A9E9-4D8B-8C97-C74523B2CF2A}" type="datetimeFigureOut">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6965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2938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83603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1DC1F7-A9E9-4D8B-8C97-C74523B2CF2A}" type="datetimeFigureOut">
              <a:rPr lang="en-US" smtClean="0"/>
              <a:pPr/>
              <a:t>10/7/2023</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99542E4-2CCF-42F6-9D92-ED568035133D}" type="slidenum">
              <a:rPr lang="en-IN" smtClean="0"/>
              <a:pPr/>
              <a:t>‹#›</a:t>
            </a:fld>
            <a:endParaRPr lang="en-IN"/>
          </a:p>
        </p:txBody>
      </p:sp>
    </p:spTree>
    <p:extLst>
      <p:ext uri="{BB962C8B-B14F-4D97-AF65-F5344CB8AC3E}">
        <p14:creationId xmlns:p14="http://schemas.microsoft.com/office/powerpoint/2010/main" val="953620038"/>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7.xml" /><Relationship Id="rId4" Type="http://schemas.openxmlformats.org/officeDocument/2006/relationships/image" Target="../media/image9.JP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aive_Bayes_classifier" TargetMode="External" /><Relationship Id="rId2" Type="http://schemas.openxmlformats.org/officeDocument/2006/relationships/hyperlink" Target="http://textblob.readthedocs.io/en/dev/" TargetMode="Externa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5416"/>
            <a:ext cx="12071076" cy="2494044"/>
          </a:xfrm>
        </p:spPr>
        <p:txBody>
          <a:bodyPr/>
          <a:lstStyle/>
          <a:p>
            <a:pPr algn="ctr"/>
            <a:r>
              <a:rPr lang="en-US" dirty="0">
                <a:solidFill>
                  <a:schemeClr val="tx1"/>
                </a:solidFill>
              </a:rPr>
              <a:t>Twitter Sentiment Analysis</a:t>
            </a:r>
          </a:p>
        </p:txBody>
      </p:sp>
      <p:sp>
        <p:nvSpPr>
          <p:cNvPr id="3" name="Subtitle 2"/>
          <p:cNvSpPr>
            <a:spLocks noGrp="1"/>
          </p:cNvSpPr>
          <p:nvPr>
            <p:ph type="subTitle" idx="1"/>
          </p:nvPr>
        </p:nvSpPr>
        <p:spPr>
          <a:xfrm>
            <a:off x="117748" y="2996952"/>
            <a:ext cx="11233248" cy="3672408"/>
          </a:xfrm>
        </p:spPr>
        <p:txBody>
          <a:bodyPr>
            <a:noAutofit/>
          </a:bodyPr>
          <a:lstStyle/>
          <a:p>
            <a:pPr algn="ctr"/>
            <a:r>
              <a:rPr lang="en-US" sz="3000" b="1" dirty="0">
                <a:solidFill>
                  <a:schemeClr val="tx1"/>
                </a:solidFill>
              </a:rPr>
              <a:t> Submitted By</a:t>
            </a:r>
          </a:p>
          <a:p>
            <a:endParaRPr lang="en-US" sz="3000" b="1" dirty="0">
              <a:solidFill>
                <a:schemeClr val="tx1"/>
              </a:solidFill>
            </a:endParaRPr>
          </a:p>
          <a:p>
            <a:pPr algn="ctr"/>
            <a:r>
              <a:rPr lang="en-US" sz="3000" b="1" dirty="0" err="1">
                <a:solidFill>
                  <a:schemeClr val="tx1"/>
                </a:solidFill>
              </a:rPr>
              <a:t>Ms</a:t>
            </a:r>
            <a:r>
              <a:rPr lang="en-US" sz="3000" b="1" dirty="0">
                <a:solidFill>
                  <a:schemeClr val="tx1"/>
                </a:solidFill>
              </a:rPr>
              <a:t> Komal Rote(2015060)</a:t>
            </a:r>
          </a:p>
          <a:p>
            <a:pPr algn="ctr"/>
            <a:r>
              <a:rPr lang="en-US" sz="3000" b="1" dirty="0" err="1">
                <a:solidFill>
                  <a:schemeClr val="tx1"/>
                </a:solidFill>
              </a:rPr>
              <a:t>Ms</a:t>
            </a:r>
            <a:r>
              <a:rPr lang="en-US" sz="3000" b="1" dirty="0">
                <a:solidFill>
                  <a:schemeClr val="tx1"/>
                </a:solidFill>
              </a:rPr>
              <a:t> Shruti </a:t>
            </a:r>
            <a:r>
              <a:rPr lang="en-US" sz="3000" b="1" dirty="0" err="1">
                <a:solidFill>
                  <a:schemeClr val="tx1"/>
                </a:solidFill>
              </a:rPr>
              <a:t>Rahte</a:t>
            </a:r>
            <a:r>
              <a:rPr lang="en-US" sz="3000" b="1" dirty="0">
                <a:solidFill>
                  <a:schemeClr val="tx1"/>
                </a:solidFill>
              </a:rPr>
              <a:t>(2015057)</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E38E3-8EA3-C252-DF0E-2459D25F4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260648"/>
            <a:ext cx="6696744" cy="3384376"/>
          </a:xfrm>
          <a:prstGeom prst="rect">
            <a:avLst/>
          </a:prstGeom>
        </p:spPr>
      </p:pic>
      <p:pic>
        <p:nvPicPr>
          <p:cNvPr id="5" name="Picture 4">
            <a:extLst>
              <a:ext uri="{FF2B5EF4-FFF2-40B4-BE49-F238E27FC236}">
                <a16:creationId xmlns:a16="http://schemas.microsoft.com/office/drawing/2014/main" id="{6F1E8923-A8EF-C822-C548-F245131AB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204" y="3212976"/>
            <a:ext cx="7200800" cy="3456384"/>
          </a:xfrm>
          <a:prstGeom prst="rect">
            <a:avLst/>
          </a:prstGeom>
        </p:spPr>
      </p:pic>
      <p:sp>
        <p:nvSpPr>
          <p:cNvPr id="6" name="TextBox 5">
            <a:extLst>
              <a:ext uri="{FF2B5EF4-FFF2-40B4-BE49-F238E27FC236}">
                <a16:creationId xmlns:a16="http://schemas.microsoft.com/office/drawing/2014/main" id="{E382532F-EF65-7D62-AEB6-93E806835610}"/>
              </a:ext>
            </a:extLst>
          </p:cNvPr>
          <p:cNvSpPr txBox="1"/>
          <p:nvPr/>
        </p:nvSpPr>
        <p:spPr>
          <a:xfrm>
            <a:off x="7102524" y="2852936"/>
            <a:ext cx="3816424" cy="369332"/>
          </a:xfrm>
          <a:prstGeom prst="rect">
            <a:avLst/>
          </a:prstGeom>
          <a:noFill/>
        </p:spPr>
        <p:txBody>
          <a:bodyPr wrap="square" rtlCol="0">
            <a:spAutoFit/>
          </a:bodyPr>
          <a:lstStyle/>
          <a:p>
            <a:r>
              <a:rPr lang="en-US" dirty="0"/>
              <a:t>Frontend CSS Code</a:t>
            </a:r>
            <a:endParaRPr lang="en-IN" dirty="0"/>
          </a:p>
        </p:txBody>
      </p:sp>
    </p:spTree>
    <p:extLst>
      <p:ext uri="{BB962C8B-B14F-4D97-AF65-F5344CB8AC3E}">
        <p14:creationId xmlns:p14="http://schemas.microsoft.com/office/powerpoint/2010/main" val="363918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AC0A9F-8DC0-365B-48D9-64223C659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2" y="532859"/>
            <a:ext cx="7056784" cy="2664296"/>
          </a:xfrm>
          <a:prstGeom prst="rect">
            <a:avLst/>
          </a:prstGeom>
        </p:spPr>
      </p:pic>
      <p:pic>
        <p:nvPicPr>
          <p:cNvPr id="11" name="Picture 10">
            <a:extLst>
              <a:ext uri="{FF2B5EF4-FFF2-40B4-BE49-F238E27FC236}">
                <a16:creationId xmlns:a16="http://schemas.microsoft.com/office/drawing/2014/main" id="{95F8D483-ED94-AD17-56A8-422C49105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983" y="3391726"/>
            <a:ext cx="8107680" cy="2819400"/>
          </a:xfrm>
          <a:prstGeom prst="rect">
            <a:avLst/>
          </a:prstGeom>
        </p:spPr>
      </p:pic>
      <p:sp>
        <p:nvSpPr>
          <p:cNvPr id="12" name="TextBox 11">
            <a:extLst>
              <a:ext uri="{FF2B5EF4-FFF2-40B4-BE49-F238E27FC236}">
                <a16:creationId xmlns:a16="http://schemas.microsoft.com/office/drawing/2014/main" id="{CB06F588-1FB6-554D-8BA0-FB29B242D9F6}"/>
              </a:ext>
            </a:extLst>
          </p:cNvPr>
          <p:cNvSpPr txBox="1"/>
          <p:nvPr/>
        </p:nvSpPr>
        <p:spPr>
          <a:xfrm>
            <a:off x="117748" y="0"/>
            <a:ext cx="3744416" cy="369332"/>
          </a:xfrm>
          <a:prstGeom prst="rect">
            <a:avLst/>
          </a:prstGeom>
          <a:noFill/>
        </p:spPr>
        <p:txBody>
          <a:bodyPr wrap="square" rtlCol="0">
            <a:spAutoFit/>
          </a:bodyPr>
          <a:lstStyle/>
          <a:p>
            <a:r>
              <a:rPr lang="en-US" dirty="0"/>
              <a:t>Outputs</a:t>
            </a:r>
            <a:endParaRPr lang="en-IN" dirty="0"/>
          </a:p>
        </p:txBody>
      </p:sp>
      <p:pic>
        <p:nvPicPr>
          <p:cNvPr id="14" name="Picture 13">
            <a:extLst>
              <a:ext uri="{FF2B5EF4-FFF2-40B4-BE49-F238E27FC236}">
                <a16:creationId xmlns:a16="http://schemas.microsoft.com/office/drawing/2014/main" id="{511C0252-5EF0-FF1A-EFCF-3924D6D49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48" y="3391726"/>
            <a:ext cx="3528392" cy="2331720"/>
          </a:xfrm>
          <a:prstGeom prst="rect">
            <a:avLst/>
          </a:prstGeom>
        </p:spPr>
      </p:pic>
    </p:spTree>
    <p:extLst>
      <p:ext uri="{BB962C8B-B14F-4D97-AF65-F5344CB8AC3E}">
        <p14:creationId xmlns:p14="http://schemas.microsoft.com/office/powerpoint/2010/main" val="189158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CAB65-8179-02CF-139B-988F1CFBA268}"/>
              </a:ext>
            </a:extLst>
          </p:cNvPr>
          <p:cNvSpPr txBox="1"/>
          <p:nvPr/>
        </p:nvSpPr>
        <p:spPr>
          <a:xfrm>
            <a:off x="261764" y="260648"/>
            <a:ext cx="11593288" cy="6370975"/>
          </a:xfrm>
          <a:prstGeom prst="rect">
            <a:avLst/>
          </a:prstGeom>
          <a:noFill/>
        </p:spPr>
        <p:txBody>
          <a:bodyPr wrap="square" rtlCol="0">
            <a:spAutoFit/>
          </a:bodyPr>
          <a:lstStyle/>
          <a:p>
            <a:pPr algn="ctr"/>
            <a:r>
              <a:rPr lang="en-US" sz="3000" b="1" dirty="0"/>
              <a:t>Methodology</a:t>
            </a:r>
          </a:p>
          <a:p>
            <a:pPr algn="ctr"/>
            <a:endParaRPr lang="en-IN" dirty="0"/>
          </a:p>
          <a:p>
            <a:pPr marL="285750" indent="-285750" rtl="0">
              <a:buFont typeface="Arial" panose="020B0604020202020204" pitchFamily="34" charset="0"/>
              <a:buChar char="•"/>
            </a:pPr>
            <a:r>
              <a:rPr lang="en-US" b="1" dirty="0">
                <a:effectLst/>
                <a:latin typeface="Arial" panose="020B0604020202020204" pitchFamily="34" charset="0"/>
              </a:rPr>
              <a:t>Data Collection: </a:t>
            </a:r>
            <a:r>
              <a:rPr lang="en-US" dirty="0">
                <a:effectLst/>
                <a:latin typeface="Arial" panose="020B0604020202020204" pitchFamily="34" charset="0"/>
              </a:rPr>
              <a:t>Collect the data from Twitter by using the Twitter API</a:t>
            </a:r>
            <a:r>
              <a:rPr lang="en-US" dirty="0">
                <a:latin typeface="Arial" panose="020B0604020202020204" pitchFamily="34" charset="0"/>
              </a:rPr>
              <a:t> </a:t>
            </a:r>
            <a:r>
              <a:rPr lang="en-US" dirty="0">
                <a:effectLst/>
                <a:latin typeface="Arial" panose="020B0604020202020204" pitchFamily="34" charset="0"/>
              </a:rPr>
              <a:t>or a public dataset.</a:t>
            </a:r>
          </a:p>
          <a:p>
            <a:pPr marL="285750" indent="-285750" rtl="0">
              <a:buFont typeface="Arial" panose="020B0604020202020204" pitchFamily="34" charset="0"/>
              <a:buChar char="•"/>
            </a:pPr>
            <a:endParaRPr lang="en-US" dirty="0">
              <a:latin typeface="Arial" panose="020B0604020202020204" pitchFamily="34" charset="0"/>
            </a:endParaRPr>
          </a:p>
          <a:p>
            <a:pPr marL="285750" indent="-285750" rtl="0">
              <a:buFont typeface="Arial" panose="020B0604020202020204" pitchFamily="34" charset="0"/>
              <a:buChar char="•"/>
            </a:pPr>
            <a:r>
              <a:rPr lang="en-US" b="1" dirty="0">
                <a:effectLst/>
                <a:latin typeface="Arial" panose="020B0604020202020204" pitchFamily="34" charset="0"/>
              </a:rPr>
              <a:t> Feature Extraction : </a:t>
            </a:r>
            <a:r>
              <a:rPr lang="en-US" dirty="0">
                <a:effectLst/>
                <a:latin typeface="Arial" panose="020B0604020202020204" pitchFamily="34" charset="0"/>
              </a:rPr>
              <a:t>For sentiment classification, the features are mostly the terms or phrases that influence the sentiment of text. The filtered dataset post preprocessing has a lot of distinctive properties. The feature extraction method extracts the part-</a:t>
            </a:r>
            <a:r>
              <a:rPr lang="en-US" dirty="0" err="1">
                <a:effectLst/>
                <a:latin typeface="Arial" panose="020B0604020202020204" pitchFamily="34" charset="0"/>
              </a:rPr>
              <a:t>ofspeech</a:t>
            </a:r>
            <a:r>
              <a:rPr lang="en-US" dirty="0">
                <a:effectLst/>
                <a:latin typeface="Arial" panose="020B0604020202020204" pitchFamily="34" charset="0"/>
              </a:rPr>
              <a:t> from the dataset. The module contains a part-</a:t>
            </a:r>
            <a:r>
              <a:rPr lang="en-US" dirty="0" err="1">
                <a:effectLst/>
                <a:latin typeface="Arial" panose="020B0604020202020204" pitchFamily="34" charset="0"/>
              </a:rPr>
              <a:t>ofspeech</a:t>
            </a:r>
            <a:r>
              <a:rPr lang="en-US" dirty="0">
                <a:effectLst/>
                <a:latin typeface="Arial" panose="020B0604020202020204" pitchFamily="34" charset="0"/>
              </a:rPr>
              <a:t> tagger for English (identifies adjectives, verbs, and so on.). The broad classification of word classes can be done into open or closed. </a:t>
            </a:r>
          </a:p>
          <a:p>
            <a:pPr marL="285750" indent="-285750" rtl="0">
              <a:buFont typeface="Arial" panose="020B0604020202020204" pitchFamily="34" charset="0"/>
              <a:buChar char="•"/>
            </a:pPr>
            <a:endParaRPr lang="en-US" dirty="0">
              <a:effectLst/>
              <a:latin typeface="Arial" panose="020B0604020202020204" pitchFamily="34" charset="0"/>
            </a:endParaRPr>
          </a:p>
          <a:p>
            <a:pPr marL="285750" indent="-285750" rtl="0">
              <a:buFont typeface="Arial" panose="020B0604020202020204" pitchFamily="34" charset="0"/>
              <a:buChar char="•"/>
            </a:pPr>
            <a:r>
              <a:rPr lang="en-US" b="1" dirty="0">
                <a:effectLst/>
                <a:latin typeface="Arial" panose="020B0604020202020204" pitchFamily="34" charset="0"/>
              </a:rPr>
              <a:t> Sentiment Analysis: </a:t>
            </a:r>
            <a:r>
              <a:rPr lang="en-US" dirty="0">
                <a:effectLst/>
                <a:latin typeface="Arial" panose="020B0604020202020204" pitchFamily="34" charset="0"/>
              </a:rPr>
              <a:t> In this module, the classification approach followed is similar to objectivity classification, which deals with classifying a tweet or a phrase as either objective or subjective. Once this is done, we check for polarity (only on the tweets that are classified as subjective by the objectivity classification) to find whether the tweet is positive, negative, or both (some researchers include both category and some don’t).</a:t>
            </a:r>
            <a:endParaRPr lang="en-US" dirty="0">
              <a:effectLst/>
            </a:endParaRPr>
          </a:p>
          <a:p>
            <a:pPr rtl="0"/>
            <a:r>
              <a:rPr lang="en-US" dirty="0">
                <a:effectLst/>
                <a:latin typeface="Arial" panose="020B0604020202020204" pitchFamily="34" charset="0"/>
              </a:rPr>
              <a:t> </a:t>
            </a:r>
          </a:p>
          <a:p>
            <a:pPr marL="285750" indent="-285750" rtl="0">
              <a:buFont typeface="Arial" panose="020B0604020202020204" pitchFamily="34" charset="0"/>
              <a:buChar char="•"/>
            </a:pPr>
            <a:r>
              <a:rPr lang="en-US" b="1" dirty="0">
                <a:effectLst/>
                <a:latin typeface="Arial" panose="020B0604020202020204" pitchFamily="34" charset="0"/>
              </a:rPr>
              <a:t>Training: </a:t>
            </a:r>
            <a:r>
              <a:rPr lang="en-US" dirty="0">
                <a:effectLst/>
                <a:latin typeface="Arial" panose="020B0604020202020204" pitchFamily="34" charset="0"/>
              </a:rPr>
              <a:t>Use the Naive Bayes algorithm to train a model on the training</a:t>
            </a:r>
            <a:r>
              <a:rPr lang="en-US" dirty="0">
                <a:latin typeface="Arial" panose="020B0604020202020204" pitchFamily="34" charset="0"/>
              </a:rPr>
              <a:t> </a:t>
            </a:r>
            <a:r>
              <a:rPr lang="en-US" dirty="0">
                <a:effectLst/>
                <a:latin typeface="Arial" panose="020B0604020202020204" pitchFamily="34" charset="0"/>
              </a:rPr>
              <a:t>set. The algorithm calculates the probability of each feature given each class</a:t>
            </a:r>
            <a:r>
              <a:rPr lang="en-US" dirty="0">
                <a:latin typeface="Arial" panose="020B0604020202020204" pitchFamily="34" charset="0"/>
              </a:rPr>
              <a:t> </a:t>
            </a:r>
            <a:r>
              <a:rPr lang="en-US" dirty="0">
                <a:effectLst/>
                <a:latin typeface="Arial" panose="020B0604020202020204" pitchFamily="34" charset="0"/>
              </a:rPr>
              <a:t>label, and the prior probability of each class label.</a:t>
            </a:r>
          </a:p>
          <a:p>
            <a:pPr marL="285750" indent="-285750" rtl="0">
              <a:buFont typeface="Arial" panose="020B0604020202020204" pitchFamily="34" charset="0"/>
              <a:buChar char="•"/>
            </a:pPr>
            <a:endParaRPr lang="en-US" dirty="0">
              <a:effectLst/>
              <a:latin typeface="Arial" panose="020B0604020202020204" pitchFamily="34" charset="0"/>
            </a:endParaRPr>
          </a:p>
          <a:p>
            <a:pPr marL="285750" indent="-285750" rtl="0">
              <a:buFont typeface="Arial" panose="020B0604020202020204" pitchFamily="34" charset="0"/>
              <a:buChar char="•"/>
            </a:pPr>
            <a:r>
              <a:rPr lang="en-US" b="1" dirty="0">
                <a:effectLst/>
                <a:latin typeface="Arial" panose="020B0604020202020204" pitchFamily="34" charset="0"/>
              </a:rPr>
              <a:t> Deployment: </a:t>
            </a:r>
            <a:r>
              <a:rPr lang="en-US" dirty="0">
                <a:effectLst/>
                <a:latin typeface="Arial" panose="020B0604020202020204" pitchFamily="34" charset="0"/>
              </a:rPr>
              <a:t>Deploy the model as an API for real-time predictions or</a:t>
            </a:r>
            <a:r>
              <a:rPr lang="en-US" dirty="0">
                <a:latin typeface="Arial" panose="020B0604020202020204" pitchFamily="34" charset="0"/>
              </a:rPr>
              <a:t> </a:t>
            </a:r>
            <a:r>
              <a:rPr lang="en-US" dirty="0">
                <a:effectLst/>
                <a:latin typeface="Arial" panose="020B0604020202020204" pitchFamily="34" charset="0"/>
              </a:rPr>
              <a:t>integrate it into a web application.</a:t>
            </a:r>
            <a:endParaRPr lang="en-US" dirty="0">
              <a:effectLst/>
            </a:endParaRPr>
          </a:p>
          <a:p>
            <a:br>
              <a:rPr lang="en-US" b="0" i="0" dirty="0">
                <a:solidFill>
                  <a:srgbClr val="5D6879"/>
                </a:solidFill>
                <a:effectLst/>
                <a:latin typeface="Lato" panose="020B0604020202020204" pitchFamily="34" charset="0"/>
              </a:rPr>
            </a:br>
            <a:endParaRPr lang="en-IN" dirty="0"/>
          </a:p>
        </p:txBody>
      </p:sp>
    </p:spTree>
    <p:extLst>
      <p:ext uri="{BB962C8B-B14F-4D97-AF65-F5344CB8AC3E}">
        <p14:creationId xmlns:p14="http://schemas.microsoft.com/office/powerpoint/2010/main" val="8795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9ADDAF-2A46-D3EC-4365-0A5BA6E0680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917948" y="1484784"/>
            <a:ext cx="7776864" cy="5040560"/>
          </a:xfrm>
          <a:prstGeom prst="rect">
            <a:avLst/>
          </a:prstGeom>
          <a:noFill/>
          <a:ln>
            <a:noFill/>
          </a:ln>
        </p:spPr>
      </p:pic>
      <p:sp>
        <p:nvSpPr>
          <p:cNvPr id="4" name="TextBox 3">
            <a:extLst>
              <a:ext uri="{FF2B5EF4-FFF2-40B4-BE49-F238E27FC236}">
                <a16:creationId xmlns:a16="http://schemas.microsoft.com/office/drawing/2014/main" id="{7D72B9DB-3362-5AE4-3319-B1D3CA10EA00}"/>
              </a:ext>
            </a:extLst>
          </p:cNvPr>
          <p:cNvSpPr txBox="1"/>
          <p:nvPr/>
        </p:nvSpPr>
        <p:spPr>
          <a:xfrm>
            <a:off x="3502124" y="332656"/>
            <a:ext cx="3960440" cy="553998"/>
          </a:xfrm>
          <a:prstGeom prst="rect">
            <a:avLst/>
          </a:prstGeom>
          <a:noFill/>
        </p:spPr>
        <p:txBody>
          <a:bodyPr wrap="square" rtlCol="0">
            <a:spAutoFit/>
          </a:bodyPr>
          <a:lstStyle/>
          <a:p>
            <a:pPr algn="ctr"/>
            <a:r>
              <a:rPr lang="en-US" sz="3000" b="1" dirty="0"/>
              <a:t>Methodology</a:t>
            </a:r>
            <a:endParaRPr lang="en-IN" sz="3000" dirty="0"/>
          </a:p>
        </p:txBody>
      </p:sp>
    </p:spTree>
    <p:extLst>
      <p:ext uri="{BB962C8B-B14F-4D97-AF65-F5344CB8AC3E}">
        <p14:creationId xmlns:p14="http://schemas.microsoft.com/office/powerpoint/2010/main" val="62416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45A6E-A212-91A8-C6D2-3C3F1A6561FD}"/>
              </a:ext>
            </a:extLst>
          </p:cNvPr>
          <p:cNvSpPr txBox="1"/>
          <p:nvPr/>
        </p:nvSpPr>
        <p:spPr>
          <a:xfrm>
            <a:off x="693812" y="548680"/>
            <a:ext cx="9937104" cy="2754600"/>
          </a:xfrm>
          <a:prstGeom prst="rect">
            <a:avLst/>
          </a:prstGeom>
          <a:noFill/>
        </p:spPr>
        <p:txBody>
          <a:bodyPr wrap="square" rtlCol="0">
            <a:spAutoFit/>
          </a:bodyPr>
          <a:lstStyle/>
          <a:p>
            <a:pPr algn="ctr"/>
            <a:r>
              <a:rPr lang="en-US" sz="3000" b="1" dirty="0"/>
              <a:t>Applications</a:t>
            </a:r>
          </a:p>
          <a:p>
            <a:endParaRPr lang="en-US" dirty="0"/>
          </a:p>
          <a:p>
            <a:pPr marL="342900" indent="-342900" algn="ctr">
              <a:buFont typeface="Arial" panose="020B0604020202020204" pitchFamily="34" charset="0"/>
              <a:buChar char="•"/>
            </a:pPr>
            <a:r>
              <a:rPr lang="en-US" sz="2500" dirty="0"/>
              <a:t>Social Media Monitoring </a:t>
            </a:r>
          </a:p>
          <a:p>
            <a:pPr marL="342900" indent="-342900" algn="ctr">
              <a:buFont typeface="Arial" panose="020B0604020202020204" pitchFamily="34" charset="0"/>
              <a:buChar char="•"/>
            </a:pPr>
            <a:r>
              <a:rPr lang="en-US" sz="2500" dirty="0"/>
              <a:t>Brand monitoring and reputation management</a:t>
            </a:r>
          </a:p>
          <a:p>
            <a:pPr marL="342900" indent="-342900" algn="ctr">
              <a:buFont typeface="Arial" panose="020B0604020202020204" pitchFamily="34" charset="0"/>
              <a:buChar char="•"/>
            </a:pPr>
            <a:r>
              <a:rPr lang="en-IN" sz="2500" dirty="0"/>
              <a:t>Product </a:t>
            </a:r>
            <a:r>
              <a:rPr lang="en-US" sz="2500" dirty="0"/>
              <a:t>Analysis</a:t>
            </a:r>
          </a:p>
          <a:p>
            <a:pPr marL="342900" indent="-342900" algn="ctr">
              <a:buFont typeface="Arial" panose="020B0604020202020204" pitchFamily="34" charset="0"/>
              <a:buChar char="•"/>
            </a:pPr>
            <a:r>
              <a:rPr lang="en-IN" sz="2500" dirty="0"/>
              <a:t>Market Research</a:t>
            </a:r>
          </a:p>
          <a:p>
            <a:pPr marL="342900" indent="-342900" algn="ctr">
              <a:buFont typeface="Arial" panose="020B0604020202020204" pitchFamily="34" charset="0"/>
              <a:buChar char="•"/>
            </a:pPr>
            <a:r>
              <a:rPr lang="en-IN" sz="2500" dirty="0"/>
              <a:t>Market  Research And Competitive research</a:t>
            </a:r>
          </a:p>
        </p:txBody>
      </p:sp>
    </p:spTree>
    <p:extLst>
      <p:ext uri="{BB962C8B-B14F-4D97-AF65-F5344CB8AC3E}">
        <p14:creationId xmlns:p14="http://schemas.microsoft.com/office/powerpoint/2010/main" val="61549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A8C3F-DDB6-6CD8-B413-70D9BC2CDBC6}"/>
              </a:ext>
            </a:extLst>
          </p:cNvPr>
          <p:cNvSpPr txBox="1"/>
          <p:nvPr/>
        </p:nvSpPr>
        <p:spPr>
          <a:xfrm>
            <a:off x="477788" y="476672"/>
            <a:ext cx="10729192" cy="3139321"/>
          </a:xfrm>
          <a:prstGeom prst="rect">
            <a:avLst/>
          </a:prstGeom>
          <a:noFill/>
        </p:spPr>
        <p:txBody>
          <a:bodyPr wrap="square" rtlCol="0">
            <a:spAutoFit/>
          </a:bodyPr>
          <a:lstStyle/>
          <a:p>
            <a:pPr algn="ctr"/>
            <a:r>
              <a:rPr lang="en" sz="3000" dirty="0"/>
              <a:t>Software requirements</a:t>
            </a:r>
          </a:p>
          <a:p>
            <a:endParaRPr lang="en" dirty="0"/>
          </a:p>
          <a:p>
            <a:pPr marL="342900" indent="-342900" algn="ctr">
              <a:buFont typeface="Arial" panose="020B0604020202020204" pitchFamily="34" charset="0"/>
              <a:buChar char="•"/>
            </a:pPr>
            <a:r>
              <a:rPr lang="en-US" sz="2500" dirty="0"/>
              <a:t>Operating System Windows 10</a:t>
            </a:r>
          </a:p>
          <a:p>
            <a:pPr marL="342900" indent="-342900" algn="ctr">
              <a:buFont typeface="Arial" panose="020B0604020202020204" pitchFamily="34" charset="0"/>
              <a:buChar char="•"/>
            </a:pPr>
            <a:r>
              <a:rPr lang="en-US" sz="2500" dirty="0"/>
              <a:t>Visual Studio code</a:t>
            </a:r>
          </a:p>
          <a:p>
            <a:pPr marL="342900" indent="-342900" algn="ctr">
              <a:buFont typeface="Arial" panose="020B0604020202020204" pitchFamily="34" charset="0"/>
              <a:buChar char="•"/>
            </a:pPr>
            <a:r>
              <a:rPr lang="en-US" sz="2500" dirty="0"/>
              <a:t>Twitter Developer Account</a:t>
            </a:r>
          </a:p>
          <a:p>
            <a:pPr marL="342900" indent="-342900" algn="ctr">
              <a:buFont typeface="Arial" panose="020B0604020202020204" pitchFamily="34" charset="0"/>
              <a:buChar char="•"/>
            </a:pPr>
            <a:r>
              <a:rPr lang="en-US" sz="2500" dirty="0"/>
              <a:t>Python</a:t>
            </a:r>
          </a:p>
          <a:p>
            <a:pPr marL="342900" indent="-342900" algn="ctr">
              <a:buFont typeface="Arial" panose="020B0604020202020204" pitchFamily="34" charset="0"/>
              <a:buChar char="•"/>
            </a:pPr>
            <a:r>
              <a:rPr lang="en-US" sz="2500" dirty="0"/>
              <a:t>HTML and CSS</a:t>
            </a:r>
          </a:p>
          <a:p>
            <a:pPr marL="342900" indent="-342900" algn="ctr">
              <a:buFont typeface="Arial" panose="020B0604020202020204" pitchFamily="34" charset="0"/>
              <a:buChar char="•"/>
            </a:pPr>
            <a:r>
              <a:rPr lang="en-US" sz="2500" dirty="0" err="1"/>
              <a:t>Tweepy</a:t>
            </a:r>
            <a:r>
              <a:rPr lang="en-US" sz="2500" dirty="0"/>
              <a:t> library </a:t>
            </a:r>
            <a:endParaRPr lang="en-IN" sz="2500" dirty="0"/>
          </a:p>
        </p:txBody>
      </p:sp>
    </p:spTree>
    <p:extLst>
      <p:ext uri="{BB962C8B-B14F-4D97-AF65-F5344CB8AC3E}">
        <p14:creationId xmlns:p14="http://schemas.microsoft.com/office/powerpoint/2010/main" val="164146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423249-F6B7-20DA-5639-BE5F8B5C08EF}"/>
              </a:ext>
            </a:extLst>
          </p:cNvPr>
          <p:cNvSpPr txBox="1"/>
          <p:nvPr/>
        </p:nvSpPr>
        <p:spPr>
          <a:xfrm>
            <a:off x="549796" y="476672"/>
            <a:ext cx="10873208" cy="4893647"/>
          </a:xfrm>
          <a:prstGeom prst="rect">
            <a:avLst/>
          </a:prstGeom>
          <a:noFill/>
        </p:spPr>
        <p:txBody>
          <a:bodyPr wrap="square" rtlCol="0">
            <a:spAutoFit/>
          </a:bodyPr>
          <a:lstStyle/>
          <a:p>
            <a:pPr algn="ctr"/>
            <a:r>
              <a:rPr lang="en-US" sz="3000" b="1" dirty="0"/>
              <a:t>Conclusion </a:t>
            </a:r>
          </a:p>
          <a:p>
            <a:endParaRPr lang="en-US" dirty="0"/>
          </a:p>
          <a:p>
            <a:pPr algn="ctr"/>
            <a:r>
              <a:rPr lang="en-US" sz="2200" dirty="0"/>
              <a:t>Twitter Sentimental Analysis helps us preprocess the data (tweets) using different methods and feed it into ML models to give the best accuracy.</a:t>
            </a:r>
          </a:p>
          <a:p>
            <a:pPr algn="ctr"/>
            <a:endParaRPr lang="en-US" sz="2200" dirty="0"/>
          </a:p>
          <a:p>
            <a:pPr algn="ctr"/>
            <a:r>
              <a:rPr lang="en-US" sz="2200" dirty="0"/>
              <a:t>Twitter Sentimental Analysis is used to identify as well as classify the sentiments that are expressed in the text source.</a:t>
            </a:r>
          </a:p>
          <a:p>
            <a:pPr algn="ctr"/>
            <a:r>
              <a:rPr lang="en-US" sz="2200" dirty="0"/>
              <a:t> A task in sentiment analysis is classifying the polarity of a given text at the document, sentence, or feature/aspect level — whether the expressed opinion in a document, a sentence or an entity feature/aspect is positive, negative, or neutral. Advanced, “beyond polarity” sentiment classification looks, for instance, at emotional states such as “angry”, “sad”, and “happy.</a:t>
            </a:r>
          </a:p>
          <a:p>
            <a:pPr algn="ctr"/>
            <a:r>
              <a:rPr lang="en-US" sz="2200" dirty="0"/>
              <a:t> Naive Bayes is some of the ML algorithms that can be used for Twitter Sentimental Analysis.</a:t>
            </a:r>
            <a:endParaRPr lang="en-IN" sz="2200" dirty="0"/>
          </a:p>
        </p:txBody>
      </p:sp>
    </p:spTree>
    <p:extLst>
      <p:ext uri="{BB962C8B-B14F-4D97-AF65-F5344CB8AC3E}">
        <p14:creationId xmlns:p14="http://schemas.microsoft.com/office/powerpoint/2010/main" val="297100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49A51-7153-9756-D70A-1CDCA9A1443C}"/>
              </a:ext>
            </a:extLst>
          </p:cNvPr>
          <p:cNvSpPr txBox="1"/>
          <p:nvPr/>
        </p:nvSpPr>
        <p:spPr>
          <a:xfrm>
            <a:off x="369776" y="305068"/>
            <a:ext cx="11449272" cy="6247864"/>
          </a:xfrm>
          <a:prstGeom prst="rect">
            <a:avLst/>
          </a:prstGeom>
          <a:noFill/>
        </p:spPr>
        <p:txBody>
          <a:bodyPr wrap="square" rtlCol="0">
            <a:spAutoFit/>
          </a:bodyPr>
          <a:lstStyle/>
          <a:p>
            <a:pPr algn="ctr"/>
            <a:r>
              <a:rPr lang="en-US" sz="3000" b="1" dirty="0"/>
              <a:t>Future Scope</a:t>
            </a:r>
          </a:p>
          <a:p>
            <a:endParaRPr lang="en-US" dirty="0"/>
          </a:p>
          <a:p>
            <a:pPr algn="ctr"/>
            <a:r>
              <a:rPr lang="en-US" sz="2200" dirty="0"/>
              <a:t>The future of sentiment analysis is going to continue to dig deeper, far past the surface of the number of likes, comments and shares, and aim to reach, and truly understand, the significance of social media interactions and what they tell us about the consumers behind the screens.</a:t>
            </a:r>
          </a:p>
          <a:p>
            <a:pPr algn="ctr"/>
            <a:endParaRPr lang="en-US" sz="2200" dirty="0"/>
          </a:p>
          <a:p>
            <a:pPr algn="ctr"/>
            <a:r>
              <a:rPr lang="en-US" sz="2200" dirty="0"/>
              <a:t>Sentiment analysis can help companies understand how customers feel about a brand: positive, negative, or neutral. Brand monitoring, including sentiment analysis, is one of the most important ways to keep customers engaged and interested.</a:t>
            </a:r>
          </a:p>
          <a:p>
            <a:pPr algn="ctr"/>
            <a:endParaRPr lang="en-US" sz="2200" dirty="0"/>
          </a:p>
          <a:p>
            <a:pPr algn="ctr"/>
            <a:r>
              <a:rPr lang="en-US" sz="2200" dirty="0"/>
              <a:t>Sentiment analysis is a uniquely powerful tool for businesses that are looking to measure attitudes, feelings and emotions regarding their brand. To date, the majority of sentiment analysis projects have been conducted almost exclusively by companies and brands through the use of social media data, survey responses and other hubs of user-generated content. By investigating and analyzing customer sentiments, these brands are able to get an inside look at consumer behaviors and, ultimately, better serve their audiences with the products, services and experiences they offer.</a:t>
            </a:r>
            <a:endParaRPr lang="en-IN" sz="2200" dirty="0"/>
          </a:p>
        </p:txBody>
      </p:sp>
    </p:spTree>
    <p:extLst>
      <p:ext uri="{BB962C8B-B14F-4D97-AF65-F5344CB8AC3E}">
        <p14:creationId xmlns:p14="http://schemas.microsoft.com/office/powerpoint/2010/main" val="76999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89EE4-C7D0-B6B9-5DEE-FF21DD38A41D}"/>
              </a:ext>
            </a:extLst>
          </p:cNvPr>
          <p:cNvSpPr txBox="1"/>
          <p:nvPr/>
        </p:nvSpPr>
        <p:spPr>
          <a:xfrm>
            <a:off x="333772" y="332656"/>
            <a:ext cx="11449272" cy="5401479"/>
          </a:xfrm>
          <a:prstGeom prst="rect">
            <a:avLst/>
          </a:prstGeom>
          <a:noFill/>
        </p:spPr>
        <p:txBody>
          <a:bodyPr wrap="square" rtlCol="0">
            <a:spAutoFit/>
          </a:bodyPr>
          <a:lstStyle/>
          <a:p>
            <a:pPr algn="ctr"/>
            <a:r>
              <a:rPr lang="en-US" sz="3000" b="1" dirty="0"/>
              <a:t>References</a:t>
            </a:r>
          </a:p>
          <a:p>
            <a:pPr>
              <a:lnSpc>
                <a:spcPct val="150000"/>
              </a:lnSpc>
            </a:pPr>
            <a:endParaRPr lang="en-IN" dirty="0"/>
          </a:p>
          <a:p>
            <a:pPr marL="342900" indent="-342900" algn="l" rtl="0">
              <a:lnSpc>
                <a:spcPct val="150000"/>
              </a:lnSpc>
              <a:buFont typeface="+mj-lt"/>
              <a:buAutoNum type="arabicParenR"/>
            </a:pPr>
            <a:r>
              <a:rPr lang="en-IN" dirty="0" err="1">
                <a:effectLst/>
                <a:latin typeface="Arial" panose="020B0604020202020204" pitchFamily="34" charset="0"/>
              </a:rPr>
              <a:t>Efthymios</a:t>
            </a:r>
            <a:r>
              <a:rPr lang="en-IN" dirty="0">
                <a:effectLst/>
                <a:latin typeface="Arial" panose="020B0604020202020204" pitchFamily="34" charset="0"/>
              </a:rPr>
              <a:t> </a:t>
            </a:r>
            <a:r>
              <a:rPr lang="en-IN" dirty="0" err="1">
                <a:effectLst/>
                <a:latin typeface="Arial" panose="020B0604020202020204" pitchFamily="34" charset="0"/>
              </a:rPr>
              <a:t>Kouloumpis</a:t>
            </a:r>
            <a:r>
              <a:rPr lang="en-IN" dirty="0">
                <a:effectLst/>
                <a:latin typeface="Arial" panose="020B0604020202020204" pitchFamily="34" charset="0"/>
              </a:rPr>
              <a:t> and Johanna </a:t>
            </a:r>
            <a:r>
              <a:rPr lang="en-IN" dirty="0" err="1">
                <a:effectLst/>
                <a:latin typeface="Arial" panose="020B0604020202020204" pitchFamily="34" charset="0"/>
              </a:rPr>
              <a:t>Moore,IJCSI</a:t>
            </a:r>
            <a:r>
              <a:rPr lang="en-IN" dirty="0">
                <a:effectLst/>
                <a:latin typeface="Arial" panose="020B0604020202020204" pitchFamily="34" charset="0"/>
              </a:rPr>
              <a:t> International Journal of</a:t>
            </a:r>
            <a:r>
              <a:rPr lang="en-IN" dirty="0">
                <a:latin typeface="Courier New" panose="02070309020205020404" pitchFamily="49" charset="0"/>
              </a:rPr>
              <a:t> </a:t>
            </a:r>
            <a:r>
              <a:rPr lang="en-IN" dirty="0">
                <a:effectLst/>
                <a:latin typeface="Arial" panose="020B0604020202020204" pitchFamily="34" charset="0"/>
              </a:rPr>
              <a:t>Computer Science Issues, Vol. 9, Issue 4, No 3, July 2012.</a:t>
            </a:r>
          </a:p>
          <a:p>
            <a:pPr marL="342900" indent="-342900" algn="l" rtl="0">
              <a:lnSpc>
                <a:spcPct val="150000"/>
              </a:lnSpc>
              <a:buFont typeface="+mj-lt"/>
              <a:buAutoNum type="arabicParenR"/>
            </a:pPr>
            <a:r>
              <a:rPr lang="en-IN" dirty="0">
                <a:effectLst/>
                <a:latin typeface="Arial" panose="020B0604020202020204" pitchFamily="34" charset="0"/>
              </a:rPr>
              <a:t>S. Batra and D. Rao, ”Entity Based Sentiment Analysis on Twitter”, Stan-</a:t>
            </a:r>
            <a:r>
              <a:rPr lang="en-IN" dirty="0">
                <a:latin typeface="Courier New" panose="02070309020205020404" pitchFamily="49" charset="0"/>
              </a:rPr>
              <a:t> </a:t>
            </a:r>
            <a:r>
              <a:rPr lang="en-IN" dirty="0">
                <a:effectLst/>
                <a:latin typeface="Arial" panose="020B0604020202020204" pitchFamily="34" charset="0"/>
              </a:rPr>
              <a:t>ford University,2010</a:t>
            </a:r>
          </a:p>
          <a:p>
            <a:pPr marL="342900" indent="-342900" algn="l" rtl="0">
              <a:lnSpc>
                <a:spcPct val="150000"/>
              </a:lnSpc>
              <a:buFont typeface="+mj-lt"/>
              <a:buAutoNum type="arabicParenR"/>
            </a:pPr>
            <a:r>
              <a:rPr lang="en-IN" dirty="0" err="1">
                <a:effectLst/>
                <a:latin typeface="Arial" panose="020B0604020202020204" pitchFamily="34" charset="0"/>
              </a:rPr>
              <a:t>Saif</a:t>
            </a:r>
            <a:r>
              <a:rPr lang="en-IN" dirty="0">
                <a:effectLst/>
                <a:latin typeface="Arial" panose="020B0604020202020204" pitchFamily="34" charset="0"/>
              </a:rPr>
              <a:t> </a:t>
            </a:r>
            <a:r>
              <a:rPr lang="en-IN" dirty="0" err="1">
                <a:effectLst/>
                <a:latin typeface="Arial" panose="020B0604020202020204" pitchFamily="34" charset="0"/>
              </a:rPr>
              <a:t>M.Mohammad</a:t>
            </a:r>
            <a:r>
              <a:rPr lang="en-IN" dirty="0">
                <a:effectLst/>
                <a:latin typeface="Arial" panose="020B0604020202020204" pitchFamily="34" charset="0"/>
              </a:rPr>
              <a:t> and </a:t>
            </a:r>
            <a:r>
              <a:rPr lang="en-IN" dirty="0" err="1">
                <a:effectLst/>
                <a:latin typeface="Arial" panose="020B0604020202020204" pitchFamily="34" charset="0"/>
              </a:rPr>
              <a:t>Xiaodan</a:t>
            </a:r>
            <a:r>
              <a:rPr lang="en-IN" dirty="0">
                <a:effectLst/>
                <a:latin typeface="Arial" panose="020B0604020202020204" pitchFamily="34" charset="0"/>
              </a:rPr>
              <a:t> </a:t>
            </a:r>
            <a:r>
              <a:rPr lang="en-IN" dirty="0" err="1">
                <a:effectLst/>
                <a:latin typeface="Arial" panose="020B0604020202020204" pitchFamily="34" charset="0"/>
              </a:rPr>
              <a:t>zhu</a:t>
            </a:r>
            <a:r>
              <a:rPr lang="en-IN" dirty="0">
                <a:effectLst/>
                <a:latin typeface="Arial" panose="020B0604020202020204" pitchFamily="34" charset="0"/>
              </a:rPr>
              <a:t> ,Sentiment Analysis on of social media</a:t>
            </a:r>
            <a:r>
              <a:rPr lang="en-IN" dirty="0">
                <a:latin typeface="Courier New" panose="02070309020205020404" pitchFamily="49" charset="0"/>
              </a:rPr>
              <a:t> </a:t>
            </a:r>
            <a:r>
              <a:rPr lang="en-IN" dirty="0">
                <a:effectLst/>
                <a:latin typeface="Arial" panose="020B0604020202020204" pitchFamily="34" charset="0"/>
              </a:rPr>
              <a:t>texts:,2014</a:t>
            </a:r>
          </a:p>
          <a:p>
            <a:pPr marL="342900" indent="-342900" algn="l" rtl="0">
              <a:lnSpc>
                <a:spcPct val="150000"/>
              </a:lnSpc>
              <a:buFont typeface="+mj-lt"/>
              <a:buAutoNum type="arabicParenR"/>
            </a:pPr>
            <a:r>
              <a:rPr lang="en-IN" dirty="0">
                <a:effectLst/>
                <a:latin typeface="Arial" panose="020B0604020202020204" pitchFamily="34" charset="0"/>
              </a:rPr>
              <a:t>Ekaterina </a:t>
            </a:r>
            <a:r>
              <a:rPr lang="en-IN" dirty="0" err="1">
                <a:effectLst/>
                <a:latin typeface="Arial" panose="020B0604020202020204" pitchFamily="34" charset="0"/>
              </a:rPr>
              <a:t>kochmar,University</a:t>
            </a:r>
            <a:r>
              <a:rPr lang="en-IN" dirty="0">
                <a:effectLst/>
                <a:latin typeface="Arial" panose="020B0604020202020204" pitchFamily="34" charset="0"/>
              </a:rPr>
              <a:t> of </a:t>
            </a:r>
            <a:r>
              <a:rPr lang="en-IN" dirty="0" err="1">
                <a:effectLst/>
                <a:latin typeface="Arial" panose="020B0604020202020204" pitchFamily="34" charset="0"/>
              </a:rPr>
              <a:t>Cambridge,at</a:t>
            </a:r>
            <a:r>
              <a:rPr lang="en-IN" dirty="0">
                <a:effectLst/>
                <a:latin typeface="Arial" panose="020B0604020202020204" pitchFamily="34" charset="0"/>
              </a:rPr>
              <a:t> the Cambridge coding Academy</a:t>
            </a:r>
            <a:r>
              <a:rPr lang="en-IN" dirty="0">
                <a:latin typeface="Courier New" panose="02070309020205020404" pitchFamily="49" charset="0"/>
              </a:rPr>
              <a:t> </a:t>
            </a:r>
            <a:r>
              <a:rPr lang="en-IN" dirty="0">
                <a:effectLst/>
                <a:latin typeface="Arial" panose="020B0604020202020204" pitchFamily="34" charset="0"/>
              </a:rPr>
              <a:t>Data Science.2016</a:t>
            </a:r>
            <a:endParaRPr lang="en-IN" dirty="0">
              <a:effectLst/>
              <a:latin typeface="Courier New" panose="02070309020205020404" pitchFamily="49" charset="0"/>
            </a:endParaRPr>
          </a:p>
          <a:p>
            <a:pPr marL="342900" indent="-342900" algn="l" rtl="0">
              <a:lnSpc>
                <a:spcPct val="150000"/>
              </a:lnSpc>
              <a:buFont typeface="+mj-lt"/>
              <a:buAutoNum type="arabicParenR"/>
            </a:pPr>
            <a:r>
              <a:rPr lang="en-IN" dirty="0">
                <a:effectLst/>
                <a:latin typeface="Arial" panose="020B0604020202020204" pitchFamily="34" charset="0"/>
              </a:rPr>
              <a:t>Manju </a:t>
            </a:r>
            <a:r>
              <a:rPr lang="en-IN" dirty="0" err="1">
                <a:effectLst/>
                <a:latin typeface="Arial" panose="020B0604020202020204" pitchFamily="34" charset="0"/>
              </a:rPr>
              <a:t>Venugopalan</a:t>
            </a:r>
            <a:r>
              <a:rPr lang="en-IN" dirty="0">
                <a:effectLst/>
                <a:latin typeface="Arial" panose="020B0604020202020204" pitchFamily="34" charset="0"/>
              </a:rPr>
              <a:t> and Deepa Gupta ,Exploring Sentiment Analysis on</a:t>
            </a:r>
            <a:r>
              <a:rPr lang="en-IN" dirty="0">
                <a:latin typeface="Courier New" panose="02070309020205020404" pitchFamily="49" charset="0"/>
              </a:rPr>
              <a:t> </a:t>
            </a:r>
            <a:r>
              <a:rPr lang="en-IN" dirty="0">
                <a:effectLst/>
                <a:latin typeface="Arial" panose="020B0604020202020204" pitchFamily="34" charset="0"/>
              </a:rPr>
              <a:t>Twitter Data, IEEE 2015</a:t>
            </a:r>
            <a:endParaRPr lang="en-IN" dirty="0">
              <a:effectLst/>
              <a:latin typeface="Courier New" panose="02070309020205020404" pitchFamily="49" charset="0"/>
            </a:endParaRPr>
          </a:p>
          <a:p>
            <a:pPr marL="342900" indent="-342900" algn="l" rtl="0">
              <a:lnSpc>
                <a:spcPct val="150000"/>
              </a:lnSpc>
              <a:buFont typeface="+mj-lt"/>
              <a:buAutoNum type="arabicParenR"/>
            </a:pPr>
            <a:r>
              <a:rPr lang="en-IN" dirty="0">
                <a:effectLst/>
                <a:latin typeface="Arial" panose="020B0604020202020204" pitchFamily="34" charset="0"/>
              </a:rPr>
              <a:t>Brett Duncan and Yanqing Zhang, Neural Networks for Sentiment Analysis</a:t>
            </a:r>
            <a:r>
              <a:rPr lang="en-IN" dirty="0">
                <a:latin typeface="Courier New" panose="02070309020205020404" pitchFamily="49" charset="0"/>
              </a:rPr>
              <a:t> </a:t>
            </a:r>
            <a:r>
              <a:rPr lang="en-IN" dirty="0">
                <a:effectLst/>
                <a:latin typeface="Arial" panose="020B0604020202020204" pitchFamily="34" charset="0"/>
              </a:rPr>
              <a:t>on Twitter.2017</a:t>
            </a:r>
            <a:endParaRPr lang="en-IN" dirty="0">
              <a:effectLst/>
              <a:latin typeface="Courier New" panose="02070309020205020404" pitchFamily="49" charset="0"/>
            </a:endParaRPr>
          </a:p>
          <a:p>
            <a:pPr marL="342900" indent="-342900" algn="l" rtl="0">
              <a:lnSpc>
                <a:spcPct val="150000"/>
              </a:lnSpc>
              <a:buFont typeface="+mj-lt"/>
              <a:buAutoNum type="arabicParenR"/>
            </a:pPr>
            <a:r>
              <a:rPr lang="en-IN" dirty="0" err="1">
                <a:effectLst/>
                <a:latin typeface="Arial" panose="020B0604020202020204" pitchFamily="34" charset="0"/>
              </a:rPr>
              <a:t>Afroze</a:t>
            </a:r>
            <a:r>
              <a:rPr lang="en-IN" dirty="0">
                <a:effectLst/>
                <a:latin typeface="Arial" panose="020B0604020202020204" pitchFamily="34" charset="0"/>
              </a:rPr>
              <a:t> Ibrahim </a:t>
            </a:r>
            <a:r>
              <a:rPr lang="en-IN" dirty="0" err="1">
                <a:effectLst/>
                <a:latin typeface="Arial" panose="020B0604020202020204" pitchFamily="34" charset="0"/>
              </a:rPr>
              <a:t>Baqapuri</a:t>
            </a:r>
            <a:r>
              <a:rPr lang="en-IN" dirty="0">
                <a:effectLst/>
                <a:latin typeface="Arial" panose="020B0604020202020204" pitchFamily="34" charset="0"/>
              </a:rPr>
              <a:t>, Twitter Sentiment Analysis: The Good the Bad</a:t>
            </a:r>
            <a:r>
              <a:rPr lang="en-IN" dirty="0">
                <a:latin typeface="Courier New" panose="02070309020205020404" pitchFamily="49" charset="0"/>
              </a:rPr>
              <a:t> </a:t>
            </a:r>
            <a:r>
              <a:rPr lang="en-IN" dirty="0">
                <a:effectLst/>
                <a:latin typeface="Arial" panose="020B0604020202020204" pitchFamily="34" charset="0"/>
              </a:rPr>
              <a:t>and the OMG!,</a:t>
            </a:r>
            <a:endParaRPr lang="en-IN" dirty="0">
              <a:effectLst/>
              <a:latin typeface="Courier New" panose="02070309020205020404" pitchFamily="49" charset="0"/>
            </a:endParaRPr>
          </a:p>
          <a:p>
            <a:pPr marL="342900" indent="-342900" algn="l" rtl="0">
              <a:lnSpc>
                <a:spcPct val="150000"/>
              </a:lnSpc>
              <a:buFont typeface="+mj-lt"/>
              <a:buAutoNum type="arabicParenR"/>
            </a:pPr>
            <a:r>
              <a:rPr lang="en-IN" dirty="0">
                <a:effectLst/>
                <a:latin typeface="Arial" panose="020B0604020202020204" pitchFamily="34" charset="0"/>
              </a:rPr>
              <a:t>Proceedings of the Fifth International AAAI Conference on Weblogs and</a:t>
            </a:r>
            <a:r>
              <a:rPr lang="en-IN" dirty="0">
                <a:latin typeface="Courier New" panose="02070309020205020404" pitchFamily="49" charset="0"/>
              </a:rPr>
              <a:t> </a:t>
            </a:r>
            <a:r>
              <a:rPr lang="en-IN" dirty="0">
                <a:effectLst/>
                <a:latin typeface="Arial" panose="020B0604020202020204" pitchFamily="34" charset="0"/>
              </a:rPr>
              <a:t>Social Media.2011</a:t>
            </a:r>
            <a:r>
              <a:rPr lang="en-IN" dirty="0">
                <a:latin typeface="Courier New" panose="02070309020205020404" pitchFamily="49" charset="0"/>
              </a:rPr>
              <a:t> </a:t>
            </a:r>
            <a:r>
              <a:rPr lang="en-IN" dirty="0">
                <a:effectLst/>
                <a:latin typeface="Arial" panose="020B0604020202020204" pitchFamily="34" charset="0"/>
              </a:rPr>
              <a:t>26</a:t>
            </a:r>
            <a:endParaRPr lang="en-IN" dirty="0">
              <a:effectLst/>
              <a:latin typeface="Courier New" panose="02070309020205020404" pitchFamily="49" charset="0"/>
            </a:endParaRPr>
          </a:p>
          <a:p>
            <a:br>
              <a:rPr lang="en-IN" b="0" i="0" dirty="0">
                <a:solidFill>
                  <a:srgbClr val="5D6879"/>
                </a:solidFill>
                <a:effectLst/>
                <a:latin typeface="Lato" panose="020F0502020204030203" pitchFamily="34" charset="0"/>
              </a:rPr>
            </a:br>
            <a:endParaRPr lang="en-IN" dirty="0"/>
          </a:p>
        </p:txBody>
      </p:sp>
    </p:spTree>
    <p:extLst>
      <p:ext uri="{BB962C8B-B14F-4D97-AF65-F5344CB8AC3E}">
        <p14:creationId xmlns:p14="http://schemas.microsoft.com/office/powerpoint/2010/main" val="159267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A91FD-8EE3-F2FE-C1B0-20819DE2E6B4}"/>
              </a:ext>
            </a:extLst>
          </p:cNvPr>
          <p:cNvSpPr txBox="1"/>
          <p:nvPr/>
        </p:nvSpPr>
        <p:spPr>
          <a:xfrm>
            <a:off x="-1" y="2998113"/>
            <a:ext cx="12188825" cy="861774"/>
          </a:xfrm>
          <a:prstGeom prst="rect">
            <a:avLst/>
          </a:prstGeom>
          <a:noFill/>
        </p:spPr>
        <p:txBody>
          <a:bodyPr wrap="square" rtlCol="0">
            <a:spAutoFit/>
          </a:bodyPr>
          <a:lstStyle/>
          <a:p>
            <a:pPr algn="ctr"/>
            <a:r>
              <a:rPr lang="en-US" sz="5000" b="1" dirty="0"/>
              <a:t>Thank You </a:t>
            </a:r>
            <a:endParaRPr lang="en-IN" sz="5000" b="1" dirty="0"/>
          </a:p>
        </p:txBody>
      </p:sp>
    </p:spTree>
    <p:extLst>
      <p:ext uri="{BB962C8B-B14F-4D97-AF65-F5344CB8AC3E}">
        <p14:creationId xmlns:p14="http://schemas.microsoft.com/office/powerpoint/2010/main" val="302167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1052736"/>
            <a:ext cx="11737303" cy="5328592"/>
          </a:xfrm>
        </p:spPr>
        <p:txBody>
          <a:bodyPr>
            <a:noAutofit/>
          </a:bodyPr>
          <a:lstStyle/>
          <a:p>
            <a:pPr algn="ctr"/>
            <a:r>
              <a:rPr lang="en-US" sz="2200" dirty="0">
                <a:solidFill>
                  <a:schemeClr val="tx1"/>
                </a:solidFill>
              </a:rPr>
              <a:t>A Twitter sentiment analysis is the process of determining the emotional tone behind a series of words, specifically on Twitter. A sentiment analysis tool is an automated technique that extracts meaningful customer information related to their attitudes, emotions, and opinions.</a:t>
            </a:r>
            <a:br>
              <a:rPr lang="en-US" sz="2200" dirty="0">
                <a:solidFill>
                  <a:schemeClr val="tx1"/>
                </a:solidFill>
              </a:rPr>
            </a:br>
            <a:br>
              <a:rPr lang="en-US" sz="2200" dirty="0">
                <a:solidFill>
                  <a:schemeClr val="tx1"/>
                </a:solidFill>
              </a:rPr>
            </a:br>
            <a:r>
              <a:rPr lang="en-US" sz="2200" dirty="0">
                <a:solidFill>
                  <a:schemeClr val="tx1"/>
                </a:solidFill>
              </a:rPr>
              <a:t>A Twitter sentiment analysis identifies negative, positive, or neutral emotions within the text of a tweet. It is a text analysis using natural language processing (NLP) and machine learning. </a:t>
            </a:r>
            <a:br>
              <a:rPr lang="en-US" sz="2200" dirty="0">
                <a:solidFill>
                  <a:schemeClr val="tx1"/>
                </a:solidFill>
              </a:rPr>
            </a:br>
            <a:br>
              <a:rPr lang="en-US" sz="2200" dirty="0">
                <a:solidFill>
                  <a:schemeClr val="tx1"/>
                </a:solidFill>
              </a:rPr>
            </a:br>
            <a:r>
              <a:rPr lang="en-US" sz="2200" dirty="0">
                <a:solidFill>
                  <a:schemeClr val="tx1"/>
                </a:solidFill>
              </a:rPr>
              <a:t>It identifies and extracts subjective information from original data, providing a company with a better understanding of the social sentiment of its brand, product, or service. Sentiment analysis is frequently used to analyze customer feedback, survey responses, and product reviews.</a:t>
            </a:r>
            <a:br>
              <a:rPr lang="en-US" sz="2200" dirty="0">
                <a:solidFill>
                  <a:schemeClr val="tx1"/>
                </a:solidFill>
              </a:rPr>
            </a:br>
            <a:endParaRPr lang="en-US" sz="2200" dirty="0">
              <a:solidFill>
                <a:schemeClr val="tx1"/>
              </a:solidFill>
            </a:endParaRPr>
          </a:p>
        </p:txBody>
      </p:sp>
      <p:sp>
        <p:nvSpPr>
          <p:cNvPr id="3" name="Text Placeholder 2"/>
          <p:cNvSpPr>
            <a:spLocks noGrp="1"/>
          </p:cNvSpPr>
          <p:nvPr>
            <p:ph type="body" idx="1"/>
          </p:nvPr>
        </p:nvSpPr>
        <p:spPr>
          <a:xfrm>
            <a:off x="0" y="476672"/>
            <a:ext cx="12188825" cy="860400"/>
          </a:xfrm>
        </p:spPr>
        <p:txBody>
          <a:bodyPr>
            <a:normAutofit/>
          </a:bodyPr>
          <a:lstStyle/>
          <a:p>
            <a:pPr algn="ctr"/>
            <a:r>
              <a:rPr lang="en-US" sz="3000" b="1" dirty="0">
                <a:solidFill>
                  <a:schemeClr val="tx1"/>
                </a:solidFill>
              </a:rPr>
              <a:t>Introduction</a:t>
            </a:r>
          </a:p>
        </p:txBody>
      </p:sp>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41" y="381000"/>
            <a:ext cx="12143084" cy="1143000"/>
          </a:xfrm>
        </p:spPr>
        <p:txBody>
          <a:bodyPr/>
          <a:lstStyle/>
          <a:p>
            <a:pPr algn="ctr"/>
            <a:r>
              <a:rPr lang="en-IN" b="1" dirty="0">
                <a:solidFill>
                  <a:schemeClr val="tx1"/>
                </a:solidFill>
              </a:rPr>
              <a:t>Literature Survey</a:t>
            </a:r>
            <a:endParaRPr lang="en-US" b="1" dirty="0">
              <a:solidFill>
                <a:schemeClr val="tx1"/>
              </a:solidFill>
            </a:endParaRPr>
          </a:p>
        </p:txBody>
      </p:sp>
      <p:sp>
        <p:nvSpPr>
          <p:cNvPr id="3" name="TextBox 2">
            <a:extLst>
              <a:ext uri="{FF2B5EF4-FFF2-40B4-BE49-F238E27FC236}">
                <a16:creationId xmlns:a16="http://schemas.microsoft.com/office/drawing/2014/main" id="{4AD7B285-42D6-8635-0558-DA30A2312D12}"/>
              </a:ext>
            </a:extLst>
          </p:cNvPr>
          <p:cNvSpPr txBox="1"/>
          <p:nvPr/>
        </p:nvSpPr>
        <p:spPr>
          <a:xfrm>
            <a:off x="261764" y="1700808"/>
            <a:ext cx="11521280" cy="4524315"/>
          </a:xfrm>
          <a:prstGeom prst="rect">
            <a:avLst/>
          </a:prstGeom>
          <a:noFill/>
        </p:spPr>
        <p:txBody>
          <a:bodyPr wrap="square" rtlCol="0">
            <a:spAutoFit/>
          </a:bodyPr>
          <a:lstStyle/>
          <a:p>
            <a:pPr marL="342900" indent="-342900" algn="ctr">
              <a:buAutoNum type="arabicPeriod"/>
            </a:pPr>
            <a:r>
              <a:rPr lang="en-US" dirty="0"/>
              <a:t>”Twitter Sentiment Analysis: The Good the Bad and the OMG!” by </a:t>
            </a:r>
            <a:r>
              <a:rPr lang="en-US" dirty="0" err="1"/>
              <a:t>Saif</a:t>
            </a:r>
            <a:r>
              <a:rPr lang="en-US" dirty="0"/>
              <a:t>, </a:t>
            </a:r>
            <a:r>
              <a:rPr lang="en-US" dirty="0" err="1"/>
              <a:t>Fern´andez</a:t>
            </a:r>
            <a:r>
              <a:rPr lang="en-US" dirty="0"/>
              <a:t>, He and Alani (2013) - This paper offers a comprehensive review of different approaches to sentiment analysis on Twitter, including </a:t>
            </a:r>
            <a:r>
              <a:rPr lang="en-US" dirty="0" err="1"/>
              <a:t>lexiconbased</a:t>
            </a:r>
            <a:r>
              <a:rPr lang="en-US" dirty="0"/>
              <a:t>, machine learning-based, and hybrid methods. It also discusses challenges and limitations, such as sarcasm, ambiguity, and context-dependency. </a:t>
            </a:r>
          </a:p>
          <a:p>
            <a:pPr marL="342900" indent="-342900" algn="ctr">
              <a:buAutoNum type="arabicPeriod"/>
            </a:pPr>
            <a:endParaRPr lang="en-US" dirty="0"/>
          </a:p>
          <a:p>
            <a:pPr algn="ctr"/>
            <a:r>
              <a:rPr lang="en-US" dirty="0"/>
              <a:t>2. ”Sentiment Analysis and Opinion Mining” by Pang and Lee (2008) - This seminal paper provides an overview of sentiment analysis and opinion mining, including its history, applications, and challenges. It also proposes a framework for classification tasks and discusses different approaches, such as machine learning, lexicon-based, and rule-based methods. </a:t>
            </a:r>
          </a:p>
          <a:p>
            <a:pPr algn="ctr"/>
            <a:endParaRPr lang="en-US" dirty="0"/>
          </a:p>
          <a:p>
            <a:pPr algn="ctr"/>
            <a:r>
              <a:rPr lang="en-US" dirty="0"/>
              <a:t>3. ”Deep Learning for Sentiment Analysis: A Survey” by Zhang, Zhao, and </a:t>
            </a:r>
            <a:r>
              <a:rPr lang="en-US" dirty="0" err="1"/>
              <a:t>LeCun</a:t>
            </a:r>
            <a:r>
              <a:rPr lang="en-US" dirty="0"/>
              <a:t> (2018) - This survey paper focuses on the use of deep learning techniques, such as neural networks and convolutional neural networks (CNNs), for sentiment analysis on Twitter. It discusses different models and architectures, such as LSTM, GRU, and attention mechanisms, and their performance compared to traditional methods. </a:t>
            </a:r>
          </a:p>
          <a:p>
            <a:pPr algn="ctr"/>
            <a:endParaRPr lang="en-US" dirty="0"/>
          </a:p>
          <a:p>
            <a:pPr algn="ctr"/>
            <a:endParaRPr lang="en-US" dirty="0"/>
          </a:p>
        </p:txBody>
      </p:sp>
    </p:spTree>
    <p:extLst>
      <p:ext uri="{BB962C8B-B14F-4D97-AF65-F5344CB8AC3E}">
        <p14:creationId xmlns:p14="http://schemas.microsoft.com/office/powerpoint/2010/main" val="3718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3D26C-8519-876D-D710-91B0F01A0859}"/>
              </a:ext>
            </a:extLst>
          </p:cNvPr>
          <p:cNvSpPr txBox="1"/>
          <p:nvPr/>
        </p:nvSpPr>
        <p:spPr>
          <a:xfrm>
            <a:off x="837828" y="836712"/>
            <a:ext cx="10153128" cy="4524315"/>
          </a:xfrm>
          <a:prstGeom prst="rect">
            <a:avLst/>
          </a:prstGeom>
          <a:noFill/>
        </p:spPr>
        <p:txBody>
          <a:bodyPr wrap="square" rtlCol="0">
            <a:spAutoFit/>
          </a:bodyPr>
          <a:lstStyle/>
          <a:p>
            <a:pPr algn="ctr"/>
            <a:r>
              <a:rPr lang="en-US" dirty="0"/>
              <a:t>4. ”Twitter Sentiment Analysis: A Comparative Study of Preprocessing Techniques” by Malik and Singh (2020) - This paper compares the performance of different pre-processing techniques, such as stemming, stop</a:t>
            </a:r>
            <a:r>
              <a:rPr lang="en-IN" dirty="0"/>
              <a:t> </a:t>
            </a:r>
            <a:r>
              <a:rPr lang="en-US" dirty="0"/>
              <a:t>word removal, and feature extraction, on Twitter sentiment analysis using machine learning algorithms. The authors also discuss the impact of data imbalance and selection bias on the results. </a:t>
            </a:r>
          </a:p>
          <a:p>
            <a:pPr algn="ctr"/>
            <a:endParaRPr lang="en-US" dirty="0"/>
          </a:p>
          <a:p>
            <a:pPr algn="ctr"/>
            <a:r>
              <a:rPr lang="en-US" dirty="0"/>
              <a:t>5. ”Sentiment Analysis of Twitter Data: A Comparative Study of Feature Selection Methods” by Kumar, Pandey, and Pal (2018) - This paper compares the performance of different feature selection methods, such as TF-IDF, Chi-squared, and Mutual Information, on sentiment analysis of Twitter data using machine learning algorithms. The authors also discuss the impact of different feature dimensions and classifiers on the results.</a:t>
            </a:r>
          </a:p>
          <a:p>
            <a:pPr algn="ctr"/>
            <a:endParaRPr lang="en-US" dirty="0"/>
          </a:p>
          <a:p>
            <a:pPr algn="ctr"/>
            <a:r>
              <a:rPr lang="en-US" dirty="0"/>
              <a:t>6. Sharma et al proposed an unsupervised document-based sentiment analysis system able to determine the sentiment orientation of text documents based on their polarities. This system  categorizes documents as positive and negative [2, 3, 19] and extracts sentiment words from document collections, classifying them according to their polarities.</a:t>
            </a:r>
            <a:endParaRPr lang="en-IN" dirty="0"/>
          </a:p>
        </p:txBody>
      </p:sp>
    </p:spTree>
    <p:extLst>
      <p:ext uri="{BB962C8B-B14F-4D97-AF65-F5344CB8AC3E}">
        <p14:creationId xmlns:p14="http://schemas.microsoft.com/office/powerpoint/2010/main" val="159395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ED5A0-C2FE-C786-7C6B-83945D324F37}"/>
              </a:ext>
            </a:extLst>
          </p:cNvPr>
          <p:cNvSpPr txBox="1"/>
          <p:nvPr/>
        </p:nvSpPr>
        <p:spPr>
          <a:xfrm>
            <a:off x="333772" y="620688"/>
            <a:ext cx="11593288" cy="5509200"/>
          </a:xfrm>
          <a:prstGeom prst="rect">
            <a:avLst/>
          </a:prstGeom>
          <a:noFill/>
        </p:spPr>
        <p:txBody>
          <a:bodyPr wrap="square" rtlCol="0">
            <a:spAutoFit/>
          </a:bodyPr>
          <a:lstStyle/>
          <a:p>
            <a:pPr algn="ctr"/>
            <a:r>
              <a:rPr lang="en-US" sz="3000" b="1" dirty="0"/>
              <a:t>Problem Statement </a:t>
            </a:r>
          </a:p>
          <a:p>
            <a:endParaRPr lang="en-US" dirty="0"/>
          </a:p>
          <a:p>
            <a:pPr algn="ctr"/>
            <a:r>
              <a:rPr lang="en-US" sz="2200" dirty="0"/>
              <a:t>A basic task in sentiment analysis is classifying the polarity of a given text at the document, sentence, or feature/aspect level — whether the expressed opinion in a document, a sentence or an entity feature/aspect is positive, negative, or neutral. Advanced, “beyond polarity” sentiment classification looks, for instance, at emotional states such as “angry”, “sad”, and “happy”. And basically that’s what we need. </a:t>
            </a:r>
          </a:p>
          <a:p>
            <a:pPr algn="ctr"/>
            <a:endParaRPr lang="en-US" sz="2200" dirty="0"/>
          </a:p>
          <a:p>
            <a:pPr algn="ctr"/>
            <a:r>
              <a:rPr lang="en-US" sz="2200" dirty="0"/>
              <a:t>For example, given a service feedback “I’ve used your product XXX and I haven’t been disappointed, only the opposite!” we need to understand, that this client, and, maybe, thousands of others are satisfied with product XXX. Unfortunately, lot of rule-based or keyword extraction models for sentiment analysis will not find in this sentence any word as “happy”, “lucky”, “good” and may pay attention to “disappointed” or “haven’t”, which can lead to misclassification of this sentence to neutral or even negative tone. Modern machine learning solutions will help us to avoid these and others problems</a:t>
            </a:r>
          </a:p>
          <a:p>
            <a:endParaRPr lang="en-IN" dirty="0"/>
          </a:p>
        </p:txBody>
      </p:sp>
    </p:spTree>
    <p:extLst>
      <p:ext uri="{BB962C8B-B14F-4D97-AF65-F5344CB8AC3E}">
        <p14:creationId xmlns:p14="http://schemas.microsoft.com/office/powerpoint/2010/main" val="316920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40BE3A-8291-0015-7910-05A5748B5781}"/>
              </a:ext>
            </a:extLst>
          </p:cNvPr>
          <p:cNvSpPr txBox="1"/>
          <p:nvPr/>
        </p:nvSpPr>
        <p:spPr>
          <a:xfrm>
            <a:off x="549796" y="404664"/>
            <a:ext cx="10945216" cy="6324808"/>
          </a:xfrm>
          <a:prstGeom prst="rect">
            <a:avLst/>
          </a:prstGeom>
          <a:noFill/>
        </p:spPr>
        <p:txBody>
          <a:bodyPr wrap="square" rtlCol="0">
            <a:spAutoFit/>
          </a:bodyPr>
          <a:lstStyle/>
          <a:p>
            <a:pPr algn="ctr"/>
            <a:r>
              <a:rPr lang="en-US" sz="3000" b="1" dirty="0"/>
              <a:t>Proposed System </a:t>
            </a:r>
          </a:p>
          <a:p>
            <a:pPr algn="ctr"/>
            <a:endParaRPr lang="en-US" dirty="0"/>
          </a:p>
          <a:p>
            <a:pPr algn="ctr"/>
            <a:r>
              <a:rPr lang="en-US" sz="2100" dirty="0"/>
              <a:t>The Proposed solution is an Web Application, “Machine Learning Analytics With Twitter Data On Sentiment Analysis” Which is used to performing Sentiment Analysis on Twitter is trickier than doing it for large reviews. Overall, this proposed system for Twitter sentiment analysis can help businesses and organizations to gain insights into the public opinion about their brand, products or services on Twitter. </a:t>
            </a:r>
          </a:p>
          <a:p>
            <a:pPr algn="ctr"/>
            <a:endParaRPr lang="en-US" sz="2100" dirty="0"/>
          </a:p>
          <a:p>
            <a:pPr algn="ctr"/>
            <a:r>
              <a:rPr lang="en-US" sz="2100" dirty="0"/>
              <a:t>They can use this information to improve their customer experience, product design, and marketing strategy. This is because the tweets are very short (only about 140 characters) and usually contain slangs, emoticons, hash tags and other twitter specific jargon. It is developed on web based platform so it can be used easily and anywhere with the use of internet on any your laptop, personal computer, or on your cell phone. </a:t>
            </a:r>
          </a:p>
          <a:p>
            <a:pPr algn="ctr"/>
            <a:r>
              <a:rPr lang="en-US" sz="2100" dirty="0"/>
              <a:t>The user interface is very easy to understand and uses that it could be used by individuals of all ages.</a:t>
            </a:r>
          </a:p>
          <a:p>
            <a:pPr algn="ctr"/>
            <a:r>
              <a:rPr lang="en-US" sz="2100" dirty="0"/>
              <a:t> Naive Bayes is a probabilistic algorithm that works well for text classification problems like sentiment analysis. It assumes independence between features, and uses the Bayes Theorem to calculate the probability of a particular sentiment given the occurrence of words in a tweet. </a:t>
            </a:r>
            <a:endParaRPr lang="en-IN" sz="2100" dirty="0"/>
          </a:p>
        </p:txBody>
      </p:sp>
    </p:spTree>
    <p:extLst>
      <p:ext uri="{BB962C8B-B14F-4D97-AF65-F5344CB8AC3E}">
        <p14:creationId xmlns:p14="http://schemas.microsoft.com/office/powerpoint/2010/main" val="312648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E5792-B6B3-466E-B8BB-33AC9779E6BC}"/>
              </a:ext>
            </a:extLst>
          </p:cNvPr>
          <p:cNvSpPr>
            <a:spLocks noGrp="1"/>
          </p:cNvSpPr>
          <p:nvPr>
            <p:ph type="title" idx="4294967295"/>
          </p:nvPr>
        </p:nvSpPr>
        <p:spPr>
          <a:xfrm>
            <a:off x="261764" y="609600"/>
            <a:ext cx="11809312" cy="5987752"/>
          </a:xfrm>
        </p:spPr>
        <p:txBody>
          <a:bodyPr>
            <a:normAutofit fontScale="90000"/>
          </a:bodyPr>
          <a:lstStyle/>
          <a:p>
            <a:pPr algn="l" fontAlgn="base"/>
            <a:r>
              <a:rPr lang="en-US" sz="3000" dirty="0">
                <a:solidFill>
                  <a:schemeClr val="tx1"/>
                </a:solidFill>
              </a:rPr>
              <a:t>                                             Workflow</a:t>
            </a:r>
            <a:br>
              <a:rPr lang="en-US" sz="2800" dirty="0"/>
            </a:br>
            <a:r>
              <a:rPr lang="en-US" sz="2000" b="0" i="0" dirty="0">
                <a:solidFill>
                  <a:schemeClr val="tx1"/>
                </a:solidFill>
                <a:effectLst/>
                <a:latin typeface="urw-din"/>
              </a:rPr>
              <a:t>We follow these 3 major steps in our program:</a:t>
            </a:r>
            <a:br>
              <a:rPr lang="en-US" sz="2000" b="0" i="0" dirty="0">
                <a:solidFill>
                  <a:schemeClr val="tx1"/>
                </a:solidFill>
                <a:effectLst/>
                <a:latin typeface="urw-din"/>
              </a:rPr>
            </a:br>
            <a:br>
              <a:rPr lang="en-US" sz="2000" b="0" i="0" dirty="0">
                <a:solidFill>
                  <a:schemeClr val="tx1"/>
                </a:solidFill>
                <a:effectLst/>
                <a:latin typeface="urw-din"/>
              </a:rPr>
            </a:br>
            <a:r>
              <a:rPr lang="en-US" sz="2000" b="0" i="0" dirty="0">
                <a:solidFill>
                  <a:schemeClr val="tx1"/>
                </a:solidFill>
                <a:effectLst/>
                <a:latin typeface="urw-din"/>
              </a:rPr>
              <a:t>1.Authorize twitter API client.</a:t>
            </a:r>
            <a:br>
              <a:rPr lang="en-US" sz="2000" b="0" i="0" dirty="0">
                <a:solidFill>
                  <a:schemeClr val="tx1"/>
                </a:solidFill>
                <a:effectLst/>
                <a:latin typeface="urw-din"/>
              </a:rPr>
            </a:br>
            <a:r>
              <a:rPr lang="en-US" sz="2000" b="0" i="0" dirty="0">
                <a:solidFill>
                  <a:schemeClr val="tx1"/>
                </a:solidFill>
                <a:effectLst/>
                <a:latin typeface="urw-din"/>
              </a:rPr>
              <a:t>2.Make a GET request to Twitter API to fetch tweets for a particular query.</a:t>
            </a:r>
            <a:br>
              <a:rPr lang="en-US" sz="2000" b="0" i="0" dirty="0">
                <a:solidFill>
                  <a:schemeClr val="tx1"/>
                </a:solidFill>
                <a:effectLst/>
                <a:latin typeface="urw-din"/>
              </a:rPr>
            </a:br>
            <a:r>
              <a:rPr lang="en-US" sz="2000" b="0" i="0" dirty="0">
                <a:solidFill>
                  <a:schemeClr val="tx1"/>
                </a:solidFill>
                <a:effectLst/>
                <a:latin typeface="urw-din"/>
              </a:rPr>
              <a:t>3.Parse the tweets. Classify each tweet as positive, negative or neutral</a:t>
            </a:r>
            <a:br>
              <a:rPr lang="en-US" sz="2000" b="0" i="0" dirty="0">
                <a:solidFill>
                  <a:schemeClr val="tx1"/>
                </a:solidFill>
                <a:effectLst/>
                <a:latin typeface="urw-din"/>
              </a:rPr>
            </a:br>
            <a:br>
              <a:rPr lang="en-US" sz="2000" b="0" i="0" dirty="0">
                <a:solidFill>
                  <a:srgbClr val="273239"/>
                </a:solidFill>
                <a:effectLst/>
                <a:latin typeface="urw-din"/>
              </a:rPr>
            </a:br>
            <a:r>
              <a:rPr lang="en-US" sz="2000" b="1" i="0" dirty="0" err="1">
                <a:solidFill>
                  <a:schemeClr val="tx1"/>
                </a:solidFill>
                <a:effectLst/>
                <a:latin typeface="urw-din"/>
              </a:rPr>
              <a:t>TextBlob</a:t>
            </a:r>
            <a:r>
              <a:rPr lang="en-US" sz="2000" b="1" i="0" dirty="0">
                <a:solidFill>
                  <a:schemeClr val="tx1"/>
                </a:solidFill>
                <a:effectLst/>
                <a:latin typeface="urw-din"/>
              </a:rPr>
              <a:t> : </a:t>
            </a:r>
            <a:r>
              <a:rPr lang="en-US" sz="2000" u="sng" dirty="0" err="1">
                <a:solidFill>
                  <a:schemeClr val="tx1"/>
                </a:solidFill>
                <a:latin typeface="urw-din"/>
              </a:rPr>
              <a:t>T</a:t>
            </a:r>
            <a:r>
              <a:rPr lang="en-US" sz="2000" b="0" i="0" u="sng" dirty="0" err="1">
                <a:solidFill>
                  <a:schemeClr val="tx1"/>
                </a:solidFill>
                <a:effectLst/>
                <a:latin typeface="urw-din"/>
                <a:hlinkClick r:id="rId2">
                  <a:extLst>
                    <a:ext uri="{A12FA001-AC4F-418D-AE19-62706E023703}">
                      <ahyp:hlinkClr xmlns:ahyp="http://schemas.microsoft.com/office/drawing/2018/hyperlinkcolor" val="tx"/>
                    </a:ext>
                  </a:extLst>
                </a:hlinkClick>
              </a:rPr>
              <a:t>extblob</a:t>
            </a:r>
            <a:r>
              <a:rPr lang="en-US" sz="2000" b="0" i="0" dirty="0">
                <a:solidFill>
                  <a:schemeClr val="tx1"/>
                </a:solidFill>
                <a:effectLst/>
                <a:latin typeface="urw-din"/>
              </a:rPr>
              <a:t> is the python library for processing textual data.</a:t>
            </a:r>
            <a:br>
              <a:rPr lang="en-US" sz="2000" dirty="0"/>
            </a:br>
            <a:r>
              <a:rPr lang="en-US" sz="2000" b="0" i="0" dirty="0">
                <a:solidFill>
                  <a:schemeClr val="tx1"/>
                </a:solidFill>
                <a:effectLst/>
                <a:latin typeface="urw-din"/>
              </a:rPr>
              <a:t>First we call </a:t>
            </a:r>
            <a:r>
              <a:rPr lang="en-US" sz="2000" b="1" i="0" dirty="0" err="1">
                <a:solidFill>
                  <a:schemeClr val="tx1"/>
                </a:solidFill>
                <a:effectLst/>
                <a:latin typeface="urw-din"/>
              </a:rPr>
              <a:t>clean_tweet</a:t>
            </a:r>
            <a:r>
              <a:rPr lang="en-US" sz="2000" b="0" i="0" dirty="0">
                <a:solidFill>
                  <a:schemeClr val="tx1"/>
                </a:solidFill>
                <a:effectLst/>
                <a:latin typeface="urw-din"/>
              </a:rPr>
              <a:t> method to remove links, special characters, etc. from the tweet using some simple regex. Then, as we pass </a:t>
            </a:r>
            <a:r>
              <a:rPr lang="en-US" sz="2000" b="1" i="0" dirty="0">
                <a:solidFill>
                  <a:schemeClr val="tx1"/>
                </a:solidFill>
                <a:effectLst/>
                <a:latin typeface="urw-din"/>
              </a:rPr>
              <a:t>tweet</a:t>
            </a:r>
            <a:r>
              <a:rPr lang="en-US" sz="2000" b="0" i="0" dirty="0">
                <a:solidFill>
                  <a:schemeClr val="tx1"/>
                </a:solidFill>
                <a:effectLst/>
                <a:latin typeface="urw-din"/>
              </a:rPr>
              <a:t> to create a </a:t>
            </a:r>
            <a:r>
              <a:rPr lang="en-US" sz="2000" b="1" i="0" dirty="0" err="1">
                <a:solidFill>
                  <a:schemeClr val="tx1"/>
                </a:solidFill>
                <a:effectLst/>
                <a:latin typeface="urw-din"/>
              </a:rPr>
              <a:t>TextBlob</a:t>
            </a:r>
            <a:r>
              <a:rPr lang="en-US" sz="2000" b="0" i="0" dirty="0">
                <a:solidFill>
                  <a:schemeClr val="tx1"/>
                </a:solidFill>
                <a:effectLst/>
                <a:latin typeface="urw-din"/>
              </a:rPr>
              <a:t> object, following processing is done over text by </a:t>
            </a:r>
            <a:r>
              <a:rPr lang="en-US" sz="2000" b="0" i="0" dirty="0" err="1">
                <a:solidFill>
                  <a:schemeClr val="tx1"/>
                </a:solidFill>
                <a:effectLst/>
                <a:latin typeface="urw-din"/>
              </a:rPr>
              <a:t>textblob</a:t>
            </a:r>
            <a:r>
              <a:rPr lang="en-US" sz="2000" b="0" i="0" dirty="0">
                <a:solidFill>
                  <a:schemeClr val="tx1"/>
                </a:solidFill>
                <a:effectLst/>
                <a:latin typeface="urw-din"/>
              </a:rPr>
              <a:t> library:</a:t>
            </a:r>
            <a:br>
              <a:rPr lang="en-US" sz="2000" b="0" i="0" dirty="0">
                <a:solidFill>
                  <a:schemeClr val="tx1"/>
                </a:solidFill>
                <a:effectLst/>
                <a:latin typeface="urw-din"/>
              </a:rPr>
            </a:br>
            <a:br>
              <a:rPr lang="en-US" sz="2000" b="0" i="0" dirty="0">
                <a:solidFill>
                  <a:schemeClr val="tx1"/>
                </a:solidFill>
                <a:effectLst/>
                <a:latin typeface="urw-din"/>
              </a:rPr>
            </a:br>
            <a:r>
              <a:rPr lang="en-US" sz="2000" b="1" i="0" dirty="0" err="1">
                <a:solidFill>
                  <a:schemeClr val="tx1"/>
                </a:solidFill>
                <a:effectLst/>
                <a:latin typeface="urw-din"/>
              </a:rPr>
              <a:t>i</a:t>
            </a:r>
            <a:r>
              <a:rPr lang="en-US" sz="2000" b="1" i="0" dirty="0">
                <a:solidFill>
                  <a:schemeClr val="tx1"/>
                </a:solidFill>
                <a:effectLst/>
                <a:latin typeface="urw-din"/>
              </a:rPr>
              <a:t>.  </a:t>
            </a:r>
            <a:r>
              <a:rPr lang="en-US" sz="2000" b="0" i="0" dirty="0">
                <a:solidFill>
                  <a:schemeClr val="tx1"/>
                </a:solidFill>
                <a:effectLst/>
                <a:latin typeface="urw-din"/>
              </a:rPr>
              <a:t>Tokenize the tweet ,</a:t>
            </a:r>
            <a:r>
              <a:rPr lang="en-US" sz="2000" b="0" i="0" dirty="0" err="1">
                <a:solidFill>
                  <a:schemeClr val="tx1"/>
                </a:solidFill>
                <a:effectLst/>
                <a:latin typeface="urw-din"/>
              </a:rPr>
              <a:t>i.e</a:t>
            </a:r>
            <a:r>
              <a:rPr lang="en-US" sz="2000" b="0" i="0" dirty="0">
                <a:solidFill>
                  <a:schemeClr val="tx1"/>
                </a:solidFill>
                <a:effectLst/>
                <a:latin typeface="urw-din"/>
              </a:rPr>
              <a:t> split words from body of text.</a:t>
            </a:r>
            <a:br>
              <a:rPr lang="en-US" sz="2000" b="0" i="0" dirty="0">
                <a:solidFill>
                  <a:schemeClr val="tx1"/>
                </a:solidFill>
                <a:effectLst/>
                <a:latin typeface="urw-din"/>
              </a:rPr>
            </a:br>
            <a:r>
              <a:rPr lang="en-US" sz="2000" b="1" i="0" dirty="0" err="1">
                <a:solidFill>
                  <a:schemeClr val="tx1"/>
                </a:solidFill>
                <a:effectLst/>
                <a:latin typeface="urw-din"/>
              </a:rPr>
              <a:t>Ii</a:t>
            </a:r>
            <a:r>
              <a:rPr lang="en-US" sz="2000" b="1" i="0" dirty="0">
                <a:solidFill>
                  <a:schemeClr val="tx1"/>
                </a:solidFill>
                <a:effectLst/>
                <a:latin typeface="urw-din"/>
              </a:rPr>
              <a:t>. </a:t>
            </a:r>
            <a:r>
              <a:rPr lang="en-US" sz="2000" b="0" i="0" dirty="0">
                <a:solidFill>
                  <a:schemeClr val="tx1"/>
                </a:solidFill>
                <a:effectLst/>
                <a:latin typeface="urw-din"/>
              </a:rPr>
              <a:t>Remove </a:t>
            </a:r>
            <a:r>
              <a:rPr lang="en-US" sz="2000" b="0" i="0" dirty="0" err="1">
                <a:solidFill>
                  <a:schemeClr val="tx1"/>
                </a:solidFill>
                <a:effectLst/>
                <a:latin typeface="urw-din"/>
              </a:rPr>
              <a:t>stopwords</a:t>
            </a:r>
            <a:r>
              <a:rPr lang="en-US" sz="2000" b="0" i="0" dirty="0">
                <a:solidFill>
                  <a:schemeClr val="tx1"/>
                </a:solidFill>
                <a:effectLst/>
                <a:latin typeface="urw-din"/>
              </a:rPr>
              <a:t> from the tokens.(</a:t>
            </a:r>
            <a:r>
              <a:rPr lang="en-US" sz="2000" b="0" i="0" dirty="0" err="1">
                <a:solidFill>
                  <a:schemeClr val="tx1"/>
                </a:solidFill>
                <a:effectLst/>
                <a:latin typeface="urw-din"/>
              </a:rPr>
              <a:t>stopwords</a:t>
            </a:r>
            <a:r>
              <a:rPr lang="en-US" sz="2000" b="0" i="0" dirty="0">
                <a:solidFill>
                  <a:schemeClr val="tx1"/>
                </a:solidFill>
                <a:effectLst/>
                <a:latin typeface="urw-din"/>
              </a:rPr>
              <a:t> are the commonly used words which are irrelevant in text analysis like I, am, you, are, etc.)</a:t>
            </a:r>
            <a:br>
              <a:rPr lang="en-US" sz="2000" b="0" i="0" dirty="0">
                <a:solidFill>
                  <a:schemeClr val="tx1"/>
                </a:solidFill>
                <a:effectLst/>
                <a:latin typeface="urw-din"/>
              </a:rPr>
            </a:br>
            <a:r>
              <a:rPr lang="en-US" sz="2000" b="1" i="0" dirty="0">
                <a:solidFill>
                  <a:schemeClr val="tx1"/>
                </a:solidFill>
                <a:effectLst/>
                <a:latin typeface="urw-din"/>
              </a:rPr>
              <a:t>iii. </a:t>
            </a:r>
            <a:r>
              <a:rPr lang="en-US" sz="2000" b="0" i="0" dirty="0">
                <a:solidFill>
                  <a:schemeClr val="tx1"/>
                </a:solidFill>
                <a:effectLst/>
                <a:latin typeface="urw-din"/>
              </a:rPr>
              <a:t>Do POS( part of speech) tagging of the tokens and select only significant features/tokens like adjectives, adverbs, etc.</a:t>
            </a:r>
            <a:br>
              <a:rPr lang="en-US" sz="2000" b="0" i="0" dirty="0">
                <a:solidFill>
                  <a:schemeClr val="tx1"/>
                </a:solidFill>
                <a:effectLst/>
                <a:latin typeface="urw-din"/>
              </a:rPr>
            </a:br>
            <a:r>
              <a:rPr lang="en-US" sz="2000" b="0" i="0" dirty="0">
                <a:solidFill>
                  <a:schemeClr val="tx1"/>
                </a:solidFill>
                <a:effectLst/>
                <a:latin typeface="urw-din"/>
              </a:rPr>
              <a:t>Pass the tokens to a </a:t>
            </a:r>
            <a:r>
              <a:rPr lang="en-US" sz="2000" b="1" i="0" dirty="0">
                <a:solidFill>
                  <a:schemeClr val="tx1"/>
                </a:solidFill>
                <a:effectLst/>
                <a:latin typeface="urw-din"/>
              </a:rPr>
              <a:t>sentiment classifier </a:t>
            </a:r>
            <a:r>
              <a:rPr lang="en-US" sz="2000" b="0" i="0" dirty="0">
                <a:solidFill>
                  <a:schemeClr val="tx1"/>
                </a:solidFill>
                <a:effectLst/>
                <a:latin typeface="urw-din"/>
              </a:rPr>
              <a:t>which classifies the tweet sentiment as positive, negative or neutral by assigning it a polarity between -1.0 to 1.0 .</a:t>
            </a:r>
            <a:br>
              <a:rPr lang="en-US" sz="2000" b="0" i="0" dirty="0">
                <a:solidFill>
                  <a:schemeClr val="tx1"/>
                </a:solidFill>
                <a:effectLst/>
                <a:latin typeface="urw-din"/>
              </a:rPr>
            </a:br>
            <a:r>
              <a:rPr lang="en-US" sz="2000" b="1" i="0" dirty="0">
                <a:solidFill>
                  <a:schemeClr val="tx1"/>
                </a:solidFill>
                <a:effectLst/>
                <a:latin typeface="urw-din"/>
              </a:rPr>
              <a:t>iv. </a:t>
            </a:r>
            <a:r>
              <a:rPr lang="en-US" sz="2000" b="1" i="0" dirty="0" err="1">
                <a:solidFill>
                  <a:schemeClr val="tx1"/>
                </a:solidFill>
                <a:effectLst/>
                <a:latin typeface="urw-din"/>
              </a:rPr>
              <a:t>TextBlob</a:t>
            </a:r>
            <a:r>
              <a:rPr lang="en-US" sz="2000" b="0" i="0" dirty="0">
                <a:solidFill>
                  <a:schemeClr val="tx1"/>
                </a:solidFill>
                <a:effectLst/>
                <a:latin typeface="urw-din"/>
              </a:rPr>
              <a:t> uses a Movies Reviews dataset in which reviews have already been labelled as positive or negative.</a:t>
            </a:r>
            <a:br>
              <a:rPr lang="en-US" sz="2000" b="0" i="0" dirty="0">
                <a:solidFill>
                  <a:schemeClr val="tx1"/>
                </a:solidFill>
                <a:effectLst/>
                <a:latin typeface="urw-din"/>
              </a:rPr>
            </a:br>
            <a:r>
              <a:rPr lang="en-US" sz="2000" b="0" i="0" dirty="0">
                <a:solidFill>
                  <a:schemeClr val="tx1"/>
                </a:solidFill>
                <a:effectLst/>
                <a:latin typeface="urw-din"/>
              </a:rPr>
              <a:t>Positive and negative features are extracted from each positive and negative review respectively.</a:t>
            </a:r>
            <a:br>
              <a:rPr lang="en-US" sz="2000" b="0" i="0" dirty="0">
                <a:solidFill>
                  <a:schemeClr val="tx1"/>
                </a:solidFill>
                <a:effectLst/>
                <a:latin typeface="urw-din"/>
              </a:rPr>
            </a:br>
            <a:r>
              <a:rPr lang="en-US" sz="2000" b="0" i="0" dirty="0">
                <a:solidFill>
                  <a:schemeClr val="tx1"/>
                </a:solidFill>
                <a:effectLst/>
                <a:latin typeface="urw-din"/>
              </a:rPr>
              <a:t>Training data now consists of labelled positive and negative features. This data is trained on a </a:t>
            </a:r>
            <a:r>
              <a:rPr lang="en-US" sz="2000" b="0" i="0" u="sng" dirty="0">
                <a:solidFill>
                  <a:schemeClr val="tx1"/>
                </a:solidFill>
                <a:effectLst/>
                <a:latin typeface="urw-din"/>
                <a:hlinkClick r:id="rId3">
                  <a:extLst>
                    <a:ext uri="{A12FA001-AC4F-418D-AE19-62706E023703}">
                      <ahyp:hlinkClr xmlns:ahyp="http://schemas.microsoft.com/office/drawing/2018/hyperlinkcolor" val="tx"/>
                    </a:ext>
                  </a:extLst>
                </a:hlinkClick>
              </a:rPr>
              <a:t>Naive Bayes Classifier</a:t>
            </a:r>
            <a:r>
              <a:rPr lang="en-US" sz="2000" b="0" i="0" dirty="0">
                <a:solidFill>
                  <a:schemeClr val="tx1"/>
                </a:solidFill>
                <a:effectLst/>
                <a:latin typeface="urw-din"/>
              </a:rPr>
              <a:t>.</a:t>
            </a:r>
            <a:br>
              <a:rPr lang="en-US" sz="2000" b="0" i="0" dirty="0">
                <a:solidFill>
                  <a:schemeClr val="tx1"/>
                </a:solidFill>
                <a:effectLst/>
                <a:latin typeface="urw-din"/>
              </a:rPr>
            </a:br>
            <a:endParaRPr lang="en-IN" sz="2000" dirty="0">
              <a:solidFill>
                <a:schemeClr val="tx1"/>
              </a:solidFill>
            </a:endParaRPr>
          </a:p>
        </p:txBody>
      </p:sp>
    </p:spTree>
    <p:extLst>
      <p:ext uri="{BB962C8B-B14F-4D97-AF65-F5344CB8AC3E}">
        <p14:creationId xmlns:p14="http://schemas.microsoft.com/office/powerpoint/2010/main" val="164726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CE03AD-4053-B36B-DE52-F9A02442E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212" y="3645024"/>
            <a:ext cx="6858000" cy="2592288"/>
          </a:xfrm>
          <a:prstGeom prst="rect">
            <a:avLst/>
          </a:prstGeom>
        </p:spPr>
      </p:pic>
      <p:pic>
        <p:nvPicPr>
          <p:cNvPr id="6" name="Picture 5">
            <a:extLst>
              <a:ext uri="{FF2B5EF4-FFF2-40B4-BE49-F238E27FC236}">
                <a16:creationId xmlns:a16="http://schemas.microsoft.com/office/drawing/2014/main" id="{E546AA30-9180-0CF8-BD2C-B2419A0C7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8" y="620687"/>
            <a:ext cx="6667500" cy="2815199"/>
          </a:xfrm>
          <a:prstGeom prst="rect">
            <a:avLst/>
          </a:prstGeom>
        </p:spPr>
      </p:pic>
      <p:sp>
        <p:nvSpPr>
          <p:cNvPr id="9" name="TextBox 8">
            <a:extLst>
              <a:ext uri="{FF2B5EF4-FFF2-40B4-BE49-F238E27FC236}">
                <a16:creationId xmlns:a16="http://schemas.microsoft.com/office/drawing/2014/main" id="{A93DC23B-EA04-340A-0828-ADF34F934F46}"/>
              </a:ext>
            </a:extLst>
          </p:cNvPr>
          <p:cNvSpPr txBox="1"/>
          <p:nvPr/>
        </p:nvSpPr>
        <p:spPr>
          <a:xfrm>
            <a:off x="7634716" y="2789555"/>
            <a:ext cx="3528393" cy="646331"/>
          </a:xfrm>
          <a:prstGeom prst="rect">
            <a:avLst/>
          </a:prstGeom>
          <a:noFill/>
        </p:spPr>
        <p:txBody>
          <a:bodyPr wrap="square" rtlCol="0">
            <a:spAutoFit/>
          </a:bodyPr>
          <a:lstStyle/>
          <a:p>
            <a:r>
              <a:rPr lang="en-US" dirty="0"/>
              <a:t>Account of Twitter developer to </a:t>
            </a:r>
            <a:r>
              <a:rPr lang="en-US" dirty="0" err="1"/>
              <a:t>Retrive</a:t>
            </a:r>
            <a:r>
              <a:rPr lang="en-US" dirty="0"/>
              <a:t> the data</a:t>
            </a:r>
            <a:endParaRPr lang="en-IN" dirty="0"/>
          </a:p>
        </p:txBody>
      </p:sp>
      <p:sp>
        <p:nvSpPr>
          <p:cNvPr id="10" name="TextBox 9">
            <a:extLst>
              <a:ext uri="{FF2B5EF4-FFF2-40B4-BE49-F238E27FC236}">
                <a16:creationId xmlns:a16="http://schemas.microsoft.com/office/drawing/2014/main" id="{87BBB4B9-5065-B6DF-D74B-EDEC7DAE9EB4}"/>
              </a:ext>
            </a:extLst>
          </p:cNvPr>
          <p:cNvSpPr txBox="1"/>
          <p:nvPr/>
        </p:nvSpPr>
        <p:spPr>
          <a:xfrm>
            <a:off x="189756" y="116632"/>
            <a:ext cx="11737304" cy="400110"/>
          </a:xfrm>
          <a:prstGeom prst="rect">
            <a:avLst/>
          </a:prstGeom>
          <a:noFill/>
        </p:spPr>
        <p:txBody>
          <a:bodyPr wrap="square" rtlCol="0">
            <a:spAutoFit/>
          </a:bodyPr>
          <a:lstStyle/>
          <a:p>
            <a:pPr algn="ctr"/>
            <a:r>
              <a:rPr lang="en-US" sz="2000" b="1" dirty="0"/>
              <a:t>Implementation</a:t>
            </a:r>
            <a:endParaRPr lang="en-IN" sz="2000" b="1" dirty="0"/>
          </a:p>
        </p:txBody>
      </p:sp>
    </p:spTree>
    <p:extLst>
      <p:ext uri="{BB962C8B-B14F-4D97-AF65-F5344CB8AC3E}">
        <p14:creationId xmlns:p14="http://schemas.microsoft.com/office/powerpoint/2010/main" val="36172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D738C5-BDCA-F96A-3FFD-A89C77A4B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4" y="260648"/>
            <a:ext cx="7776864" cy="3168352"/>
          </a:xfrm>
          <a:prstGeom prst="rect">
            <a:avLst/>
          </a:prstGeom>
        </p:spPr>
      </p:pic>
      <p:pic>
        <p:nvPicPr>
          <p:cNvPr id="14" name="Picture 13">
            <a:extLst>
              <a:ext uri="{FF2B5EF4-FFF2-40B4-BE49-F238E27FC236}">
                <a16:creationId xmlns:a16="http://schemas.microsoft.com/office/drawing/2014/main" id="{95EC66B3-4DE4-DC77-4B0F-E74C1E4AB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180" y="3501008"/>
            <a:ext cx="7704856" cy="3168352"/>
          </a:xfrm>
          <a:prstGeom prst="rect">
            <a:avLst/>
          </a:prstGeom>
        </p:spPr>
      </p:pic>
      <p:sp>
        <p:nvSpPr>
          <p:cNvPr id="15" name="TextBox 14">
            <a:extLst>
              <a:ext uri="{FF2B5EF4-FFF2-40B4-BE49-F238E27FC236}">
                <a16:creationId xmlns:a16="http://schemas.microsoft.com/office/drawing/2014/main" id="{02E05579-FFFA-597C-0D49-FBE777F21FA2}"/>
              </a:ext>
            </a:extLst>
          </p:cNvPr>
          <p:cNvSpPr txBox="1"/>
          <p:nvPr/>
        </p:nvSpPr>
        <p:spPr>
          <a:xfrm>
            <a:off x="8398668" y="2987660"/>
            <a:ext cx="3168352" cy="369332"/>
          </a:xfrm>
          <a:prstGeom prst="rect">
            <a:avLst/>
          </a:prstGeom>
          <a:noFill/>
        </p:spPr>
        <p:txBody>
          <a:bodyPr wrap="square" rtlCol="0">
            <a:spAutoFit/>
          </a:bodyPr>
          <a:lstStyle/>
          <a:p>
            <a:r>
              <a:rPr lang="en-US" dirty="0"/>
              <a:t>Frontend Html Code </a:t>
            </a:r>
            <a:endParaRPr lang="en-IN" dirty="0"/>
          </a:p>
        </p:txBody>
      </p:sp>
    </p:spTree>
    <p:extLst>
      <p:ext uri="{BB962C8B-B14F-4D97-AF65-F5344CB8AC3E}">
        <p14:creationId xmlns:p14="http://schemas.microsoft.com/office/powerpoint/2010/main" val="243457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35E791-7449-4708-8DE9-182EC4D8A134}">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339</TotalTime>
  <Words>2037</Words>
  <Application>Microsoft Office PowerPoint</Application>
  <PresentationFormat>Custom</PresentationFormat>
  <Paragraphs>90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Twitter Sentiment Analysis</vt:lpstr>
      <vt:lpstr>A Twitter sentiment analysis is the process of determining the emotional tone behind a series of words, specifically on Twitter. A sentiment analysis tool is an automated technique that extracts meaningful customer information related to their attitudes, emotions, and opinions.  A Twitter sentiment analysis identifies negative, positive, or neutral emotions within the text of a tweet. It is a text analysis using natural language processing (NLP) and machine learning.   It identifies and extracts subjective information from original data, providing a company with a better understanding of the social sentiment of its brand, product, or service. Sentiment analysis is frequently used to analyze customer feedback, survey responses, and product reviews. </vt:lpstr>
      <vt:lpstr>Literature Survey</vt:lpstr>
      <vt:lpstr>PowerPoint Presentation</vt:lpstr>
      <vt:lpstr>PowerPoint Presentation</vt:lpstr>
      <vt:lpstr>PowerPoint Presentation</vt:lpstr>
      <vt:lpstr>                                             Workflow We follow these 3 major steps in our program:  1.Authorize twitter API client. 2.Make a GET request to Twitter API to fetch tweets for a particular query. 3.Parse the tweets. Classify each tweet as positive, negative or neutral  TextBlob : Textblob is the python library for processing textual data. First we call clean_tweet method to remove links, special characters, etc. from the tweet using some simple regex. Then, as we pass tweet to create a TextBlob object, following processing is done over text by textblob library:  i.  Tokenize the tweet ,i.e split words from body of text. Ii. Remove stopwords from the tokens.(stopwords are the commonly used words which are irrelevant in text analysis like I, am, you, are, etc.) iii. Do POS( part of speech) tagging of the tokens and select only significant features/tokens like adjectives, adverbs, etc. Pass the tokens to a sentiment classifier which classifies the tweet sentiment as positive, negative or neutral by assigning it a polarity between -1.0 to 1.0 . iv. TextBlob uses a Movies Reviews dataset in which reviews have already been labelled as positive or negative. Positive and negative features are extracted from each positive and negative review respectively. Training data now consists of labelled positive and negative features. This data is trained on a Naive Bayes Classifier.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using machine learning algorithm</dc:title>
  <dc:creator>Komal rote</dc:creator>
  <cp:lastModifiedBy>Komal rote</cp:lastModifiedBy>
  <cp:revision>15</cp:revision>
  <dcterms:created xsi:type="dcterms:W3CDTF">2023-03-19T17:39:25Z</dcterms:created>
  <dcterms:modified xsi:type="dcterms:W3CDTF">2023-10-07T05:28:01Z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