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4"/>
  </p:sldMasterIdLst>
  <p:sldIdLst>
    <p:sldId id="257" r:id="rId5"/>
    <p:sldId id="259" r:id="rId6"/>
    <p:sldId id="261" r:id="rId7"/>
    <p:sldId id="264" r:id="rId8"/>
    <p:sldId id="276" r:id="rId9"/>
    <p:sldId id="277" r:id="rId10"/>
    <p:sldId id="278" r:id="rId11"/>
    <p:sldId id="263" r:id="rId12"/>
    <p:sldId id="260" r:id="rId13"/>
    <p:sldId id="266" r:id="rId14"/>
    <p:sldId id="267" r:id="rId15"/>
    <p:sldId id="268" r:id="rId16"/>
    <p:sldId id="271" r:id="rId17"/>
    <p:sldId id="265" r:id="rId18"/>
    <p:sldId id="272" r:id="rId19"/>
    <p:sldId id="273" r:id="rId20"/>
    <p:sldId id="274" r:id="rId21"/>
    <p:sldId id="275"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75" d="100"/>
          <a:sy n="75" d="100"/>
        </p:scale>
        <p:origin x="974" y="22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12/22/2024</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12/22/2024</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12/22/2024</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12/22/2024</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12/22/2024</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12/22/2024</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12/22/2024</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12/22/2024</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12/22/2024</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12/22/2024</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12/22/2024</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12/22/2024</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253317" cy="3686015"/>
          </a:xfrm>
        </p:spPr>
        <p:txBody>
          <a:bodyPr>
            <a:normAutofit/>
          </a:bodyPr>
          <a:lstStyle/>
          <a:p>
            <a:r>
              <a:rPr lang="en-US" sz="6600" dirty="0"/>
              <a:t>Ecommerce Product Categorization</a:t>
            </a:r>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9"/>
            <a:ext cx="6269347" cy="1021498"/>
          </a:xfrm>
        </p:spPr>
        <p:txBody>
          <a:bodyPr>
            <a:normAutofit/>
          </a:bodyPr>
          <a:lstStyle/>
          <a:p>
            <a:r>
              <a:rPr lang="en-US" sz="2800" b="1" dirty="0">
                <a:solidFill>
                  <a:schemeClr val="tx1">
                    <a:lumMod val="85000"/>
                    <a:lumOff val="15000"/>
                  </a:schemeClr>
                </a:solidFill>
              </a:rPr>
              <a:t>Komal Sahu</a:t>
            </a:r>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3497179" cy="7026439"/>
          </a:xfrm>
          <a:prstGeom prst="rect">
            <a:avLst/>
          </a:prstGeom>
        </p:spPr>
      </p:pic>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5C8B7-CB3A-FE06-CD68-4FAC54B931A6}"/>
              </a:ext>
            </a:extLst>
          </p:cNvPr>
          <p:cNvSpPr>
            <a:spLocks noGrp="1"/>
          </p:cNvSpPr>
          <p:nvPr>
            <p:ph type="title"/>
          </p:nvPr>
        </p:nvSpPr>
        <p:spPr/>
        <p:txBody>
          <a:bodyPr/>
          <a:lstStyle/>
          <a:p>
            <a:r>
              <a:rPr lang="en-IN" dirty="0"/>
              <a:t>2. Increased Sales and Conversions</a:t>
            </a:r>
          </a:p>
        </p:txBody>
      </p:sp>
      <p:sp>
        <p:nvSpPr>
          <p:cNvPr id="3" name="Content Placeholder 2">
            <a:extLst>
              <a:ext uri="{FF2B5EF4-FFF2-40B4-BE49-F238E27FC236}">
                <a16:creationId xmlns:a16="http://schemas.microsoft.com/office/drawing/2014/main" id="{230B6D22-AEAA-1F4C-8286-DF0876D960EC}"/>
              </a:ext>
            </a:extLst>
          </p:cNvPr>
          <p:cNvSpPr>
            <a:spLocks noGrp="1"/>
          </p:cNvSpPr>
          <p:nvPr>
            <p:ph idx="1"/>
          </p:nvPr>
        </p:nvSpPr>
        <p:spPr/>
        <p:txBody>
          <a:bodyPr/>
          <a:lstStyle/>
          <a:p>
            <a:r>
              <a:rPr lang="en-US" b="1" dirty="0"/>
              <a:t>Explanation</a:t>
            </a:r>
            <a:r>
              <a:rPr lang="en-US" dirty="0"/>
              <a:t>: Proper categorization ensures products are easily discoverable, whether through search, filters, or recommendations. This ease of access directly impacts purchasing decisions.</a:t>
            </a:r>
          </a:p>
          <a:p>
            <a:r>
              <a:rPr lang="en-US" b="1" dirty="0"/>
              <a:t>Example</a:t>
            </a:r>
            <a:r>
              <a:rPr lang="en-US" dirty="0"/>
              <a:t>: Showing relevant accessories (e.g., socks or water bottles) in the same category as running shoes encourages cross-se</a:t>
            </a:r>
          </a:p>
          <a:p>
            <a:r>
              <a:rPr lang="en-US" b="1" dirty="0"/>
              <a:t>Impact</a:t>
            </a:r>
            <a:r>
              <a:rPr lang="en-US" dirty="0"/>
              <a:t>: Higher product discoverability translates to more purchases and better average order values (AOV).</a:t>
            </a:r>
          </a:p>
        </p:txBody>
      </p:sp>
    </p:spTree>
    <p:extLst>
      <p:ext uri="{BB962C8B-B14F-4D97-AF65-F5344CB8AC3E}">
        <p14:creationId xmlns:p14="http://schemas.microsoft.com/office/powerpoint/2010/main" val="38911977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055B2E-F03D-ABD1-16B1-B10802182769}"/>
              </a:ext>
            </a:extLst>
          </p:cNvPr>
          <p:cNvSpPr>
            <a:spLocks noGrp="1"/>
          </p:cNvSpPr>
          <p:nvPr>
            <p:ph type="title"/>
          </p:nvPr>
        </p:nvSpPr>
        <p:spPr/>
        <p:txBody>
          <a:bodyPr/>
          <a:lstStyle/>
          <a:p>
            <a:r>
              <a:rPr lang="en-IN" dirty="0"/>
              <a:t>3. Improved User Experience</a:t>
            </a:r>
          </a:p>
        </p:txBody>
      </p:sp>
      <p:sp>
        <p:nvSpPr>
          <p:cNvPr id="3" name="Content Placeholder 2">
            <a:extLst>
              <a:ext uri="{FF2B5EF4-FFF2-40B4-BE49-F238E27FC236}">
                <a16:creationId xmlns:a16="http://schemas.microsoft.com/office/drawing/2014/main" id="{586B72B2-6DE3-7CB2-9387-47E57569B4E3}"/>
              </a:ext>
            </a:extLst>
          </p:cNvPr>
          <p:cNvSpPr>
            <a:spLocks noGrp="1"/>
          </p:cNvSpPr>
          <p:nvPr>
            <p:ph idx="1"/>
          </p:nvPr>
        </p:nvSpPr>
        <p:spPr/>
        <p:txBody>
          <a:bodyPr/>
          <a:lstStyle/>
          <a:p>
            <a:r>
              <a:rPr lang="en-US" b="1" dirty="0"/>
              <a:t>Explanation</a:t>
            </a:r>
            <a:r>
              <a:rPr lang="en-US" dirty="0"/>
              <a:t>: When products are accurately categorized, customers can easily find what they’re looking for through intuitive navigation and search functionality.</a:t>
            </a:r>
          </a:p>
          <a:p>
            <a:pPr marL="0" indent="0">
              <a:buNone/>
            </a:pPr>
            <a:r>
              <a:rPr lang="en-US" b="1" dirty="0"/>
              <a:t>Example</a:t>
            </a:r>
            <a:r>
              <a:rPr lang="en-US" dirty="0"/>
              <a:t>: A customer searching for “men’s running shoes” is more likely to remain on a platform that accurately narrows down relevant options rather than showing a mix of unrelated items.</a:t>
            </a:r>
          </a:p>
          <a:p>
            <a:pPr marL="0" indent="0">
              <a:buNone/>
            </a:pPr>
            <a:r>
              <a:rPr lang="en-US" b="1" dirty="0"/>
              <a:t>Impact</a:t>
            </a:r>
            <a:r>
              <a:rPr lang="en-US" dirty="0"/>
              <a:t>: Enhanced user satisfaction leads to increased time spent on the platform, reducing bounce rates.</a:t>
            </a:r>
            <a:endParaRPr lang="en-IN" dirty="0"/>
          </a:p>
        </p:txBody>
      </p:sp>
    </p:spTree>
    <p:extLst>
      <p:ext uri="{BB962C8B-B14F-4D97-AF65-F5344CB8AC3E}">
        <p14:creationId xmlns:p14="http://schemas.microsoft.com/office/powerpoint/2010/main" val="590192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DE2D3A-AA14-F14C-1178-D038669D0799}"/>
              </a:ext>
            </a:extLst>
          </p:cNvPr>
          <p:cNvSpPr>
            <a:spLocks noGrp="1"/>
          </p:cNvSpPr>
          <p:nvPr>
            <p:ph type="title"/>
          </p:nvPr>
        </p:nvSpPr>
        <p:spPr/>
        <p:txBody>
          <a:bodyPr/>
          <a:lstStyle/>
          <a:p>
            <a:r>
              <a:rPr lang="en-IN" dirty="0"/>
              <a:t>4. Operational Efficiency</a:t>
            </a:r>
          </a:p>
        </p:txBody>
      </p:sp>
      <p:sp>
        <p:nvSpPr>
          <p:cNvPr id="3" name="Content Placeholder 2">
            <a:extLst>
              <a:ext uri="{FF2B5EF4-FFF2-40B4-BE49-F238E27FC236}">
                <a16:creationId xmlns:a16="http://schemas.microsoft.com/office/drawing/2014/main" id="{E314FC8C-5B47-E9A7-AF56-C66A930069D5}"/>
              </a:ext>
            </a:extLst>
          </p:cNvPr>
          <p:cNvSpPr>
            <a:spLocks noGrp="1"/>
          </p:cNvSpPr>
          <p:nvPr>
            <p:ph idx="1"/>
          </p:nvPr>
        </p:nvSpPr>
        <p:spPr/>
        <p:txBody>
          <a:bodyPr/>
          <a:lstStyle/>
          <a:p>
            <a:r>
              <a:rPr lang="en-US" b="1" dirty="0"/>
              <a:t>Explanation</a:t>
            </a:r>
            <a:r>
              <a:rPr lang="en-US" dirty="0"/>
              <a:t>: Automation in product categorization reduces the need for manual effort, speeding up the process and minimizing errors.</a:t>
            </a:r>
          </a:p>
          <a:p>
            <a:r>
              <a:rPr lang="en-US" b="1" dirty="0"/>
              <a:t>Example</a:t>
            </a:r>
            <a:r>
              <a:rPr lang="en-US" dirty="0"/>
              <a:t>: A rule-based or machine learning system can automatically assign categories to thousands of new products daily, saving time for staff.</a:t>
            </a:r>
          </a:p>
          <a:p>
            <a:r>
              <a:rPr lang="en-US" b="1" dirty="0"/>
              <a:t>Impact</a:t>
            </a:r>
            <a:r>
              <a:rPr lang="en-US" dirty="0"/>
              <a:t>: Reduced operational costs and faster time-to-market for new products.</a:t>
            </a:r>
            <a:endParaRPr lang="en-IN" dirty="0"/>
          </a:p>
        </p:txBody>
      </p:sp>
    </p:spTree>
    <p:extLst>
      <p:ext uri="{BB962C8B-B14F-4D97-AF65-F5344CB8AC3E}">
        <p14:creationId xmlns:p14="http://schemas.microsoft.com/office/powerpoint/2010/main" val="4802320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476087-9414-171E-B99B-B670C5C68E2D}"/>
              </a:ext>
            </a:extLst>
          </p:cNvPr>
          <p:cNvSpPr>
            <a:spLocks noGrp="1"/>
          </p:cNvSpPr>
          <p:nvPr>
            <p:ph type="title"/>
          </p:nvPr>
        </p:nvSpPr>
        <p:spPr/>
        <p:txBody>
          <a:bodyPr/>
          <a:lstStyle/>
          <a:p>
            <a:r>
              <a:rPr lang="en-IN" dirty="0"/>
              <a:t>5. Personalized Shopping</a:t>
            </a:r>
          </a:p>
        </p:txBody>
      </p:sp>
      <p:sp>
        <p:nvSpPr>
          <p:cNvPr id="3" name="Content Placeholder 2">
            <a:extLst>
              <a:ext uri="{FF2B5EF4-FFF2-40B4-BE49-F238E27FC236}">
                <a16:creationId xmlns:a16="http://schemas.microsoft.com/office/drawing/2014/main" id="{490DC3C3-D9E2-019C-C8E2-9D3AAC176C16}"/>
              </a:ext>
            </a:extLst>
          </p:cNvPr>
          <p:cNvSpPr>
            <a:spLocks noGrp="1"/>
          </p:cNvSpPr>
          <p:nvPr>
            <p:ph idx="1"/>
          </p:nvPr>
        </p:nvSpPr>
        <p:spPr/>
        <p:txBody>
          <a:bodyPr/>
          <a:lstStyle/>
          <a:p>
            <a:r>
              <a:rPr lang="en-US" b="1" dirty="0"/>
              <a:t>Explanation</a:t>
            </a:r>
            <a:r>
              <a:rPr lang="en-US" dirty="0"/>
              <a:t>: Analyzing user behavior and preferences enables dynamic and personalized categorization, helping customers discover products they’re more likely to buy.</a:t>
            </a:r>
          </a:p>
          <a:p>
            <a:r>
              <a:rPr lang="en-US" b="1" dirty="0"/>
              <a:t>Example</a:t>
            </a:r>
            <a:r>
              <a:rPr lang="en-US" dirty="0"/>
              <a:t>: A user frequently browsing fitness apparel might see tailored categories like “Trending in Fitness Gear” or “Recommended for You.”</a:t>
            </a:r>
          </a:p>
          <a:p>
            <a:r>
              <a:rPr lang="en-US" b="1" dirty="0"/>
              <a:t>Impact</a:t>
            </a:r>
            <a:r>
              <a:rPr lang="en-US" dirty="0"/>
              <a:t>: Drives customer loyalty and repeat purchases by creating a personalized shopping experience.</a:t>
            </a:r>
            <a:endParaRPr lang="en-IN" dirty="0"/>
          </a:p>
        </p:txBody>
      </p:sp>
    </p:spTree>
    <p:extLst>
      <p:ext uri="{BB962C8B-B14F-4D97-AF65-F5344CB8AC3E}">
        <p14:creationId xmlns:p14="http://schemas.microsoft.com/office/powerpoint/2010/main" val="29078279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40760F-A1F3-688E-78B3-0A6E242852FF}"/>
              </a:ext>
            </a:extLst>
          </p:cNvPr>
          <p:cNvSpPr>
            <a:spLocks noGrp="1"/>
          </p:cNvSpPr>
          <p:nvPr>
            <p:ph type="title"/>
          </p:nvPr>
        </p:nvSpPr>
        <p:spPr/>
        <p:txBody>
          <a:bodyPr/>
          <a:lstStyle/>
          <a:p>
            <a:r>
              <a:rPr lang="en-IN" dirty="0"/>
              <a:t>6. Competitive Advantage</a:t>
            </a:r>
          </a:p>
        </p:txBody>
      </p:sp>
      <p:sp>
        <p:nvSpPr>
          <p:cNvPr id="3" name="Content Placeholder 2">
            <a:extLst>
              <a:ext uri="{FF2B5EF4-FFF2-40B4-BE49-F238E27FC236}">
                <a16:creationId xmlns:a16="http://schemas.microsoft.com/office/drawing/2014/main" id="{97C6AA3E-6A9D-296E-DF32-0B0F69BCCA4F}"/>
              </a:ext>
            </a:extLst>
          </p:cNvPr>
          <p:cNvSpPr>
            <a:spLocks noGrp="1"/>
          </p:cNvSpPr>
          <p:nvPr>
            <p:ph idx="1"/>
          </p:nvPr>
        </p:nvSpPr>
        <p:spPr/>
        <p:txBody>
          <a:bodyPr/>
          <a:lstStyle/>
          <a:p>
            <a:r>
              <a:rPr lang="en-IN" b="1" dirty="0"/>
              <a:t>Explanation</a:t>
            </a:r>
            <a:r>
              <a:rPr lang="en-IN" dirty="0"/>
              <a:t>:</a:t>
            </a:r>
            <a:r>
              <a:rPr lang="en-US" dirty="0"/>
              <a:t> Advanced categorization systems set the platform apart by offering more accurate search results, better recommendations, and a smoother browsing experience compared to competitors.</a:t>
            </a:r>
          </a:p>
          <a:p>
            <a:r>
              <a:rPr lang="en-US" b="1" dirty="0"/>
              <a:t>Example</a:t>
            </a:r>
            <a:r>
              <a:rPr lang="en-US" dirty="0"/>
              <a:t>: Competitors with outdated or inaccurate categorization frustrate users, leading them to switch platforms.</a:t>
            </a:r>
          </a:p>
          <a:p>
            <a:r>
              <a:rPr lang="en-US" b="1" dirty="0"/>
              <a:t>Impact</a:t>
            </a:r>
            <a:r>
              <a:rPr lang="en-US" dirty="0"/>
              <a:t>: Superior categorization becomes a selling point, attracting new users and retaining existing ones.</a:t>
            </a:r>
            <a:endParaRPr lang="en-IN" dirty="0"/>
          </a:p>
        </p:txBody>
      </p:sp>
    </p:spTree>
    <p:extLst>
      <p:ext uri="{BB962C8B-B14F-4D97-AF65-F5344CB8AC3E}">
        <p14:creationId xmlns:p14="http://schemas.microsoft.com/office/powerpoint/2010/main" val="23436968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6D01F4-C1AA-2838-17F1-A1A5C1CAF703}"/>
              </a:ext>
            </a:extLst>
          </p:cNvPr>
          <p:cNvSpPr>
            <a:spLocks noGrp="1"/>
          </p:cNvSpPr>
          <p:nvPr>
            <p:ph type="title"/>
          </p:nvPr>
        </p:nvSpPr>
        <p:spPr/>
        <p:txBody>
          <a:bodyPr/>
          <a:lstStyle/>
          <a:p>
            <a:r>
              <a:rPr lang="en-IN" dirty="0"/>
              <a:t>7. Cost Optimization</a:t>
            </a:r>
          </a:p>
        </p:txBody>
      </p:sp>
      <p:sp>
        <p:nvSpPr>
          <p:cNvPr id="3" name="Content Placeholder 2">
            <a:extLst>
              <a:ext uri="{FF2B5EF4-FFF2-40B4-BE49-F238E27FC236}">
                <a16:creationId xmlns:a16="http://schemas.microsoft.com/office/drawing/2014/main" id="{274C3156-4E53-0EA2-12F2-47EECAB8CA04}"/>
              </a:ext>
            </a:extLst>
          </p:cNvPr>
          <p:cNvSpPr>
            <a:spLocks noGrp="1"/>
          </p:cNvSpPr>
          <p:nvPr>
            <p:ph idx="1"/>
          </p:nvPr>
        </p:nvSpPr>
        <p:spPr/>
        <p:txBody>
          <a:bodyPr/>
          <a:lstStyle/>
          <a:p>
            <a:r>
              <a:rPr lang="en-US" b="1" dirty="0"/>
              <a:t>Explanation</a:t>
            </a:r>
            <a:r>
              <a:rPr lang="en-US" dirty="0"/>
              <a:t>: Investing in automated categorization reduces long-term costs associated with manual intervention, frequent updates, and error rectification.</a:t>
            </a:r>
          </a:p>
          <a:p>
            <a:r>
              <a:rPr lang="en-US" b="1" dirty="0"/>
              <a:t>Example</a:t>
            </a:r>
            <a:r>
              <a:rPr lang="en-US" dirty="0"/>
              <a:t>: A one-time implementation of a machine learning-based system offsets recurring expenses of a team performing manual categorization.</a:t>
            </a:r>
          </a:p>
          <a:p>
            <a:r>
              <a:rPr lang="en-US" b="1" dirty="0"/>
              <a:t>Impact</a:t>
            </a:r>
            <a:r>
              <a:rPr lang="en-US" dirty="0"/>
              <a:t>: Significant cost savings over time while maintaining accuracy and efficiency.</a:t>
            </a:r>
          </a:p>
          <a:p>
            <a:endParaRPr lang="en-IN" dirty="0"/>
          </a:p>
        </p:txBody>
      </p:sp>
    </p:spTree>
    <p:extLst>
      <p:ext uri="{BB962C8B-B14F-4D97-AF65-F5344CB8AC3E}">
        <p14:creationId xmlns:p14="http://schemas.microsoft.com/office/powerpoint/2010/main" val="39416596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89334-3C4A-5AA6-81CC-D0854C8833E7}"/>
              </a:ext>
            </a:extLst>
          </p:cNvPr>
          <p:cNvSpPr>
            <a:spLocks noGrp="1"/>
          </p:cNvSpPr>
          <p:nvPr>
            <p:ph type="title"/>
          </p:nvPr>
        </p:nvSpPr>
        <p:spPr/>
        <p:txBody>
          <a:bodyPr/>
          <a:lstStyle/>
          <a:p>
            <a:r>
              <a:rPr lang="en-IN" dirty="0"/>
              <a:t>8. Data-Driven Insights</a:t>
            </a:r>
          </a:p>
        </p:txBody>
      </p:sp>
      <p:sp>
        <p:nvSpPr>
          <p:cNvPr id="3" name="Content Placeholder 2">
            <a:extLst>
              <a:ext uri="{FF2B5EF4-FFF2-40B4-BE49-F238E27FC236}">
                <a16:creationId xmlns:a16="http://schemas.microsoft.com/office/drawing/2014/main" id="{C7D0DB09-CA46-85EE-F079-38E1B4B460C3}"/>
              </a:ext>
            </a:extLst>
          </p:cNvPr>
          <p:cNvSpPr>
            <a:spLocks noGrp="1"/>
          </p:cNvSpPr>
          <p:nvPr>
            <p:ph idx="1"/>
          </p:nvPr>
        </p:nvSpPr>
        <p:spPr/>
        <p:txBody>
          <a:bodyPr/>
          <a:lstStyle/>
          <a:p>
            <a:r>
              <a:rPr lang="en-US" b="1" dirty="0"/>
              <a:t>Explanation</a:t>
            </a:r>
            <a:r>
              <a:rPr lang="en-US" dirty="0"/>
              <a:t>: Categorization systems generate valuable data about customer preferences, product trends, and demand patterns, which can be leveraged for strategic decision-making.</a:t>
            </a:r>
          </a:p>
          <a:p>
            <a:r>
              <a:rPr lang="en-US" b="1" dirty="0"/>
              <a:t>Example</a:t>
            </a:r>
            <a:r>
              <a:rPr lang="en-US" dirty="0"/>
              <a:t>: Frequent searches for “eco-friendly products” in specific categories might prompt the business to expand its sustainable product line.</a:t>
            </a:r>
          </a:p>
          <a:p>
            <a:r>
              <a:rPr lang="en-US" b="1" dirty="0"/>
              <a:t>Impact</a:t>
            </a:r>
            <a:r>
              <a:rPr lang="en-US" dirty="0"/>
              <a:t>: Enables informed decisions regarding inventory, marketing, and product development, aligning with market demands.</a:t>
            </a:r>
            <a:endParaRPr lang="en-IN" dirty="0"/>
          </a:p>
        </p:txBody>
      </p:sp>
    </p:spTree>
    <p:extLst>
      <p:ext uri="{BB962C8B-B14F-4D97-AF65-F5344CB8AC3E}">
        <p14:creationId xmlns:p14="http://schemas.microsoft.com/office/powerpoint/2010/main" val="1051501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593472-7442-A78B-1D98-D9207B714FCB}"/>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169100FD-06EC-1AC3-6A54-97B5F50AD899}"/>
              </a:ext>
            </a:extLst>
          </p:cNvPr>
          <p:cNvSpPr>
            <a:spLocks noGrp="1"/>
          </p:cNvSpPr>
          <p:nvPr>
            <p:ph idx="1"/>
          </p:nvPr>
        </p:nvSpPr>
        <p:spPr/>
        <p:txBody>
          <a:bodyPr/>
          <a:lstStyle/>
          <a:p>
            <a:r>
              <a:rPr lang="en-US" dirty="0"/>
              <a:t>Implementing an effective product categorization strategy has far-reaching business benefits, from improving user experience to driving growth and cost efficiency. It not only enhances current operations but also positions the platform for long-term success in a competitive market.</a:t>
            </a:r>
            <a:endParaRPr lang="en-IN" dirty="0"/>
          </a:p>
        </p:txBody>
      </p:sp>
    </p:spTree>
    <p:extLst>
      <p:ext uri="{BB962C8B-B14F-4D97-AF65-F5344CB8AC3E}">
        <p14:creationId xmlns:p14="http://schemas.microsoft.com/office/powerpoint/2010/main" val="23940409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CE6A3AF-5F21-A971-A98A-069BA0A8CCCD}"/>
              </a:ext>
            </a:extLst>
          </p:cNvPr>
          <p:cNvSpPr>
            <a:spLocks noGrp="1"/>
          </p:cNvSpPr>
          <p:nvPr>
            <p:ph type="title" idx="4294967295"/>
          </p:nvPr>
        </p:nvSpPr>
        <p:spPr>
          <a:xfrm>
            <a:off x="3322320" y="1259633"/>
            <a:ext cx="8463280" cy="2258008"/>
          </a:xfrm>
        </p:spPr>
        <p:txBody>
          <a:bodyPr>
            <a:normAutofit/>
          </a:bodyPr>
          <a:lstStyle/>
          <a:p>
            <a:r>
              <a:rPr lang="en-IN" sz="7200" b="1" u="sng" dirty="0"/>
              <a:t>THANK YOU</a:t>
            </a:r>
          </a:p>
        </p:txBody>
      </p:sp>
    </p:spTree>
    <p:extLst>
      <p:ext uri="{BB962C8B-B14F-4D97-AF65-F5344CB8AC3E}">
        <p14:creationId xmlns:p14="http://schemas.microsoft.com/office/powerpoint/2010/main" val="26356228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A86F321-EFA4-18F9-46BA-3B889A66078E}"/>
              </a:ext>
            </a:extLst>
          </p:cNvPr>
          <p:cNvSpPr>
            <a:spLocks noGrp="1"/>
          </p:cNvSpPr>
          <p:nvPr>
            <p:ph type="title"/>
          </p:nvPr>
        </p:nvSpPr>
        <p:spPr/>
        <p:txBody>
          <a:bodyPr>
            <a:normAutofit/>
          </a:bodyPr>
          <a:lstStyle/>
          <a:p>
            <a:r>
              <a:rPr lang="en-IN" sz="4000" b="1" u="sng" dirty="0"/>
              <a:t>Overview</a:t>
            </a:r>
          </a:p>
        </p:txBody>
      </p:sp>
      <p:sp>
        <p:nvSpPr>
          <p:cNvPr id="6" name="Content Placeholder 5">
            <a:extLst>
              <a:ext uri="{FF2B5EF4-FFF2-40B4-BE49-F238E27FC236}">
                <a16:creationId xmlns:a16="http://schemas.microsoft.com/office/drawing/2014/main" id="{4198C067-2AE3-01F0-92E8-B690A3EC6969}"/>
              </a:ext>
            </a:extLst>
          </p:cNvPr>
          <p:cNvSpPr>
            <a:spLocks noGrp="1"/>
          </p:cNvSpPr>
          <p:nvPr>
            <p:ph idx="1"/>
          </p:nvPr>
        </p:nvSpPr>
        <p:spPr/>
        <p:txBody>
          <a:bodyPr>
            <a:normAutofit/>
          </a:bodyPr>
          <a:lstStyle/>
          <a:p>
            <a:r>
              <a:rPr lang="en-US" sz="2400" dirty="0">
                <a:solidFill>
                  <a:schemeClr val="tx1"/>
                </a:solidFill>
                <a:latin typeface="Arimo" pitchFamily="34" charset="0"/>
                <a:ea typeface="Arimo" pitchFamily="34" charset="-122"/>
                <a:cs typeface="Arimo" pitchFamily="34" charset="-120"/>
              </a:rPr>
              <a:t>Effective product categorization is vital for enhancing eCommerce operations. It ensures customers experience seamless navigation to find desired products easily. This presentation focuses on addressing challenges in product categorization using data science techniques and innovative solutions, particularly for ambiguous product descriptions and diverse product offerings.</a:t>
            </a:r>
            <a:endParaRPr lang="en-US" sz="2400" dirty="0">
              <a:solidFill>
                <a:schemeClr val="tx1"/>
              </a:solidFill>
            </a:endParaRPr>
          </a:p>
        </p:txBody>
      </p:sp>
    </p:spTree>
    <p:extLst>
      <p:ext uri="{BB962C8B-B14F-4D97-AF65-F5344CB8AC3E}">
        <p14:creationId xmlns:p14="http://schemas.microsoft.com/office/powerpoint/2010/main" val="11094523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8E6E0D-32BE-B3BA-3F5E-6E8A3B83C26F}"/>
              </a:ext>
            </a:extLst>
          </p:cNvPr>
          <p:cNvSpPr>
            <a:spLocks noGrp="1"/>
          </p:cNvSpPr>
          <p:nvPr>
            <p:ph type="title"/>
          </p:nvPr>
        </p:nvSpPr>
        <p:spPr/>
        <p:txBody>
          <a:bodyPr>
            <a:normAutofit/>
          </a:bodyPr>
          <a:lstStyle/>
          <a:p>
            <a:r>
              <a:rPr lang="en-US" sz="4000" dirty="0"/>
              <a:t>Approaches for E-commerce Product Categorization :</a:t>
            </a:r>
            <a:endParaRPr lang="en-IN" sz="4000" dirty="0"/>
          </a:p>
        </p:txBody>
      </p:sp>
      <p:sp>
        <p:nvSpPr>
          <p:cNvPr id="3" name="Content Placeholder 2">
            <a:extLst>
              <a:ext uri="{FF2B5EF4-FFF2-40B4-BE49-F238E27FC236}">
                <a16:creationId xmlns:a16="http://schemas.microsoft.com/office/drawing/2014/main" id="{6725E07C-E6DE-03C1-D282-190CD3BF3A69}"/>
              </a:ext>
            </a:extLst>
          </p:cNvPr>
          <p:cNvSpPr>
            <a:spLocks noGrp="1"/>
          </p:cNvSpPr>
          <p:nvPr>
            <p:ph idx="1"/>
          </p:nvPr>
        </p:nvSpPr>
        <p:spPr/>
        <p:txBody>
          <a:bodyPr>
            <a:normAutofit/>
          </a:bodyPr>
          <a:lstStyle/>
          <a:p>
            <a:r>
              <a:rPr lang="en-IN" sz="1800" dirty="0">
                <a:solidFill>
                  <a:schemeClr val="tx1">
                    <a:lumMod val="65000"/>
                    <a:lumOff val="35000"/>
                  </a:schemeClr>
                </a:solidFill>
              </a:rPr>
              <a:t>1. Import necessary Libraries and Load the dataset.</a:t>
            </a:r>
          </a:p>
          <a:p>
            <a:pPr>
              <a:lnSpc>
                <a:spcPct val="107000"/>
              </a:lnSpc>
              <a:spcAft>
                <a:spcPts val="800"/>
              </a:spcAft>
            </a:pPr>
            <a:r>
              <a:rPr lang="en-US" sz="1800" dirty="0">
                <a:latin typeface="Quattrocento Sans" panose="020B0502050000020003" pitchFamily="34" charset="0"/>
                <a:ea typeface="Quattrocento Sans" panose="020B0502050000020003" pitchFamily="34" charset="0"/>
                <a:cs typeface="Quattrocento Sans" panose="020B0502050000020003" pitchFamily="34" charset="0"/>
              </a:rPr>
              <a:t>2</a:t>
            </a:r>
            <a:r>
              <a:rPr lang="en-US" sz="1800" dirty="0">
                <a:effectLst/>
                <a:latin typeface="Quattrocento Sans" panose="020B0502050000020003" pitchFamily="34" charset="0"/>
                <a:ea typeface="Quattrocento Sans" panose="020B0502050000020003" pitchFamily="34" charset="0"/>
                <a:cs typeface="Quattrocento Sans" panose="020B0502050000020003" pitchFamily="34" charset="0"/>
              </a:rPr>
              <a:t>. Analyze the Dataset to identify key features and missing values .</a:t>
            </a:r>
          </a:p>
          <a:p>
            <a:pPr>
              <a:lnSpc>
                <a:spcPct val="107000"/>
              </a:lnSpc>
              <a:spcAft>
                <a:spcPts val="800"/>
              </a:spcAft>
            </a:pPr>
            <a:r>
              <a:rPr lang="en-US" sz="1800" dirty="0">
                <a:latin typeface="Quattrocento Sans" panose="020B0502050000020003" pitchFamily="34" charset="0"/>
                <a:ea typeface="Quattrocento Sans" panose="020B0502050000020003" pitchFamily="34" charset="0"/>
                <a:cs typeface="Quattrocento Sans" panose="020B0502050000020003" pitchFamily="34" charset="0"/>
              </a:rPr>
              <a:t>3. Perform EDA  to extract valuable insights from the dataset.</a:t>
            </a:r>
            <a:endParaRPr lang="en-US" sz="1800" dirty="0">
              <a:effectLst/>
              <a:latin typeface="Quattrocento Sans" panose="020B0502050000020003" pitchFamily="34" charset="0"/>
              <a:ea typeface="Quattrocento Sans" panose="020B0502050000020003" pitchFamily="34" charset="0"/>
              <a:cs typeface="Quattrocento Sans" panose="020B0502050000020003" pitchFamily="34" charset="0"/>
            </a:endParaRPr>
          </a:p>
          <a:p>
            <a:pPr>
              <a:lnSpc>
                <a:spcPct val="107000"/>
              </a:lnSpc>
              <a:spcAft>
                <a:spcPts val="800"/>
              </a:spcAft>
            </a:pPr>
            <a:r>
              <a:rPr lang="en-US" sz="1800" dirty="0">
                <a:latin typeface="Quattrocento Sans" panose="020B0502050000020003" pitchFamily="34" charset="0"/>
                <a:ea typeface="Quattrocento Sans" panose="020B0502050000020003" pitchFamily="34" charset="0"/>
                <a:cs typeface="Quattrocento Sans" panose="020B0502050000020003" pitchFamily="34" charset="0"/>
              </a:rPr>
              <a:t>3</a:t>
            </a:r>
            <a:r>
              <a:rPr lang="en-US" sz="1800" dirty="0">
                <a:effectLst/>
                <a:latin typeface="Quattrocento Sans" panose="020B0502050000020003" pitchFamily="34" charset="0"/>
                <a:ea typeface="Quattrocento Sans" panose="020B0502050000020003" pitchFamily="34" charset="0"/>
                <a:cs typeface="Quattrocento Sans" panose="020B0502050000020003" pitchFamily="34" charset="0"/>
              </a:rPr>
              <a:t>. Visualize the Data to uncover data patterns and correlations, considering the text-based nature of the dataset.</a:t>
            </a:r>
          </a:p>
          <a:p>
            <a:pPr>
              <a:lnSpc>
                <a:spcPct val="107000"/>
              </a:lnSpc>
              <a:spcAft>
                <a:spcPts val="800"/>
              </a:spcAft>
            </a:pPr>
            <a:r>
              <a:rPr lang="en-US" sz="1800" dirty="0">
                <a:latin typeface="Quattrocento Sans" panose="020B0502050000020003" pitchFamily="34" charset="0"/>
                <a:ea typeface="Quattrocento Sans" panose="020B0502050000020003" pitchFamily="34" charset="0"/>
                <a:cs typeface="Quattrocento Sans" panose="020B0502050000020003" pitchFamily="34" charset="0"/>
              </a:rPr>
              <a:t>4</a:t>
            </a:r>
            <a:r>
              <a:rPr lang="en-US" sz="1800" dirty="0">
                <a:effectLst/>
                <a:latin typeface="Quattrocento Sans" panose="020B0502050000020003" pitchFamily="34" charset="0"/>
                <a:ea typeface="Quattrocento Sans" panose="020B0502050000020003" pitchFamily="34" charset="0"/>
                <a:cs typeface="Quattrocento Sans" panose="020B0502050000020003" pitchFamily="34" charset="0"/>
              </a:rPr>
              <a:t>. Clean and transform the dataset by handling missing values and inconsistencies.</a:t>
            </a:r>
          </a:p>
          <a:p>
            <a:pPr>
              <a:lnSpc>
                <a:spcPct val="107000"/>
              </a:lnSpc>
              <a:spcAft>
                <a:spcPts val="800"/>
              </a:spcAft>
            </a:pPr>
            <a:r>
              <a:rPr lang="en-US" sz="1800" dirty="0">
                <a:latin typeface="Quattrocento Sans" panose="020B0502050000020003" pitchFamily="34" charset="0"/>
                <a:ea typeface="Calibri" panose="020F0502020204030204" pitchFamily="34" charset="0"/>
              </a:rPr>
              <a:t>5. </a:t>
            </a:r>
            <a:r>
              <a:rPr lang="en-US" sz="1800" dirty="0">
                <a:effectLst/>
                <a:latin typeface="Quattrocento Sans" panose="020B0502050000020003" pitchFamily="34" charset="0"/>
                <a:ea typeface="Quattrocento Sans" panose="020B0502050000020003" pitchFamily="34" charset="0"/>
                <a:cs typeface="Quattrocento Sans" panose="020B0502050000020003" pitchFamily="34" charset="0"/>
              </a:rPr>
              <a:t>Convert raw product data (text descriptions, specifications) into informative features using techniques like TF-IDF or word embeddings.</a:t>
            </a:r>
            <a:endParaRPr lang="en-IN" sz="1800" dirty="0">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23684553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8E6E0D-32BE-B3BA-3F5E-6E8A3B83C26F}"/>
              </a:ext>
            </a:extLst>
          </p:cNvPr>
          <p:cNvSpPr>
            <a:spLocks noGrp="1"/>
          </p:cNvSpPr>
          <p:nvPr>
            <p:ph type="title"/>
          </p:nvPr>
        </p:nvSpPr>
        <p:spPr/>
        <p:txBody>
          <a:bodyPr>
            <a:normAutofit/>
          </a:bodyPr>
          <a:lstStyle/>
          <a:p>
            <a:r>
              <a:rPr lang="en-US" sz="4000" dirty="0"/>
              <a:t>Approaches for E-commerce Product Categorization :</a:t>
            </a:r>
            <a:endParaRPr lang="en-IN" sz="4000" dirty="0"/>
          </a:p>
        </p:txBody>
      </p:sp>
      <p:sp>
        <p:nvSpPr>
          <p:cNvPr id="3" name="Content Placeholder 2">
            <a:extLst>
              <a:ext uri="{FF2B5EF4-FFF2-40B4-BE49-F238E27FC236}">
                <a16:creationId xmlns:a16="http://schemas.microsoft.com/office/drawing/2014/main" id="{6725E07C-E6DE-03C1-D282-190CD3BF3A69}"/>
              </a:ext>
            </a:extLst>
          </p:cNvPr>
          <p:cNvSpPr>
            <a:spLocks noGrp="1"/>
          </p:cNvSpPr>
          <p:nvPr>
            <p:ph idx="1"/>
          </p:nvPr>
        </p:nvSpPr>
        <p:spPr/>
        <p:txBody>
          <a:bodyPr>
            <a:noAutofit/>
          </a:bodyPr>
          <a:lstStyle/>
          <a:p>
            <a:pPr>
              <a:lnSpc>
                <a:spcPct val="107000"/>
              </a:lnSpc>
              <a:spcAft>
                <a:spcPts val="800"/>
              </a:spcAft>
            </a:pPr>
            <a:r>
              <a:rPr lang="en-US" sz="1800" dirty="0">
                <a:latin typeface="Quattrocento Sans" panose="020B0502050000020003" pitchFamily="34" charset="0"/>
                <a:ea typeface="Calibri" panose="020F0502020204030204" pitchFamily="34" charset="0"/>
              </a:rPr>
              <a:t>6.</a:t>
            </a:r>
            <a:r>
              <a:rPr lang="en-US" sz="1800" dirty="0">
                <a:effectLst/>
                <a:latin typeface="Quattrocento Sans" panose="020B0502050000020003" pitchFamily="34" charset="0"/>
                <a:ea typeface="Quattrocento Sans" panose="020B0502050000020003" pitchFamily="34" charset="0"/>
                <a:cs typeface="Quattrocento Sans" panose="020B0502050000020003" pitchFamily="34" charset="0"/>
              </a:rPr>
              <a:t> Detect and address class imbalance in the product category feature.</a:t>
            </a:r>
          </a:p>
          <a:p>
            <a:pPr>
              <a:lnSpc>
                <a:spcPct val="107000"/>
              </a:lnSpc>
              <a:spcAft>
                <a:spcPts val="800"/>
              </a:spcAft>
            </a:pPr>
            <a:r>
              <a:rPr lang="en-US" sz="1800" dirty="0">
                <a:latin typeface="Quattrocento Sans" panose="020B0502050000020003" pitchFamily="34" charset="0"/>
                <a:ea typeface="Calibri" panose="020F0502020204030204" pitchFamily="34" charset="0"/>
              </a:rPr>
              <a:t>7.</a:t>
            </a:r>
            <a:r>
              <a:rPr lang="en-US" sz="1800" dirty="0">
                <a:effectLst/>
                <a:latin typeface="Quattrocento Sans" panose="020B0502050000020003" pitchFamily="34" charset="0"/>
                <a:ea typeface="Quattrocento Sans" panose="020B0502050000020003" pitchFamily="34" charset="0"/>
                <a:cs typeface="Quattrocento Sans" panose="020B0502050000020003" pitchFamily="34" charset="0"/>
              </a:rPr>
              <a:t> Design and train predictive models using train-test split for both machine learning and deep learning model.</a:t>
            </a:r>
          </a:p>
          <a:p>
            <a:pPr>
              <a:lnSpc>
                <a:spcPct val="107000"/>
              </a:lnSpc>
              <a:spcAft>
                <a:spcPts val="800"/>
              </a:spcAft>
            </a:pPr>
            <a:r>
              <a:rPr lang="en-US" sz="1800" dirty="0">
                <a:latin typeface="Quattrocento Sans" panose="020B0502050000020003" pitchFamily="34" charset="0"/>
                <a:ea typeface="Calibri" panose="020F0502020204030204" pitchFamily="34" charset="0"/>
              </a:rPr>
              <a:t>8. </a:t>
            </a:r>
            <a:r>
              <a:rPr lang="en-US" sz="1800" dirty="0">
                <a:effectLst/>
                <a:latin typeface="Quattrocento Sans" panose="020B0502050000020003" pitchFamily="34" charset="0"/>
                <a:ea typeface="Quattrocento Sans" panose="020B0502050000020003" pitchFamily="34" charset="0"/>
                <a:cs typeface="Quattrocento Sans" panose="020B0502050000020003" pitchFamily="34" charset="0"/>
              </a:rPr>
              <a:t>Measure model performance using evaluation metrics like accuracy, F1 score, precision, and recall.</a:t>
            </a:r>
          </a:p>
          <a:p>
            <a:pPr>
              <a:lnSpc>
                <a:spcPct val="107000"/>
              </a:lnSpc>
              <a:spcAft>
                <a:spcPts val="800"/>
              </a:spcAft>
            </a:pPr>
            <a:r>
              <a:rPr lang="en-US" sz="1800" dirty="0">
                <a:latin typeface="Quattrocento Sans" panose="020B0502050000020003" pitchFamily="34" charset="0"/>
                <a:ea typeface="Calibri" panose="020F0502020204030204" pitchFamily="34" charset="0"/>
              </a:rPr>
              <a:t>9.</a:t>
            </a:r>
            <a:r>
              <a:rPr lang="en-US" sz="1800" dirty="0">
                <a:effectLst/>
                <a:latin typeface="Quattrocento Sans" panose="020B0502050000020003" pitchFamily="34" charset="0"/>
                <a:ea typeface="Quattrocento Sans" panose="020B0502050000020003" pitchFamily="34" charset="0"/>
                <a:cs typeface="Quattrocento Sans" panose="020B0502050000020003" pitchFamily="34" charset="0"/>
              </a:rPr>
              <a:t> Optimize model performance by tuning hyperparameters and selecting the most relevant features,     if necessary.</a:t>
            </a:r>
            <a:endParaRPr lang="en-US" sz="1800" dirty="0">
              <a:latin typeface="Quattrocento Sans" panose="020B0502050000020003" pitchFamily="34" charset="0"/>
              <a:ea typeface="Quattrocento Sans" panose="020B0502050000020003" pitchFamily="34" charset="0"/>
              <a:cs typeface="Quattrocento Sans" panose="020B0502050000020003" pitchFamily="34" charset="0"/>
            </a:endParaRPr>
          </a:p>
          <a:p>
            <a:pPr>
              <a:lnSpc>
                <a:spcPct val="107000"/>
              </a:lnSpc>
              <a:spcAft>
                <a:spcPts val="800"/>
              </a:spcAft>
            </a:pPr>
            <a:r>
              <a:rPr lang="en-US" sz="1800" dirty="0">
                <a:effectLst/>
                <a:latin typeface="Quattrocento Sans" panose="020B0502050000020003" pitchFamily="34" charset="0"/>
                <a:ea typeface="Calibri" panose="020F0502020204030204" pitchFamily="34" charset="0"/>
              </a:rPr>
              <a:t>10.</a:t>
            </a:r>
            <a:r>
              <a:rPr lang="en-US" sz="1800" dirty="0">
                <a:effectLst/>
                <a:latin typeface="Quattrocento Sans" panose="020B0502050000020003" pitchFamily="34" charset="0"/>
                <a:ea typeface="Quattrocento Sans" panose="020B0502050000020003" pitchFamily="34" charset="0"/>
                <a:cs typeface="Quattrocento Sans" panose="020B0502050000020003" pitchFamily="34" charset="0"/>
              </a:rPr>
              <a:t> Evaluate the different  model on the test dataset to validate its performance.</a:t>
            </a:r>
            <a:endParaRPr lang="en-IN" sz="1800" dirty="0">
              <a:effectLst/>
              <a:latin typeface="Calibri" panose="020F0502020204030204" pitchFamily="34" charset="0"/>
              <a:ea typeface="Calibri" panose="020F0502020204030204" pitchFamily="34" charset="0"/>
            </a:endParaRPr>
          </a:p>
          <a:p>
            <a:pPr>
              <a:lnSpc>
                <a:spcPct val="107000"/>
              </a:lnSpc>
              <a:spcAft>
                <a:spcPts val="800"/>
              </a:spcAft>
            </a:pPr>
            <a:endParaRPr lang="en-IN" sz="1800" dirty="0">
              <a:effectLst/>
              <a:latin typeface="Calibri" panose="020F0502020204030204" pitchFamily="34" charset="0"/>
              <a:ea typeface="Calibri" panose="020F0502020204030204" pitchFamily="34" charset="0"/>
            </a:endParaRPr>
          </a:p>
          <a:p>
            <a:pPr>
              <a:lnSpc>
                <a:spcPct val="107000"/>
              </a:lnSpc>
              <a:spcAft>
                <a:spcPts val="800"/>
              </a:spcAft>
            </a:pPr>
            <a:endParaRPr lang="en-IN" sz="1800" dirty="0">
              <a:effectLst/>
              <a:latin typeface="Calibri" panose="020F0502020204030204" pitchFamily="34" charset="0"/>
              <a:ea typeface="Calibri" panose="020F0502020204030204" pitchFamily="34" charset="0"/>
            </a:endParaRPr>
          </a:p>
          <a:p>
            <a:endParaRPr lang="en-IN" sz="1800" dirty="0">
              <a:effectLst/>
              <a:latin typeface="Calibri" panose="020F0502020204030204" pitchFamily="34" charset="0"/>
              <a:ea typeface="Calibri" panose="020F0502020204030204" pitchFamily="34" charset="0"/>
            </a:endParaRPr>
          </a:p>
          <a:p>
            <a:endParaRPr lang="en-IN" sz="1800" dirty="0"/>
          </a:p>
        </p:txBody>
      </p:sp>
    </p:spTree>
    <p:extLst>
      <p:ext uri="{BB962C8B-B14F-4D97-AF65-F5344CB8AC3E}">
        <p14:creationId xmlns:p14="http://schemas.microsoft.com/office/powerpoint/2010/main" val="47067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621DD3-39E6-2608-9ECD-79A31766E814}"/>
              </a:ext>
            </a:extLst>
          </p:cNvPr>
          <p:cNvSpPr>
            <a:spLocks noGrp="1"/>
          </p:cNvSpPr>
          <p:nvPr>
            <p:ph type="title"/>
          </p:nvPr>
        </p:nvSpPr>
        <p:spPr/>
        <p:txBody>
          <a:bodyPr>
            <a:normAutofit/>
          </a:bodyPr>
          <a:lstStyle/>
          <a:p>
            <a:r>
              <a:rPr lang="en-IN" sz="4000" dirty="0"/>
              <a:t>Key-Insights :</a:t>
            </a:r>
          </a:p>
        </p:txBody>
      </p:sp>
      <p:sp>
        <p:nvSpPr>
          <p:cNvPr id="4" name="Content Placeholder 3">
            <a:extLst>
              <a:ext uri="{FF2B5EF4-FFF2-40B4-BE49-F238E27FC236}">
                <a16:creationId xmlns:a16="http://schemas.microsoft.com/office/drawing/2014/main" id="{E8386977-3720-CED5-86E7-9E935F55BD3C}"/>
              </a:ext>
            </a:extLst>
          </p:cNvPr>
          <p:cNvSpPr>
            <a:spLocks noGrp="1"/>
          </p:cNvSpPr>
          <p:nvPr>
            <p:ph idx="1"/>
          </p:nvPr>
        </p:nvSpPr>
        <p:spPr/>
        <p:txBody>
          <a:bodyPr>
            <a:normAutofit/>
          </a:bodyPr>
          <a:lstStyle/>
          <a:p>
            <a:r>
              <a:rPr lang="en-IN" sz="1800" dirty="0"/>
              <a:t>The  Online platform’s highest selling product category is Clothing followed by Jwellery.</a:t>
            </a:r>
          </a:p>
          <a:p>
            <a:r>
              <a:rPr lang="en-IN" sz="1800" dirty="0"/>
              <a:t>The Online platform has moderate sales in Categories such as Footwear, Automotive, Mobiles &amp; Accessories, Home decors &amp; Festive needs, Kitchen &amp; dinning, Computers.</a:t>
            </a:r>
          </a:p>
          <a:p>
            <a:r>
              <a:rPr lang="en-IN" sz="1800" dirty="0"/>
              <a:t>The Online platform has least sales in Bags, Wallets &amp; Belts followed by Baby care, Pens &amp; Stationary, Toys &amp; School Supplies, Tools &amp; Hardware, Watches.</a:t>
            </a:r>
          </a:p>
        </p:txBody>
      </p:sp>
    </p:spTree>
    <p:extLst>
      <p:ext uri="{BB962C8B-B14F-4D97-AF65-F5344CB8AC3E}">
        <p14:creationId xmlns:p14="http://schemas.microsoft.com/office/powerpoint/2010/main" val="15477576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5B7E8D-BC10-F92D-8D53-0560B441CD41}"/>
              </a:ext>
            </a:extLst>
          </p:cNvPr>
          <p:cNvSpPr>
            <a:spLocks noGrp="1"/>
          </p:cNvSpPr>
          <p:nvPr>
            <p:ph type="title"/>
          </p:nvPr>
        </p:nvSpPr>
        <p:spPr/>
        <p:txBody>
          <a:bodyPr>
            <a:normAutofit/>
          </a:bodyPr>
          <a:lstStyle/>
          <a:p>
            <a:r>
              <a:rPr lang="en-US" sz="2400" dirty="0"/>
              <a:t>Dataset contains more categories of “Clothing” followed by "Jewellery" and "Footwear" this implies that customers are more interested in buying this products.</a:t>
            </a:r>
            <a:endParaRPr lang="en-IN" sz="2400" dirty="0"/>
          </a:p>
        </p:txBody>
      </p:sp>
      <p:pic>
        <p:nvPicPr>
          <p:cNvPr id="5" name="Content Placeholder 4">
            <a:extLst>
              <a:ext uri="{FF2B5EF4-FFF2-40B4-BE49-F238E27FC236}">
                <a16:creationId xmlns:a16="http://schemas.microsoft.com/office/drawing/2014/main" id="{B7CA958D-DC88-5535-774A-0BF3F45C3C17}"/>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501" t="-162" r="-3210" b="162"/>
          <a:stretch/>
        </p:blipFill>
        <p:spPr>
          <a:xfrm>
            <a:off x="2956559" y="2108200"/>
            <a:ext cx="6303593" cy="3760788"/>
          </a:xfrm>
        </p:spPr>
      </p:pic>
    </p:spTree>
    <p:extLst>
      <p:ext uri="{BB962C8B-B14F-4D97-AF65-F5344CB8AC3E}">
        <p14:creationId xmlns:p14="http://schemas.microsoft.com/office/powerpoint/2010/main" val="31726344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350313-361B-2120-728E-36892176404A}"/>
              </a:ext>
            </a:extLst>
          </p:cNvPr>
          <p:cNvSpPr>
            <a:spLocks noGrp="1"/>
          </p:cNvSpPr>
          <p:nvPr>
            <p:ph type="title"/>
          </p:nvPr>
        </p:nvSpPr>
        <p:spPr/>
        <p:txBody>
          <a:bodyPr>
            <a:normAutofit/>
          </a:bodyPr>
          <a:lstStyle/>
          <a:p>
            <a:r>
              <a:rPr lang="en-US" sz="3600" dirty="0">
                <a:solidFill>
                  <a:schemeClr val="tx1">
                    <a:lumMod val="65000"/>
                    <a:lumOff val="35000"/>
                  </a:schemeClr>
                </a:solidFill>
              </a:rPr>
              <a:t>T</a:t>
            </a:r>
            <a:r>
              <a:rPr lang="en-US" sz="3600" i="0" dirty="0">
                <a:solidFill>
                  <a:schemeClr val="tx1">
                    <a:lumMod val="65000"/>
                    <a:lumOff val="35000"/>
                  </a:schemeClr>
                </a:solidFill>
                <a:effectLst/>
              </a:rPr>
              <a:t>he mean description lenghts for most categories are in the range of :</a:t>
            </a:r>
            <a:endParaRPr lang="en-IN" sz="3600" dirty="0">
              <a:solidFill>
                <a:schemeClr val="tx1">
                  <a:lumMod val="65000"/>
                  <a:lumOff val="35000"/>
                </a:schemeClr>
              </a:solidFill>
            </a:endParaRPr>
          </a:p>
        </p:txBody>
      </p:sp>
      <p:sp>
        <p:nvSpPr>
          <p:cNvPr id="4" name="Text Placeholder 3">
            <a:extLst>
              <a:ext uri="{FF2B5EF4-FFF2-40B4-BE49-F238E27FC236}">
                <a16:creationId xmlns:a16="http://schemas.microsoft.com/office/drawing/2014/main" id="{BB19EAC0-CF5E-464D-2091-7F3399F28687}"/>
              </a:ext>
            </a:extLst>
          </p:cNvPr>
          <p:cNvSpPr>
            <a:spLocks noGrp="1"/>
          </p:cNvSpPr>
          <p:nvPr>
            <p:ph type="body" idx="1"/>
          </p:nvPr>
        </p:nvSpPr>
        <p:spPr/>
        <p:txBody>
          <a:bodyPr>
            <a:normAutofit lnSpcReduction="10000"/>
          </a:bodyPr>
          <a:lstStyle/>
          <a:p>
            <a:r>
              <a:rPr lang="en-IN" dirty="0"/>
              <a:t>Before Resampled : Range between 40-120</a:t>
            </a:r>
          </a:p>
        </p:txBody>
      </p:sp>
      <p:sp>
        <p:nvSpPr>
          <p:cNvPr id="6" name="Text Placeholder 5">
            <a:extLst>
              <a:ext uri="{FF2B5EF4-FFF2-40B4-BE49-F238E27FC236}">
                <a16:creationId xmlns:a16="http://schemas.microsoft.com/office/drawing/2014/main" id="{3690C77A-D00B-7907-E96E-885398B14C9C}"/>
              </a:ext>
            </a:extLst>
          </p:cNvPr>
          <p:cNvSpPr>
            <a:spLocks noGrp="1"/>
          </p:cNvSpPr>
          <p:nvPr>
            <p:ph type="body" sz="quarter" idx="3"/>
          </p:nvPr>
        </p:nvSpPr>
        <p:spPr/>
        <p:txBody>
          <a:bodyPr>
            <a:normAutofit lnSpcReduction="10000"/>
          </a:bodyPr>
          <a:lstStyle/>
          <a:p>
            <a:r>
              <a:rPr lang="en-IN" dirty="0"/>
              <a:t>After resampled : range between 30-40</a:t>
            </a:r>
          </a:p>
        </p:txBody>
      </p:sp>
      <p:pic>
        <p:nvPicPr>
          <p:cNvPr id="17" name="Content Placeholder 16">
            <a:extLst>
              <a:ext uri="{FF2B5EF4-FFF2-40B4-BE49-F238E27FC236}">
                <a16:creationId xmlns:a16="http://schemas.microsoft.com/office/drawing/2014/main" id="{74E0CE42-F449-F88F-3A2C-62299A4460D3}"/>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476111" y="2957513"/>
            <a:ext cx="3881966" cy="2911475"/>
          </a:xfrm>
        </p:spPr>
      </p:pic>
      <p:pic>
        <p:nvPicPr>
          <p:cNvPr id="19" name="Content Placeholder 18">
            <a:extLst>
              <a:ext uri="{FF2B5EF4-FFF2-40B4-BE49-F238E27FC236}">
                <a16:creationId xmlns:a16="http://schemas.microsoft.com/office/drawing/2014/main" id="{99C4A816-53EC-9E48-9CED-5B83081CD479}"/>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895042" y="2957513"/>
            <a:ext cx="3881966" cy="2911475"/>
          </a:xfrm>
        </p:spPr>
      </p:pic>
    </p:spTree>
    <p:extLst>
      <p:ext uri="{BB962C8B-B14F-4D97-AF65-F5344CB8AC3E}">
        <p14:creationId xmlns:p14="http://schemas.microsoft.com/office/powerpoint/2010/main" val="35740324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A59B28-2ABD-4191-BA42-E8BC9A129DBF}"/>
              </a:ext>
            </a:extLst>
          </p:cNvPr>
          <p:cNvSpPr>
            <a:spLocks noGrp="1"/>
          </p:cNvSpPr>
          <p:nvPr>
            <p:ph type="title"/>
          </p:nvPr>
        </p:nvSpPr>
        <p:spPr/>
        <p:txBody>
          <a:bodyPr/>
          <a:lstStyle/>
          <a:p>
            <a:r>
              <a:rPr lang="en-IN" dirty="0"/>
              <a:t>Business-Insights :</a:t>
            </a:r>
          </a:p>
        </p:txBody>
      </p:sp>
      <p:sp>
        <p:nvSpPr>
          <p:cNvPr id="3" name="Content Placeholder 2">
            <a:extLst>
              <a:ext uri="{FF2B5EF4-FFF2-40B4-BE49-F238E27FC236}">
                <a16:creationId xmlns:a16="http://schemas.microsoft.com/office/drawing/2014/main" id="{B20E0639-C290-C11D-7C4F-AAB09FB6BA73}"/>
              </a:ext>
            </a:extLst>
          </p:cNvPr>
          <p:cNvSpPr>
            <a:spLocks noGrp="1"/>
          </p:cNvSpPr>
          <p:nvPr>
            <p:ph idx="1"/>
          </p:nvPr>
        </p:nvSpPr>
        <p:spPr/>
        <p:txBody>
          <a:bodyPr>
            <a:normAutofit/>
          </a:bodyPr>
          <a:lstStyle/>
          <a:p>
            <a:r>
              <a:rPr lang="en-IN" sz="1800" dirty="0">
                <a:solidFill>
                  <a:schemeClr val="tx1">
                    <a:lumMod val="65000"/>
                    <a:lumOff val="35000"/>
                  </a:schemeClr>
                </a:solidFill>
              </a:rPr>
              <a:t>The Business insights of Ecommerce Product Categorization model is provides valuable insights into customer behaviour or different features.  Especially in e-commerce or large retail environments we use multi-class text classification to finding the valuable insights for business .</a:t>
            </a:r>
          </a:p>
          <a:p>
            <a:r>
              <a:rPr lang="en-IN" sz="1800" dirty="0">
                <a:solidFill>
                  <a:schemeClr val="tx1">
                    <a:lumMod val="65000"/>
                    <a:lumOff val="35000"/>
                  </a:schemeClr>
                </a:solidFill>
              </a:rPr>
              <a:t>Some of the Business insights for various aspects, are : </a:t>
            </a:r>
          </a:p>
        </p:txBody>
      </p:sp>
    </p:spTree>
    <p:extLst>
      <p:ext uri="{BB962C8B-B14F-4D97-AF65-F5344CB8AC3E}">
        <p14:creationId xmlns:p14="http://schemas.microsoft.com/office/powerpoint/2010/main" val="21102812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3242D557-B7F1-2D4F-69A7-B6A4E375386B}"/>
              </a:ext>
            </a:extLst>
          </p:cNvPr>
          <p:cNvSpPr>
            <a:spLocks noGrp="1"/>
          </p:cNvSpPr>
          <p:nvPr>
            <p:ph type="title"/>
          </p:nvPr>
        </p:nvSpPr>
        <p:spPr/>
        <p:txBody>
          <a:bodyPr/>
          <a:lstStyle/>
          <a:p>
            <a:r>
              <a:rPr lang="en-IN" dirty="0"/>
              <a:t>1. Scalability for Growth</a:t>
            </a:r>
          </a:p>
        </p:txBody>
      </p:sp>
      <p:sp>
        <p:nvSpPr>
          <p:cNvPr id="12" name="Content Placeholder 11">
            <a:extLst>
              <a:ext uri="{FF2B5EF4-FFF2-40B4-BE49-F238E27FC236}">
                <a16:creationId xmlns:a16="http://schemas.microsoft.com/office/drawing/2014/main" id="{A774BFF9-11D3-52B2-ACF6-F603B660EE20}"/>
              </a:ext>
            </a:extLst>
          </p:cNvPr>
          <p:cNvSpPr>
            <a:spLocks noGrp="1"/>
          </p:cNvSpPr>
          <p:nvPr>
            <p:ph idx="1"/>
          </p:nvPr>
        </p:nvSpPr>
        <p:spPr/>
        <p:txBody>
          <a:bodyPr/>
          <a:lstStyle/>
          <a:p>
            <a:r>
              <a:rPr lang="en-US" b="1" dirty="0"/>
              <a:t>Explanation</a:t>
            </a:r>
            <a:r>
              <a:rPr lang="en-US" dirty="0"/>
              <a:t>: As product catalogs grow, manual categorization becomes infeasible. Scalable methods like machine learning can handle large and diverse inventories effectively.</a:t>
            </a:r>
          </a:p>
          <a:p>
            <a:r>
              <a:rPr lang="en-US" b="1" dirty="0"/>
              <a:t>Example</a:t>
            </a:r>
            <a:r>
              <a:rPr lang="en-US" dirty="0"/>
              <a:t>: An e-commerce platform expanding into new categories like electronics or groceries can quickly adapt without overhauling the system.</a:t>
            </a:r>
          </a:p>
          <a:p>
            <a:r>
              <a:rPr lang="en-US" b="1" dirty="0"/>
              <a:t>Impact</a:t>
            </a:r>
            <a:r>
              <a:rPr lang="en-US" dirty="0"/>
              <a:t>: Supports business growth without requiring proportional increases in workforce or resources.</a:t>
            </a:r>
            <a:endParaRPr lang="en-IN" dirty="0"/>
          </a:p>
        </p:txBody>
      </p:sp>
    </p:spTree>
    <p:extLst>
      <p:ext uri="{BB962C8B-B14F-4D97-AF65-F5344CB8AC3E}">
        <p14:creationId xmlns:p14="http://schemas.microsoft.com/office/powerpoint/2010/main" val="2653396737"/>
      </p:ext>
    </p:extLst>
  </p:cSld>
  <p:clrMapOvr>
    <a:masterClrMapping/>
  </p:clrMapOvr>
</p:sld>
</file>

<file path=ppt/theme/theme1.xml><?xml version="1.0" encoding="utf-8"?>
<a:theme xmlns:a="http://schemas.openxmlformats.org/drawingml/2006/main" name="Custom">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80AA9D2D-EE59-4148-A11E-A51EEE828B28}" vid="{AEAFD717-D3C8-4034-8F7E-D5220B0CCEB8}"/>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F4F4D41-822D-40F2-A7AC-E4E6CB36CA7A}">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19DAD249-BF80-48EF-9AFB-36A11BCDC2CE}">
  <ds:schemaRefs>
    <ds:schemaRef ds:uri="http://schemas.microsoft.com/sharepoint/v3/contenttype/forms"/>
  </ds:schemaRefs>
</ds:datastoreItem>
</file>

<file path=customXml/itemProps3.xml><?xml version="1.0" encoding="utf-8"?>
<ds:datastoreItem xmlns:ds="http://schemas.openxmlformats.org/officeDocument/2006/customXml" ds:itemID="{C5A59D56-2157-4202-9D02-F44E447A241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{C283771D-F958-422F-B4F9-B7D89CC85D6B}tf56160789_win32</Template>
  <TotalTime>116</TotalTime>
  <Words>1014</Words>
  <Application>Microsoft Office PowerPoint</Application>
  <PresentationFormat>Widescreen</PresentationFormat>
  <Paragraphs>65</Paragraphs>
  <Slides>18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Arimo</vt:lpstr>
      <vt:lpstr>Bookman Old Style</vt:lpstr>
      <vt:lpstr>Calibri</vt:lpstr>
      <vt:lpstr>Franklin Gothic Book</vt:lpstr>
      <vt:lpstr>Quattrocento Sans</vt:lpstr>
      <vt:lpstr>Custom</vt:lpstr>
      <vt:lpstr>Ecommerce Product Categorization</vt:lpstr>
      <vt:lpstr>Overview</vt:lpstr>
      <vt:lpstr>Approaches for E-commerce Product Categorization :</vt:lpstr>
      <vt:lpstr>Approaches for E-commerce Product Categorization :</vt:lpstr>
      <vt:lpstr>Key-Insights :</vt:lpstr>
      <vt:lpstr>Dataset contains more categories of “Clothing” followed by "Jewellery" and "Footwear" this implies that customers are more interested in buying this products.</vt:lpstr>
      <vt:lpstr>The mean description lenghts for most categories are in the range of :</vt:lpstr>
      <vt:lpstr>Business-Insights :</vt:lpstr>
      <vt:lpstr>1. Scalability for Growth</vt:lpstr>
      <vt:lpstr>2. Increased Sales and Conversions</vt:lpstr>
      <vt:lpstr>3. Improved User Experience</vt:lpstr>
      <vt:lpstr>4. Operational Efficiency</vt:lpstr>
      <vt:lpstr>5. Personalized Shopping</vt:lpstr>
      <vt:lpstr>6. Competitive Advantage</vt:lpstr>
      <vt:lpstr>7. Cost Optimization</vt:lpstr>
      <vt:lpstr>8. Data-Driven Insights</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Komal Sahu</dc:creator>
  <cp:lastModifiedBy>Komal Sahu</cp:lastModifiedBy>
  <cp:revision>1</cp:revision>
  <dcterms:created xsi:type="dcterms:W3CDTF">2024-12-22T08:48:07Z</dcterms:created>
  <dcterms:modified xsi:type="dcterms:W3CDTF">2024-12-22T10:45:04Z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