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2" r:id="rId16"/>
    <p:sldId id="267" r:id="rId17"/>
    <p:sldId id="274" r:id="rId18"/>
    <p:sldId id="275" r:id="rId19"/>
    <p:sldId id="276" r:id="rId20"/>
    <p:sldId id="273" r:id="rId21"/>
    <p:sldId id="268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780" y="243205"/>
            <a:ext cx="8495030" cy="1144905"/>
          </a:xfrm>
        </p:spPr>
        <p:txBody>
          <a:bodyPr/>
          <a:lstStyle/>
          <a:p>
            <a:r>
              <a:rPr b="1">
                <a:latin typeface="Calibri" panose="020F0502020204030204" charset="0"/>
                <a:cs typeface="Calibri" panose="020F0502020204030204" charset="0"/>
              </a:rPr>
              <a:t>Instagram User Analysis – SQL Project</a:t>
            </a:r>
            <a:endParaRPr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155" y="1625600"/>
            <a:ext cx="8039100" cy="3651885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Analytical</a:t>
            </a:r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Approach to User Engagement &amp; Product Strategy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Presented by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Komal Tayade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Tool Used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 MySQL Workbench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Date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23 </a:t>
            </a:r>
            <a:r>
              <a:rPr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April 2025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5) </a:t>
            </a:r>
            <a:r>
              <a:rPr sz="3600">
                <a:latin typeface="Calibri" panose="020F0502020204030204" charset="0"/>
                <a:cs typeface="Calibri" panose="020F0502020204030204" charset="0"/>
              </a:rPr>
              <a:t>Ad Campaign Launch</a:t>
            </a:r>
            <a:endParaRPr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" y="1417955"/>
            <a:ext cx="8229600" cy="2686050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Goal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Find the best day for ad launches.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SQL Query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Schedule ads on high-traffic days.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rcRect l="21733" t="10668" r="29467" b="30212"/>
          <a:stretch>
            <a:fillRect/>
          </a:stretch>
        </p:blipFill>
        <p:spPr>
          <a:xfrm>
            <a:off x="2926715" y="2134870"/>
            <a:ext cx="4888865" cy="1649730"/>
          </a:xfrm>
          <a:prstGeom prst="rect">
            <a:avLst/>
          </a:prstGeom>
        </p:spPr>
      </p:pic>
      <p:pic>
        <p:nvPicPr>
          <p:cNvPr id="5" name="Picture 4" descr="5"/>
          <p:cNvPicPr>
            <a:picLocks noChangeAspect="1"/>
          </p:cNvPicPr>
          <p:nvPr/>
        </p:nvPicPr>
        <p:blipFill>
          <a:blip r:embed="rId1"/>
          <a:srcRect l="18615" t="63886" r="49607"/>
          <a:stretch>
            <a:fillRect/>
          </a:stretch>
        </p:blipFill>
        <p:spPr>
          <a:xfrm>
            <a:off x="2926715" y="3927475"/>
            <a:ext cx="4182745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935" y="1351280"/>
            <a:ext cx="5974715" cy="717550"/>
          </a:xfrm>
        </p:spPr>
        <p:txBody>
          <a:bodyPr/>
          <a:lstStyle/>
          <a:p>
            <a:pPr algn="l"/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1)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User Engagement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2068830"/>
            <a:ext cx="9089390" cy="4788535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Goal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Calculate average posts per user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&amp;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            Total no. of photos divide by Total no. of users.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SQL Query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Indicates platform stickiness.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5305" y="499110"/>
            <a:ext cx="6303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B) Investor Metrics</a:t>
            </a:r>
            <a:endParaRPr lang="en-US" sz="3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 descr="6"/>
          <p:cNvPicPr>
            <a:picLocks noChangeAspect="1"/>
          </p:cNvPicPr>
          <p:nvPr/>
        </p:nvPicPr>
        <p:blipFill>
          <a:blip r:embed="rId1"/>
          <a:srcRect l="-298" t="8679" r="10010" b="51905"/>
          <a:stretch>
            <a:fillRect/>
          </a:stretch>
        </p:blipFill>
        <p:spPr>
          <a:xfrm>
            <a:off x="2633345" y="3481070"/>
            <a:ext cx="2842895" cy="1228725"/>
          </a:xfrm>
          <a:prstGeom prst="rect">
            <a:avLst/>
          </a:prstGeom>
        </p:spPr>
      </p:pic>
      <p:pic>
        <p:nvPicPr>
          <p:cNvPr id="6" name="Picture 5" descr="6"/>
          <p:cNvPicPr>
            <a:picLocks noChangeAspect="1"/>
          </p:cNvPicPr>
          <p:nvPr/>
        </p:nvPicPr>
        <p:blipFill>
          <a:blip r:embed="rId1"/>
          <a:srcRect l="1396" t="48632" r="65214" b="23548"/>
          <a:stretch>
            <a:fillRect/>
          </a:stretch>
        </p:blipFill>
        <p:spPr>
          <a:xfrm>
            <a:off x="2498725" y="4928870"/>
            <a:ext cx="2977515" cy="1164590"/>
          </a:xfrm>
          <a:prstGeom prst="rect">
            <a:avLst/>
          </a:prstGeom>
        </p:spPr>
      </p:pic>
      <p:pic>
        <p:nvPicPr>
          <p:cNvPr id="7" name="Picture 6" descr="2"/>
          <p:cNvPicPr>
            <a:picLocks noChangeAspect="1"/>
          </p:cNvPicPr>
          <p:nvPr/>
        </p:nvPicPr>
        <p:blipFill>
          <a:blip r:embed="rId2"/>
          <a:srcRect l="8486" t="16943" r="1176" b="42516"/>
          <a:stretch>
            <a:fillRect/>
          </a:stretch>
        </p:blipFill>
        <p:spPr>
          <a:xfrm>
            <a:off x="5815965" y="3481070"/>
            <a:ext cx="291592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2) </a:t>
            </a:r>
            <a:r>
              <a:rPr sz="3600">
                <a:latin typeface="Calibri" panose="020F0502020204030204" charset="0"/>
                <a:cs typeface="Calibri" panose="020F0502020204030204" charset="0"/>
              </a:rPr>
              <a:t>Bots &amp; Fake Accounts</a:t>
            </a:r>
            <a:endParaRPr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570990"/>
            <a:ext cx="9423400" cy="2775585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Goal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Detect users liking all posts (likely bots).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SQL Query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Improves integrity and investor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              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trust.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rcRect l="11089" r="20508" b="48010"/>
          <a:stretch>
            <a:fillRect/>
          </a:stretch>
        </p:blipFill>
        <p:spPr>
          <a:xfrm>
            <a:off x="2554605" y="2341245"/>
            <a:ext cx="3067685" cy="1427480"/>
          </a:xfrm>
          <a:prstGeom prst="rect">
            <a:avLst/>
          </a:prstGeom>
        </p:spPr>
      </p:pic>
      <p:pic>
        <p:nvPicPr>
          <p:cNvPr id="5" name="Picture 4" descr="7"/>
          <p:cNvPicPr>
            <a:picLocks noChangeAspect="1"/>
          </p:cNvPicPr>
          <p:nvPr/>
        </p:nvPicPr>
        <p:blipFill>
          <a:blip r:embed="rId1"/>
          <a:srcRect l="13579" t="47827" r="51856" b="8578"/>
          <a:stretch>
            <a:fillRect/>
          </a:stretch>
        </p:blipFill>
        <p:spPr>
          <a:xfrm>
            <a:off x="2634615" y="3994150"/>
            <a:ext cx="2907665" cy="1602740"/>
          </a:xfrm>
          <a:prstGeom prst="rect">
            <a:avLst/>
          </a:prstGeom>
        </p:spPr>
      </p:pic>
      <p:pic>
        <p:nvPicPr>
          <p:cNvPr id="6" name="Picture 5" descr="3"/>
          <p:cNvPicPr>
            <a:picLocks noChangeAspect="1"/>
          </p:cNvPicPr>
          <p:nvPr/>
        </p:nvPicPr>
        <p:blipFill>
          <a:blip r:embed="rId2"/>
          <a:srcRect l="26515" t="25667" r="31109" b="41889"/>
          <a:stretch>
            <a:fillRect/>
          </a:stretch>
        </p:blipFill>
        <p:spPr>
          <a:xfrm>
            <a:off x="5841365" y="2341245"/>
            <a:ext cx="3058795" cy="1422400"/>
          </a:xfrm>
          <a:prstGeom prst="rect">
            <a:avLst/>
          </a:prstGeom>
        </p:spPr>
      </p:pic>
      <p:pic>
        <p:nvPicPr>
          <p:cNvPr id="7" name="Picture 6" descr="31"/>
          <p:cNvPicPr>
            <a:picLocks noChangeAspect="1"/>
          </p:cNvPicPr>
          <p:nvPr/>
        </p:nvPicPr>
        <p:blipFill>
          <a:blip r:embed="rId3"/>
          <a:srcRect l="27565" t="19657" r="40131" b="43426"/>
          <a:stretch>
            <a:fillRect/>
          </a:stretch>
        </p:blipFill>
        <p:spPr>
          <a:xfrm>
            <a:off x="5841365" y="3994150"/>
            <a:ext cx="3059430" cy="1697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548"/>
            <a:ext cx="8229600" cy="1143000"/>
          </a:xfrm>
        </p:spPr>
        <p:txBody>
          <a:bodyPr/>
          <a:p>
            <a:pPr algn="l"/>
            <a:r>
              <a:rPr sz="3600" b="1" spc="-145" dirty="0">
                <a:latin typeface="Calibri" panose="020F0502020204030204" charset="0"/>
                <a:cs typeface="Calibri" panose="020F0502020204030204" charset="0"/>
                <a:sym typeface="+mn-ea"/>
              </a:rPr>
              <a:t>In</a:t>
            </a:r>
            <a:r>
              <a:rPr lang="en-US" sz="3600" b="1" spc="-145" dirty="0">
                <a:latin typeface="Calibri" panose="020F0502020204030204" charset="0"/>
                <a:cs typeface="Calibri" panose="020F0502020204030204" charset="0"/>
                <a:sym typeface="+mn-ea"/>
              </a:rPr>
              <a:t>sights</a:t>
            </a:r>
            <a:endParaRPr lang="en-US" sz="3600" b="1" spc="-145" dirty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" y="1349375"/>
            <a:ext cx="8686800" cy="5403215"/>
          </a:xfrm>
        </p:spPr>
        <p:txBody>
          <a:bodyPr/>
          <a:p>
            <a:pPr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Loyal users : t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op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5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users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with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oldest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registration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dates</a:t>
            </a: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000" dirty="0">
              <a:solidFill>
                <a:schemeClr val="tx1"/>
              </a:solidFill>
              <a:latin typeface="Arial MT"/>
              <a:cs typeface="Arial MT"/>
              <a:sym typeface="+mn-ea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Inactive</a:t>
            </a:r>
            <a:r>
              <a:rPr sz="2000" spc="-7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users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:</a:t>
            </a:r>
            <a:r>
              <a:rPr sz="2000" spc="-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identified</a:t>
            </a:r>
            <a:r>
              <a:rPr sz="2000" spc="-7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significant</a:t>
            </a:r>
            <a:r>
              <a:rPr sz="2000" spc="-7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percentage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for</a:t>
            </a:r>
            <a:r>
              <a:rPr sz="2000" spc="-7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reactivation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campaigns</a:t>
            </a:r>
            <a:r>
              <a:rPr sz="2000" spc="-12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.</a:t>
            </a: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20"/>
              </a:spcBef>
              <a:tabLst>
                <a:tab pos="354965" algn="l"/>
              </a:tabLst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Contest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winner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:</a:t>
            </a:r>
            <a:r>
              <a:rPr sz="2000" spc="2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user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X</a:t>
            </a:r>
            <a:r>
              <a:rPr sz="2000" spc="-4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with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Y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likes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on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photo</a:t>
            </a:r>
            <a:r>
              <a:rPr sz="2000" spc="-4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ID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z</a:t>
            </a: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Hashtags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: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top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5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popular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hashtags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: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#hashtag1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,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#hashtage2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…</a:t>
            </a: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Ad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scheduling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:</a:t>
            </a:r>
            <a:r>
              <a:rPr sz="2000" spc="-3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most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registrations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occur</a:t>
            </a:r>
            <a:r>
              <a:rPr sz="2000" spc="-6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on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[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day].</a:t>
            </a: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Engagements</a:t>
            </a:r>
            <a:r>
              <a:rPr sz="2000" spc="-8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metrics</a:t>
            </a:r>
            <a:r>
              <a:rPr sz="2000" spc="-3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:</a:t>
            </a:r>
            <a:r>
              <a:rPr sz="2000" spc="-8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average</a:t>
            </a:r>
            <a:r>
              <a:rPr sz="2000" spc="-8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posts/user:</a:t>
            </a:r>
            <a:r>
              <a:rPr sz="2000" spc="-8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X;</a:t>
            </a:r>
            <a:r>
              <a:rPr sz="2000" spc="-7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photo/user</a:t>
            </a:r>
            <a:r>
              <a:rPr sz="2000" spc="-8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ratio:</a:t>
            </a:r>
            <a:r>
              <a:rPr sz="2000" spc="-8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y.</a:t>
            </a: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354965" algn="l"/>
              </a:tabLst>
            </a:pP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Bot</a:t>
            </a:r>
            <a:r>
              <a:rPr sz="2000" spc="-7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detection</a:t>
            </a:r>
            <a:r>
              <a:rPr sz="2000" spc="-4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: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identified</a:t>
            </a:r>
            <a:r>
              <a:rPr sz="2000" spc="-7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[N]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suspicious</a:t>
            </a:r>
            <a:r>
              <a:rPr sz="2000" spc="-6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accounts</a:t>
            </a:r>
            <a:r>
              <a:rPr sz="2000" spc="-55" dirty="0">
                <a:solidFill>
                  <a:schemeClr val="tx1"/>
                </a:solidFill>
                <a:latin typeface="Arial MT"/>
                <a:cs typeface="Arial MT"/>
                <a:sym typeface="+mn-ea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.</a:t>
            </a:r>
            <a:endParaRPr sz="20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20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latin typeface="Calibri" panose="020F0502020204030204" charset="0"/>
                <a:cs typeface="Calibri" panose="020F0502020204030204" charset="0"/>
              </a:rPr>
              <a:t>Key Insights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8635"/>
            <a:ext cx="8229600" cy="4525963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Reward loyal users.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Engage inactive users.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Detect and remove bots.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Optimize ad timing and hashtag usage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FINDINGS </a:t>
            </a:r>
            <a:endParaRPr lang="en-US"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1600200"/>
            <a:ext cx="10532745" cy="4930775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1) Loyal Users</a:t>
            </a:r>
            <a:endParaRPr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865"/>
              </a:lnSpc>
              <a:spcBef>
                <a:spcPts val="30"/>
              </a:spcBef>
            </a:pP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Top</a:t>
            </a:r>
            <a:r>
              <a:rPr sz="2000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 sz="2000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users</a:t>
            </a:r>
            <a:r>
              <a:rPr sz="2000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with</a:t>
            </a:r>
            <a:r>
              <a:rPr sz="2000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</a:t>
            </a:r>
            <a:r>
              <a:rPr sz="2000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oldest</a:t>
            </a:r>
            <a:r>
              <a:rPr sz="2000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registration</a:t>
            </a:r>
            <a:r>
              <a:rPr sz="2000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dates:</a:t>
            </a:r>
            <a:endParaRPr sz="2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R="5168900">
              <a:lnSpc>
                <a:spcPts val="285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User1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Registered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on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201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6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-0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5-</a:t>
            </a:r>
            <a:r>
              <a:rPr sz="20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0</a:t>
            </a:r>
            <a:r>
              <a:rPr lang="en-US" sz="20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6  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00:14:21</a:t>
            </a:r>
            <a:endParaRPr sz="2000" spc="-2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R="5168900">
              <a:lnSpc>
                <a:spcPts val="285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User2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Registered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on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201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6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-0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06  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13:04:30</a:t>
            </a:r>
            <a:endParaRPr sz="2000" spc="-2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R="5168900">
              <a:lnSpc>
                <a:spcPts val="285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User3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Registered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on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201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6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-05-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08</a:t>
            </a:r>
            <a:r>
              <a:rPr sz="20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01:30:41</a:t>
            </a:r>
            <a:endParaRPr sz="2000" spc="-25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R="5168900">
              <a:lnSpc>
                <a:spcPts val="285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User4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Registered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on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20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16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-0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09</a:t>
            </a:r>
            <a:r>
              <a:rPr sz="20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17:30:22</a:t>
            </a:r>
            <a:endParaRPr lang="en-US" altLang="en-US" sz="2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R="5168900">
              <a:lnSpc>
                <a:spcPts val="2850"/>
              </a:lnSpc>
              <a:spcBef>
                <a:spcPts val="105"/>
              </a:spcBef>
            </a:pP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User5</a:t>
            </a: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Registered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on</a:t>
            </a:r>
            <a:r>
              <a:rPr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0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201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6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-0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</a:t>
            </a:r>
            <a:r>
              <a:rPr lang="en-US" sz="2000" spc="-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14   </a:t>
            </a:r>
            <a:r>
              <a:rPr lang="en-US" altLang="en-US" sz="2000">
                <a:latin typeface="Calibri" panose="020F0502020204030204" charset="0"/>
                <a:cs typeface="Calibri" panose="020F0502020204030204" charset="0"/>
                <a:sym typeface="+mn-ea"/>
              </a:rPr>
              <a:t>07:56:26</a:t>
            </a:r>
            <a:endParaRPr lang="en-US" altLang="en-US" sz="2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R="5168900">
              <a:lnSpc>
                <a:spcPts val="2850"/>
              </a:lnSpc>
              <a:spcBef>
                <a:spcPts val="105"/>
              </a:spcBef>
            </a:pPr>
            <a:endParaRPr sz="2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marR="2842895" indent="0">
              <a:lnSpc>
                <a:spcPct val="100000"/>
              </a:lnSpc>
              <a:buNone/>
            </a:pPr>
            <a:r>
              <a:rPr lang="en-US" sz="20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2) Inactive users</a:t>
            </a:r>
            <a:endParaRPr sz="20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865"/>
              </a:lnSpc>
              <a:spcBef>
                <a:spcPts val="40"/>
              </a:spcBef>
            </a:pP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Identified</a:t>
            </a: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</a:t>
            </a: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significant</a:t>
            </a: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inactive</a:t>
            </a: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users</a:t>
            </a: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for</a:t>
            </a: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reactivation</a:t>
            </a:r>
            <a:r>
              <a:rPr sz="20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campaigns</a:t>
            </a:r>
            <a:r>
              <a:rPr lang="en-US" sz="20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:</a:t>
            </a:r>
            <a:endParaRPr lang="en-US" sz="2000" spc="-1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lnSpc>
                <a:spcPts val="2865"/>
              </a:lnSpc>
              <a:spcBef>
                <a:spcPts val="4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      26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%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of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users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are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inactive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based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on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activity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over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the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past</a:t>
            </a:r>
            <a:r>
              <a:rPr sz="20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year.</a:t>
            </a:r>
            <a:endParaRPr sz="20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865"/>
              </a:lnSpc>
              <a:spcBef>
                <a:spcPts val="40"/>
              </a:spcBef>
            </a:pPr>
            <a:endParaRPr sz="2000" spc="-1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endParaRPr lang="en-US" sz="2000" spc="-1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5" y="737235"/>
            <a:ext cx="8229600" cy="4919980"/>
          </a:xfrm>
        </p:spPr>
        <p:txBody>
          <a:bodyPr/>
          <a:p>
            <a:pPr marL="0" indent="0">
              <a:lnSpc>
                <a:spcPts val="2865"/>
              </a:lnSpc>
              <a:spcBef>
                <a:spcPts val="95"/>
              </a:spcBef>
              <a:buNone/>
            </a:pPr>
            <a:r>
              <a:rPr lang="en-US" sz="2800" b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3)</a:t>
            </a:r>
            <a:r>
              <a:rPr sz="2800" b="1"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Contest</a:t>
            </a:r>
            <a:r>
              <a:rPr sz="2800" b="1"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b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Winner</a:t>
            </a:r>
            <a:r>
              <a:rPr sz="2800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lang="en-US" sz="2800" spc="-1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ts val="2865"/>
              </a:lnSpc>
              <a:spcBef>
                <a:spcPts val="95"/>
              </a:spcBef>
            </a:pP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User:</a:t>
            </a:r>
            <a:r>
              <a:rPr sz="2800" spc="-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spc="-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Zack_Kemmer93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845"/>
              </a:lnSpc>
            </a:pP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Photo</a:t>
            </a:r>
            <a:r>
              <a:rPr sz="2800" spc="-4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ID:</a:t>
            </a:r>
            <a:r>
              <a:rPr sz="2800" spc="2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145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865"/>
              </a:lnSpc>
            </a:pP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Likes:</a:t>
            </a:r>
            <a:r>
              <a:rPr sz="2800" spc="-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spc="-3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48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800"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4) </a:t>
            </a:r>
            <a:r>
              <a:rPr sz="2800"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Hashtags</a:t>
            </a: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2800" spc="-9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Top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popular</a:t>
            </a:r>
            <a:r>
              <a:rPr sz="2800" spc="-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hashtags:</a:t>
            </a:r>
            <a:endParaRPr sz="2800" spc="-1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371475" algn="l"/>
              </a:tabLst>
            </a:pP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#</a:t>
            </a:r>
            <a:r>
              <a:rPr lang="en-US"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smile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371475" algn="l"/>
              </a:tabLst>
            </a:pP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#</a:t>
            </a:r>
            <a:r>
              <a:rPr lang="en-US"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beach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tabLst>
                <a:tab pos="371475" algn="l"/>
              </a:tabLst>
            </a:pP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#</a:t>
            </a:r>
            <a:r>
              <a:rPr lang="en-US"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party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371475" algn="l"/>
              </a:tabLst>
            </a:pP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#</a:t>
            </a:r>
            <a:r>
              <a:rPr lang="en-US"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fun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tabLst>
                <a:tab pos="371475" algn="l"/>
              </a:tabLst>
            </a:pP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#</a:t>
            </a:r>
            <a:r>
              <a:rPr lang="en-US"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concert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sz="2800" spc="-1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5) </a:t>
            </a:r>
            <a:r>
              <a:rPr b="1" dirty="0">
                <a:latin typeface="Calibri" panose="020F0502020204030204" charset="0"/>
                <a:cs typeface="Calibri" panose="020F0502020204030204" charset="0"/>
                <a:sym typeface="+mn-ea"/>
              </a:rPr>
              <a:t>Ad</a:t>
            </a:r>
            <a:r>
              <a:rPr b="1" spc="-7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Scheduling</a:t>
            </a:r>
            <a:r>
              <a:rPr spc="-1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385"/>
              </a:lnSpc>
              <a:spcBef>
                <a:spcPts val="95"/>
              </a:spcBef>
            </a:pP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Most</a:t>
            </a:r>
            <a:r>
              <a:rPr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registrations</a:t>
            </a:r>
            <a:r>
              <a:rPr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occur</a:t>
            </a:r>
            <a:r>
              <a:rPr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on:</a:t>
            </a:r>
            <a:r>
              <a:rPr spc="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Tuesday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ts val="2140"/>
              </a:lnSpc>
              <a:buNone/>
            </a:pP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ts val="2140"/>
              </a:lnSpc>
              <a:buNone/>
            </a:pPr>
            <a:endParaRPr b="1" spc="-7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lnSpc>
                <a:spcPts val="2140"/>
              </a:lnSpc>
              <a:buNone/>
            </a:pPr>
            <a:r>
              <a:rPr lang="en-US" b="1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6) </a:t>
            </a:r>
            <a:r>
              <a:rPr b="1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Engagement</a:t>
            </a:r>
            <a:r>
              <a:rPr b="1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Metrics</a:t>
            </a:r>
            <a:r>
              <a:rPr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400"/>
              </a:lnSpc>
              <a:spcBef>
                <a:spcPts val="65"/>
              </a:spcBef>
              <a:tabLst>
                <a:tab pos="334645" algn="l"/>
              </a:tabLst>
            </a:pP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Average</a:t>
            </a:r>
            <a:r>
              <a:rPr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posts/user:</a:t>
            </a:r>
            <a:r>
              <a:rPr spc="-1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r>
              <a:rPr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7</a:t>
            </a:r>
            <a:r>
              <a:rPr b="1" spc="-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posts/user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400"/>
              </a:lnSpc>
              <a:tabLst>
                <a:tab pos="334645" algn="l"/>
              </a:tabLst>
            </a:pP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Photo/user</a:t>
            </a:r>
            <a:r>
              <a:rPr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ratio:</a:t>
            </a:r>
            <a:r>
              <a:rPr spc="-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b="1" spc="-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.47</a:t>
            </a:r>
            <a:r>
              <a:rPr b="1" spc="-6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photos/user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7) </a:t>
            </a:r>
            <a:r>
              <a:rPr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Bot</a:t>
            </a:r>
            <a:r>
              <a:rPr b="1" spc="-9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Detection</a:t>
            </a:r>
            <a:r>
              <a:rPr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Identified</a:t>
            </a:r>
            <a:r>
              <a:rPr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</a:t>
            </a:r>
            <a:r>
              <a:rPr b="1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suspicious</a:t>
            </a:r>
            <a:r>
              <a:rPr b="1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b="1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account</a:t>
            </a:r>
            <a:endParaRPr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0" y="824865"/>
            <a:ext cx="3106420" cy="382905"/>
          </a:xfrm>
        </p:spPr>
        <p:txBody>
          <a:bodyPr/>
          <a:p>
            <a:pPr algn="l"/>
            <a:r>
              <a:rPr lang="en-US" sz="36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  <a:t>Results : </a:t>
            </a:r>
            <a:br>
              <a:rPr lang="en-US" sz="3600" b="1">
                <a:solidFill>
                  <a:srgbClr val="7030A0"/>
                </a:solidFill>
                <a:latin typeface="Calibri" panose="020F0502020204030204" charset="0"/>
                <a:cs typeface="Calibri" panose="020F0502020204030204" charset="0"/>
              </a:rPr>
            </a:br>
            <a:endParaRPr lang="en-US" sz="3600" b="1">
              <a:solidFill>
                <a:srgbClr val="7030A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2145030"/>
            <a:ext cx="8909685" cy="4526280"/>
          </a:xfrm>
        </p:spPr>
        <p:txBody>
          <a:bodyPr/>
          <a:p>
            <a:pPr>
              <a:lnSpc>
                <a:spcPts val="2875"/>
              </a:lnSpc>
              <a:spcBef>
                <a:spcPts val="95"/>
              </a:spcBef>
              <a:tabLst>
                <a:tab pos="478790" algn="l"/>
              </a:tabLst>
            </a:pPr>
            <a:r>
              <a:rPr sz="2800" b="1" spc="-25" dirty="0">
                <a:latin typeface="Calibri" panose="020F0502020204030204"/>
                <a:cs typeface="Calibri" panose="020F0502020204030204"/>
                <a:sym typeface="+mn-ea"/>
              </a:rPr>
              <a:t>1.</a:t>
            </a:r>
            <a:r>
              <a:rPr sz="2800" b="1" dirty="0">
                <a:latin typeface="Calibri" panose="020F0502020204030204"/>
                <a:cs typeface="Calibri" panose="020F0502020204030204"/>
                <a:sym typeface="+mn-ea"/>
              </a:rPr>
              <a:t>	</a:t>
            </a:r>
            <a:r>
              <a:rPr sz="2800" b="1" spc="-10" dirty="0">
                <a:latin typeface="Calibri" panose="020F0502020204030204"/>
                <a:cs typeface="Calibri" panose="020F0502020204030204"/>
                <a:sym typeface="+mn-ea"/>
              </a:rPr>
              <a:t>Comprehensive</a:t>
            </a:r>
            <a:r>
              <a:rPr sz="2800" b="1" spc="-1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  <a:sym typeface="+mn-ea"/>
              </a:rPr>
              <a:t>Data</a:t>
            </a:r>
            <a:r>
              <a:rPr sz="2800" b="1" spc="-10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  <a:sym typeface="+mn-ea"/>
              </a:rPr>
              <a:t>Analysis</a:t>
            </a:r>
            <a:r>
              <a:rPr sz="2800" b="1" spc="-9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  <a:sym typeface="+mn-ea"/>
              </a:rPr>
              <a:t>Skills</a:t>
            </a:r>
            <a:r>
              <a:rPr sz="2800" spc="-10" dirty="0">
                <a:latin typeface="Calibri" panose="020F0502020204030204"/>
                <a:cs typeface="Calibri" panose="020F0502020204030204"/>
                <a:sym typeface="+mn-ea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0" marR="5080" indent="0">
              <a:lnSpc>
                <a:spcPts val="2400"/>
              </a:lnSpc>
              <a:spcBef>
                <a:spcPts val="75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     </a:t>
            </a:r>
            <a:endParaRPr lang="en-US" sz="280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  <a:p>
            <a:pPr marL="0" marR="5080" indent="0">
              <a:lnSpc>
                <a:spcPts val="2400"/>
              </a:lnSpc>
              <a:spcBef>
                <a:spcPts val="75"/>
              </a:spcBef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       -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Successfully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utilized</a:t>
            </a:r>
            <a:r>
              <a:rPr sz="28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SQL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8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MySQL</a:t>
            </a:r>
            <a:r>
              <a:rPr sz="28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Workbench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to</a:t>
            </a:r>
            <a:r>
              <a:rPr sz="28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analyze</a:t>
            </a:r>
            <a:r>
              <a:rPr sz="28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complex</a:t>
            </a:r>
            <a:r>
              <a:rPr sz="28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dataset, demonstrating</a:t>
            </a:r>
            <a:r>
              <a:rPr sz="2800" spc="-7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my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ability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to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query,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process,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extract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actionable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insights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efficie</a:t>
            </a:r>
            <a:r>
              <a:rPr lang="en-US"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nctly.</a:t>
            </a:r>
            <a:endParaRPr lang="en-US" sz="2800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  <a:p>
            <a:pPr marL="0" marR="5080" indent="0">
              <a:lnSpc>
                <a:spcPts val="2400"/>
              </a:lnSpc>
              <a:spcBef>
                <a:spcPts val="75"/>
              </a:spcBef>
              <a:buNone/>
            </a:pPr>
            <a:endParaRPr lang="en-US" sz="2800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  <a:p>
            <a:pPr marL="0" marR="5080" indent="0">
              <a:lnSpc>
                <a:spcPts val="2400"/>
              </a:lnSpc>
              <a:spcBef>
                <a:spcPts val="75"/>
              </a:spcBef>
              <a:buNone/>
            </a:pPr>
            <a:endParaRPr lang="en-US" sz="2800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  <a:p>
            <a:pPr marL="0" marR="5080" indent="0">
              <a:lnSpc>
                <a:spcPts val="2400"/>
              </a:lnSpc>
              <a:spcBef>
                <a:spcPts val="75"/>
              </a:spcBef>
              <a:buNone/>
            </a:pPr>
            <a:r>
              <a:rPr 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  </a:t>
            </a:r>
            <a:r>
              <a:rPr lang="en-US" sz="2800" b="1">
                <a:latin typeface="Calibri" panose="020F0502020204030204" charset="0"/>
                <a:cs typeface="Calibri" panose="020F0502020204030204" charset="0"/>
                <a:sym typeface="+mn-ea"/>
              </a:rPr>
              <a:t>2) Actionable Business Recommendation</a:t>
            </a:r>
            <a:r>
              <a:rPr sz="28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2.</a:t>
            </a:r>
            <a:r>
              <a:rPr sz="2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	</a:t>
            </a:r>
            <a:r>
              <a:rPr sz="2800" b="1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2.</a:t>
            </a:r>
            <a:r>
              <a:rPr sz="2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	AcActionable</a:t>
            </a:r>
            <a:r>
              <a:rPr sz="2800" b="1" spc="-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Business</a:t>
            </a:r>
            <a:r>
              <a:rPr sz="2800" b="1" spc="-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Recommendations</a:t>
            </a:r>
            <a:r>
              <a:rPr sz="2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  <a:sym typeface="+mn-ea"/>
              </a:rPr>
              <a:t>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0" marR="5080" indent="0">
              <a:lnSpc>
                <a:spcPts val="2400"/>
              </a:lnSpc>
              <a:spcBef>
                <a:spcPts val="75"/>
              </a:spcBef>
              <a:buNone/>
            </a:pPr>
            <a:r>
              <a:rPr lang="en-US"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        -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Delivered</a:t>
            </a:r>
            <a:r>
              <a:rPr sz="2800" spc="-7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insights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that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directly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influenced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potential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decisions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for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marketing campaigns,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product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feature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enhancements,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2800"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platform</a:t>
            </a:r>
            <a:r>
              <a:rPr sz="2800" spc="-6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security.</a:t>
            </a: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pPr marL="0" marR="5080" indent="0">
              <a:lnSpc>
                <a:spcPts val="2400"/>
              </a:lnSpc>
              <a:spcBef>
                <a:spcPts val="75"/>
              </a:spcBef>
              <a:buNone/>
            </a:pPr>
            <a:endParaRPr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endParaRPr lang="en-US" sz="28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7195" y="1317625"/>
            <a:ext cx="8205470" cy="71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3200" b="1">
                <a:latin typeface="Calibri" panose="020F0502020204030204" charset="0"/>
                <a:cs typeface="Calibri" panose="020F0502020204030204" charset="0"/>
                <a:sym typeface="+mn-ea"/>
              </a:rPr>
              <a:t>Achivements accomplished through projects</a:t>
            </a:r>
            <a:endParaRPr lang="en-US" sz="32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Conclusion </a:t>
            </a:r>
            <a:endParaRPr lang="en-US"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" y="1729105"/>
            <a:ext cx="8229600" cy="4525963"/>
          </a:xfrm>
        </p:spPr>
        <p:txBody>
          <a:bodyPr/>
          <a:lstStyle/>
          <a:p>
            <a:pPr marL="391795" indent="-379095">
              <a:lnSpc>
                <a:spcPct val="100000"/>
              </a:lnSpc>
              <a:spcBef>
                <a:spcPts val="95"/>
              </a:spcBef>
              <a:buChar char="•"/>
              <a:tabLst>
                <a:tab pos="391795" algn="l"/>
              </a:tabLst>
            </a:pP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SQL</a:t>
            </a:r>
            <a:r>
              <a:rPr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analysis</a:t>
            </a:r>
            <a:r>
              <a:rPr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provided</a:t>
            </a:r>
            <a:r>
              <a:rPr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actionable</a:t>
            </a:r>
            <a:r>
              <a:rPr spc="-20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insights</a:t>
            </a:r>
            <a:r>
              <a:rPr spc="-1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pc="-50" dirty="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spc="-5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Clr>
                <a:srgbClr val="FFFF00"/>
              </a:buClr>
              <a:buFont typeface="Arial MT"/>
              <a:buChar char="•"/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391795" marR="5080" indent="-379730">
              <a:lnSpc>
                <a:spcPts val="3820"/>
              </a:lnSpc>
              <a:buChar char="•"/>
              <a:tabLst>
                <a:tab pos="391795" algn="l"/>
              </a:tabLst>
            </a:pP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Data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driven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decisions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can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enhance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user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engagements,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streamline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marketing,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and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improve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investor</a:t>
            </a:r>
            <a:r>
              <a:rPr spc="-5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pc="-10" dirty="0">
                <a:latin typeface="Calibri" panose="020F0502020204030204" charset="0"/>
                <a:cs typeface="Calibri" panose="020F0502020204030204" charset="0"/>
                <a:sym typeface="+mn-ea"/>
              </a:rPr>
              <a:t>confidence</a:t>
            </a:r>
            <a:endParaRPr spc="-10" dirty="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175"/>
              </a:spcBef>
            </a:pP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latin typeface="Calibri" panose="020F0502020204030204" charset="0"/>
                <a:cs typeface="Calibri" panose="020F0502020204030204" charset="0"/>
              </a:rPr>
              <a:t>Project Overview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35" y="1946910"/>
            <a:ext cx="8863330" cy="3735070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Purpose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To analyze Instagram user behavior and derive actionable insights for marketing, product, and investor decisions.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Role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Data Analyst, working closely with product &amp; marketing teams.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35305" y="2726055"/>
            <a:ext cx="7807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>
                <a:latin typeface="Calibri" panose="020F0502020204030204" charset="0"/>
                <a:cs typeface="Calibri" panose="020F0502020204030204" charset="0"/>
              </a:rPr>
              <a:t>    THANK YOU</a:t>
            </a:r>
            <a:endParaRPr lang="en-US" sz="96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latin typeface="Calibri" panose="020F0502020204030204" charset="0"/>
                <a:cs typeface="Calibri" panose="020F0502020204030204" charset="0"/>
              </a:rPr>
              <a:t>Tech Stack Used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0" y="1797685"/>
            <a:ext cx="8852535" cy="4526280"/>
          </a:xfrm>
        </p:spPr>
        <p:txBody>
          <a:bodyPr/>
          <a:lstStyle/>
          <a:p>
            <a:pPr marL="0" indent="0" algn="just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Tools 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>
                <a:latin typeface="Calibri" panose="020F0502020204030204" charset="0"/>
                <a:cs typeface="Calibri" panose="020F0502020204030204" charset="0"/>
              </a:rPr>
              <a:t>MySQL Workbench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For querying and managing the database.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>
                <a:latin typeface="Calibri" panose="020F0502020204030204" charset="0"/>
                <a:cs typeface="Calibri" panose="020F0502020204030204" charset="0"/>
              </a:rPr>
              <a:t>SQL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For data extraction, filtering, aggregation, and complex joins.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>
                <a:latin typeface="Calibri" panose="020F0502020204030204" charset="0"/>
                <a:cs typeface="Calibri" panose="020F0502020204030204" charset="0"/>
              </a:rPr>
              <a:t>Microsoft PowerPoint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 algn="just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For presenting analytical findings and insights.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latin typeface="Calibri" panose="020F0502020204030204" charset="0"/>
                <a:cs typeface="Calibri" panose="020F0502020204030204" charset="0"/>
              </a:rPr>
              <a:t>Project </a:t>
            </a:r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3600" b="1">
                <a:latin typeface="Calibri" panose="020F0502020204030204" charset="0"/>
                <a:cs typeface="Calibri" panose="020F0502020204030204" charset="0"/>
              </a:rPr>
              <a:t>Approach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820" y="1798320"/>
            <a:ext cx="8722360" cy="4526280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Connected to Instagram user database using MySQL Workbench.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Developed SQL queries aligned with business goals.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 Captured outputs and visualized findings.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Compiled results into this presentation.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sz="3600" b="1">
                <a:latin typeface="Calibri" panose="020F0502020204030204" charset="0"/>
                <a:cs typeface="Calibri" panose="020F0502020204030204" charset="0"/>
                <a:sym typeface="+mn-ea"/>
              </a:rPr>
              <a:t>Project</a:t>
            </a:r>
            <a:r>
              <a:rPr lang="en-US" sz="36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3600" b="1">
                <a:latin typeface="Calibri" panose="020F0502020204030204" charset="0"/>
                <a:cs typeface="Calibri" panose="020F0502020204030204" charset="0"/>
                <a:sym typeface="+mn-ea"/>
              </a:rPr>
              <a:t> Approach</a:t>
            </a:r>
            <a:endParaRPr lang="en-US"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75" y="1417955"/>
            <a:ext cx="9166225" cy="5113655"/>
          </a:xfrm>
        </p:spPr>
        <p:txBody>
          <a:bodyPr/>
          <a:p>
            <a:pPr marL="0" indent="0">
              <a:lnSpc>
                <a:spcPts val="2400"/>
              </a:lnSpc>
              <a:spcBef>
                <a:spcPts val="95"/>
              </a:spcBef>
              <a:buNone/>
              <a:tabLst>
                <a:tab pos="494665" algn="l"/>
              </a:tabLst>
            </a:pPr>
            <a:r>
              <a:rPr lang="en-US" sz="2800" b="1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1) Database Creation </a:t>
            </a:r>
            <a:r>
              <a:rPr sz="2800" b="1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sz="2800" spc="-5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lnSpc>
                <a:spcPts val="2400"/>
              </a:lnSpc>
              <a:spcBef>
                <a:spcPts val="95"/>
              </a:spcBef>
              <a:buNone/>
              <a:tabLst>
                <a:tab pos="494665" algn="l"/>
              </a:tabLst>
            </a:pP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R="1358900">
              <a:lnSpc>
                <a:spcPts val="24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sz="28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xecuted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SQL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scripts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</a:t>
            </a:r>
            <a:r>
              <a:rPr sz="28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set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up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ables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r>
              <a:rPr sz="28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user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,photos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,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comments</a:t>
            </a:r>
            <a:r>
              <a:rPr sz="28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,</a:t>
            </a:r>
            <a:r>
              <a:rPr sz="28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likes,</a:t>
            </a:r>
            <a:r>
              <a:rPr sz="2800" spc="-5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tags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and</a:t>
            </a:r>
            <a:r>
              <a:rPr lang="en-US" sz="2800" spc="-2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follows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400"/>
              </a:lnSpc>
            </a:pP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populated</a:t>
            </a:r>
            <a:r>
              <a:rPr sz="2800" spc="-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tables</a:t>
            </a:r>
            <a:r>
              <a:rPr sz="2800" spc="-9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with</a:t>
            </a:r>
            <a:r>
              <a:rPr sz="2800" spc="-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provided</a:t>
            </a:r>
            <a:r>
              <a:rPr sz="2800" spc="-8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</a:t>
            </a:r>
            <a:r>
              <a:rPr sz="2800" spc="-9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sz="2800" spc="-5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ts val="2400"/>
              </a:lnSpc>
            </a:pP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ts val="2400"/>
              </a:lnSpc>
              <a:spcBef>
                <a:spcPts val="2395"/>
              </a:spcBef>
              <a:buNone/>
              <a:tabLst>
                <a:tab pos="48895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2) </a:t>
            </a:r>
            <a:r>
              <a:rPr sz="28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Analysis</a:t>
            </a:r>
            <a:r>
              <a:rPr sz="2800" b="1" spc="-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tasks</a:t>
            </a:r>
            <a:r>
              <a:rPr sz="2800" b="1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b="1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400"/>
              </a:lnSpc>
            </a:pP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addressed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marketing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and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investor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specific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queries</a:t>
            </a:r>
            <a:endParaRPr sz="28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lnSpc>
                <a:spcPts val="2400"/>
              </a:lnSpc>
              <a:buNone/>
            </a:pP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using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SQL</a:t>
            </a:r>
            <a:r>
              <a:rPr sz="2800" spc="-8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sz="2800" spc="-5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lnSpc>
                <a:spcPts val="2400"/>
              </a:lnSpc>
              <a:buNone/>
            </a:pP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lnSpc>
                <a:spcPts val="2400"/>
              </a:lnSpc>
              <a:spcBef>
                <a:spcPts val="2395"/>
              </a:spcBef>
              <a:buNone/>
              <a:tabLst>
                <a:tab pos="488950" algn="l"/>
              </a:tabLst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3) </a:t>
            </a:r>
            <a:r>
              <a:rPr sz="28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Insights</a:t>
            </a:r>
            <a:r>
              <a:rPr sz="2800" b="1" spc="-4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reporting</a:t>
            </a:r>
            <a:r>
              <a:rPr sz="2800" b="1" spc="-4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b="1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:</a:t>
            </a:r>
            <a:endParaRPr sz="2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sz="2800" b="1" spc="-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extracted</a:t>
            </a:r>
            <a:r>
              <a:rPr sz="28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results</a:t>
            </a:r>
            <a:r>
              <a:rPr sz="2800" spc="-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presented</a:t>
            </a:r>
            <a:r>
              <a:rPr sz="28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vain</a:t>
            </a:r>
            <a:r>
              <a:rPr sz="28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SQL</a:t>
            </a:r>
            <a:r>
              <a:rPr sz="2800" spc="-7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output's</a:t>
            </a:r>
            <a:r>
              <a:rPr sz="28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and</a:t>
            </a:r>
            <a:r>
              <a:rPr sz="2800" spc="-7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visualizations</a:t>
            </a:r>
            <a:r>
              <a:rPr sz="2800" spc="-35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sz="2800" spc="-5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28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20" y="1492250"/>
            <a:ext cx="6997700" cy="638810"/>
          </a:xfrm>
        </p:spPr>
        <p:txBody>
          <a:bodyPr/>
          <a:lstStyle/>
          <a:p>
            <a:pPr algn="l"/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1)  </a:t>
            </a:r>
            <a:r>
              <a:rPr sz="3200">
                <a:latin typeface="Calibri" panose="020F0502020204030204" charset="0"/>
                <a:cs typeface="Calibri" panose="020F0502020204030204" charset="0"/>
              </a:rPr>
              <a:t>Loyal User Reward</a:t>
            </a:r>
            <a:endParaRPr sz="3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2245995"/>
            <a:ext cx="9144635" cy="4612005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Goal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Identify top 5 oldest users.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SQL Query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                        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Prioritize these users for loyalty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            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programs.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1510665" y="464820"/>
            <a:ext cx="91567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400" b="1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A) Marketing Analysis</a:t>
            </a:r>
            <a:endParaRPr lang="en-US" sz="3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885" y="3054985"/>
            <a:ext cx="4271010" cy="1140460"/>
          </a:xfrm>
          <a:prstGeom prst="rect">
            <a:avLst/>
          </a:prstGeom>
        </p:spPr>
      </p:pic>
      <p:pic>
        <p:nvPicPr>
          <p:cNvPr id="6" name="Picture 5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60" y="4405630"/>
            <a:ext cx="426783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962265" cy="1143000"/>
          </a:xfrm>
        </p:spPr>
        <p:txBody>
          <a:bodyPr/>
          <a:lstStyle/>
          <a:p>
            <a:pPr algn="l"/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2) </a:t>
            </a:r>
            <a:r>
              <a:rPr sz="3600">
                <a:latin typeface="Calibri" panose="020F0502020204030204" charset="0"/>
                <a:cs typeface="Calibri" panose="020F0502020204030204" charset="0"/>
              </a:rPr>
              <a:t>Inactive User Engagement</a:t>
            </a:r>
            <a:endParaRPr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5" y="1363980"/>
            <a:ext cx="8919845" cy="4526280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Goal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Find users who never posted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&amp; signified percenatge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SQL Query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 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Re-engage these users with promotions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>
                <a:latin typeface="Calibri" panose="020F0502020204030204" charset="0"/>
                <a:cs typeface="Calibri" panose="020F0502020204030204" charset="0"/>
              </a:rPr>
              <a:t>                  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or campaigns.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075" y="2117090"/>
            <a:ext cx="3748405" cy="1482090"/>
          </a:xfrm>
          <a:prstGeom prst="rect">
            <a:avLst/>
          </a:prstGeom>
        </p:spPr>
      </p:pic>
      <p:pic>
        <p:nvPicPr>
          <p:cNvPr id="5" name="Picture 4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70" y="3769360"/>
            <a:ext cx="3090545" cy="1513840"/>
          </a:xfrm>
          <a:prstGeom prst="rect">
            <a:avLst/>
          </a:prstGeom>
        </p:spPr>
      </p:pic>
      <p:pic>
        <p:nvPicPr>
          <p:cNvPr id="6" name="Picture 5" descr="1"/>
          <p:cNvPicPr>
            <a:picLocks noChangeAspect="1"/>
          </p:cNvPicPr>
          <p:nvPr/>
        </p:nvPicPr>
        <p:blipFill>
          <a:blip r:embed="rId3"/>
          <a:srcRect l="20572" t="33704" r="19662" b="32833"/>
          <a:stretch>
            <a:fillRect/>
          </a:stretch>
        </p:blipFill>
        <p:spPr>
          <a:xfrm>
            <a:off x="5421630" y="3793490"/>
            <a:ext cx="3282950" cy="1489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275" y="274955"/>
            <a:ext cx="7498080" cy="1143000"/>
          </a:xfrm>
        </p:spPr>
        <p:txBody>
          <a:bodyPr/>
          <a:lstStyle/>
          <a:p>
            <a:pPr algn="l"/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3) </a:t>
            </a:r>
            <a:r>
              <a:rPr sz="3600">
                <a:latin typeface="Calibri" panose="020F0502020204030204" charset="0"/>
                <a:cs typeface="Calibri" panose="020F0502020204030204" charset="0"/>
              </a:rPr>
              <a:t>Contest Winner</a:t>
            </a:r>
            <a:endParaRPr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" y="1198880"/>
            <a:ext cx="8483600" cy="3206115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Goal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Find user with most likes on a post.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SQL Query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Reference this content for high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                           e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ngagement strategy.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1924050"/>
            <a:ext cx="4702810" cy="1434465"/>
          </a:xfrm>
          <a:prstGeom prst="rect">
            <a:avLst/>
          </a:prstGeom>
        </p:spPr>
      </p:pic>
      <p:pic>
        <p:nvPicPr>
          <p:cNvPr id="5" name="Picture 4" descr="32"/>
          <p:cNvPicPr>
            <a:picLocks noChangeAspect="1"/>
          </p:cNvPicPr>
          <p:nvPr/>
        </p:nvPicPr>
        <p:blipFill>
          <a:blip r:embed="rId2"/>
          <a:srcRect r="34284" b="34135"/>
          <a:stretch>
            <a:fillRect/>
          </a:stretch>
        </p:blipFill>
        <p:spPr>
          <a:xfrm>
            <a:off x="2681605" y="3632835"/>
            <a:ext cx="4834255" cy="1269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pPr algn="l"/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4) </a:t>
            </a:r>
            <a:r>
              <a:rPr sz="3600">
                <a:latin typeface="Calibri" panose="020F0502020204030204" charset="0"/>
                <a:cs typeface="Calibri" panose="020F0502020204030204" charset="0"/>
              </a:rPr>
              <a:t>Hashtag Research</a:t>
            </a:r>
            <a:endParaRPr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2730"/>
            <a:ext cx="8687435" cy="5103495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Goal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Identify top 5 hashtags.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SQL Query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Output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Insight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: Helps with brand collaborations and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                 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boosting reach.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rcRect l="17846" r="26111" b="42985"/>
          <a:stretch>
            <a:fillRect/>
          </a:stretch>
        </p:blipFill>
        <p:spPr>
          <a:xfrm>
            <a:off x="2785745" y="2254250"/>
            <a:ext cx="4139565" cy="1527810"/>
          </a:xfrm>
          <a:prstGeom prst="rect">
            <a:avLst/>
          </a:prstGeom>
        </p:spPr>
      </p:pic>
      <p:pic>
        <p:nvPicPr>
          <p:cNvPr id="5" name="Picture 4" descr="4"/>
          <p:cNvPicPr>
            <a:picLocks noChangeAspect="1"/>
          </p:cNvPicPr>
          <p:nvPr/>
        </p:nvPicPr>
        <p:blipFill>
          <a:blip r:embed="rId1"/>
          <a:srcRect l="17146" t="55531" r="52014" b="1302"/>
          <a:stretch>
            <a:fillRect/>
          </a:stretch>
        </p:blipFill>
        <p:spPr>
          <a:xfrm>
            <a:off x="2786380" y="3967480"/>
            <a:ext cx="4138930" cy="1546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4347</Words>
  <Application>WPS Slides</Application>
  <PresentationFormat>On-screen Show (4:3)</PresentationFormat>
  <Paragraphs>218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Microsoft YaHei</vt:lpstr>
      <vt:lpstr>Arial Unicode MS</vt:lpstr>
      <vt:lpstr>Arial Black</vt:lpstr>
      <vt:lpstr>Arial MT</vt:lpstr>
      <vt:lpstr>Calibri</vt:lpstr>
      <vt:lpstr>Arial</vt:lpstr>
      <vt:lpstr>Business Cooperate</vt:lpstr>
      <vt:lpstr>Instagram User Analysis – SQL Project</vt:lpstr>
      <vt:lpstr>Project Overview</vt:lpstr>
      <vt:lpstr>Tech Stack Used</vt:lpstr>
      <vt:lpstr>Project Approach</vt:lpstr>
      <vt:lpstr>PowerPoint 演示文稿</vt:lpstr>
      <vt:lpstr>1)  Loyal User Reward</vt:lpstr>
      <vt:lpstr>2) Inactive User Engagement</vt:lpstr>
      <vt:lpstr>3) Contest Winner</vt:lpstr>
      <vt:lpstr>4) Hashtag Research</vt:lpstr>
      <vt:lpstr>5) Ad Campaign Launch</vt:lpstr>
      <vt:lpstr>1) User Engagement</vt:lpstr>
      <vt:lpstr>2) Bots &amp; Fake Accounts</vt:lpstr>
      <vt:lpstr>PowerPoint 演示文稿</vt:lpstr>
      <vt:lpstr>Key Insights</vt:lpstr>
      <vt:lpstr>PowerPoint 演示文稿</vt:lpstr>
      <vt:lpstr>PowerPoint 演示文稿</vt:lpstr>
      <vt:lpstr>PowerPoint 演示文稿</vt:lpstr>
      <vt:lpstr>PowerPoint 演示文稿</vt:lpstr>
      <vt:lpstr>Project Outcome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HP</cp:lastModifiedBy>
  <cp:revision>9</cp:revision>
  <dcterms:created xsi:type="dcterms:W3CDTF">2013-01-27T09:14:00Z</dcterms:created>
  <dcterms:modified xsi:type="dcterms:W3CDTF">2025-05-03T13:10:27Z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7B57D1FB325C4F249750AF618C4E9260_13</vt:lpwstr>
  </property>
  <property fmtid="{D5CDD505-2E9C-101B-9397-08002B2CF9AE}" pid="3" name="KSOProductBuildVer">
    <vt:lpwstr>1033-12.2.0.20795</vt:lpwstr>
  </property>
</Properties>
</file>