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D41A2-4C2F-4499-B3E3-45C037C78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Итоговая контрольная работа по блоку специализация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427284-9340-4C38-8835-0766292AD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Комарова Арина</a:t>
            </a:r>
          </a:p>
        </p:txBody>
      </p:sp>
    </p:spTree>
    <p:extLst>
      <p:ext uri="{BB962C8B-B14F-4D97-AF65-F5344CB8AC3E}">
        <p14:creationId xmlns:p14="http://schemas.microsoft.com/office/powerpoint/2010/main" val="353292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FE668-51F7-4D47-BB2E-6DD58C0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F27CB-D0E8-4484-9A63-338282CD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740068" cy="3566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 сколько дней мы сможем протестировать гипотезу? И что вы можете посоветовать по результатам подсчета?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1522706 / 40 000 = 38,07 месяцев</a:t>
            </a:r>
          </a:p>
          <a:p>
            <a:pPr marL="0" indent="0">
              <a:buNone/>
            </a:pPr>
            <a:r>
              <a:rPr lang="ru-RU" dirty="0"/>
              <a:t>Это долгий срок, необходимо изменить условия тестирования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D8C5EC-F136-44B4-AE49-8D345D39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24" y="2449651"/>
            <a:ext cx="5944115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2C3B2-3D96-47AE-A425-A46F4A6A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1230B-DE4F-47BE-A345-11B00CCC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22039"/>
            <a:ext cx="3744806" cy="3681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Допустим в задаче нет проблемы с количеством посетителей на сайт, тогда подведите результаты тестирования, если у нас следующие результаты по количеству конверсии: </a:t>
            </a:r>
          </a:p>
          <a:p>
            <a:pPr marL="457200" indent="-45720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25 000 </a:t>
            </a:r>
          </a:p>
          <a:p>
            <a:pPr marL="457200" indent="-45720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30 000 </a:t>
            </a:r>
          </a:p>
          <a:p>
            <a:pPr marL="457200" indent="-457200">
              <a:buAutoNum type="arabicParenR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32 000</a:t>
            </a:r>
          </a:p>
          <a:p>
            <a:pPr marL="0" indent="0">
              <a:buNone/>
            </a:pPr>
            <a:r>
              <a:rPr lang="ru-RU" dirty="0"/>
              <a:t>Третий вариант изменений рекомендуется к применению, т.к он показал наилучшие результаты и конверсия увеличилась на 1,3%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E3309-A564-4FAD-9DF5-95BCC3C2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24" y="2392234"/>
            <a:ext cx="5944115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1724-F4F4-415C-9768-A7C7AE5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F303D-D304-4FA9-8991-B89E8E58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Вы решили сравнивать метрику CPA в двух группах. Размер выборки - 2350 элементов в </a:t>
            </a:r>
            <a:br>
              <a:rPr lang="ru-RU" dirty="0"/>
            </a:br>
            <a:r>
              <a:rPr lang="ru-RU" dirty="0"/>
              <a:t>каждой группе. </a:t>
            </a:r>
            <a:br>
              <a:rPr lang="ru-RU" dirty="0"/>
            </a:br>
            <a:r>
              <a:rPr lang="ru-RU" dirty="0"/>
              <a:t>Для проверки нормальности распределения на выборке в 2350 наблюдений применили , </a:t>
            </a:r>
            <a:br>
              <a:rPr lang="ru-RU" dirty="0"/>
            </a:br>
            <a:r>
              <a:rPr lang="ru-RU" dirty="0"/>
              <a:t>критерий Шапиро-</a:t>
            </a:r>
            <a:r>
              <a:rPr lang="ru-RU" dirty="0" err="1"/>
              <a:t>Уилка</a:t>
            </a:r>
            <a:r>
              <a:rPr lang="ru-RU" dirty="0"/>
              <a:t> и получили p-</a:t>
            </a:r>
            <a:r>
              <a:rPr lang="ru-RU" dirty="0" err="1"/>
              <a:t>value</a:t>
            </a:r>
            <a:r>
              <a:rPr lang="ru-RU" dirty="0"/>
              <a:t>, равный 0.00002, </a:t>
            </a:r>
            <a:r>
              <a:rPr lang="ru-RU" dirty="0" err="1"/>
              <a:t>alpha</a:t>
            </a:r>
            <a:r>
              <a:rPr lang="ru-RU" dirty="0"/>
              <a:t> = 5%.</a:t>
            </a:r>
            <a:br>
              <a:rPr lang="ru-RU" dirty="0"/>
            </a:br>
            <a:r>
              <a:rPr lang="ru-RU" dirty="0"/>
              <a:t>Какой бы вывод мы могли сделать в данном случае?</a:t>
            </a:r>
            <a:br>
              <a:rPr lang="ru-RU" dirty="0"/>
            </a:br>
            <a:r>
              <a:rPr lang="ru-RU" dirty="0"/>
              <a:t>В этом случае какой статистический критерий для проверки первоначальной гипотезы тут лучше </a:t>
            </a:r>
            <a:br>
              <a:rPr lang="ru-RU" dirty="0"/>
            </a:br>
            <a:r>
              <a:rPr lang="ru-RU" dirty="0"/>
              <a:t>всего подойдёт и почему ?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06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1AFB-A3AE-4D90-B7C2-D3416C40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DB045-B860-42EC-80B8-5BAAD5C0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Вывод: Так как p-</a:t>
            </a:r>
            <a:r>
              <a:rPr lang="ru-RU" dirty="0" err="1"/>
              <a:t>value</a:t>
            </a:r>
            <a:r>
              <a:rPr lang="ru-RU" dirty="0"/>
              <a:t> &lt; </a:t>
            </a:r>
            <a:r>
              <a:rPr lang="ru-RU" dirty="0" err="1"/>
              <a:t>alpha</a:t>
            </a:r>
            <a:r>
              <a:rPr lang="ru-RU" dirty="0"/>
              <a:t> мы делаем вывод что распределение выборки отличается от нормального.</a:t>
            </a:r>
          </a:p>
          <a:p>
            <a:pPr marL="0" indent="0">
              <a:buNone/>
            </a:pPr>
            <a:r>
              <a:rPr lang="ru-RU" dirty="0"/>
              <a:t>Для проверки первоначальной гипотезы мы будем использовать Критерий Манна-Уитни по следующим показателям:</a:t>
            </a:r>
          </a:p>
          <a:p>
            <a:pPr marL="0" indent="0">
              <a:buNone/>
            </a:pPr>
            <a:r>
              <a:rPr lang="ru-RU" dirty="0"/>
              <a:t>- Проверяем количественные данные</a:t>
            </a:r>
          </a:p>
          <a:p>
            <a:pPr marL="0" indent="0">
              <a:buNone/>
            </a:pPr>
            <a:r>
              <a:rPr lang="ru-RU" dirty="0"/>
              <a:t>- Распределение отличается от нормального</a:t>
            </a:r>
          </a:p>
          <a:p>
            <a:pPr marL="0" indent="0">
              <a:buNone/>
            </a:pPr>
            <a:r>
              <a:rPr lang="ru-RU" dirty="0"/>
              <a:t>- Группы являются независимыми</a:t>
            </a:r>
          </a:p>
          <a:p>
            <a:pPr marL="0" indent="0">
              <a:buNone/>
            </a:pPr>
            <a:r>
              <a:rPr lang="ru-RU" dirty="0"/>
              <a:t>- Сравниваем 2 группы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0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680EB-DCCC-4C03-9DCE-DCA0FB34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3A498-FD8B-4540-81DD-C7D8AC3D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провели АБ-тест на увеличение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timespent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. По итогам тестирования мы </a:t>
            </a:r>
          </a:p>
          <a:p>
            <a:pPr marL="0" indent="0">
              <a:buNone/>
            </a:pPr>
            <a:r>
              <a:rPr lang="ru-RU" dirty="0"/>
              <a:t>получили следующие данные. Является ли результат статистически значимым с уровнем </a:t>
            </a:r>
          </a:p>
          <a:p>
            <a:pPr marL="0" indent="0">
              <a:buNone/>
            </a:pPr>
            <a:r>
              <a:rPr lang="ru-RU" dirty="0"/>
              <a:t>доверия 80%? Какую версию мы выкатим на </a:t>
            </a:r>
            <a:r>
              <a:rPr lang="ru-RU" dirty="0" err="1"/>
              <a:t>продакшн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A) Средняя - 360, отклонение - 40, количество - 9802</a:t>
            </a:r>
          </a:p>
          <a:p>
            <a:pPr marL="0" indent="0">
              <a:buNone/>
            </a:pPr>
            <a:r>
              <a:rPr lang="ru-RU" dirty="0"/>
              <a:t>B) Средняя - 352, отклонение - 58, количество - 9789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636D2-BB30-4FBC-84FE-CC78412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B8F2E-47DF-4034-B0CF-A868A29E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72775"/>
            <a:ext cx="3863252" cy="27373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исследования, предпочтительнее версия А, так как среднее время проведенное пользователем в этой версии больше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2D349F-F2A8-48C4-A4E7-ED030DAD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32" y="2336872"/>
            <a:ext cx="567586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D2A7D-65E9-4FC0-80DA-41EB1D65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5800E-EADC-4EE2-A972-EC1F7A72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Создайте техническую архитектуру проекта по </a:t>
            </a:r>
            <a:r>
              <a:rPr lang="ru-RU" dirty="0" err="1"/>
              <a:t>аб</a:t>
            </a:r>
            <a:r>
              <a:rPr lang="ru-RU" dirty="0"/>
              <a:t> тестированию продукта он-лайн кинотеатра с учетом кросс-девайс аналитики по следующей гипотезе: </a:t>
            </a:r>
          </a:p>
          <a:p>
            <a:pPr marL="0" indent="0">
              <a:buNone/>
            </a:pPr>
            <a:r>
              <a:rPr lang="ru-RU" dirty="0"/>
              <a:t>Если договориться с банком о 99% </a:t>
            </a:r>
            <a:r>
              <a:rPr lang="ru-RU" dirty="0" err="1"/>
              <a:t>кэшбэке</a:t>
            </a:r>
            <a:r>
              <a:rPr lang="ru-RU" dirty="0"/>
              <a:t> на подписку первого месяца, то это повысит конверсию в подписку на 30%, благодаря упрощенному принятию решения со стороны пользователя. На схеме необходимо отобразить: </a:t>
            </a:r>
          </a:p>
          <a:p>
            <a:pPr marL="0" indent="0">
              <a:buNone/>
            </a:pPr>
            <a:r>
              <a:rPr lang="ru-RU" dirty="0"/>
              <a:t>Управленческий процесс по договоренностям с внешними партнерами </a:t>
            </a:r>
          </a:p>
          <a:p>
            <a:pPr marL="0" indent="0">
              <a:buNone/>
            </a:pPr>
            <a:r>
              <a:rPr lang="ru-RU" dirty="0"/>
              <a:t>Архитектуру данных с указанием систем, из которых будем скачивать данные </a:t>
            </a:r>
          </a:p>
          <a:p>
            <a:pPr marL="0" indent="0">
              <a:buNone/>
            </a:pPr>
            <a:r>
              <a:rPr lang="ru-RU" dirty="0" err="1"/>
              <a:t>Внутрикомандное</a:t>
            </a:r>
            <a:r>
              <a:rPr lang="ru-RU" dirty="0"/>
              <a:t> взаимодействие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43EA6-AB5F-4584-AE68-313CE9E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1A9F5-D47A-44F3-87AC-658807B4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Гипотеза:</a:t>
            </a:r>
          </a:p>
          <a:p>
            <a:pPr marL="0" indent="0">
              <a:buNone/>
            </a:pPr>
            <a:r>
              <a:rPr lang="ru-RU" dirty="0"/>
              <a:t>Если договориться с банком о 99% </a:t>
            </a:r>
            <a:r>
              <a:rPr lang="ru-RU" dirty="0" err="1"/>
              <a:t>кэшбэке</a:t>
            </a:r>
            <a:r>
              <a:rPr lang="ru-RU" dirty="0"/>
              <a:t> на подписку первого месяца, то это повысит конверсию в подписку на 30%, благодаря упрощенному принятию решения со стороны пользователя.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Что делаем: </a:t>
            </a:r>
          </a:p>
          <a:p>
            <a:pPr marL="0" indent="0">
              <a:buNone/>
            </a:pPr>
            <a:r>
              <a:rPr lang="ru-RU" dirty="0"/>
              <a:t>1.Были проведены переговоры с банком и заключён договор </a:t>
            </a:r>
            <a:r>
              <a:rPr lang="ru-RU" dirty="0" err="1"/>
              <a:t>кэшбэка</a:t>
            </a:r>
            <a:r>
              <a:rPr lang="ru-RU" dirty="0"/>
              <a:t> на период тестирования</a:t>
            </a:r>
          </a:p>
          <a:p>
            <a:pPr marL="0" indent="0">
              <a:buNone/>
            </a:pPr>
            <a:r>
              <a:rPr lang="ru-RU" dirty="0"/>
              <a:t>2. Сформирована команда:</a:t>
            </a:r>
          </a:p>
          <a:p>
            <a:pPr marL="0" indent="0">
              <a:buNone/>
            </a:pPr>
            <a:r>
              <a:rPr lang="ru-RU" dirty="0"/>
              <a:t>Менеджер продукта — лидер команды, отвечающий за развитие своего направления: формирует дерево метрик, составляет </a:t>
            </a:r>
            <a:r>
              <a:rPr lang="ru-RU" dirty="0" err="1"/>
              <a:t>беклог</a:t>
            </a:r>
            <a:r>
              <a:rPr lang="ru-RU" dirty="0"/>
              <a:t> задач и управляет его приоритетами.</a:t>
            </a:r>
          </a:p>
          <a:p>
            <a:pPr marL="0" indent="0">
              <a:buNone/>
            </a:pPr>
            <a:r>
              <a:rPr lang="ru-RU" dirty="0"/>
              <a:t>Аналитик — правая рука менеджера продукта при принятии решении в развитии своего направления. Собирает необходимые данные, строит воронки и определяет успешность экспериментов.</a:t>
            </a:r>
          </a:p>
          <a:p>
            <a:pPr marL="0" indent="0">
              <a:buNone/>
            </a:pPr>
            <a:r>
              <a:rPr lang="ru-RU" dirty="0"/>
              <a:t>Дизайнер — Сотрудник, способный превратить идею в конкретный пользовательский опыт. Проектирование макетов интерфейса, функций, фичей.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88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DF2AB-BE6F-4D64-8099-64CC9C98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CA98E-B2BB-4B59-A11D-88A0BAAE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Системный аналитик/архитектор </a:t>
            </a:r>
            <a:r>
              <a:rPr lang="ru-RU" dirty="0"/>
              <a:t>— систематизирует и укрепляет требования по задачам </a:t>
            </a:r>
            <a:r>
              <a:rPr lang="ru-RU" dirty="0" err="1"/>
              <a:t>продакта</a:t>
            </a:r>
            <a:r>
              <a:rPr lang="ru-RU" dirty="0"/>
              <a:t> до уровня, понятного разработчику.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Разработчики</a:t>
            </a:r>
            <a:r>
              <a:rPr lang="ru-RU" dirty="0"/>
              <a:t> — сотрудники, </a:t>
            </a:r>
            <a:r>
              <a:rPr lang="ru-RU" dirty="0" err="1"/>
              <a:t>воплощающиезадачи</a:t>
            </a:r>
            <a:r>
              <a:rPr lang="ru-RU" dirty="0"/>
              <a:t> и идеи в реальный продукт, которым будет пользоваться человек. В нашем случае у нас много платформ (сайты, приложения) и в команде есть отдельный разработчик, который вносит изменения на своей платформе.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Тестировщики</a:t>
            </a:r>
            <a:r>
              <a:rPr lang="ru-RU" dirty="0"/>
              <a:t> — сотрудник, который следит за качеством интерфейса, которым в последствии будут пользоваться клиенты.</a:t>
            </a:r>
          </a:p>
          <a:p>
            <a:pPr marL="0" indent="0">
              <a:buNone/>
            </a:pPr>
            <a:r>
              <a:rPr lang="ru-RU" dirty="0"/>
              <a:t>3. Определяем количество пользователей и время для тестирования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каких пользователях тестируем: </a:t>
            </a:r>
          </a:p>
          <a:p>
            <a:pPr marL="0" indent="0">
              <a:buNone/>
            </a:pPr>
            <a:r>
              <a:rPr lang="ru-RU" dirty="0"/>
              <a:t>На новых пользователях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Контрольная версия: </a:t>
            </a:r>
            <a:r>
              <a:rPr lang="ru-RU" dirty="0"/>
              <a:t>запускаем обычную подписку.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Тестовая версия:</a:t>
            </a:r>
            <a:r>
              <a:rPr lang="ru-RU" dirty="0"/>
              <a:t> запускаем обычную подписку с </a:t>
            </a:r>
            <a:r>
              <a:rPr lang="ru-RU" dirty="0" err="1"/>
              <a:t>кэшбэком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78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F03D4-01A4-41EB-A87E-80F69E5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B0AD2-89C5-4233-AC6A-FDAFB818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Метрики:</a:t>
            </a:r>
          </a:p>
          <a:p>
            <a:pPr marL="0" indent="0">
              <a:buNone/>
            </a:pPr>
            <a:r>
              <a:rPr lang="ru-RU" dirty="0"/>
              <a:t>Данные для анализа скачиваем из следующих источников:</a:t>
            </a:r>
          </a:p>
          <a:p>
            <a:pPr marL="0" indent="0">
              <a:buNone/>
            </a:pPr>
            <a:r>
              <a:rPr lang="ru-RU" dirty="0"/>
              <a:t>-  Google Analytics</a:t>
            </a:r>
          </a:p>
          <a:p>
            <a:pPr marL="0" indent="0">
              <a:buNone/>
            </a:pPr>
            <a:r>
              <a:rPr lang="ru-RU" dirty="0"/>
              <a:t>- CRM</a:t>
            </a:r>
          </a:p>
          <a:p>
            <a:pPr marL="0" indent="0">
              <a:buNone/>
            </a:pPr>
            <a:r>
              <a:rPr lang="ru-RU" dirty="0"/>
              <a:t>-  Яндекс метрика</a:t>
            </a:r>
          </a:p>
          <a:p>
            <a:pPr marL="0" indent="0">
              <a:buNone/>
            </a:pPr>
            <a:r>
              <a:rPr lang="ru-RU" dirty="0"/>
              <a:t>Анализируем Конверсии в заказы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 действий: </a:t>
            </a:r>
          </a:p>
          <a:p>
            <a:pPr marL="0" indent="0">
              <a:buNone/>
            </a:pPr>
            <a:r>
              <a:rPr lang="ru-RU" dirty="0"/>
              <a:t>Если наш эксперимент будет положительным, и мы зафиксируем ожидаемое улучшение конверсии в заказы, то заключаем договор с банком на </a:t>
            </a:r>
            <a:r>
              <a:rPr lang="ru-RU" dirty="0" err="1"/>
              <a:t>кэшбэк</a:t>
            </a:r>
            <a:r>
              <a:rPr lang="ru-RU" dirty="0"/>
              <a:t>, масштабируем изменение и пробуем ввести его в постоянное использование. </a:t>
            </a:r>
          </a:p>
          <a:p>
            <a:pPr marL="0" indent="0">
              <a:buNone/>
            </a:pPr>
            <a:r>
              <a:rPr lang="ru-RU" dirty="0"/>
              <a:t>Если показатели основных метрик в ходе эксперимента нас не устраивают, </a:t>
            </a:r>
            <a:r>
              <a:rPr lang="ru-RU" dirty="0" err="1"/>
              <a:t>отказывемся</a:t>
            </a:r>
            <a:r>
              <a:rPr lang="ru-RU" dirty="0"/>
              <a:t> от изменений в пользу других 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13152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23735-C1CD-429F-9EAA-607CF0EC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A409E-0528-4E9C-B3D8-49D957F4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Ваш продукт - это школа английского языка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Лендинг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для языковой школы. Проанализируйте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конкурентов на рынке (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SkyEng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Lingvoleo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и прочие) и сформулируйте гипотезу по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улучшению первого экрана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лендинг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Запустите АБ тест на первый экран обновленное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предложение и обновленный призыв к действию и запустите его в Google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Гипотеза: Если мы изменим кнопку «Попробовать бесплатно», то это увеличит конверсию в первую покупку на 3%, потому что пользователь активнее будет обращать внимание на наше предложение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0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00E6-76CA-4595-9DC1-31CBC401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73079-323E-460E-9645-C050AA37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669" y="3799735"/>
            <a:ext cx="2203089" cy="4500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Запустим тест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B94CD4-4A30-4599-9702-59958FB5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02" y="2154049"/>
            <a:ext cx="5944115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45C2-436E-4646-931C-67141187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4D86-286A-44C4-B1DA-0D30A779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960822"/>
            <a:ext cx="1963384" cy="4974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Первый тест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E7320D-E6F1-479A-9A51-6A022F3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2" y="2495627"/>
            <a:ext cx="759017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4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A9441-BFCC-4CD6-838D-3B046499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29775-42F1-4125-8E7F-76F59AD7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917561"/>
            <a:ext cx="1854414" cy="398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Второй тест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0CC264-B47D-413F-99B6-822FD165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74" y="2495627"/>
            <a:ext cx="7590178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5FF49-4251-4D16-B3A2-3DECC110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F0D75-A90E-4D94-8191-B4CE2D2F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943019"/>
            <a:ext cx="2034452" cy="406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Третий тест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D46046-6FF3-4F9E-BB0D-21909E06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95" y="2341611"/>
            <a:ext cx="762066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5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322F9-6E48-40E3-8351-D4525A92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DD39F4-36F1-44EB-A94D-BCA5FA93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Подведите результаты эксперимента в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экселе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по следующим данным: ab_stats.csv - Google Диск: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Значительно ли отличается ARPPU в двух группах ? Какие рекомендации дадите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менеджеру?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Метрики ARPU или </a:t>
            </a:r>
            <a:r>
              <a:rPr lang="ru-RU" dirty="0" err="1">
                <a:solidFill>
                  <a:schemeClr val="tx1"/>
                </a:solidFill>
              </a:rPr>
              <a:t>Average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Revenue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Per</a:t>
            </a:r>
            <a:r>
              <a:rPr lang="ru-RU" dirty="0">
                <a:solidFill>
                  <a:schemeClr val="tx1"/>
                </a:solidFill>
              </a:rPr>
              <a:t> User - является производным показателем, рассчитывается как средневзвешенное за период агрегации значение Платежи LT/Регистрации. Отображает прибыль, полученную нами с 1 регистрации пользователя, также известен. ARPPU(средний платеж платящего пользователя) рассчитывается как средневзвешенное значение (Платежи LT/Впервые заплативших LT) за период агрегации. Показывает, сколько, в среднем, платит пользователь, ставший платящим, и, зарегистрированный в период агрегации, за всю жизнь.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78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3BC5D-525A-4275-883B-5176684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253E0-2260-48C8-9B86-B2AA9AC4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47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Вывод: Статистической разницы между группами нет. Изменения не дают лучший результат следовательно, их не стоит применять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102AC-6457-4776-9A42-7B4B42FF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0" y="2983804"/>
            <a:ext cx="4938188" cy="28897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28167-219D-42EF-9C65-DDEFEEDF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983804"/>
            <a:ext cx="4932091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A880E-F908-493D-B8FB-3F85B0FB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817C8-61D5-4553-A95C-37DA7BFC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96" y="3429000"/>
            <a:ext cx="9613861" cy="14723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хотим провести А/Б-тест для трех источников трафика. Нынешняя конверсия равна 5%, мы ожидаем прирост в 0,2%. Уровень доверия 97% и уровень мощности 87%. Всего на наш продукт заходит 40 000 пользователей в месяц. </a:t>
            </a:r>
          </a:p>
        </p:txBody>
      </p:sp>
    </p:spTree>
    <p:extLst>
      <p:ext uri="{BB962C8B-B14F-4D97-AF65-F5344CB8AC3E}">
        <p14:creationId xmlns:p14="http://schemas.microsoft.com/office/powerpoint/2010/main" val="392322495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92</TotalTime>
  <Words>982</Words>
  <Application>Microsoft Office PowerPoint</Application>
  <PresentationFormat>Широкоэкранный</PresentationFormat>
  <Paragraphs>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Берлин</vt:lpstr>
      <vt:lpstr>Итоговая контрольная работа по блоку специализация</vt:lpstr>
      <vt:lpstr>Задание 1</vt:lpstr>
      <vt:lpstr>Тест</vt:lpstr>
      <vt:lpstr>Тест</vt:lpstr>
      <vt:lpstr>Тест</vt:lpstr>
      <vt:lpstr>Тест</vt:lpstr>
      <vt:lpstr>Задание 2</vt:lpstr>
      <vt:lpstr>Задание 2</vt:lpstr>
      <vt:lpstr>Задание 3</vt:lpstr>
      <vt:lpstr>Задание 3</vt:lpstr>
      <vt:lpstr>Задание 3</vt:lpstr>
      <vt:lpstr>Задание 4</vt:lpstr>
      <vt:lpstr>Задание 4</vt:lpstr>
      <vt:lpstr>Задание 5</vt:lpstr>
      <vt:lpstr>Задание 5</vt:lpstr>
      <vt:lpstr>Задание 6</vt:lpstr>
      <vt:lpstr>Задание 6</vt:lpstr>
      <vt:lpstr>Задание 6 </vt:lpstr>
      <vt:lpstr>Задание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контрольная работа по блоку специализация</dc:title>
  <dc:creator>Арина Комарова</dc:creator>
  <cp:lastModifiedBy>Арина Комарова</cp:lastModifiedBy>
  <cp:revision>7</cp:revision>
  <dcterms:created xsi:type="dcterms:W3CDTF">2023-12-05T09:11:03Z</dcterms:created>
  <dcterms:modified xsi:type="dcterms:W3CDTF">2023-12-05T10:43:18Z</dcterms:modified>
</cp:coreProperties>
</file>