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xamarin.com/guides/android/advanced_topics/limitations/" TargetMode="External"/><Relationship Id="rId3" Type="http://schemas.openxmlformats.org/officeDocument/2006/relationships/hyperlink" Target="https://developer.xamarin.com/guides/ios/advanced_topics/limitations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https://developer.xamarin.com/guides/android/advanced_topics/limitations/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https://developer.xamarin.com/guides/ios/advanced_topics/limitations/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349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349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5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mono/mono/blob/master/COPYING.LIB" TargetMode="External"/><Relationship Id="rId4" Type="http://schemas.openxmlformats.org/officeDocument/2006/relationships/hyperlink" Target="http://www.dotnetfoundation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Session-1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1325650"/>
            <a:ext cx="5433323" cy="1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Xamarin Forms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0" y="1095125"/>
            <a:ext cx="8025700" cy="37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763" l="678" r="934" t="1399"/>
          <a:stretch/>
        </p:blipFill>
        <p:spPr>
          <a:xfrm>
            <a:off x="935225" y="541000"/>
            <a:ext cx="7105851" cy="42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Features of Xamarin Forms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Single Code Base is required to run application on Android, iOS, Windows, and etc.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Single UI and Single Business Logic.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Uses Native Control to display.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No need to learn all the native UI frameworks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Fast cross platform development process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E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also enhance app performance using the Xamarin Insight. The Xamarin Insight helps to monitor and keep a record of crashes and exceptions.</a:t>
            </a:r>
            <a:endParaRPr sz="1400">
              <a:solidFill>
                <a:srgbClr val="555E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E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E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is no need to create different API for different mobile platforms because the Xamarin allows you to use the same API to build iOS, Android, and Windows applications.</a:t>
            </a:r>
            <a:endParaRPr sz="1400">
              <a:solidFill>
                <a:srgbClr val="555E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E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E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Xamarin allows you to generate productive and high-performing code that can access every native API. </a:t>
            </a:r>
            <a:endParaRPr sz="1400">
              <a:solidFill>
                <a:srgbClr val="555E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555E58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E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very easy to create the device-specific applications over different mobile platforms.</a:t>
            </a:r>
            <a:endParaRPr sz="1400">
              <a:solidFill>
                <a:srgbClr val="555E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Xamarin Forms best for: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Data entry apps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Prototypes and proofs-of-concept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that require little platform-specific functionality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where code sharing is more important than custom UI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lnSpc>
                <a:spcPct val="100000"/>
              </a:lnSpc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Xamarin Forms Targeted Platforms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iOS 8 or higher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Android 4.0.3 (API 15) or higher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Windows 10 Universal Windows Platform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Windows 8.1 / Windows Phone 8.1 WinRT</a:t>
            </a:r>
            <a:endParaRPr b="1"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10566" r="10574" t="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345550" y="1877400"/>
            <a:ext cx="48135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B2FF"/>
                </a:solidFill>
                <a:latin typeface="Georgia"/>
                <a:ea typeface="Georgia"/>
                <a:cs typeface="Georgia"/>
                <a:sym typeface="Georgia"/>
              </a:rPr>
              <a:t>Prerequisites</a:t>
            </a:r>
            <a:endParaRPr sz="2800">
              <a:solidFill>
                <a:srgbClr val="00B2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Operating System Requirements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Mac</a:t>
            </a: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OS X El Capitan (10.11) or newer. 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Visual Studio for Mac or Xamarin Studio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iOS 10 SDK and  Xcode 8.3(or above).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Apple ID. It's necessary to have an Apple ID for installing and signing into Xcode.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Windows</a:t>
            </a:r>
            <a:r>
              <a:rPr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Windows 7 or higher. </a:t>
            </a:r>
            <a:endParaRPr sz="1400">
              <a:solidFill>
                <a:srgbClr val="4E4E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 Studio 2013 Update 2 or newer</a:t>
            </a:r>
            <a:endParaRPr sz="1400">
              <a:solidFill>
                <a:srgbClr val="4E4E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networked Mac is required for iOS development.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Software </a:t>
            </a: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Requirements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endParaRPr b="1" sz="1400"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90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Latest Android SDK Tools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Android API platform installed.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Universal Windows Platform (UWP):</a:t>
            </a:r>
            <a:endParaRPr sz="1400"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Windows 10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Visual Studio 2015 or newer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Universal Windows Developer Tools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Windows 10 UWP projects are not added when a solution is created on macOS.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Windows 8.1 and Windows Phone 8.1 WinRT:</a:t>
            </a:r>
            <a:endParaRPr sz="1400"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Windows 8.1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Visual Studio 2013 Update 2 or newer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Windows 8.1 / Windows Phone 8.1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eorgia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WinRT projects are not added when a solution is created on macOS.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Installation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 of Mobile Development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Pure Native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Xamarin Native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Xamarin Forms Approach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Xamarin Forms Targeted Platforms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PreRequisites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 Requirements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Mono Framework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Compilation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Installing Xamarin in Visual Studio on Windows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Xamarin can be installed as part of a new Visual Studio installation. To achieve this, use the following steps: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Download Visual Studio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Georgia"/>
              <a:buAutoNum type="arabicPeriod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Double-click the downloaded package to start installation.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400"/>
              <a:buFont typeface="Helvetica Neue"/>
              <a:buAutoNum type="arabicPeriod"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Select the </a:t>
            </a:r>
            <a:r>
              <a:rPr b="1"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Mobile development with .NET</a:t>
            </a: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workload from the installation screen: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00" y="2336450"/>
            <a:ext cx="7402649" cy="2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Installing Xamarin in Visual Studio on Windows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37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4. When you are ready to begin Visual Studio installation, click the </a:t>
            </a:r>
            <a:r>
              <a:rPr b="1"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Install</a:t>
            </a: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button in the lower right-hand corner: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5. When Visual Studio installation has completed, click the </a:t>
            </a:r>
            <a:r>
              <a:rPr b="1"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Launch</a:t>
            </a:r>
            <a:r>
              <a:rPr lang="en" sz="14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button to start Visual Studio:</a:t>
            </a:r>
            <a:endParaRPr sz="14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Location of installation button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50" y="1941275"/>
            <a:ext cx="2609275" cy="78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cation of Launch button"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0" y="3334200"/>
            <a:ext cx="2685975" cy="9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Installing Xamarin in Visual Studio on Windows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To add Xamarin.Android to an existing installation of Visual Studio 2015, use the following steps: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90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Right-click the Windows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button and select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Programs and Features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Right-click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Microsoft Visual Studio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and click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Change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When the Visual Studio Installer dialog appears, click the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Modify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button.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In the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tab, scroll down to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Cross Platform Mobile Development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. Click the checkbox next to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C#/.NET (Xamarin)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190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Click the </a:t>
            </a:r>
            <a:r>
              <a:rPr b="1"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UPDATE</a:t>
            </a:r>
            <a:r>
              <a:rPr lang="en" sz="1200">
                <a:solidFill>
                  <a:srgbClr val="4E5758"/>
                </a:solidFill>
                <a:latin typeface="Georgia"/>
                <a:ea typeface="Georgia"/>
                <a:cs typeface="Georgia"/>
                <a:sym typeface="Georgia"/>
              </a:rPr>
              <a:t> button to add Xamarin to Visual Studio.</a:t>
            </a:r>
            <a:endParaRPr sz="1200">
              <a:solidFill>
                <a:srgbClr val="4E575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75" y="2617925"/>
            <a:ext cx="2589600" cy="1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aller dialog" id="214" name="Shape 214"/>
          <p:cNvPicPr preferRelativeResize="0"/>
          <p:nvPr/>
        </p:nvPicPr>
        <p:blipFill rotWithShape="1">
          <a:blip r:embed="rId3">
            <a:alphaModFix/>
          </a:blip>
          <a:srcRect b="13482" l="9564" r="9718" t="5150"/>
          <a:stretch/>
        </p:blipFill>
        <p:spPr>
          <a:xfrm>
            <a:off x="5312175" y="541000"/>
            <a:ext cx="3656426" cy="36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B2FF"/>
                </a:solidFill>
                <a:latin typeface="Georgia"/>
                <a:ea typeface="Georgia"/>
                <a:cs typeface="Georgia"/>
                <a:sym typeface="Georgia"/>
              </a:rPr>
              <a:t>Installing Xamarin in Visual Studio on MAC</a:t>
            </a:r>
            <a:endParaRPr sz="2800">
              <a:solidFill>
                <a:srgbClr val="00B2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Download Visual Studio for Mac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Once the installer package is downloaded, click the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VisualStudioInstaller.dmg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file to mount the installer and then run it by double-clicking the logo, as illustrated by the following image: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334025"/>
            <a:ext cx="8520600" cy="4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3.	You might be prompted with an alert dialog similar to the following image. In this case, click </a:t>
            </a: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</a:t>
            </a: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4.     The installer inspects your system to verify which components need to be installed or updated: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lert dialog" id="222" name="Shape 222"/>
          <p:cNvPicPr preferRelativeResize="0"/>
          <p:nvPr/>
        </p:nvPicPr>
        <p:blipFill rotWithShape="1">
          <a:blip r:embed="rId3">
            <a:alphaModFix/>
          </a:blip>
          <a:srcRect b="16676" l="7191" r="6993" t="11443"/>
          <a:stretch/>
        </p:blipFill>
        <p:spPr>
          <a:xfrm>
            <a:off x="905275" y="933475"/>
            <a:ext cx="1956125" cy="9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4">
            <a:alphaModFix/>
          </a:blip>
          <a:srcRect b="12221" l="5932" r="6047" t="4410"/>
          <a:stretch/>
        </p:blipFill>
        <p:spPr>
          <a:xfrm>
            <a:off x="905275" y="2582600"/>
            <a:ext cx="1956126" cy="11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395350"/>
            <a:ext cx="37893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5.     The installer presents a list of required components that are missing and that need to be downloaded and installed. Select the products you wish to download here: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Apps using Xamarin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Xamarin.Forms – Select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platforms.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iOS only – Select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platform (Note that you will need to install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Xcode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Android only – Select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platform (Note that you should also select the relevant dependencies).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 only – Select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macOS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platform (Note that you will need to install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Xcode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Fully cross-platform Xamarin apps – Select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macOS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platforms.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11838" l="6026" r="6123" t="4848"/>
          <a:stretch/>
        </p:blipFill>
        <p:spPr>
          <a:xfrm>
            <a:off x="4484325" y="395350"/>
            <a:ext cx="4190501" cy="41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349375"/>
            <a:ext cx="8520600" cy="4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  6.    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 the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Install and Update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button to start the installation process.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7.    You might be prompted to elevate the permissions necessary for individual components that are needed to complete installation. Enter your administrator credentials here to continue the installation process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8.    Once the installation is successful, you can start developing apps in Visual Studio by pressing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23312" l="9960" r="10039" t="9329"/>
          <a:stretch/>
        </p:blipFill>
        <p:spPr>
          <a:xfrm>
            <a:off x="735900" y="1623613"/>
            <a:ext cx="2744225" cy="1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2FF"/>
                </a:solidFill>
                <a:latin typeface="Georgia"/>
                <a:ea typeface="Georgia"/>
                <a:cs typeface="Georgia"/>
                <a:sym typeface="Georgia"/>
              </a:rPr>
              <a:t>Mono Framework</a:t>
            </a:r>
            <a:endParaRPr>
              <a:solidFill>
                <a:srgbClr val="00B2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Mono is an implementation of the .NET Framework.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The MONO project started in 2001, but the first stable release 1.0, was issued in Q2 2004.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Main aim was to move the .NET Framework from the one vendor solution into a wide and portable standard for a number of platforms and operating systems.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Xamarin has relicensed the Mono runtime under the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MIT license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has contributed the code for Mono, as well as the Xamarin SDKs for iOS and Android to the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.NET Foundation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2FF"/>
                </a:solidFill>
                <a:latin typeface="Georgia"/>
                <a:ea typeface="Georgia"/>
                <a:cs typeface="Georgia"/>
                <a:sym typeface="Georgia"/>
              </a:rPr>
              <a:t>Compilation</a:t>
            </a:r>
            <a:endParaRPr>
              <a:solidFill>
                <a:srgbClr val="00B2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614675" y="2748375"/>
            <a:ext cx="25896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C# is compiled to IL and packaged with MonoVM + JIT’ing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application runs side-by-side with Java/ART (Android runtime) and interacts with the native types via JNI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45875" y="2748375"/>
            <a:ext cx="2647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C# is ahead-of-time (AOT) compiled to ARM assembly language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Apple does not allow runtime code generation on iOS, so some language features are not available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126575" y="2748375"/>
            <a:ext cx="23670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C# is compiled to IL and executed by the built-in runtime, and does not require Xamarin tools.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E5758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Universal Windows Platform also has a </a:t>
            </a:r>
            <a:r>
              <a:rPr b="1"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.NET Native</a:t>
            </a:r>
            <a:r>
              <a:rPr lang="en" sz="1200">
                <a:solidFill>
                  <a:srgbClr val="4E575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option which behaves similarly to Xamarin.iOS' AOT compilation</a:t>
            </a:r>
            <a:endParaRPr sz="1200">
              <a:solidFill>
                <a:srgbClr val="4E575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50" y="1233325"/>
            <a:ext cx="1432877" cy="13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550" y="1233337"/>
            <a:ext cx="1701844" cy="134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385" y="1233325"/>
            <a:ext cx="1497803" cy="134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2FF"/>
                </a:solidFill>
                <a:latin typeface="Georgia"/>
                <a:ea typeface="Georgia"/>
                <a:cs typeface="Georgia"/>
                <a:sym typeface="Georgia"/>
              </a:rPr>
              <a:t>Project Flow</a:t>
            </a:r>
            <a:endParaRPr>
              <a:solidFill>
                <a:srgbClr val="00B2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Xamarin is a cross-platform development tool.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Used to build multi-platform and multi-screen applications.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UI can either be defined in code, or in the XAML markup language.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User Interfaces are rendered using the native controls of the target platform.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Two techniques to create User Interfaces in Xamarin.Forms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Create UIs entirely with C# source code</a:t>
            </a:r>
            <a:endParaRPr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E4E4E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 Use </a:t>
            </a:r>
            <a:r>
              <a:rPr i="1" lang="en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Extensible Application Markup Language</a:t>
            </a:r>
            <a:r>
              <a:rPr lang="en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 (XAML), a declarative markup language.</a:t>
            </a:r>
            <a:endParaRPr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Types of Mobile Development Approach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Pure Native Approach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Xamarin Native Approach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Xamarin Forms Approach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Pure Native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764925"/>
            <a:ext cx="24987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Uses Java or Kotlin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25" y="1266325"/>
            <a:ext cx="1346324" cy="13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200" y="1233313"/>
            <a:ext cx="1184908" cy="1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725" y="1266322"/>
            <a:ext cx="1184900" cy="11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931575" y="2795225"/>
            <a:ext cx="25452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Uses Objective-C or Swift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651025" y="2772500"/>
            <a:ext cx="28332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Uses C#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372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Pros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88900" y="1117950"/>
            <a:ext cx="377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9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Best end user experience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Highest ceiling for performance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Natural look and feel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Directly access device features and services via API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Easily provide appropriate interfaces depending on device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Utilize Native IDE, Documentation and Development tools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Easier to debug and profile code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555555"/>
                </a:solidFill>
                <a:latin typeface="Georgia"/>
                <a:ea typeface="Georgia"/>
                <a:cs typeface="Georgia"/>
                <a:sym typeface="Georgia"/>
              </a:rPr>
              <a:t>Most accurate product for a single market</a:t>
            </a:r>
            <a:endParaRPr sz="1400">
              <a:solidFill>
                <a:srgbClr val="555555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645550" y="445025"/>
            <a:ext cx="372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Cons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455200" y="1152425"/>
            <a:ext cx="36513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High development cost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Requires knowledge of each language you target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Separate codebases for each platform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Different IDE's and tools available on each platform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Requires additional knowledge, skills, and work for each additional platform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Need separate Team for each Platform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Xamarin Native 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75" y="1246225"/>
            <a:ext cx="8018026" cy="34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Pros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42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Create one UI per platform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Easy ability to adjust the platform specific UI features and components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Get the maximum out of your UI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849200" y="445025"/>
            <a:ext cx="42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9DB"/>
                </a:solidFill>
                <a:latin typeface="Georgia"/>
                <a:ea typeface="Georgia"/>
                <a:cs typeface="Georgia"/>
                <a:sym typeface="Georgia"/>
              </a:rPr>
              <a:t>Cons</a:t>
            </a:r>
            <a:endParaRPr>
              <a:solidFill>
                <a:srgbClr val="3499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73900" y="1152475"/>
            <a:ext cx="42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Cross platform development process is slower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Need to learn all native UI frameworks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 May result in having </a:t>
            </a:r>
            <a:r>
              <a:rPr i="1"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duplicate code</a:t>
            </a: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 (same UI in three different platform specific ways)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98DB"/>
                </a:solidFill>
                <a:latin typeface="Georgia"/>
                <a:ea typeface="Georgia"/>
                <a:cs typeface="Georgia"/>
                <a:sym typeface="Georgia"/>
              </a:rPr>
              <a:t>Xamarin Native best for:</a:t>
            </a:r>
            <a:endParaRPr>
              <a:solidFill>
                <a:srgbClr val="3498D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that require specialized interactions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with highly polished design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that use many platform-specific APIs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4E4E4E"/>
                </a:solidFill>
                <a:latin typeface="Georgia"/>
                <a:ea typeface="Georgia"/>
                <a:cs typeface="Georgia"/>
                <a:sym typeface="Georgia"/>
              </a:rPr>
              <a:t>Apps where custom UI is more important than code sharing</a:t>
            </a:r>
            <a:endParaRPr sz="1400">
              <a:solidFill>
                <a:srgbClr val="4E4E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