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microsoft.com/en-us/dotnet/api/system.windows.input.icommand" TargetMode="External"/><Relationship Id="rId4" Type="http://schemas.openxmlformats.org/officeDocument/2006/relationships/hyperlink" Target="https://docs.microsoft.com/en-us/dotnet/api/system.windows.input.icomman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rgbClr val="3498DB"/>
                </a:solidFill>
                <a:latin typeface="Georgia"/>
                <a:ea typeface="Georgia"/>
                <a:cs typeface="Georgia"/>
                <a:sym typeface="Georgia"/>
              </a:rPr>
              <a:t>Session - 8</a:t>
            </a:r>
            <a:endParaRPr/>
          </a:p>
        </p:txBody>
      </p:sp>
      <p:pic>
        <p:nvPicPr>
          <p:cNvPr id="56" name="Shape 56"/>
          <p:cNvPicPr preferRelativeResize="0"/>
          <p:nvPr/>
        </p:nvPicPr>
        <p:blipFill>
          <a:blip r:embed="rId3">
            <a:alphaModFix/>
          </a:blip>
          <a:stretch>
            <a:fillRect/>
          </a:stretch>
        </p:blipFill>
        <p:spPr>
          <a:xfrm>
            <a:off x="1825600" y="1325650"/>
            <a:ext cx="5433323" cy="1471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18" name="Shape 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825500" rtl="0">
              <a:spcBef>
                <a:spcPts val="1200"/>
              </a:spcBef>
              <a:spcAft>
                <a:spcPts val="0"/>
              </a:spcAft>
              <a:buClr>
                <a:schemeClr val="dk1"/>
              </a:buClr>
              <a:buSzPts val="1400"/>
              <a:buChar char="●"/>
            </a:pPr>
            <a:r>
              <a:rPr lang="en" sz="1400">
                <a:solidFill>
                  <a:schemeClr val="dk1"/>
                </a:solidFill>
                <a:latin typeface="Georgia"/>
                <a:ea typeface="Georgia"/>
                <a:cs typeface="Georgia"/>
                <a:sym typeface="Georgia"/>
              </a:rPr>
              <a:t>The </a:t>
            </a:r>
            <a:r>
              <a:rPr lang="en" sz="1400">
                <a:solidFill>
                  <a:schemeClr val="dk1"/>
                </a:solidFill>
                <a:highlight>
                  <a:srgbClr val="F9F9F9"/>
                </a:highlight>
                <a:latin typeface="Georgia"/>
                <a:ea typeface="Georgia"/>
                <a:cs typeface="Georgia"/>
                <a:sym typeface="Georgia"/>
              </a:rPr>
              <a:t>Binding</a:t>
            </a:r>
            <a:r>
              <a:rPr lang="en" sz="1400">
                <a:solidFill>
                  <a:schemeClr val="dk1"/>
                </a:solidFill>
                <a:latin typeface="Georgia"/>
                <a:ea typeface="Georgia"/>
                <a:cs typeface="Georgia"/>
                <a:sym typeface="Georgia"/>
              </a:rPr>
              <a:t> class derives from </a:t>
            </a:r>
            <a:r>
              <a:rPr lang="en" sz="1400">
                <a:solidFill>
                  <a:schemeClr val="dk1"/>
                </a:solidFill>
                <a:highlight>
                  <a:srgbClr val="F9F9F9"/>
                </a:highlight>
                <a:latin typeface="Georgia"/>
                <a:ea typeface="Georgia"/>
                <a:cs typeface="Georgia"/>
                <a:sym typeface="Georgia"/>
              </a:rPr>
              <a:t>BindingBase</a:t>
            </a:r>
            <a:r>
              <a:rPr lang="en" sz="1400">
                <a:solidFill>
                  <a:schemeClr val="dk1"/>
                </a:solidFill>
                <a:latin typeface="Georgia"/>
                <a:ea typeface="Georgia"/>
                <a:cs typeface="Georgia"/>
                <a:sym typeface="Georgia"/>
              </a:rPr>
              <a:t> and encapsulates many characteristics of a data binding</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Char char="●"/>
            </a:pPr>
            <a:r>
              <a:rPr lang="en" sz="1400">
                <a:solidFill>
                  <a:schemeClr val="dk1"/>
                </a:solidFill>
                <a:latin typeface="Georgia"/>
                <a:ea typeface="Georgia"/>
                <a:cs typeface="Georgia"/>
                <a:sym typeface="Georgia"/>
              </a:rPr>
              <a:t>The </a:t>
            </a:r>
            <a:r>
              <a:rPr lang="en" sz="1400">
                <a:solidFill>
                  <a:schemeClr val="dk1"/>
                </a:solidFill>
                <a:highlight>
                  <a:srgbClr val="F9F9F9"/>
                </a:highlight>
                <a:latin typeface="Georgia"/>
                <a:ea typeface="Georgia"/>
                <a:cs typeface="Georgia"/>
                <a:sym typeface="Georgia"/>
              </a:rPr>
              <a:t>BindingContext</a:t>
            </a:r>
            <a:r>
              <a:rPr lang="en" sz="1400">
                <a:solidFill>
                  <a:schemeClr val="dk1"/>
                </a:solidFill>
                <a:latin typeface="Georgia"/>
                <a:ea typeface="Georgia"/>
                <a:cs typeface="Georgia"/>
                <a:sym typeface="Georgia"/>
              </a:rPr>
              <a:t> property is defined by the </a:t>
            </a:r>
            <a:r>
              <a:rPr lang="en" sz="1400">
                <a:solidFill>
                  <a:schemeClr val="dk1"/>
                </a:solidFill>
                <a:highlight>
                  <a:srgbClr val="F9F9F9"/>
                </a:highlight>
                <a:latin typeface="Georgia"/>
                <a:ea typeface="Georgia"/>
                <a:cs typeface="Georgia"/>
                <a:sym typeface="Georgia"/>
              </a:rPr>
              <a:t>BindableObject</a:t>
            </a:r>
            <a:r>
              <a:rPr lang="en" sz="1400">
                <a:solidFill>
                  <a:schemeClr val="dk1"/>
                </a:solidFill>
                <a:latin typeface="Georgia"/>
                <a:ea typeface="Georgia"/>
                <a:cs typeface="Georgia"/>
                <a:sym typeface="Georgia"/>
              </a:rPr>
              <a:t> class</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Char char="●"/>
            </a:pPr>
            <a:r>
              <a:rPr lang="en" sz="1400">
                <a:solidFill>
                  <a:schemeClr val="dk1"/>
                </a:solidFill>
                <a:latin typeface="Georgia"/>
                <a:ea typeface="Georgia"/>
                <a:cs typeface="Georgia"/>
                <a:sym typeface="Georgia"/>
              </a:rPr>
              <a:t>The </a:t>
            </a:r>
            <a:r>
              <a:rPr lang="en" sz="1400">
                <a:solidFill>
                  <a:schemeClr val="dk1"/>
                </a:solidFill>
                <a:highlight>
                  <a:srgbClr val="F9F9F9"/>
                </a:highlight>
                <a:latin typeface="Georgia"/>
                <a:ea typeface="Georgia"/>
                <a:cs typeface="Georgia"/>
                <a:sym typeface="Georgia"/>
              </a:rPr>
              <a:t>SetBinding</a:t>
            </a:r>
            <a:r>
              <a:rPr lang="en" sz="1400">
                <a:solidFill>
                  <a:schemeClr val="dk1"/>
                </a:solidFill>
                <a:latin typeface="Georgia"/>
                <a:ea typeface="Georgia"/>
                <a:cs typeface="Georgia"/>
                <a:sym typeface="Georgia"/>
              </a:rPr>
              <a:t> method is also defined by the </a:t>
            </a:r>
            <a:r>
              <a:rPr lang="en" sz="1400">
                <a:solidFill>
                  <a:schemeClr val="dk1"/>
                </a:solidFill>
                <a:highlight>
                  <a:srgbClr val="F9F9F9"/>
                </a:highlight>
                <a:latin typeface="Georgia"/>
                <a:ea typeface="Georgia"/>
                <a:cs typeface="Georgia"/>
                <a:sym typeface="Georgia"/>
              </a:rPr>
              <a:t>BindableObject</a:t>
            </a:r>
            <a:r>
              <a:rPr lang="en" sz="1400">
                <a:solidFill>
                  <a:schemeClr val="dk1"/>
                </a:solidFill>
                <a:latin typeface="Georgia"/>
                <a:ea typeface="Georgia"/>
                <a:cs typeface="Georgia"/>
                <a:sym typeface="Georgia"/>
              </a:rPr>
              <a:t> class</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Char char="●"/>
            </a:pPr>
            <a:r>
              <a:rPr lang="en" sz="1400">
                <a:solidFill>
                  <a:schemeClr val="dk1"/>
                </a:solidFill>
                <a:latin typeface="Georgia"/>
                <a:ea typeface="Georgia"/>
                <a:cs typeface="Georgia"/>
                <a:sym typeface="Georgia"/>
              </a:rPr>
              <a:t>The </a:t>
            </a:r>
            <a:r>
              <a:rPr lang="en" sz="1400">
                <a:solidFill>
                  <a:schemeClr val="dk1"/>
                </a:solidFill>
                <a:highlight>
                  <a:srgbClr val="F9F9F9"/>
                </a:highlight>
                <a:latin typeface="Georgia"/>
                <a:ea typeface="Georgia"/>
                <a:cs typeface="Georgia"/>
                <a:sym typeface="Georgia"/>
              </a:rPr>
              <a:t>BindableObjectExtensions</a:t>
            </a:r>
            <a:r>
              <a:rPr lang="en" sz="1400">
                <a:solidFill>
                  <a:schemeClr val="dk1"/>
                </a:solidFill>
                <a:latin typeface="Georgia"/>
                <a:ea typeface="Georgia"/>
                <a:cs typeface="Georgia"/>
                <a:sym typeface="Georgia"/>
              </a:rPr>
              <a:t> class defines three additional </a:t>
            </a:r>
            <a:r>
              <a:rPr lang="en" sz="1400">
                <a:solidFill>
                  <a:schemeClr val="dk1"/>
                </a:solidFill>
                <a:highlight>
                  <a:srgbClr val="F9F9F9"/>
                </a:highlight>
                <a:latin typeface="Georgia"/>
                <a:ea typeface="Georgia"/>
                <a:cs typeface="Georgia"/>
                <a:sym typeface="Georgia"/>
              </a:rPr>
              <a:t>SetBinding</a:t>
            </a:r>
            <a:r>
              <a:rPr lang="en" sz="1400">
                <a:solidFill>
                  <a:schemeClr val="dk1"/>
                </a:solidFill>
                <a:latin typeface="Georgia"/>
                <a:ea typeface="Georgia"/>
                <a:cs typeface="Georgia"/>
                <a:sym typeface="Georgia"/>
              </a:rPr>
              <a:t> methods</a:t>
            </a:r>
            <a:endParaRPr sz="1400">
              <a:solidFill>
                <a:schemeClr val="dk1"/>
              </a:solidFill>
              <a:latin typeface="Georgia"/>
              <a:ea typeface="Georgia"/>
              <a:cs typeface="Georgia"/>
              <a:sym typeface="Georgia"/>
            </a:endParaRPr>
          </a:p>
          <a:p>
            <a:pPr indent="0" lvl="0" marL="0" rtl="0">
              <a:spcBef>
                <a:spcPts val="12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47225" y="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View-to-View Binding</a:t>
            </a:r>
            <a:endParaRPr>
              <a:latin typeface="Georgia"/>
              <a:ea typeface="Georgia"/>
              <a:cs typeface="Georgia"/>
              <a:sym typeface="Georgia"/>
            </a:endParaRPr>
          </a:p>
        </p:txBody>
      </p:sp>
      <p:sp>
        <p:nvSpPr>
          <p:cNvPr id="124" name="Shape 124"/>
          <p:cNvSpPr txBox="1"/>
          <p:nvPr>
            <p:ph idx="1" type="body"/>
          </p:nvPr>
        </p:nvSpPr>
        <p:spPr>
          <a:xfrm>
            <a:off x="240650" y="572700"/>
            <a:ext cx="5258100" cy="6378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400">
                <a:solidFill>
                  <a:schemeClr val="dk1"/>
                </a:solidFill>
                <a:highlight>
                  <a:srgbClr val="FFFFFF"/>
                </a:highlight>
                <a:latin typeface="Georgia"/>
                <a:ea typeface="Georgia"/>
                <a:cs typeface="Georgia"/>
                <a:sym typeface="Georgia"/>
              </a:rPr>
              <a:t>Data bindings to link properties of two views on the same page can be defined. The BindingContext of targetobject should be set using x:Reference markup.</a:t>
            </a:r>
            <a:endParaRPr sz="1400">
              <a:latin typeface="Georgia"/>
              <a:ea typeface="Georgia"/>
              <a:cs typeface="Georgia"/>
              <a:sym typeface="Georgia"/>
            </a:endParaRPr>
          </a:p>
        </p:txBody>
      </p:sp>
      <p:pic>
        <p:nvPicPr>
          <p:cNvPr id="125" name="Shape 125"/>
          <p:cNvPicPr preferRelativeResize="0"/>
          <p:nvPr/>
        </p:nvPicPr>
        <p:blipFill>
          <a:blip r:embed="rId3">
            <a:alphaModFix/>
          </a:blip>
          <a:stretch>
            <a:fillRect/>
          </a:stretch>
        </p:blipFill>
        <p:spPr>
          <a:xfrm>
            <a:off x="312600" y="1577150"/>
            <a:ext cx="4489900" cy="3438474"/>
          </a:xfrm>
          <a:prstGeom prst="rect">
            <a:avLst/>
          </a:prstGeom>
          <a:noFill/>
          <a:ln>
            <a:noFill/>
          </a:ln>
        </p:spPr>
      </p:pic>
      <p:pic>
        <p:nvPicPr>
          <p:cNvPr id="126" name="Shape 126"/>
          <p:cNvPicPr preferRelativeResize="0"/>
          <p:nvPr/>
        </p:nvPicPr>
        <p:blipFill>
          <a:blip r:embed="rId4">
            <a:alphaModFix/>
          </a:blip>
          <a:stretch>
            <a:fillRect/>
          </a:stretch>
        </p:blipFill>
        <p:spPr>
          <a:xfrm>
            <a:off x="5906950" y="184700"/>
            <a:ext cx="2658350" cy="4894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Binding Mode</a:t>
            </a:r>
            <a:endParaRPr/>
          </a:p>
        </p:txBody>
      </p:sp>
      <p:sp>
        <p:nvSpPr>
          <p:cNvPr id="132" name="Shape 1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1200"/>
              </a:spcBef>
              <a:spcAft>
                <a:spcPts val="0"/>
              </a:spcAft>
              <a:buNone/>
            </a:pPr>
            <a:r>
              <a:rPr lang="en" sz="1400">
                <a:solidFill>
                  <a:schemeClr val="accent2"/>
                </a:solidFill>
                <a:highlight>
                  <a:srgbClr val="FFFFFF"/>
                </a:highlight>
                <a:latin typeface="Georgia"/>
                <a:ea typeface="Georgia"/>
                <a:cs typeface="Georgia"/>
                <a:sym typeface="Georgia"/>
              </a:rPr>
              <a:t>Mode is used to provide the direction in which property value changes are made.</a:t>
            </a:r>
            <a:endParaRPr sz="1400">
              <a:solidFill>
                <a:schemeClr val="dk1"/>
              </a:solidFill>
              <a:highlight>
                <a:srgbClr val="F9F9F9"/>
              </a:highlight>
              <a:latin typeface="Georgia"/>
              <a:ea typeface="Georgia"/>
              <a:cs typeface="Georgia"/>
              <a:sym typeface="Georgia"/>
            </a:endParaRPr>
          </a:p>
          <a:p>
            <a:pPr indent="0" lvl="0" marL="0" rtl="0">
              <a:spcBef>
                <a:spcPts val="1200"/>
              </a:spcBef>
              <a:spcAft>
                <a:spcPts val="0"/>
              </a:spcAft>
              <a:buNone/>
            </a:pPr>
            <a:r>
              <a:rPr lang="en" sz="1400">
                <a:solidFill>
                  <a:schemeClr val="dk1"/>
                </a:solidFill>
                <a:highlight>
                  <a:srgbClr val="F9F9F9"/>
                </a:highlight>
                <a:latin typeface="Georgia"/>
                <a:ea typeface="Georgia"/>
                <a:cs typeface="Georgia"/>
                <a:sym typeface="Georgia"/>
              </a:rPr>
              <a:t>Different Binding Modes:-</a:t>
            </a:r>
            <a:endParaRPr sz="1400">
              <a:solidFill>
                <a:schemeClr val="dk1"/>
              </a:solidFill>
              <a:highlight>
                <a:srgbClr val="F9F9F9"/>
              </a:highlight>
              <a:latin typeface="Georgia"/>
              <a:ea typeface="Georgia"/>
              <a:cs typeface="Georgia"/>
              <a:sym typeface="Georgia"/>
            </a:endParaRPr>
          </a:p>
          <a:p>
            <a:pPr indent="0" lvl="0" marL="0" rtl="0">
              <a:spcBef>
                <a:spcPts val="1200"/>
              </a:spcBef>
              <a:spcAft>
                <a:spcPts val="0"/>
              </a:spcAft>
              <a:buNone/>
            </a:pPr>
            <a:r>
              <a:rPr lang="en" sz="1400">
                <a:solidFill>
                  <a:schemeClr val="dk1"/>
                </a:solidFill>
                <a:highlight>
                  <a:srgbClr val="F9F9F9"/>
                </a:highlight>
                <a:latin typeface="Georgia"/>
                <a:ea typeface="Georgia"/>
                <a:cs typeface="Georgia"/>
                <a:sym typeface="Georgia"/>
              </a:rPr>
              <a:t>Default</a:t>
            </a:r>
            <a:endParaRPr sz="1400">
              <a:solidFill>
                <a:schemeClr val="dk1"/>
              </a:solidFill>
              <a:highlight>
                <a:srgbClr val="F9F9F9"/>
              </a:highlight>
              <a:latin typeface="Georgia"/>
              <a:ea typeface="Georgia"/>
              <a:cs typeface="Georgia"/>
              <a:sym typeface="Georgia"/>
            </a:endParaRPr>
          </a:p>
          <a:p>
            <a:pPr indent="0" lvl="0" marL="0" rtl="0">
              <a:spcBef>
                <a:spcPts val="1200"/>
              </a:spcBef>
              <a:spcAft>
                <a:spcPts val="0"/>
              </a:spcAft>
              <a:buNone/>
            </a:pPr>
            <a:r>
              <a:rPr lang="en" sz="1400">
                <a:solidFill>
                  <a:schemeClr val="dk1"/>
                </a:solidFill>
                <a:highlight>
                  <a:srgbClr val="F9F9F9"/>
                </a:highlight>
                <a:latin typeface="Georgia"/>
                <a:ea typeface="Georgia"/>
                <a:cs typeface="Georgia"/>
                <a:sym typeface="Georgia"/>
              </a:rPr>
              <a:t>OneWay</a:t>
            </a:r>
            <a:endParaRPr sz="1400">
              <a:solidFill>
                <a:schemeClr val="dk1"/>
              </a:solidFill>
              <a:latin typeface="Georgia"/>
              <a:ea typeface="Georgia"/>
              <a:cs typeface="Georgia"/>
              <a:sym typeface="Georgia"/>
            </a:endParaRPr>
          </a:p>
          <a:p>
            <a:pPr indent="0" lvl="0" marL="0" rtl="0">
              <a:spcBef>
                <a:spcPts val="1200"/>
              </a:spcBef>
              <a:spcAft>
                <a:spcPts val="0"/>
              </a:spcAft>
              <a:buNone/>
            </a:pPr>
            <a:r>
              <a:rPr lang="en" sz="1400">
                <a:solidFill>
                  <a:schemeClr val="dk1"/>
                </a:solidFill>
                <a:highlight>
                  <a:srgbClr val="F9F9F9"/>
                </a:highlight>
                <a:latin typeface="Georgia"/>
                <a:ea typeface="Georgia"/>
                <a:cs typeface="Georgia"/>
                <a:sym typeface="Georgia"/>
              </a:rPr>
              <a:t>OneWayToSource</a:t>
            </a:r>
            <a:r>
              <a:rPr lang="en" sz="1400">
                <a:solidFill>
                  <a:schemeClr val="dk1"/>
                </a:solidFill>
                <a:latin typeface="Georgia"/>
                <a:ea typeface="Georgia"/>
                <a:cs typeface="Georgia"/>
                <a:sym typeface="Georgia"/>
              </a:rPr>
              <a:t> </a:t>
            </a:r>
            <a:endParaRPr sz="1400">
              <a:solidFill>
                <a:schemeClr val="dk1"/>
              </a:solidFill>
              <a:latin typeface="Georgia"/>
              <a:ea typeface="Georgia"/>
              <a:cs typeface="Georgia"/>
              <a:sym typeface="Georgia"/>
            </a:endParaRPr>
          </a:p>
          <a:p>
            <a:pPr indent="0" lvl="0" marL="0" rtl="0">
              <a:spcBef>
                <a:spcPts val="1200"/>
              </a:spcBef>
              <a:spcAft>
                <a:spcPts val="0"/>
              </a:spcAft>
              <a:buNone/>
            </a:pPr>
            <a:r>
              <a:rPr lang="en" sz="1400">
                <a:solidFill>
                  <a:schemeClr val="dk1"/>
                </a:solidFill>
                <a:highlight>
                  <a:srgbClr val="F9F9F9"/>
                </a:highlight>
                <a:latin typeface="Georgia"/>
                <a:ea typeface="Georgia"/>
                <a:cs typeface="Georgia"/>
                <a:sym typeface="Georgia"/>
              </a:rPr>
              <a:t>TwoWay</a:t>
            </a:r>
            <a:endParaRPr sz="1400">
              <a:solidFill>
                <a:schemeClr val="dk1"/>
              </a:solidFill>
              <a:highlight>
                <a:srgbClr val="F9F9F9"/>
              </a:highlight>
              <a:latin typeface="Georgia"/>
              <a:ea typeface="Georgia"/>
              <a:cs typeface="Georgia"/>
              <a:sym typeface="Georgia"/>
            </a:endParaRPr>
          </a:p>
          <a:p>
            <a:pPr indent="0" lvl="0" marL="0" rtl="0">
              <a:spcBef>
                <a:spcPts val="12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idx="1" type="body"/>
          </p:nvPr>
        </p:nvSpPr>
        <p:spPr>
          <a:xfrm>
            <a:off x="262025" y="387600"/>
            <a:ext cx="8520600" cy="45996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latin typeface="Georgia"/>
                <a:ea typeface="Georgia"/>
                <a:cs typeface="Georgia"/>
                <a:sym typeface="Georgia"/>
              </a:rPr>
              <a:t>One Way Binding</a:t>
            </a:r>
            <a:endParaRPr sz="1200">
              <a:solidFill>
                <a:srgbClr val="4C555A"/>
              </a:solidFill>
            </a:endParaRPr>
          </a:p>
          <a:p>
            <a:pPr indent="-304800" lvl="0" marL="457200" rtl="0">
              <a:spcBef>
                <a:spcPts val="0"/>
              </a:spcBef>
              <a:spcAft>
                <a:spcPts val="0"/>
              </a:spcAft>
              <a:buClr>
                <a:srgbClr val="4C555A"/>
              </a:buClr>
              <a:buSzPts val="1200"/>
              <a:buChar char="●"/>
            </a:pPr>
            <a:r>
              <a:rPr lang="en" sz="1200">
                <a:solidFill>
                  <a:srgbClr val="4C555A"/>
                </a:solidFill>
              </a:rPr>
              <a:t>This binding mode transfers values from the ViewModel to the View</a:t>
            </a:r>
            <a:endParaRPr sz="1200">
              <a:solidFill>
                <a:srgbClr val="4C555A"/>
              </a:solidFill>
            </a:endParaRPr>
          </a:p>
          <a:p>
            <a:pPr indent="-304800" lvl="0" marL="457200" rtl="0">
              <a:spcBef>
                <a:spcPts val="0"/>
              </a:spcBef>
              <a:spcAft>
                <a:spcPts val="0"/>
              </a:spcAft>
              <a:buClr>
                <a:srgbClr val="4C555A"/>
              </a:buClr>
              <a:buSzPts val="1200"/>
              <a:buChar char="●"/>
            </a:pPr>
            <a:r>
              <a:rPr lang="en" sz="1200">
                <a:solidFill>
                  <a:srgbClr val="4C555A"/>
                </a:solidFill>
              </a:rPr>
              <a:t>whenever the property changes within the ViewModel, then the corresponding View property is automatically adjusted.</a:t>
            </a:r>
            <a:endParaRPr sz="1200">
              <a:solidFill>
                <a:srgbClr val="4C555A"/>
              </a:solidFill>
            </a:endParaRPr>
          </a:p>
          <a:p>
            <a:pPr indent="-304800" lvl="0" marL="457200" rtl="0">
              <a:spcBef>
                <a:spcPts val="0"/>
              </a:spcBef>
              <a:spcAft>
                <a:spcPts val="0"/>
              </a:spcAft>
              <a:buClr>
                <a:srgbClr val="4C555A"/>
              </a:buClr>
              <a:buSzPts val="1200"/>
              <a:buChar char="●"/>
            </a:pPr>
            <a:r>
              <a:rPr lang="en" sz="1200">
                <a:solidFill>
                  <a:srgbClr val="4C555A"/>
                </a:solidFill>
              </a:rPr>
              <a:t>This binding mode is useful when showing, for example, data which is arriving from a dynamic source - like from a sensor or from a network data feed.</a:t>
            </a:r>
            <a:endParaRPr sz="1200">
              <a:solidFill>
                <a:srgbClr val="4C555A"/>
              </a:solidFill>
            </a:endParaRPr>
          </a:p>
          <a:p>
            <a:pPr indent="-304800" lvl="0" marL="457200" rtl="0">
              <a:spcBef>
                <a:spcPts val="0"/>
              </a:spcBef>
              <a:spcAft>
                <a:spcPts val="0"/>
              </a:spcAft>
              <a:buClr>
                <a:srgbClr val="4C555A"/>
              </a:buClr>
              <a:buSzPts val="1200"/>
              <a:buChar char="●"/>
            </a:pPr>
            <a:r>
              <a:rPr lang="en" sz="1200">
                <a:solidFill>
                  <a:srgbClr val="4C555A"/>
                </a:solidFill>
              </a:rPr>
              <a:t>In Xaml, this is very often the default binding mode - so it is the mode used when no other is selected.</a:t>
            </a:r>
            <a:endParaRPr sz="1200">
              <a:solidFill>
                <a:srgbClr val="4C555A"/>
              </a:solidFill>
            </a:endParaRPr>
          </a:p>
          <a:p>
            <a:pPr indent="0" lvl="0" marL="0" rtl="0">
              <a:spcBef>
                <a:spcPts val="0"/>
              </a:spcBef>
              <a:spcAft>
                <a:spcPts val="0"/>
              </a:spcAft>
              <a:buNone/>
            </a:pPr>
            <a:r>
              <a:t/>
            </a:r>
            <a:endParaRPr sz="1200">
              <a:solidFill>
                <a:srgbClr val="4C555A"/>
              </a:solidFill>
            </a:endParaRPr>
          </a:p>
          <a:p>
            <a:pPr indent="0" lvl="0" marL="0" rtl="0">
              <a:lnSpc>
                <a:spcPct val="100000"/>
              </a:lnSpc>
              <a:spcBef>
                <a:spcPts val="0"/>
              </a:spcBef>
              <a:spcAft>
                <a:spcPts val="0"/>
              </a:spcAft>
              <a:buNone/>
            </a:pPr>
            <a:r>
              <a:rPr lang="en">
                <a:solidFill>
                  <a:srgbClr val="4C555A"/>
                </a:solidFill>
                <a:latin typeface="Georgia"/>
                <a:ea typeface="Georgia"/>
                <a:cs typeface="Georgia"/>
                <a:sym typeface="Georgia"/>
              </a:rPr>
              <a:t>One-Way-To-Source</a:t>
            </a:r>
            <a:endParaRPr>
              <a:solidFill>
                <a:srgbClr val="4C555A"/>
              </a:solidFill>
              <a:latin typeface="Georgia"/>
              <a:ea typeface="Georgia"/>
              <a:cs typeface="Georgia"/>
              <a:sym typeface="Georgia"/>
            </a:endParaRPr>
          </a:p>
          <a:p>
            <a:pPr indent="-304800" lvl="0" marL="457200" rtl="0">
              <a:spcBef>
                <a:spcPts val="0"/>
              </a:spcBef>
              <a:spcAft>
                <a:spcPts val="0"/>
              </a:spcAft>
              <a:buClr>
                <a:srgbClr val="4C555A"/>
              </a:buClr>
              <a:buSzPts val="1200"/>
              <a:buChar char="●"/>
            </a:pPr>
            <a:r>
              <a:rPr lang="en" sz="1200">
                <a:solidFill>
                  <a:srgbClr val="4C555A"/>
                </a:solidFill>
              </a:rPr>
              <a:t>This binding mode transfers values from the View to the ViewModel</a:t>
            </a:r>
            <a:endParaRPr sz="1200">
              <a:solidFill>
                <a:srgbClr val="4C555A"/>
              </a:solidFill>
            </a:endParaRPr>
          </a:p>
          <a:p>
            <a:pPr indent="-304800" lvl="0" marL="457200" rtl="0">
              <a:spcBef>
                <a:spcPts val="0"/>
              </a:spcBef>
              <a:spcAft>
                <a:spcPts val="0"/>
              </a:spcAft>
              <a:buClr>
                <a:srgbClr val="4C555A"/>
              </a:buClr>
              <a:buSzPts val="1200"/>
              <a:buChar char="●"/>
            </a:pPr>
            <a:r>
              <a:rPr lang="en" sz="1200">
                <a:solidFill>
                  <a:srgbClr val="4C555A"/>
                </a:solidFill>
              </a:rPr>
              <a:t>When the View property changes then the corresponding ViewModel will be updated.</a:t>
            </a:r>
            <a:endParaRPr sz="1200">
              <a:solidFill>
                <a:srgbClr val="4C555A"/>
              </a:solidFill>
            </a:endParaRPr>
          </a:p>
          <a:p>
            <a:pPr indent="-304800" lvl="0" marL="457200" rtl="0">
              <a:spcBef>
                <a:spcPts val="0"/>
              </a:spcBef>
              <a:spcAft>
                <a:spcPts val="0"/>
              </a:spcAft>
              <a:buClr>
                <a:srgbClr val="4C555A"/>
              </a:buClr>
              <a:buSzPts val="1200"/>
              <a:buChar char="●"/>
            </a:pPr>
            <a:r>
              <a:rPr lang="en" sz="1200">
                <a:solidFill>
                  <a:srgbClr val="4C555A"/>
                </a:solidFill>
              </a:rPr>
              <a:t>This binding mode is useful when collecting new data from a user - e.g. when a user fills in a blank form.</a:t>
            </a:r>
            <a:endParaRPr sz="1200">
              <a:solidFill>
                <a:srgbClr val="4C555A"/>
              </a:solidFill>
            </a:endParaRPr>
          </a:p>
          <a:p>
            <a:pPr indent="-304800" lvl="0" marL="457200" rtl="0">
              <a:spcBef>
                <a:spcPts val="0"/>
              </a:spcBef>
              <a:spcAft>
                <a:spcPts val="0"/>
              </a:spcAft>
              <a:buClr>
                <a:srgbClr val="4C555A"/>
              </a:buClr>
              <a:buSzPts val="1200"/>
              <a:buChar char="●"/>
            </a:pPr>
            <a:r>
              <a:rPr lang="en" sz="1200">
                <a:solidFill>
                  <a:srgbClr val="4C555A"/>
                </a:solidFill>
              </a:rPr>
              <a:t>In practice, this binding mode is rarely used - most developers choose to use Two-Way instead.</a:t>
            </a:r>
            <a:endParaRPr sz="1200">
              <a:solidFill>
                <a:srgbClr val="4C555A"/>
              </a:solidFill>
            </a:endParaRPr>
          </a:p>
          <a:p>
            <a:pPr indent="-304800" lvl="0" marL="457200" rtl="0">
              <a:spcBef>
                <a:spcPts val="0"/>
              </a:spcBef>
              <a:spcAft>
                <a:spcPts val="0"/>
              </a:spcAft>
              <a:buClr>
                <a:srgbClr val="4C555A"/>
              </a:buClr>
              <a:buSzPts val="1200"/>
              <a:buChar char="●"/>
            </a:pPr>
            <a:r>
              <a:t/>
            </a:r>
            <a:endParaRPr sz="1200">
              <a:solidFill>
                <a:srgbClr val="4C555A"/>
              </a:solidFill>
            </a:endParaRPr>
          </a:p>
          <a:p>
            <a:pPr indent="0" lvl="0" marL="0" rtl="0">
              <a:lnSpc>
                <a:spcPct val="100000"/>
              </a:lnSpc>
              <a:spcBef>
                <a:spcPts val="0"/>
              </a:spcBef>
              <a:spcAft>
                <a:spcPts val="0"/>
              </a:spcAft>
              <a:buNone/>
            </a:pPr>
            <a:r>
              <a:rPr lang="en">
                <a:solidFill>
                  <a:srgbClr val="4C555A"/>
                </a:solidFill>
                <a:latin typeface="Georgia"/>
                <a:ea typeface="Georgia"/>
                <a:cs typeface="Georgia"/>
                <a:sym typeface="Georgia"/>
              </a:rPr>
              <a:t>Two-Way</a:t>
            </a:r>
            <a:endParaRPr>
              <a:solidFill>
                <a:srgbClr val="4C555A"/>
              </a:solidFill>
            </a:endParaRPr>
          </a:p>
          <a:p>
            <a:pPr indent="-304800" lvl="0" marL="457200" rtl="0">
              <a:spcBef>
                <a:spcPts val="0"/>
              </a:spcBef>
              <a:spcAft>
                <a:spcPts val="0"/>
              </a:spcAft>
              <a:buClr>
                <a:srgbClr val="4C555A"/>
              </a:buClr>
              <a:buSzPts val="1200"/>
              <a:buChar char="●"/>
            </a:pPr>
            <a:r>
              <a:rPr lang="en" sz="1200">
                <a:solidFill>
                  <a:srgbClr val="4C555A"/>
                </a:solidFill>
              </a:rPr>
              <a:t>This binding mode transfers values in both directions</a:t>
            </a:r>
            <a:endParaRPr sz="1200">
              <a:solidFill>
                <a:srgbClr val="4C555A"/>
              </a:solidFill>
            </a:endParaRPr>
          </a:p>
          <a:p>
            <a:pPr indent="-304800" lvl="0" marL="457200" rtl="0">
              <a:spcBef>
                <a:spcPts val="0"/>
              </a:spcBef>
              <a:spcAft>
                <a:spcPts val="0"/>
              </a:spcAft>
              <a:buClr>
                <a:srgbClr val="4C555A"/>
              </a:buClr>
              <a:buSzPts val="1200"/>
              <a:buChar char="●"/>
            </a:pPr>
            <a:r>
              <a:rPr lang="en" sz="1200">
                <a:solidFill>
                  <a:srgbClr val="4C555A"/>
                </a:solidFill>
              </a:rPr>
              <a:t>Changes in both View and ViewModel properties are monitored - if either changes, then the other will be updated.</a:t>
            </a:r>
            <a:endParaRPr sz="1200">
              <a:solidFill>
                <a:srgbClr val="4C555A"/>
              </a:solidFill>
            </a:endParaRPr>
          </a:p>
          <a:p>
            <a:pPr indent="-304800" lvl="0" marL="457200" rtl="0">
              <a:spcBef>
                <a:spcPts val="0"/>
              </a:spcBef>
              <a:spcAft>
                <a:spcPts val="0"/>
              </a:spcAft>
              <a:buClr>
                <a:srgbClr val="4C555A"/>
              </a:buClr>
              <a:buSzPts val="1200"/>
              <a:buChar char="●"/>
            </a:pPr>
            <a:r>
              <a:rPr lang="en" sz="1200">
                <a:solidFill>
                  <a:srgbClr val="4C555A"/>
                </a:solidFill>
              </a:rPr>
              <a:t>This binding mode is useful when editing entries an existing form, and is very commonly used by developers.</a:t>
            </a:r>
            <a:endParaRPr sz="1200">
              <a:solidFill>
                <a:srgbClr val="4C555A"/>
              </a:solidFill>
            </a:endParaRPr>
          </a:p>
          <a:p>
            <a:pPr indent="0" lvl="0" marL="0" rtl="0">
              <a:spcBef>
                <a:spcPts val="0"/>
              </a:spcBef>
              <a:spcAft>
                <a:spcPts val="0"/>
              </a:spcAft>
              <a:buNone/>
            </a:pPr>
            <a:r>
              <a:t/>
            </a:r>
            <a:endParaRPr/>
          </a:p>
          <a:p>
            <a:pPr indent="0" lvl="0" marL="0" rtl="0">
              <a:spcBef>
                <a:spcPts val="1600"/>
              </a:spcBef>
              <a:spcAft>
                <a:spcPts val="0"/>
              </a:spcAft>
              <a:buNone/>
            </a:pPr>
            <a:r>
              <a:t/>
            </a:r>
            <a:endParaRPr/>
          </a:p>
          <a:p>
            <a:pPr indent="0" lvl="0" marL="0" rtl="0">
              <a:lnSpc>
                <a:spcPct val="100000"/>
              </a:lnSpc>
              <a:spcBef>
                <a:spcPts val="1600"/>
              </a:spcBef>
              <a:spcAft>
                <a:spcPts val="0"/>
              </a:spcAft>
              <a:buNone/>
            </a:pPr>
            <a:r>
              <a:t/>
            </a:r>
            <a:endParaRPr>
              <a:solidFill>
                <a:srgbClr val="4C555A"/>
              </a:solidFill>
              <a:latin typeface="Georgia"/>
              <a:ea typeface="Georgia"/>
              <a:cs typeface="Georgia"/>
              <a:sym typeface="Georgia"/>
            </a:endParaRPr>
          </a:p>
          <a:p>
            <a:pPr indent="0" lvl="0" marL="0" rtl="0">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Shape 142"/>
          <p:cNvPicPr preferRelativeResize="0"/>
          <p:nvPr/>
        </p:nvPicPr>
        <p:blipFill>
          <a:blip r:embed="rId3">
            <a:alphaModFix/>
          </a:blip>
          <a:stretch>
            <a:fillRect/>
          </a:stretch>
        </p:blipFill>
        <p:spPr>
          <a:xfrm>
            <a:off x="522425" y="738850"/>
            <a:ext cx="6665050" cy="4274825"/>
          </a:xfrm>
          <a:prstGeom prst="rect">
            <a:avLst/>
          </a:prstGeom>
          <a:noFill/>
          <a:ln>
            <a:noFill/>
          </a:ln>
        </p:spPr>
      </p:pic>
      <p:sp>
        <p:nvSpPr>
          <p:cNvPr id="143" name="Shape 143"/>
          <p:cNvSpPr txBox="1"/>
          <p:nvPr/>
        </p:nvSpPr>
        <p:spPr>
          <a:xfrm>
            <a:off x="454675" y="163400"/>
            <a:ext cx="5591100" cy="490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Defining Modes in Xaml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25320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Binding Path</a:t>
            </a:r>
            <a:endParaRPr>
              <a:latin typeface="Georgia"/>
              <a:ea typeface="Georgia"/>
              <a:cs typeface="Georgia"/>
              <a:sym typeface="Georgia"/>
            </a:endParaRPr>
          </a:p>
        </p:txBody>
      </p:sp>
      <p:sp>
        <p:nvSpPr>
          <p:cNvPr id="149" name="Shape 149"/>
          <p:cNvSpPr txBox="1"/>
          <p:nvPr>
            <p:ph idx="1" type="body"/>
          </p:nvPr>
        </p:nvSpPr>
        <p:spPr>
          <a:xfrm>
            <a:off x="276200" y="910950"/>
            <a:ext cx="8520600" cy="27123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400">
                <a:solidFill>
                  <a:schemeClr val="accent2"/>
                </a:solidFill>
                <a:highlight>
                  <a:srgbClr val="FFFFFF"/>
                </a:highlight>
                <a:latin typeface="Georgia"/>
                <a:ea typeface="Georgia"/>
                <a:cs typeface="Georgia"/>
                <a:sym typeface="Georgia"/>
              </a:rPr>
              <a:t>Path is used to specify property name of the source object, which is used for binding.</a:t>
            </a:r>
            <a:endParaRPr sz="1400">
              <a:latin typeface="Georgia"/>
              <a:ea typeface="Georgia"/>
              <a:cs typeface="Georgia"/>
              <a:sym typeface="Georgia"/>
            </a:endParaRPr>
          </a:p>
        </p:txBody>
      </p:sp>
      <p:pic>
        <p:nvPicPr>
          <p:cNvPr id="150" name="Shape 150"/>
          <p:cNvPicPr preferRelativeResize="0"/>
          <p:nvPr/>
        </p:nvPicPr>
        <p:blipFill>
          <a:blip r:embed="rId3">
            <a:alphaModFix/>
          </a:blip>
          <a:stretch>
            <a:fillRect/>
          </a:stretch>
        </p:blipFill>
        <p:spPr>
          <a:xfrm>
            <a:off x="393950" y="1545675"/>
            <a:ext cx="4714875" cy="466725"/>
          </a:xfrm>
          <a:prstGeom prst="rect">
            <a:avLst/>
          </a:prstGeom>
          <a:noFill/>
          <a:ln>
            <a:noFill/>
          </a:ln>
        </p:spPr>
      </p:pic>
      <p:pic>
        <p:nvPicPr>
          <p:cNvPr id="151" name="Shape 151"/>
          <p:cNvPicPr preferRelativeResize="0"/>
          <p:nvPr/>
        </p:nvPicPr>
        <p:blipFill>
          <a:blip r:embed="rId4">
            <a:alphaModFix/>
          </a:blip>
          <a:stretch>
            <a:fillRect/>
          </a:stretch>
        </p:blipFill>
        <p:spPr>
          <a:xfrm>
            <a:off x="393950" y="2987850"/>
            <a:ext cx="4714875" cy="511350"/>
          </a:xfrm>
          <a:prstGeom prst="rect">
            <a:avLst/>
          </a:prstGeom>
          <a:noFill/>
          <a:ln>
            <a:noFill/>
          </a:ln>
        </p:spPr>
      </p:pic>
      <p:sp>
        <p:nvSpPr>
          <p:cNvPr id="152" name="Shape 152"/>
          <p:cNvSpPr txBox="1"/>
          <p:nvPr/>
        </p:nvSpPr>
        <p:spPr>
          <a:xfrm>
            <a:off x="419150" y="2131275"/>
            <a:ext cx="8520600" cy="639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highlight>
                  <a:srgbClr val="FFFFFF"/>
                </a:highlight>
                <a:latin typeface="Georgia"/>
                <a:ea typeface="Georgia"/>
                <a:cs typeface="Georgia"/>
                <a:sym typeface="Georgia"/>
              </a:rPr>
              <a:t>The </a:t>
            </a:r>
            <a:r>
              <a:rPr lang="en">
                <a:solidFill>
                  <a:schemeClr val="dk1"/>
                </a:solidFill>
                <a:highlight>
                  <a:srgbClr val="F9F9F9"/>
                </a:highlight>
                <a:latin typeface="Georgia"/>
                <a:ea typeface="Georgia"/>
                <a:cs typeface="Georgia"/>
                <a:sym typeface="Georgia"/>
              </a:rPr>
              <a:t>Time</a:t>
            </a:r>
            <a:r>
              <a:rPr lang="en">
                <a:solidFill>
                  <a:schemeClr val="dk1"/>
                </a:solidFill>
                <a:highlight>
                  <a:srgbClr val="FFFFFF"/>
                </a:highlight>
                <a:latin typeface="Georgia"/>
                <a:ea typeface="Georgia"/>
                <a:cs typeface="Georgia"/>
                <a:sym typeface="Georgia"/>
              </a:rPr>
              <a:t> property of </a:t>
            </a:r>
            <a:r>
              <a:rPr lang="en">
                <a:solidFill>
                  <a:schemeClr val="dk1"/>
                </a:solidFill>
                <a:highlight>
                  <a:srgbClr val="F9F9F9"/>
                </a:highlight>
                <a:latin typeface="Georgia"/>
                <a:ea typeface="Georgia"/>
                <a:cs typeface="Georgia"/>
                <a:sym typeface="Georgia"/>
              </a:rPr>
              <a:t>TimePicker</a:t>
            </a:r>
            <a:r>
              <a:rPr lang="en">
                <a:solidFill>
                  <a:schemeClr val="dk1"/>
                </a:solidFill>
                <a:highlight>
                  <a:srgbClr val="FFFFFF"/>
                </a:highlight>
                <a:latin typeface="Georgia"/>
                <a:ea typeface="Georgia"/>
                <a:cs typeface="Georgia"/>
                <a:sym typeface="Georgia"/>
              </a:rPr>
              <a:t> is of type </a:t>
            </a:r>
            <a:r>
              <a:rPr lang="en">
                <a:solidFill>
                  <a:schemeClr val="dk1"/>
                </a:solidFill>
                <a:highlight>
                  <a:srgbClr val="F9F9F9"/>
                </a:highlight>
                <a:latin typeface="Georgia"/>
                <a:ea typeface="Georgia"/>
                <a:cs typeface="Georgia"/>
                <a:sym typeface="Georgia"/>
              </a:rPr>
              <a:t>TimeSpan</a:t>
            </a:r>
            <a:r>
              <a:rPr lang="en">
                <a:solidFill>
                  <a:schemeClr val="dk1"/>
                </a:solidFill>
                <a:highlight>
                  <a:srgbClr val="FFFFFF"/>
                </a:highlight>
                <a:latin typeface="Georgia"/>
                <a:ea typeface="Georgia"/>
                <a:cs typeface="Georgia"/>
                <a:sym typeface="Georgia"/>
              </a:rPr>
              <a:t>, but perhaps you want to create a data binding that references the </a:t>
            </a:r>
            <a:r>
              <a:rPr lang="en">
                <a:solidFill>
                  <a:schemeClr val="dk1"/>
                </a:solidFill>
                <a:highlight>
                  <a:srgbClr val="F9F9F9"/>
                </a:highlight>
                <a:latin typeface="Georgia"/>
                <a:ea typeface="Georgia"/>
                <a:cs typeface="Georgia"/>
                <a:sym typeface="Georgia"/>
              </a:rPr>
              <a:t>TotalSeconds</a:t>
            </a:r>
            <a:r>
              <a:rPr lang="en">
                <a:solidFill>
                  <a:schemeClr val="dk1"/>
                </a:solidFill>
                <a:highlight>
                  <a:srgbClr val="FFFFFF"/>
                </a:highlight>
                <a:latin typeface="Georgia"/>
                <a:ea typeface="Georgia"/>
                <a:cs typeface="Georgia"/>
                <a:sym typeface="Georgia"/>
              </a:rPr>
              <a:t> property of that </a:t>
            </a:r>
            <a:r>
              <a:rPr lang="en">
                <a:solidFill>
                  <a:schemeClr val="dk1"/>
                </a:solidFill>
                <a:highlight>
                  <a:srgbClr val="F9F9F9"/>
                </a:highlight>
                <a:latin typeface="Georgia"/>
                <a:ea typeface="Georgia"/>
                <a:cs typeface="Georgia"/>
                <a:sym typeface="Georgia"/>
              </a:rPr>
              <a:t>TimeSpan</a:t>
            </a:r>
            <a:r>
              <a:rPr lang="en">
                <a:solidFill>
                  <a:schemeClr val="dk1"/>
                </a:solidFill>
                <a:highlight>
                  <a:srgbClr val="FFFFFF"/>
                </a:highlight>
                <a:latin typeface="Georgia"/>
                <a:ea typeface="Georgia"/>
                <a:cs typeface="Georgia"/>
                <a:sym typeface="Georgia"/>
              </a:rPr>
              <a:t> value. Here's the data binding:</a:t>
            </a:r>
            <a:endParaRPr>
              <a:latin typeface="Georgia"/>
              <a:ea typeface="Georgia"/>
              <a:cs typeface="Georgia"/>
              <a:sym typeface="Georgia"/>
            </a:endParaRPr>
          </a:p>
        </p:txBody>
      </p:sp>
      <p:sp>
        <p:nvSpPr>
          <p:cNvPr id="153" name="Shape 153"/>
          <p:cNvSpPr txBox="1"/>
          <p:nvPr/>
        </p:nvSpPr>
        <p:spPr>
          <a:xfrm>
            <a:off x="393950" y="3772375"/>
            <a:ext cx="8432100" cy="71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highlight>
                  <a:srgbClr val="FFFFFF"/>
                </a:highlight>
                <a:latin typeface="Georgia"/>
                <a:ea typeface="Georgia"/>
                <a:cs typeface="Georgia"/>
                <a:sym typeface="Georgia"/>
              </a:rPr>
              <a:t>The </a:t>
            </a:r>
            <a:r>
              <a:rPr lang="en">
                <a:solidFill>
                  <a:schemeClr val="dk1"/>
                </a:solidFill>
                <a:highlight>
                  <a:srgbClr val="F9F9F9"/>
                </a:highlight>
                <a:latin typeface="Georgia"/>
                <a:ea typeface="Georgia"/>
                <a:cs typeface="Georgia"/>
                <a:sym typeface="Georgia"/>
              </a:rPr>
              <a:t>Time</a:t>
            </a:r>
            <a:r>
              <a:rPr lang="en">
                <a:solidFill>
                  <a:schemeClr val="dk1"/>
                </a:solidFill>
                <a:highlight>
                  <a:srgbClr val="FFFFFF"/>
                </a:highlight>
                <a:latin typeface="Georgia"/>
                <a:ea typeface="Georgia"/>
                <a:cs typeface="Georgia"/>
                <a:sym typeface="Georgia"/>
              </a:rPr>
              <a:t> property is of type </a:t>
            </a:r>
            <a:r>
              <a:rPr lang="en">
                <a:solidFill>
                  <a:schemeClr val="dk1"/>
                </a:solidFill>
                <a:highlight>
                  <a:srgbClr val="F9F9F9"/>
                </a:highlight>
                <a:latin typeface="Georgia"/>
                <a:ea typeface="Georgia"/>
                <a:cs typeface="Georgia"/>
                <a:sym typeface="Georgia"/>
              </a:rPr>
              <a:t>TimeSpan</a:t>
            </a:r>
            <a:r>
              <a:rPr lang="en">
                <a:solidFill>
                  <a:schemeClr val="dk1"/>
                </a:solidFill>
                <a:highlight>
                  <a:srgbClr val="FFFFFF"/>
                </a:highlight>
                <a:latin typeface="Georgia"/>
                <a:ea typeface="Georgia"/>
                <a:cs typeface="Georgia"/>
                <a:sym typeface="Georgia"/>
              </a:rPr>
              <a:t>, which has a </a:t>
            </a:r>
            <a:r>
              <a:rPr lang="en">
                <a:solidFill>
                  <a:schemeClr val="dk1"/>
                </a:solidFill>
                <a:highlight>
                  <a:srgbClr val="F9F9F9"/>
                </a:highlight>
                <a:latin typeface="Georgia"/>
                <a:ea typeface="Georgia"/>
                <a:cs typeface="Georgia"/>
                <a:sym typeface="Georgia"/>
              </a:rPr>
              <a:t>TotalSeconds</a:t>
            </a:r>
            <a:r>
              <a:rPr lang="en">
                <a:solidFill>
                  <a:schemeClr val="dk1"/>
                </a:solidFill>
                <a:highlight>
                  <a:srgbClr val="FFFFFF"/>
                </a:highlight>
                <a:latin typeface="Georgia"/>
                <a:ea typeface="Georgia"/>
                <a:cs typeface="Georgia"/>
                <a:sym typeface="Georgia"/>
              </a:rPr>
              <a:t> property. The </a:t>
            </a:r>
            <a:r>
              <a:rPr lang="en">
                <a:solidFill>
                  <a:schemeClr val="dk1"/>
                </a:solidFill>
                <a:highlight>
                  <a:srgbClr val="F9F9F9"/>
                </a:highlight>
                <a:latin typeface="Georgia"/>
                <a:ea typeface="Georgia"/>
                <a:cs typeface="Georgia"/>
                <a:sym typeface="Georgia"/>
              </a:rPr>
              <a:t>Time</a:t>
            </a:r>
            <a:r>
              <a:rPr lang="en">
                <a:solidFill>
                  <a:schemeClr val="dk1"/>
                </a:solidFill>
                <a:highlight>
                  <a:srgbClr val="FFFFFF"/>
                </a:highlight>
                <a:latin typeface="Georgia"/>
                <a:ea typeface="Georgia"/>
                <a:cs typeface="Georgia"/>
                <a:sym typeface="Georgia"/>
              </a:rPr>
              <a:t> and </a:t>
            </a:r>
            <a:r>
              <a:rPr lang="en">
                <a:solidFill>
                  <a:schemeClr val="dk1"/>
                </a:solidFill>
                <a:highlight>
                  <a:srgbClr val="F9F9F9"/>
                </a:highlight>
                <a:latin typeface="Georgia"/>
                <a:ea typeface="Georgia"/>
                <a:cs typeface="Georgia"/>
                <a:sym typeface="Georgia"/>
              </a:rPr>
              <a:t>TotalSeconds</a:t>
            </a:r>
            <a:r>
              <a:rPr lang="en">
                <a:solidFill>
                  <a:schemeClr val="dk1"/>
                </a:solidFill>
                <a:highlight>
                  <a:srgbClr val="FFFFFF"/>
                </a:highlight>
                <a:latin typeface="Georgia"/>
                <a:ea typeface="Georgia"/>
                <a:cs typeface="Georgia"/>
                <a:sym typeface="Georgia"/>
              </a:rPr>
              <a:t> properties are simply connected with a period. The items in the </a:t>
            </a:r>
            <a:r>
              <a:rPr lang="en">
                <a:solidFill>
                  <a:schemeClr val="dk1"/>
                </a:solidFill>
                <a:highlight>
                  <a:srgbClr val="F9F9F9"/>
                </a:highlight>
                <a:latin typeface="Georgia"/>
                <a:ea typeface="Georgia"/>
                <a:cs typeface="Georgia"/>
                <a:sym typeface="Georgia"/>
              </a:rPr>
              <a:t>Path</a:t>
            </a:r>
            <a:r>
              <a:rPr lang="en">
                <a:solidFill>
                  <a:schemeClr val="dk1"/>
                </a:solidFill>
                <a:highlight>
                  <a:srgbClr val="FFFFFF"/>
                </a:highlight>
                <a:latin typeface="Georgia"/>
                <a:ea typeface="Georgia"/>
                <a:cs typeface="Georgia"/>
                <a:sym typeface="Georgia"/>
              </a:rPr>
              <a:t> string always refer to properties and not to the types of these properties.</a:t>
            </a:r>
            <a:endParaRPr>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22480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MVVM</a:t>
            </a:r>
            <a:endParaRPr/>
          </a:p>
        </p:txBody>
      </p:sp>
      <p:sp>
        <p:nvSpPr>
          <p:cNvPr id="159" name="Shape 159"/>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chemeClr val="dk1"/>
                </a:solidFill>
                <a:highlight>
                  <a:srgbClr val="FFFFFF"/>
                </a:highlight>
                <a:latin typeface="Georgia"/>
                <a:ea typeface="Georgia"/>
                <a:cs typeface="Georgia"/>
                <a:sym typeface="Georgia"/>
              </a:rPr>
              <a:t>One of the best ways to architect an application is by separating the user interface from the underlying code, which is sometimes called the </a:t>
            </a:r>
            <a:r>
              <a:rPr i="1" lang="en" sz="1400">
                <a:solidFill>
                  <a:schemeClr val="dk1"/>
                </a:solidFill>
                <a:highlight>
                  <a:srgbClr val="FFFFFF"/>
                </a:highlight>
                <a:latin typeface="Georgia"/>
                <a:ea typeface="Georgia"/>
                <a:cs typeface="Georgia"/>
                <a:sym typeface="Georgia"/>
              </a:rPr>
              <a:t>business logic</a:t>
            </a:r>
            <a:r>
              <a:rPr lang="en" sz="1400">
                <a:solidFill>
                  <a:schemeClr val="dk1"/>
                </a:solidFill>
                <a:highlight>
                  <a:srgbClr val="FFFFFF"/>
                </a:highlight>
                <a:latin typeface="Georgia"/>
                <a:ea typeface="Georgia"/>
                <a:cs typeface="Georgia"/>
                <a:sym typeface="Georgia"/>
              </a:rPr>
              <a:t>. Several techniques exist, but the one that is tailored for XAML-based environments is known as Model-View-ViewModel </a:t>
            </a:r>
            <a:endParaRPr sz="1400">
              <a:solidFill>
                <a:schemeClr val="dk1"/>
              </a:solidFill>
              <a:highlight>
                <a:srgbClr val="FFFFFF"/>
              </a:highlight>
              <a:latin typeface="Georgia"/>
              <a:ea typeface="Georgia"/>
              <a:cs typeface="Georgia"/>
              <a:sym typeface="Georgia"/>
            </a:endParaRPr>
          </a:p>
          <a:p>
            <a:pPr indent="0" lvl="0" marL="0" rtl="0">
              <a:spcBef>
                <a:spcPts val="1600"/>
              </a:spcBef>
              <a:spcAft>
                <a:spcPts val="0"/>
              </a:spcAft>
              <a:buNone/>
            </a:pPr>
            <a:r>
              <a:rPr lang="en" sz="1400">
                <a:solidFill>
                  <a:schemeClr val="dk1"/>
                </a:solidFill>
                <a:highlight>
                  <a:srgbClr val="FFFFFF"/>
                </a:highlight>
                <a:latin typeface="Georgia"/>
                <a:ea typeface="Georgia"/>
                <a:cs typeface="Georgia"/>
                <a:sym typeface="Georgia"/>
              </a:rPr>
              <a:t>The pattern enforces a separation between three software layers — the XAML user interface, called the View; the underlying data, called the Model; and an intermediary between the View and the Model, called the ViewModel. </a:t>
            </a:r>
            <a:endParaRPr sz="1400">
              <a:solidFill>
                <a:schemeClr val="dk1"/>
              </a:solidFill>
              <a:highlight>
                <a:srgbClr val="FFFFFF"/>
              </a:highlight>
              <a:latin typeface="Georgia"/>
              <a:ea typeface="Georgia"/>
              <a:cs typeface="Georgia"/>
              <a:sym typeface="Georgia"/>
            </a:endParaRPr>
          </a:p>
          <a:p>
            <a:pPr indent="0" lvl="0" marL="0" rtl="0">
              <a:spcBef>
                <a:spcPts val="1600"/>
              </a:spcBef>
              <a:spcAft>
                <a:spcPts val="1600"/>
              </a:spcAft>
              <a:buNone/>
            </a:pPr>
            <a:r>
              <a:rPr lang="en" sz="1400">
                <a:solidFill>
                  <a:schemeClr val="dk1"/>
                </a:solidFill>
                <a:highlight>
                  <a:srgbClr val="FFFFFF"/>
                </a:highlight>
                <a:latin typeface="Georgia"/>
                <a:ea typeface="Georgia"/>
                <a:cs typeface="Georgia"/>
                <a:sym typeface="Georgia"/>
              </a:rPr>
              <a:t>The View and the ViewModel are often connected through data bindings defined in the XAML file. The BindingContext for the View is usually an instance of the ViewModel.</a:t>
            </a:r>
            <a:endParaRPr sz="14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18595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MVVM Interrelationship</a:t>
            </a:r>
            <a:endParaRPr>
              <a:latin typeface="Georgia"/>
              <a:ea typeface="Georgia"/>
              <a:cs typeface="Georgia"/>
              <a:sym typeface="Georgia"/>
            </a:endParaRPr>
          </a:p>
        </p:txBody>
      </p:sp>
      <p:sp>
        <p:nvSpPr>
          <p:cNvPr id="165" name="Shape 165"/>
          <p:cNvSpPr txBox="1"/>
          <p:nvPr>
            <p:ph idx="1" type="body"/>
          </p:nvPr>
        </p:nvSpPr>
        <p:spPr>
          <a:xfrm>
            <a:off x="311700" y="815275"/>
            <a:ext cx="8520600" cy="22785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solidFill>
                  <a:schemeClr val="dk1"/>
                </a:solidFill>
                <a:latin typeface="Georgia"/>
                <a:ea typeface="Georgia"/>
                <a:cs typeface="Georgia"/>
                <a:sym typeface="Georgia"/>
              </a:rPr>
              <a:t>An MVVM application has three layers:</a:t>
            </a:r>
            <a:endParaRPr sz="1400">
              <a:solidFill>
                <a:schemeClr val="dk1"/>
              </a:solidFill>
              <a:latin typeface="Georgia"/>
              <a:ea typeface="Georgia"/>
              <a:cs typeface="Georgia"/>
              <a:sym typeface="Georgia"/>
            </a:endParaRPr>
          </a:p>
          <a:p>
            <a:pPr indent="-317500" lvl="0" marL="825500" rtl="0">
              <a:spcBef>
                <a:spcPts val="120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The Model provides underlying data, sometimes through files or web accesses</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The View is the user interface or presentation layer, generally implemented in XAML</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The ViewModel connects the Model and the View</a:t>
            </a:r>
            <a:endParaRPr sz="1400">
              <a:solidFill>
                <a:schemeClr val="dk1"/>
              </a:solidFill>
              <a:latin typeface="Georgia"/>
              <a:ea typeface="Georgia"/>
              <a:cs typeface="Georgia"/>
              <a:sym typeface="Georgia"/>
            </a:endParaRPr>
          </a:p>
          <a:p>
            <a:pPr indent="0" lvl="0" marL="0" rtl="0">
              <a:spcBef>
                <a:spcPts val="1200"/>
              </a:spcBef>
              <a:spcAft>
                <a:spcPts val="0"/>
              </a:spcAft>
              <a:buClr>
                <a:schemeClr val="dk1"/>
              </a:buClr>
              <a:buSzPts val="1100"/>
              <a:buFont typeface="Arial"/>
              <a:buNone/>
            </a:pPr>
            <a:r>
              <a:rPr lang="en" sz="1400">
                <a:solidFill>
                  <a:schemeClr val="dk1"/>
                </a:solidFill>
                <a:latin typeface="Georgia"/>
                <a:ea typeface="Georgia"/>
                <a:cs typeface="Georgia"/>
                <a:sym typeface="Georgia"/>
              </a:rPr>
              <a:t>The Model is ignorant of the ViewModel and the ViewModel is ignorant of the View. These three layers generally connect to each other using the following mechanisms:</a:t>
            </a:r>
            <a:endParaRPr sz="1400">
              <a:solidFill>
                <a:schemeClr val="dk1"/>
              </a:solidFill>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pic>
        <p:nvPicPr>
          <p:cNvPr id="166" name="Shape 166"/>
          <p:cNvPicPr preferRelativeResize="0"/>
          <p:nvPr/>
        </p:nvPicPr>
        <p:blipFill>
          <a:blip r:embed="rId3">
            <a:alphaModFix/>
          </a:blip>
          <a:stretch>
            <a:fillRect/>
          </a:stretch>
        </p:blipFill>
        <p:spPr>
          <a:xfrm>
            <a:off x="1348750" y="2956575"/>
            <a:ext cx="6118850" cy="1409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Shape 171"/>
          <p:cNvPicPr preferRelativeResize="0"/>
          <p:nvPr/>
        </p:nvPicPr>
        <p:blipFill>
          <a:blip r:embed="rId3">
            <a:alphaModFix/>
          </a:blip>
          <a:stretch>
            <a:fillRect/>
          </a:stretch>
        </p:blipFill>
        <p:spPr>
          <a:xfrm>
            <a:off x="404950" y="1594550"/>
            <a:ext cx="5036925" cy="2334125"/>
          </a:xfrm>
          <a:prstGeom prst="rect">
            <a:avLst/>
          </a:prstGeom>
          <a:noFill/>
          <a:ln>
            <a:noFill/>
          </a:ln>
        </p:spPr>
      </p:pic>
      <p:pic>
        <p:nvPicPr>
          <p:cNvPr id="172" name="Shape 172"/>
          <p:cNvPicPr preferRelativeResize="0"/>
          <p:nvPr/>
        </p:nvPicPr>
        <p:blipFill>
          <a:blip r:embed="rId4">
            <a:alphaModFix/>
          </a:blip>
          <a:stretch>
            <a:fillRect/>
          </a:stretch>
        </p:blipFill>
        <p:spPr>
          <a:xfrm>
            <a:off x="7119800" y="491800"/>
            <a:ext cx="2024200" cy="3875700"/>
          </a:xfrm>
          <a:prstGeom prst="rect">
            <a:avLst/>
          </a:prstGeom>
          <a:noFill/>
          <a:ln>
            <a:noFill/>
          </a:ln>
        </p:spPr>
      </p:pic>
      <p:sp>
        <p:nvSpPr>
          <p:cNvPr id="173" name="Shape 173"/>
          <p:cNvSpPr txBox="1"/>
          <p:nvPr/>
        </p:nvSpPr>
        <p:spPr>
          <a:xfrm>
            <a:off x="461775" y="1065650"/>
            <a:ext cx="2806200" cy="390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View</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id="178" name="Shape 178"/>
          <p:cNvPicPr preferRelativeResize="0"/>
          <p:nvPr/>
        </p:nvPicPr>
        <p:blipFill>
          <a:blip r:embed="rId3">
            <a:alphaModFix/>
          </a:blip>
          <a:stretch>
            <a:fillRect/>
          </a:stretch>
        </p:blipFill>
        <p:spPr>
          <a:xfrm>
            <a:off x="123975" y="468875"/>
            <a:ext cx="4451174" cy="4635875"/>
          </a:xfrm>
          <a:prstGeom prst="rect">
            <a:avLst/>
          </a:prstGeom>
          <a:noFill/>
          <a:ln>
            <a:noFill/>
          </a:ln>
        </p:spPr>
      </p:pic>
      <p:sp>
        <p:nvSpPr>
          <p:cNvPr id="179" name="Shape 179"/>
          <p:cNvSpPr txBox="1"/>
          <p:nvPr/>
        </p:nvSpPr>
        <p:spPr>
          <a:xfrm>
            <a:off x="123975" y="156300"/>
            <a:ext cx="3573300" cy="255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View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498DB"/>
                </a:solidFill>
                <a:latin typeface="Georgia"/>
                <a:ea typeface="Georgia"/>
                <a:cs typeface="Georgia"/>
                <a:sym typeface="Georgia"/>
              </a:rPr>
              <a:t>Content</a:t>
            </a:r>
            <a:endParaRPr>
              <a:solidFill>
                <a:srgbClr val="3498DB"/>
              </a:solidFill>
              <a:latin typeface="Georgia"/>
              <a:ea typeface="Georgia"/>
              <a:cs typeface="Georgia"/>
              <a:sym typeface="Georgia"/>
            </a:endParaRPr>
          </a:p>
        </p:txBody>
      </p:sp>
      <p:sp>
        <p:nvSpPr>
          <p:cNvPr id="62" name="Shape 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Commanding</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Binding</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MVVM</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Bindable Properties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Attached Property</a:t>
            </a:r>
            <a:endParaRPr sz="1400">
              <a:solidFill>
                <a:schemeClr val="dk1"/>
              </a:solidFill>
              <a:latin typeface="Georgia"/>
              <a:ea typeface="Georgia"/>
              <a:cs typeface="Georgia"/>
              <a:sym typeface="Georgia"/>
            </a:endParaRPr>
          </a:p>
          <a:p>
            <a:pPr indent="0" lvl="0" marL="0" rtl="0">
              <a:spcBef>
                <a:spcPts val="1600"/>
              </a:spcBef>
              <a:spcAft>
                <a:spcPts val="1600"/>
              </a:spcAft>
              <a:buNone/>
            </a:pPr>
            <a:r>
              <a:t/>
            </a:r>
            <a:endParaRPr sz="1400">
              <a:solidFill>
                <a:schemeClr val="dk1"/>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13257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View Models and Data binding</a:t>
            </a:r>
            <a:endParaRPr/>
          </a:p>
        </p:txBody>
      </p:sp>
      <p:sp>
        <p:nvSpPr>
          <p:cNvPr id="185" name="Shape 185"/>
          <p:cNvSpPr txBox="1"/>
          <p:nvPr>
            <p:ph idx="1" type="body"/>
          </p:nvPr>
        </p:nvSpPr>
        <p:spPr>
          <a:xfrm>
            <a:off x="152400" y="705275"/>
            <a:ext cx="8839200" cy="42096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To engage in data bindings, a ViewModel must be capable of notifying the View when a property of the ViewModel has changed.</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This is done by implementing the INotifyPropertyChanged interface in the System.ComponentModel namespace. This is part of .NET rather than Xamarin.Forms. (Generally ViewModels attempt to maintain platform independence.)</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The INotifyPropertyChanged interface declares a single event named PropertyChanged that indicates the property that has changed.</a:t>
            </a:r>
            <a:endParaRPr sz="1400">
              <a:solidFill>
                <a:schemeClr val="dk1"/>
              </a:solidFill>
              <a:latin typeface="Georgia"/>
              <a:ea typeface="Georgia"/>
              <a:cs typeface="Georgia"/>
              <a:sym typeface="Georgia"/>
            </a:endParaRPr>
          </a:p>
          <a:p>
            <a:pPr indent="0" lvl="0" marL="0" rtl="0" algn="just">
              <a:spcBef>
                <a:spcPts val="0"/>
              </a:spcBef>
              <a:spcAft>
                <a:spcPts val="0"/>
              </a:spcAft>
              <a:buNone/>
            </a:pPr>
            <a:r>
              <a:rPr lang="en" sz="1400">
                <a:solidFill>
                  <a:schemeClr val="dk1"/>
                </a:solidFill>
                <a:latin typeface="Georgia"/>
                <a:ea typeface="Georgia"/>
                <a:cs typeface="Georgia"/>
                <a:sym typeface="Georgia"/>
              </a:rPr>
              <a:t>                                    </a:t>
            </a:r>
            <a:r>
              <a:rPr lang="en">
                <a:solidFill>
                  <a:schemeClr val="dk1"/>
                </a:solidFill>
                <a:latin typeface="Georgia"/>
                <a:ea typeface="Georgia"/>
                <a:cs typeface="Georgia"/>
                <a:sym typeface="Georgia"/>
              </a:rPr>
              <a:t>                  </a:t>
            </a:r>
            <a:r>
              <a:rPr lang="en">
                <a:solidFill>
                  <a:srgbClr val="4E5758"/>
                </a:solidFill>
                <a:highlight>
                  <a:srgbClr val="FFFFFF"/>
                </a:highlight>
                <a:latin typeface="Georgia"/>
                <a:ea typeface="Georgia"/>
                <a:cs typeface="Georgia"/>
                <a:sym typeface="Georgia"/>
              </a:rPr>
              <a:t>INotifyPropertyChanged</a:t>
            </a:r>
            <a:endParaRPr>
              <a:solidFill>
                <a:schemeClr val="dk1"/>
              </a:solidFill>
              <a:latin typeface="Georgia"/>
              <a:ea typeface="Georgia"/>
              <a:cs typeface="Georgia"/>
              <a:sym typeface="Georgia"/>
            </a:endParaRPr>
          </a:p>
          <a:p>
            <a:pPr indent="0" lvl="0" marL="0" rtl="0">
              <a:spcBef>
                <a:spcPts val="0"/>
              </a:spcBef>
              <a:spcAft>
                <a:spcPts val="0"/>
              </a:spcAft>
              <a:buNone/>
            </a:pPr>
            <a:r>
              <a:rPr lang="en" sz="1400">
                <a:solidFill>
                  <a:srgbClr val="4E5758"/>
                </a:solidFill>
                <a:highlight>
                  <a:srgbClr val="FFFFFF"/>
                </a:highlight>
                <a:latin typeface="Georgia"/>
                <a:ea typeface="Georgia"/>
                <a:cs typeface="Georgia"/>
                <a:sym typeface="Georgia"/>
              </a:rPr>
              <a:t>The INotifyPropertyChanged interface is used to notify clients, typically binding clients, that a property value has changed.</a:t>
            </a:r>
            <a:endParaRPr sz="1400">
              <a:solidFill>
                <a:srgbClr val="4E5758"/>
              </a:solidFill>
              <a:highlight>
                <a:srgbClr val="FFFFFF"/>
              </a:highlight>
              <a:latin typeface="Georgia"/>
              <a:ea typeface="Georgia"/>
              <a:cs typeface="Georgia"/>
              <a:sym typeface="Georgia"/>
            </a:endParaRPr>
          </a:p>
          <a:p>
            <a:pPr indent="0" lvl="0" marL="0" rtl="0">
              <a:spcBef>
                <a:spcPts val="1600"/>
              </a:spcBef>
              <a:spcAft>
                <a:spcPts val="0"/>
              </a:spcAft>
              <a:buClr>
                <a:schemeClr val="dk1"/>
              </a:buClr>
              <a:buSzPts val="1100"/>
              <a:buFont typeface="Arial"/>
              <a:buNone/>
            </a:pPr>
            <a:r>
              <a:rPr lang="en" sz="1400">
                <a:solidFill>
                  <a:srgbClr val="4E5758"/>
                </a:solidFill>
                <a:latin typeface="Georgia"/>
                <a:ea typeface="Georgia"/>
                <a:cs typeface="Georgia"/>
                <a:sym typeface="Georgia"/>
              </a:rPr>
              <a:t>For change notification to occur in a binding between a bound client and a data source, your bound type should either:</a:t>
            </a:r>
            <a:endParaRPr sz="1400">
              <a:solidFill>
                <a:srgbClr val="4E5758"/>
              </a:solidFill>
              <a:latin typeface="Georgia"/>
              <a:ea typeface="Georgia"/>
              <a:cs typeface="Georgia"/>
              <a:sym typeface="Georgia"/>
            </a:endParaRPr>
          </a:p>
          <a:p>
            <a:pPr indent="-317500" lvl="0" marL="457200" rtl="0">
              <a:spcBef>
                <a:spcPts val="900"/>
              </a:spcBef>
              <a:spcAft>
                <a:spcPts val="0"/>
              </a:spcAft>
              <a:buClr>
                <a:srgbClr val="4E5758"/>
              </a:buClr>
              <a:buSzPts val="1400"/>
              <a:buChar char="●"/>
            </a:pPr>
            <a:r>
              <a:rPr lang="en" sz="1400">
                <a:solidFill>
                  <a:srgbClr val="4E5758"/>
                </a:solidFill>
                <a:latin typeface="Georgia"/>
                <a:ea typeface="Georgia"/>
                <a:cs typeface="Georgia"/>
                <a:sym typeface="Georgia"/>
              </a:rPr>
              <a:t>Implement the INotifyPropertyChanged interface (preferred).</a:t>
            </a:r>
            <a:endParaRPr sz="1400">
              <a:solidFill>
                <a:srgbClr val="4E5758"/>
              </a:solidFill>
              <a:latin typeface="Georgia"/>
              <a:ea typeface="Georgia"/>
              <a:cs typeface="Georgia"/>
              <a:sym typeface="Georgia"/>
            </a:endParaRPr>
          </a:p>
          <a:p>
            <a:pPr indent="-317500" lvl="0" marL="457200" rtl="0">
              <a:spcBef>
                <a:spcPts val="0"/>
              </a:spcBef>
              <a:spcAft>
                <a:spcPts val="0"/>
              </a:spcAft>
              <a:buClr>
                <a:srgbClr val="4E5758"/>
              </a:buClr>
              <a:buSzPts val="1400"/>
              <a:buFont typeface="Georgia"/>
              <a:buChar char="●"/>
            </a:pPr>
            <a:r>
              <a:rPr lang="en" sz="1400">
                <a:solidFill>
                  <a:srgbClr val="4E5758"/>
                </a:solidFill>
                <a:latin typeface="Georgia"/>
                <a:ea typeface="Georgia"/>
                <a:cs typeface="Georgia"/>
                <a:sym typeface="Georgia"/>
              </a:rPr>
              <a:t>Provide a change event for each property of the bound type.</a:t>
            </a:r>
            <a:endParaRPr sz="1400">
              <a:solidFill>
                <a:srgbClr val="4E5758"/>
              </a:solidFill>
              <a:latin typeface="Georgia"/>
              <a:ea typeface="Georgia"/>
              <a:cs typeface="Georgia"/>
              <a:sym typeface="Georgia"/>
            </a:endParaRPr>
          </a:p>
          <a:p>
            <a:pPr indent="0" lvl="0" marL="0" rtl="0">
              <a:spcBef>
                <a:spcPts val="900"/>
              </a:spcBef>
              <a:spcAft>
                <a:spcPts val="1600"/>
              </a:spcAft>
              <a:buNone/>
            </a:pPr>
            <a:r>
              <a:t/>
            </a:r>
            <a:endParaRPr sz="1200">
              <a:solidFill>
                <a:srgbClr val="4E5758"/>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254875" y="196375"/>
            <a:ext cx="8520600" cy="572700"/>
          </a:xfrm>
          <a:prstGeom prst="rect">
            <a:avLst/>
          </a:prstGeom>
        </p:spPr>
        <p:txBody>
          <a:bodyPr anchorCtr="0" anchor="t" bIns="91425" lIns="91425" spcFirstLastPara="1" rIns="91425" wrap="square" tIns="91425">
            <a:noAutofit/>
          </a:bodyPr>
          <a:lstStyle/>
          <a:p>
            <a:pPr indent="0" lvl="0" marL="0" rtl="0">
              <a:lnSpc>
                <a:spcPct val="130000"/>
              </a:lnSpc>
              <a:spcBef>
                <a:spcPts val="800"/>
              </a:spcBef>
              <a:spcAft>
                <a:spcPts val="0"/>
              </a:spcAft>
              <a:buClr>
                <a:schemeClr val="dk1"/>
              </a:buClr>
              <a:buSzPts val="1100"/>
              <a:buFont typeface="Arial"/>
              <a:buNone/>
            </a:pPr>
            <a:r>
              <a:rPr lang="en" sz="2300"/>
              <a:t>Bindable Properties</a:t>
            </a:r>
            <a:endParaRPr sz="2300"/>
          </a:p>
          <a:p>
            <a:pPr indent="0" lvl="0" marL="0" rtl="0">
              <a:spcBef>
                <a:spcPts val="0"/>
              </a:spcBef>
              <a:spcAft>
                <a:spcPts val="0"/>
              </a:spcAft>
              <a:buNone/>
            </a:pPr>
            <a:r>
              <a:t/>
            </a:r>
            <a:endParaRPr/>
          </a:p>
        </p:txBody>
      </p:sp>
      <p:sp>
        <p:nvSpPr>
          <p:cNvPr id="191" name="Shape 191"/>
          <p:cNvSpPr txBox="1"/>
          <p:nvPr>
            <p:ph idx="1" type="body"/>
          </p:nvPr>
        </p:nvSpPr>
        <p:spPr>
          <a:xfrm>
            <a:off x="311700" y="863550"/>
            <a:ext cx="8520600" cy="41307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chemeClr val="dk1"/>
                </a:solidFill>
                <a:highlight>
                  <a:srgbClr val="FFFFFF"/>
                </a:highlight>
                <a:latin typeface="Georgia"/>
                <a:ea typeface="Georgia"/>
                <a:cs typeface="Georgia"/>
                <a:sym typeface="Georgia"/>
              </a:rPr>
              <a:t>A bindable property is a special type of property, where the property's value is tracked by the Xamarin.Forms property system.</a:t>
            </a:r>
            <a:endParaRPr sz="1400">
              <a:solidFill>
                <a:schemeClr val="dk1"/>
              </a:solidFill>
              <a:highlight>
                <a:srgbClr val="FFFFFF"/>
              </a:highlight>
              <a:latin typeface="Georgia"/>
              <a:ea typeface="Georgia"/>
              <a:cs typeface="Georgia"/>
              <a:sym typeface="Georgia"/>
            </a:endParaRPr>
          </a:p>
          <a:p>
            <a:pPr indent="0" lvl="0" marL="0" rtl="0">
              <a:lnSpc>
                <a:spcPct val="100000"/>
              </a:lnSpc>
              <a:spcBef>
                <a:spcPts val="100"/>
              </a:spcBef>
              <a:spcAft>
                <a:spcPts val="0"/>
              </a:spcAft>
              <a:buNone/>
            </a:pPr>
            <a:r>
              <a:rPr lang="en" sz="1400">
                <a:solidFill>
                  <a:schemeClr val="dk1"/>
                </a:solidFill>
                <a:highlight>
                  <a:srgbClr val="FFFFFF"/>
                </a:highlight>
                <a:latin typeface="Georgia"/>
                <a:ea typeface="Georgia"/>
                <a:cs typeface="Georgia"/>
                <a:sym typeface="Georgia"/>
              </a:rPr>
              <a:t>Bindable properties extend CLR property functionality by backing a property with a </a:t>
            </a:r>
            <a:r>
              <a:rPr lang="en" sz="1400">
                <a:solidFill>
                  <a:schemeClr val="dk1"/>
                </a:solidFill>
                <a:highlight>
                  <a:srgbClr val="F9F9F9"/>
                </a:highlight>
                <a:latin typeface="Georgia"/>
                <a:ea typeface="Georgia"/>
                <a:cs typeface="Georgia"/>
                <a:sym typeface="Georgia"/>
              </a:rPr>
              <a:t>BindableProperty</a:t>
            </a:r>
            <a:r>
              <a:rPr lang="en" sz="1400">
                <a:solidFill>
                  <a:schemeClr val="dk1"/>
                </a:solidFill>
                <a:highlight>
                  <a:srgbClr val="FFFFFF"/>
                </a:highlight>
                <a:latin typeface="Georgia"/>
                <a:ea typeface="Georgia"/>
                <a:cs typeface="Georgia"/>
                <a:sym typeface="Georgia"/>
              </a:rPr>
              <a:t> type, instead of backing a property with a field. </a:t>
            </a:r>
            <a:endParaRPr sz="1400">
              <a:solidFill>
                <a:schemeClr val="dk1"/>
              </a:solidFill>
              <a:highlight>
                <a:srgbClr val="FFFFFF"/>
              </a:highlight>
              <a:latin typeface="Georgia"/>
              <a:ea typeface="Georgia"/>
              <a:cs typeface="Georgia"/>
              <a:sym typeface="Georgia"/>
            </a:endParaRPr>
          </a:p>
          <a:p>
            <a:pPr indent="0" lvl="0" marL="0" rtl="0">
              <a:spcBef>
                <a:spcPts val="1600"/>
              </a:spcBef>
              <a:spcAft>
                <a:spcPts val="0"/>
              </a:spcAft>
              <a:buClr>
                <a:schemeClr val="dk1"/>
              </a:buClr>
              <a:buSzPts val="1100"/>
              <a:buFont typeface="Arial"/>
              <a:buNone/>
            </a:pPr>
            <a:r>
              <a:rPr lang="en" sz="1400">
                <a:solidFill>
                  <a:schemeClr val="dk1"/>
                </a:solidFill>
                <a:latin typeface="Georgia"/>
                <a:ea typeface="Georgia"/>
                <a:cs typeface="Georgia"/>
                <a:sym typeface="Georgia"/>
              </a:rPr>
              <a:t>Properties should be implemented as bindable properties to support one or more of the following features:</a:t>
            </a:r>
            <a:endParaRPr sz="1400">
              <a:solidFill>
                <a:schemeClr val="dk1"/>
              </a:solidFill>
              <a:latin typeface="Georgia"/>
              <a:ea typeface="Georgia"/>
              <a:cs typeface="Georgia"/>
              <a:sym typeface="Georgia"/>
            </a:endParaRPr>
          </a:p>
          <a:p>
            <a:pPr indent="-317500" lvl="0" marL="825500" rtl="0">
              <a:spcBef>
                <a:spcPts val="120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Acting as a valid </a:t>
            </a:r>
            <a:r>
              <a:rPr i="1" lang="en" sz="1400">
                <a:solidFill>
                  <a:schemeClr val="dk1"/>
                </a:solidFill>
                <a:latin typeface="Georgia"/>
                <a:ea typeface="Georgia"/>
                <a:cs typeface="Georgia"/>
                <a:sym typeface="Georgia"/>
              </a:rPr>
              <a:t>target</a:t>
            </a:r>
            <a:r>
              <a:rPr lang="en" sz="1400">
                <a:solidFill>
                  <a:schemeClr val="dk1"/>
                </a:solidFill>
                <a:latin typeface="Georgia"/>
                <a:ea typeface="Georgia"/>
                <a:cs typeface="Georgia"/>
                <a:sym typeface="Georgia"/>
              </a:rPr>
              <a:t> property for data binding.</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Setting the property through a style.</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Providing a default property value that's different from the default for the type of the property.</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Validating the value of the property.</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Monitoring property changes.</a:t>
            </a:r>
            <a:endParaRPr sz="1400">
              <a:solidFill>
                <a:schemeClr val="dk1"/>
              </a:solidFill>
              <a:latin typeface="Georgia"/>
              <a:ea typeface="Georgia"/>
              <a:cs typeface="Georgia"/>
              <a:sym typeface="Georgia"/>
            </a:endParaRPr>
          </a:p>
          <a:p>
            <a:pPr indent="0" lvl="0" marL="0" rtl="0">
              <a:spcBef>
                <a:spcPts val="1200"/>
              </a:spcBef>
              <a:spcAft>
                <a:spcPts val="0"/>
              </a:spcAft>
              <a:buNone/>
            </a:pPr>
            <a:r>
              <a:rPr lang="en" sz="1400">
                <a:solidFill>
                  <a:schemeClr val="dk1"/>
                </a:solidFill>
                <a:latin typeface="Georgia"/>
                <a:ea typeface="Georgia"/>
                <a:cs typeface="Georgia"/>
                <a:sym typeface="Georgia"/>
              </a:rPr>
              <a:t>Note : All </a:t>
            </a:r>
            <a:r>
              <a:rPr lang="en" sz="1400">
                <a:solidFill>
                  <a:schemeClr val="dk1"/>
                </a:solidFill>
                <a:highlight>
                  <a:srgbClr val="F9F9F9"/>
                </a:highlight>
                <a:latin typeface="Georgia"/>
                <a:ea typeface="Georgia"/>
                <a:cs typeface="Georgia"/>
                <a:sym typeface="Georgia"/>
              </a:rPr>
              <a:t>BindableProperty</a:t>
            </a:r>
            <a:r>
              <a:rPr lang="en" sz="1400">
                <a:solidFill>
                  <a:schemeClr val="dk1"/>
                </a:solidFill>
                <a:latin typeface="Georgia"/>
                <a:ea typeface="Georgia"/>
                <a:cs typeface="Georgia"/>
                <a:sym typeface="Georgia"/>
              </a:rPr>
              <a:t> instances must be created on the UI thread. This means that only code that runs on the UI thread can get or set the value of a bindable property. However, </a:t>
            </a:r>
            <a:r>
              <a:rPr lang="en" sz="1400">
                <a:solidFill>
                  <a:schemeClr val="dk1"/>
                </a:solidFill>
                <a:highlight>
                  <a:srgbClr val="F9F9F9"/>
                </a:highlight>
                <a:latin typeface="Georgia"/>
                <a:ea typeface="Georgia"/>
                <a:cs typeface="Georgia"/>
                <a:sym typeface="Georgia"/>
              </a:rPr>
              <a:t>BindableProperty</a:t>
            </a:r>
            <a:r>
              <a:rPr lang="en" sz="1400">
                <a:solidFill>
                  <a:schemeClr val="dk1"/>
                </a:solidFill>
                <a:latin typeface="Georgia"/>
                <a:ea typeface="Georgia"/>
                <a:cs typeface="Georgia"/>
                <a:sym typeface="Georgia"/>
              </a:rPr>
              <a:t> instances can be accessed from other threads by marshaling to the UI thread with the </a:t>
            </a:r>
            <a:r>
              <a:rPr lang="en" sz="1400">
                <a:solidFill>
                  <a:schemeClr val="dk1"/>
                </a:solidFill>
                <a:highlight>
                  <a:srgbClr val="F9F9F9"/>
                </a:highlight>
                <a:latin typeface="Georgia"/>
                <a:ea typeface="Georgia"/>
                <a:cs typeface="Georgia"/>
                <a:sym typeface="Georgia"/>
              </a:rPr>
              <a:t>Device.BeginInvokeOnMainThread</a:t>
            </a:r>
            <a:r>
              <a:rPr lang="en" sz="1400">
                <a:solidFill>
                  <a:schemeClr val="dk1"/>
                </a:solidFill>
                <a:latin typeface="Georgia"/>
                <a:ea typeface="Georgia"/>
                <a:cs typeface="Georgia"/>
                <a:sym typeface="Georgia"/>
              </a:rPr>
              <a:t> method.</a:t>
            </a:r>
            <a:endParaRPr sz="1400">
              <a:solidFill>
                <a:schemeClr val="dk1"/>
              </a:solidFill>
              <a:latin typeface="Georgia"/>
              <a:ea typeface="Georgia"/>
              <a:cs typeface="Georgia"/>
              <a:sym typeface="Georgia"/>
            </a:endParaRPr>
          </a:p>
          <a:p>
            <a:pPr indent="0" lvl="0" marL="0" rtl="0">
              <a:spcBef>
                <a:spcPts val="1200"/>
              </a:spcBef>
              <a:spcAft>
                <a:spcPts val="0"/>
              </a:spcAft>
              <a:buNone/>
            </a:pPr>
            <a:r>
              <a:t/>
            </a:r>
            <a:endParaRPr sz="1400">
              <a:solidFill>
                <a:schemeClr val="dk1"/>
              </a:solidFill>
              <a:latin typeface="Georgia"/>
              <a:ea typeface="Georgia"/>
              <a:cs typeface="Georgia"/>
              <a:sym typeface="Georgia"/>
            </a:endParaRPr>
          </a:p>
          <a:p>
            <a:pPr indent="0" lvl="0" marL="0" rtl="0">
              <a:lnSpc>
                <a:spcPct val="100000"/>
              </a:lnSpc>
              <a:spcBef>
                <a:spcPts val="1200"/>
              </a:spcBef>
              <a:spcAft>
                <a:spcPts val="1600"/>
              </a:spcAft>
              <a:buNone/>
            </a:pPr>
            <a:r>
              <a:t/>
            </a:r>
            <a:endParaRPr sz="14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16085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latin typeface="Georgia"/>
                <a:ea typeface="Georgia"/>
                <a:cs typeface="Georgia"/>
                <a:sym typeface="Georgia"/>
              </a:rPr>
              <a:t>Creating Property</a:t>
            </a:r>
            <a:endParaRPr sz="2400">
              <a:latin typeface="Georgia"/>
              <a:ea typeface="Georgia"/>
              <a:cs typeface="Georgia"/>
              <a:sym typeface="Georgia"/>
            </a:endParaRPr>
          </a:p>
        </p:txBody>
      </p:sp>
      <p:sp>
        <p:nvSpPr>
          <p:cNvPr id="197" name="Shape 197"/>
          <p:cNvSpPr txBox="1"/>
          <p:nvPr>
            <p:ph idx="1" type="body"/>
          </p:nvPr>
        </p:nvSpPr>
        <p:spPr>
          <a:xfrm>
            <a:off x="311700" y="669375"/>
            <a:ext cx="8520600" cy="41829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A bindable property can be created by declaring a </a:t>
            </a:r>
            <a:r>
              <a:rPr lang="en" sz="1400">
                <a:solidFill>
                  <a:schemeClr val="dk1"/>
                </a:solidFill>
                <a:highlight>
                  <a:srgbClr val="F9F9F9"/>
                </a:highlight>
                <a:latin typeface="Georgia"/>
                <a:ea typeface="Georgia"/>
                <a:cs typeface="Georgia"/>
                <a:sym typeface="Georgia"/>
              </a:rPr>
              <a:t>public static readonly</a:t>
            </a:r>
            <a:r>
              <a:rPr lang="en" sz="1400">
                <a:solidFill>
                  <a:schemeClr val="dk1"/>
                </a:solidFill>
                <a:highlight>
                  <a:srgbClr val="FFFFFF"/>
                </a:highlight>
                <a:latin typeface="Georgia"/>
                <a:ea typeface="Georgia"/>
                <a:cs typeface="Georgia"/>
                <a:sym typeface="Georgia"/>
              </a:rPr>
              <a:t> property of type </a:t>
            </a:r>
            <a:r>
              <a:rPr lang="en" sz="1400">
                <a:solidFill>
                  <a:schemeClr val="dk1"/>
                </a:solidFill>
                <a:highlight>
                  <a:srgbClr val="F9F9F9"/>
                </a:highlight>
                <a:latin typeface="Georgia"/>
                <a:ea typeface="Georgia"/>
                <a:cs typeface="Georgia"/>
                <a:sym typeface="Georgia"/>
              </a:rPr>
              <a:t>BindableProperty</a:t>
            </a:r>
            <a:r>
              <a:rPr lang="en" sz="1400">
                <a:solidFill>
                  <a:schemeClr val="dk1"/>
                </a:solidFill>
                <a:highlight>
                  <a:srgbClr val="FFFFFF"/>
                </a:highlight>
                <a:latin typeface="Georgia"/>
                <a:ea typeface="Georgia"/>
                <a:cs typeface="Georgia"/>
                <a:sym typeface="Georgia"/>
              </a:rPr>
              <a:t>. </a:t>
            </a:r>
            <a:endParaRPr sz="1400">
              <a:solidFill>
                <a:schemeClr val="dk1"/>
              </a:solidFill>
              <a:highlight>
                <a:srgbClr val="FFFFFF"/>
              </a:highlight>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The bindable property should be set to the returned value of one of the </a:t>
            </a:r>
            <a:r>
              <a:rPr lang="en" sz="1400">
                <a:solidFill>
                  <a:schemeClr val="dk1"/>
                </a:solidFill>
                <a:highlight>
                  <a:srgbClr val="F9F9F9"/>
                </a:highlight>
                <a:latin typeface="Georgia"/>
                <a:ea typeface="Georgia"/>
                <a:cs typeface="Georgia"/>
                <a:sym typeface="Georgia"/>
              </a:rPr>
              <a:t>BindableProperty.</a:t>
            </a:r>
            <a:endParaRPr sz="1400">
              <a:solidFill>
                <a:schemeClr val="dk1"/>
              </a:solidFill>
              <a:highlight>
                <a:srgbClr val="F9F9F9"/>
              </a:highlight>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highlight>
                  <a:srgbClr val="F9F9F9"/>
                </a:highlight>
                <a:latin typeface="Georgia"/>
                <a:ea typeface="Georgia"/>
                <a:cs typeface="Georgia"/>
                <a:sym typeface="Georgia"/>
              </a:rPr>
              <a:t>Create</a:t>
            </a:r>
            <a:r>
              <a:rPr lang="en" sz="1400">
                <a:solidFill>
                  <a:schemeClr val="dk1"/>
                </a:solidFill>
                <a:highlight>
                  <a:srgbClr val="FFFFFF"/>
                </a:highlight>
                <a:latin typeface="Georgia"/>
                <a:ea typeface="Georgia"/>
                <a:cs typeface="Georgia"/>
                <a:sym typeface="Georgia"/>
              </a:rPr>
              <a:t> method overloads. </a:t>
            </a:r>
            <a:endParaRPr sz="1400">
              <a:solidFill>
                <a:schemeClr val="dk1"/>
              </a:solidFill>
              <a:highlight>
                <a:srgbClr val="FFFFFF"/>
              </a:highlight>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The declaration should be within the body of </a:t>
            </a:r>
            <a:r>
              <a:rPr lang="en" sz="1400">
                <a:solidFill>
                  <a:schemeClr val="dk1"/>
                </a:solidFill>
                <a:highlight>
                  <a:srgbClr val="F9F9F9"/>
                </a:highlight>
                <a:latin typeface="Georgia"/>
                <a:ea typeface="Georgia"/>
                <a:cs typeface="Georgia"/>
                <a:sym typeface="Georgia"/>
              </a:rPr>
              <a:t>BindableObject </a:t>
            </a:r>
            <a:r>
              <a:rPr lang="en" sz="1400">
                <a:solidFill>
                  <a:schemeClr val="dk1"/>
                </a:solidFill>
                <a:highlight>
                  <a:srgbClr val="FFFFFF"/>
                </a:highlight>
                <a:latin typeface="Georgia"/>
                <a:ea typeface="Georgia"/>
                <a:cs typeface="Georgia"/>
                <a:sym typeface="Georgia"/>
              </a:rPr>
              <a:t>derived class, but outside of any member definitions.</a:t>
            </a:r>
            <a:endParaRPr sz="1400">
              <a:solidFill>
                <a:schemeClr val="dk1"/>
              </a:solidFill>
              <a:highlight>
                <a:srgbClr val="FFFFFF"/>
              </a:highlight>
              <a:latin typeface="Georgia"/>
              <a:ea typeface="Georgia"/>
              <a:cs typeface="Georgia"/>
              <a:sym typeface="Georgia"/>
            </a:endParaRPr>
          </a:p>
          <a:p>
            <a:pPr indent="0" lvl="0" marL="0" rtl="0">
              <a:spcBef>
                <a:spcPts val="0"/>
              </a:spcBef>
              <a:spcAft>
                <a:spcPts val="0"/>
              </a:spcAft>
              <a:buNone/>
            </a:pPr>
            <a:r>
              <a:t/>
            </a:r>
            <a:endParaRPr sz="1200">
              <a:solidFill>
                <a:schemeClr val="dk1"/>
              </a:solidFill>
              <a:highlight>
                <a:srgbClr val="FFFFFF"/>
              </a:highlight>
            </a:endParaRPr>
          </a:p>
          <a:p>
            <a:pPr indent="0" lvl="0" marL="0" rtl="0">
              <a:spcBef>
                <a:spcPts val="0"/>
              </a:spcBef>
              <a:spcAft>
                <a:spcPts val="0"/>
              </a:spcAft>
              <a:buNone/>
            </a:pPr>
            <a:r>
              <a:rPr lang="en" sz="1400">
                <a:solidFill>
                  <a:schemeClr val="dk1"/>
                </a:solidFill>
                <a:latin typeface="Georgia"/>
                <a:ea typeface="Georgia"/>
                <a:cs typeface="Georgia"/>
                <a:sym typeface="Georgia"/>
              </a:rPr>
              <a:t>At a minimum, an identifier must be specified when creating a </a:t>
            </a:r>
            <a:r>
              <a:rPr lang="en" sz="1400">
                <a:solidFill>
                  <a:schemeClr val="dk1"/>
                </a:solidFill>
                <a:highlight>
                  <a:srgbClr val="F9F9F9"/>
                </a:highlight>
                <a:latin typeface="Georgia"/>
                <a:ea typeface="Georgia"/>
                <a:cs typeface="Georgia"/>
                <a:sym typeface="Georgia"/>
              </a:rPr>
              <a:t>BindableProperty</a:t>
            </a:r>
            <a:r>
              <a:rPr lang="en" sz="1400">
                <a:solidFill>
                  <a:schemeClr val="dk1"/>
                </a:solidFill>
                <a:latin typeface="Georgia"/>
                <a:ea typeface="Georgia"/>
                <a:cs typeface="Georgia"/>
                <a:sym typeface="Georgia"/>
              </a:rPr>
              <a:t>, along with the following parameters:</a:t>
            </a:r>
            <a:endParaRPr sz="1400">
              <a:solidFill>
                <a:schemeClr val="dk1"/>
              </a:solidFill>
              <a:latin typeface="Georgia"/>
              <a:ea typeface="Georgia"/>
              <a:cs typeface="Georgia"/>
              <a:sym typeface="Georgia"/>
            </a:endParaRPr>
          </a:p>
          <a:p>
            <a:pPr indent="-317500" lvl="0" marL="825500" rtl="0">
              <a:spcBef>
                <a:spcPts val="1200"/>
              </a:spcBef>
              <a:spcAft>
                <a:spcPts val="0"/>
              </a:spcAft>
              <a:buClr>
                <a:schemeClr val="dk1"/>
              </a:buClr>
              <a:buSzPts val="1400"/>
              <a:buChar char="●"/>
            </a:pPr>
            <a:r>
              <a:rPr lang="en" sz="1400">
                <a:solidFill>
                  <a:schemeClr val="dk1"/>
                </a:solidFill>
                <a:latin typeface="Georgia"/>
                <a:ea typeface="Georgia"/>
                <a:cs typeface="Georgia"/>
                <a:sym typeface="Georgia"/>
              </a:rPr>
              <a:t>The name of the </a:t>
            </a:r>
            <a:r>
              <a:rPr lang="en" sz="1400">
                <a:solidFill>
                  <a:schemeClr val="dk1"/>
                </a:solidFill>
                <a:highlight>
                  <a:srgbClr val="F9F9F9"/>
                </a:highlight>
                <a:latin typeface="Georgia"/>
                <a:ea typeface="Georgia"/>
                <a:cs typeface="Georgia"/>
                <a:sym typeface="Georgia"/>
              </a:rPr>
              <a:t>BindableProperty</a:t>
            </a:r>
            <a:r>
              <a:rPr lang="en" sz="1400">
                <a:solidFill>
                  <a:schemeClr val="dk1"/>
                </a:solidFill>
                <a:latin typeface="Georgia"/>
                <a:ea typeface="Georgia"/>
                <a:cs typeface="Georgia"/>
                <a:sym typeface="Georgia"/>
              </a:rPr>
              <a:t>.</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The type of the property.</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The type of the owning object.</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Char char="●"/>
            </a:pPr>
            <a:r>
              <a:rPr lang="en" sz="1400">
                <a:solidFill>
                  <a:schemeClr val="dk1"/>
                </a:solidFill>
                <a:latin typeface="Georgia"/>
                <a:ea typeface="Georgia"/>
                <a:cs typeface="Georgia"/>
                <a:sym typeface="Georgia"/>
              </a:rPr>
              <a:t>The default value for the property. This ensures that the property always returns a particular default value when it is unset, and it can be different from the default value for the type of the property. The default value will be restored when the </a:t>
            </a:r>
            <a:r>
              <a:rPr lang="en" sz="1400">
                <a:solidFill>
                  <a:schemeClr val="dk1"/>
                </a:solidFill>
                <a:highlight>
                  <a:srgbClr val="F9F9F9"/>
                </a:highlight>
                <a:latin typeface="Georgia"/>
                <a:ea typeface="Georgia"/>
                <a:cs typeface="Georgia"/>
                <a:sym typeface="Georgia"/>
              </a:rPr>
              <a:t>ClearValue</a:t>
            </a:r>
            <a:r>
              <a:rPr lang="en" sz="1400">
                <a:solidFill>
                  <a:schemeClr val="dk1"/>
                </a:solidFill>
                <a:latin typeface="Georgia"/>
                <a:ea typeface="Georgia"/>
                <a:cs typeface="Georgia"/>
                <a:sym typeface="Georgia"/>
              </a:rPr>
              <a:t> method is called on the bindable property.</a:t>
            </a:r>
            <a:endParaRPr sz="1400">
              <a:solidFill>
                <a:schemeClr val="dk1"/>
              </a:solidFill>
              <a:latin typeface="Georgia"/>
              <a:ea typeface="Georgia"/>
              <a:cs typeface="Georgia"/>
              <a:sym typeface="Georgia"/>
            </a:endParaRPr>
          </a:p>
          <a:p>
            <a:pPr indent="0" lvl="0" marL="0" rtl="0">
              <a:spcBef>
                <a:spcPts val="12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Shape 202"/>
          <p:cNvPicPr preferRelativeResize="0"/>
          <p:nvPr/>
        </p:nvPicPr>
        <p:blipFill>
          <a:blip r:embed="rId3">
            <a:alphaModFix/>
          </a:blip>
          <a:stretch>
            <a:fillRect/>
          </a:stretch>
        </p:blipFill>
        <p:spPr>
          <a:xfrm>
            <a:off x="408450" y="301600"/>
            <a:ext cx="7935501" cy="628650"/>
          </a:xfrm>
          <a:prstGeom prst="rect">
            <a:avLst/>
          </a:prstGeom>
          <a:noFill/>
          <a:ln>
            <a:noFill/>
          </a:ln>
        </p:spPr>
      </p:pic>
      <p:sp>
        <p:nvSpPr>
          <p:cNvPr id="203" name="Shape 203"/>
          <p:cNvSpPr txBox="1"/>
          <p:nvPr/>
        </p:nvSpPr>
        <p:spPr>
          <a:xfrm>
            <a:off x="504400" y="1094075"/>
            <a:ext cx="7743600" cy="39501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Optionally, when creating a </a:t>
            </a:r>
            <a:r>
              <a:rPr lang="en">
                <a:solidFill>
                  <a:schemeClr val="dk1"/>
                </a:solidFill>
                <a:highlight>
                  <a:srgbClr val="F9F9F9"/>
                </a:highlight>
                <a:latin typeface="Georgia"/>
                <a:ea typeface="Georgia"/>
                <a:cs typeface="Georgia"/>
                <a:sym typeface="Georgia"/>
              </a:rPr>
              <a:t>BindableProperty</a:t>
            </a:r>
            <a:r>
              <a:rPr lang="en">
                <a:solidFill>
                  <a:schemeClr val="dk1"/>
                </a:solidFill>
                <a:latin typeface="Georgia"/>
                <a:ea typeface="Georgia"/>
                <a:cs typeface="Georgia"/>
                <a:sym typeface="Georgia"/>
              </a:rPr>
              <a:t> instance, the following parameters can be specified:</a:t>
            </a:r>
            <a:endParaRPr>
              <a:solidFill>
                <a:schemeClr val="dk1"/>
              </a:solidFill>
              <a:latin typeface="Georgia"/>
              <a:ea typeface="Georgia"/>
              <a:cs typeface="Georgia"/>
              <a:sym typeface="Georgia"/>
            </a:endParaRPr>
          </a:p>
          <a:p>
            <a:pPr indent="-317500" lvl="0" marL="825500" rtl="0">
              <a:lnSpc>
                <a:spcPct val="115000"/>
              </a:lnSpc>
              <a:spcBef>
                <a:spcPts val="1200"/>
              </a:spcBef>
              <a:spcAft>
                <a:spcPts val="0"/>
              </a:spcAft>
              <a:buClr>
                <a:schemeClr val="dk1"/>
              </a:buClr>
              <a:buSzPts val="1400"/>
              <a:buFont typeface="Georgia"/>
              <a:buChar char="●"/>
            </a:pPr>
            <a:r>
              <a:rPr lang="en">
                <a:solidFill>
                  <a:schemeClr val="dk1"/>
                </a:solidFill>
                <a:latin typeface="Georgia"/>
                <a:ea typeface="Georgia"/>
                <a:cs typeface="Georgia"/>
                <a:sym typeface="Georgia"/>
              </a:rPr>
              <a:t>The binding mode, used to specify the direction in which property value changes will propagate. In the default binding mode, changes will propagate from the </a:t>
            </a:r>
            <a:r>
              <a:rPr i="1" lang="en">
                <a:solidFill>
                  <a:schemeClr val="dk1"/>
                </a:solidFill>
                <a:latin typeface="Georgia"/>
                <a:ea typeface="Georgia"/>
                <a:cs typeface="Georgia"/>
                <a:sym typeface="Georgia"/>
              </a:rPr>
              <a:t>source</a:t>
            </a:r>
            <a:r>
              <a:rPr lang="en">
                <a:solidFill>
                  <a:schemeClr val="dk1"/>
                </a:solidFill>
                <a:latin typeface="Georgia"/>
                <a:ea typeface="Georgia"/>
                <a:cs typeface="Georgia"/>
                <a:sym typeface="Georgia"/>
              </a:rPr>
              <a:t> to the </a:t>
            </a:r>
            <a:r>
              <a:rPr i="1" lang="en">
                <a:solidFill>
                  <a:schemeClr val="dk1"/>
                </a:solidFill>
                <a:latin typeface="Georgia"/>
                <a:ea typeface="Georgia"/>
                <a:cs typeface="Georgia"/>
                <a:sym typeface="Georgia"/>
              </a:rPr>
              <a:t>target</a:t>
            </a:r>
            <a:r>
              <a:rPr lang="en">
                <a:solidFill>
                  <a:schemeClr val="dk1"/>
                </a:solidFill>
                <a:latin typeface="Georgia"/>
                <a:ea typeface="Georgia"/>
                <a:cs typeface="Georgia"/>
                <a:sym typeface="Georgia"/>
              </a:rPr>
              <a:t>.</a:t>
            </a:r>
            <a:endParaRPr>
              <a:solidFill>
                <a:schemeClr val="dk1"/>
              </a:solidFill>
              <a:latin typeface="Georgia"/>
              <a:ea typeface="Georgia"/>
              <a:cs typeface="Georgia"/>
              <a:sym typeface="Georgia"/>
            </a:endParaRPr>
          </a:p>
          <a:p>
            <a:pPr indent="-317500" lvl="0" marL="825500" rtl="0">
              <a:lnSpc>
                <a:spcPct val="115000"/>
              </a:lnSpc>
              <a:spcBef>
                <a:spcPts val="0"/>
              </a:spcBef>
              <a:spcAft>
                <a:spcPts val="0"/>
              </a:spcAft>
              <a:buClr>
                <a:schemeClr val="dk1"/>
              </a:buClr>
              <a:buSzPts val="1400"/>
              <a:buFont typeface="Georgia"/>
              <a:buChar char="●"/>
            </a:pPr>
            <a:r>
              <a:rPr lang="en">
                <a:solidFill>
                  <a:schemeClr val="dk1"/>
                </a:solidFill>
                <a:latin typeface="Georgia"/>
                <a:ea typeface="Georgia"/>
                <a:cs typeface="Georgia"/>
                <a:sym typeface="Georgia"/>
              </a:rPr>
              <a:t>A validation delegate that will be invoked when the property value is set. For more information, see Validation Callbacks.</a:t>
            </a:r>
            <a:endParaRPr>
              <a:solidFill>
                <a:schemeClr val="dk1"/>
              </a:solidFill>
              <a:latin typeface="Georgia"/>
              <a:ea typeface="Georgia"/>
              <a:cs typeface="Georgia"/>
              <a:sym typeface="Georgia"/>
            </a:endParaRPr>
          </a:p>
          <a:p>
            <a:pPr indent="-317500" lvl="0" marL="825500" rtl="0">
              <a:lnSpc>
                <a:spcPct val="115000"/>
              </a:lnSpc>
              <a:spcBef>
                <a:spcPts val="0"/>
              </a:spcBef>
              <a:spcAft>
                <a:spcPts val="0"/>
              </a:spcAft>
              <a:buClr>
                <a:schemeClr val="dk1"/>
              </a:buClr>
              <a:buSzPts val="1400"/>
              <a:buFont typeface="Georgia"/>
              <a:buChar char="●"/>
            </a:pPr>
            <a:r>
              <a:rPr lang="en">
                <a:solidFill>
                  <a:schemeClr val="dk1"/>
                </a:solidFill>
                <a:latin typeface="Georgia"/>
                <a:ea typeface="Georgia"/>
                <a:cs typeface="Georgia"/>
                <a:sym typeface="Georgia"/>
              </a:rPr>
              <a:t>A property changed delegate that will be invoked when the property value has changed. For more information, see Detecting Property Changes.</a:t>
            </a:r>
            <a:endParaRPr>
              <a:solidFill>
                <a:schemeClr val="dk1"/>
              </a:solidFill>
              <a:latin typeface="Georgia"/>
              <a:ea typeface="Georgia"/>
              <a:cs typeface="Georgia"/>
              <a:sym typeface="Georgia"/>
            </a:endParaRPr>
          </a:p>
          <a:p>
            <a:pPr indent="-317500" lvl="0" marL="825500" rtl="0">
              <a:lnSpc>
                <a:spcPct val="115000"/>
              </a:lnSpc>
              <a:spcBef>
                <a:spcPts val="0"/>
              </a:spcBef>
              <a:spcAft>
                <a:spcPts val="0"/>
              </a:spcAft>
              <a:buClr>
                <a:schemeClr val="dk1"/>
              </a:buClr>
              <a:buSzPts val="1400"/>
              <a:buFont typeface="Georgia"/>
              <a:buChar char="●"/>
            </a:pPr>
            <a:r>
              <a:rPr lang="en">
                <a:solidFill>
                  <a:schemeClr val="dk1"/>
                </a:solidFill>
                <a:latin typeface="Georgia"/>
                <a:ea typeface="Georgia"/>
                <a:cs typeface="Georgia"/>
                <a:sym typeface="Georgia"/>
              </a:rPr>
              <a:t>A property changing delegate that will be invoked when the property value will change. This delegate has the same signature as the property changed delegate.</a:t>
            </a:r>
            <a:endParaRPr>
              <a:solidFill>
                <a:schemeClr val="dk1"/>
              </a:solidFill>
              <a:latin typeface="Georgia"/>
              <a:ea typeface="Georgia"/>
              <a:cs typeface="Georgia"/>
              <a:sym typeface="Georgia"/>
            </a:endParaRPr>
          </a:p>
          <a:p>
            <a:pPr indent="-317500" lvl="0" marL="825500" rtl="0">
              <a:lnSpc>
                <a:spcPct val="115000"/>
              </a:lnSpc>
              <a:spcBef>
                <a:spcPts val="0"/>
              </a:spcBef>
              <a:spcAft>
                <a:spcPts val="0"/>
              </a:spcAft>
              <a:buClr>
                <a:schemeClr val="dk1"/>
              </a:buClr>
              <a:buSzPts val="1400"/>
              <a:buFont typeface="Georgia"/>
              <a:buChar char="●"/>
            </a:pPr>
            <a:r>
              <a:rPr lang="en">
                <a:solidFill>
                  <a:schemeClr val="dk1"/>
                </a:solidFill>
                <a:latin typeface="Georgia"/>
                <a:ea typeface="Georgia"/>
                <a:cs typeface="Georgia"/>
                <a:sym typeface="Georgia"/>
              </a:rPr>
              <a:t>A coerce value delegate that will be invoked when the property value has changed. For more information, see Coerce Value Callbacks.</a:t>
            </a:r>
            <a:endParaRPr>
              <a:solidFill>
                <a:schemeClr val="dk1"/>
              </a:solidFill>
              <a:latin typeface="Georgia"/>
              <a:ea typeface="Georgia"/>
              <a:cs typeface="Georgia"/>
              <a:sym typeface="Georgia"/>
            </a:endParaRPr>
          </a:p>
          <a:p>
            <a:pPr indent="-317500" lvl="0" marL="825500" rtl="0">
              <a:lnSpc>
                <a:spcPct val="115000"/>
              </a:lnSpc>
              <a:spcBef>
                <a:spcPts val="0"/>
              </a:spcBef>
              <a:spcAft>
                <a:spcPts val="0"/>
              </a:spcAft>
              <a:buClr>
                <a:schemeClr val="dk1"/>
              </a:buClr>
              <a:buSzPts val="1400"/>
              <a:buChar char="●"/>
            </a:pPr>
            <a:r>
              <a:rPr lang="en">
                <a:solidFill>
                  <a:schemeClr val="dk1"/>
                </a:solidFill>
                <a:latin typeface="Georgia"/>
                <a:ea typeface="Georgia"/>
                <a:cs typeface="Georgia"/>
                <a:sym typeface="Georgia"/>
              </a:rPr>
              <a:t>A Func that's used to initialize a default property value. For more information, see Creating a Default Value with a Func.</a:t>
            </a:r>
            <a:endParaRPr>
              <a:solidFill>
                <a:schemeClr val="dk1"/>
              </a:solidFill>
              <a:latin typeface="Georgia"/>
              <a:ea typeface="Georgia"/>
              <a:cs typeface="Georgia"/>
              <a:sym typeface="Georgia"/>
            </a:endParaRPr>
          </a:p>
          <a:p>
            <a:pPr indent="0" lvl="0" marL="0">
              <a:spcBef>
                <a:spcPts val="12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idx="1" type="body"/>
          </p:nvPr>
        </p:nvSpPr>
        <p:spPr>
          <a:xfrm>
            <a:off x="311700" y="717575"/>
            <a:ext cx="8520600" cy="222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highlight>
                  <a:srgbClr val="FFFFFF"/>
                </a:highlight>
                <a:latin typeface="Georgia"/>
                <a:ea typeface="Georgia"/>
                <a:cs typeface="Georgia"/>
                <a:sym typeface="Georgia"/>
              </a:rPr>
              <a:t>Property accessors are required to use property syntax to access a bindable property. </a:t>
            </a:r>
            <a:endParaRPr sz="1400">
              <a:solidFill>
                <a:schemeClr val="dk1"/>
              </a:solidFill>
              <a:highlight>
                <a:srgbClr val="FFFFFF"/>
              </a:highlight>
              <a:latin typeface="Georgia"/>
              <a:ea typeface="Georgia"/>
              <a:cs typeface="Georgia"/>
              <a:sym typeface="Georgia"/>
            </a:endParaRPr>
          </a:p>
          <a:p>
            <a:pPr indent="0" lvl="0" marL="0">
              <a:spcBef>
                <a:spcPts val="1600"/>
              </a:spcBef>
              <a:spcAft>
                <a:spcPts val="0"/>
              </a:spcAft>
              <a:buNone/>
            </a:pPr>
            <a:r>
              <a:rPr lang="en" sz="1400">
                <a:solidFill>
                  <a:schemeClr val="dk1"/>
                </a:solidFill>
                <a:latin typeface="Georgia"/>
                <a:ea typeface="Georgia"/>
                <a:cs typeface="Georgia"/>
                <a:sym typeface="Georgia"/>
              </a:rPr>
              <a:t>The Get accessor should return the value that's contained in the corresponding bindable property. This can be achieved by calling the GetValue method, passing in the bindable property identifier on which to get the value, and then casting the result to the required type. </a:t>
            </a:r>
            <a:endParaRPr sz="1400">
              <a:solidFill>
                <a:schemeClr val="dk1"/>
              </a:solidFill>
              <a:latin typeface="Georgia"/>
              <a:ea typeface="Georgia"/>
              <a:cs typeface="Georgia"/>
              <a:sym typeface="Georgia"/>
            </a:endParaRPr>
          </a:p>
          <a:p>
            <a:pPr indent="0" lvl="0" marL="0">
              <a:spcBef>
                <a:spcPts val="1600"/>
              </a:spcBef>
              <a:spcAft>
                <a:spcPts val="1600"/>
              </a:spcAft>
              <a:buNone/>
            </a:pPr>
            <a:r>
              <a:rPr lang="en" sz="1400">
                <a:solidFill>
                  <a:schemeClr val="dk1"/>
                </a:solidFill>
                <a:latin typeface="Georgia"/>
                <a:ea typeface="Georgia"/>
                <a:cs typeface="Georgia"/>
                <a:sym typeface="Georgia"/>
              </a:rPr>
              <a:t>The Set accessor should set the value of the corresponding bindable property. This can be achieved by calling the SetValue method, passing in the bindable property identifier on which to set the value, and the value to set.</a:t>
            </a:r>
            <a:endParaRPr sz="1400">
              <a:latin typeface="Georgia"/>
              <a:ea typeface="Georgia"/>
              <a:cs typeface="Georgia"/>
              <a:sym typeface="Georgia"/>
            </a:endParaRPr>
          </a:p>
        </p:txBody>
      </p:sp>
      <p:sp>
        <p:nvSpPr>
          <p:cNvPr id="209" name="Shape 209"/>
          <p:cNvSpPr txBox="1"/>
          <p:nvPr/>
        </p:nvSpPr>
        <p:spPr>
          <a:xfrm>
            <a:off x="227325" y="134975"/>
            <a:ext cx="6756300" cy="582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latin typeface="Georgia"/>
                <a:ea typeface="Georgia"/>
                <a:cs typeface="Georgia"/>
                <a:sym typeface="Georgia"/>
              </a:rPr>
              <a:t>Creating Accessors</a:t>
            </a:r>
            <a:endParaRPr sz="2400">
              <a:latin typeface="Georgia"/>
              <a:ea typeface="Georgia"/>
              <a:cs typeface="Georgia"/>
              <a:sym typeface="Georgia"/>
            </a:endParaRPr>
          </a:p>
        </p:txBody>
      </p:sp>
      <p:pic>
        <p:nvPicPr>
          <p:cNvPr id="210" name="Shape 210"/>
          <p:cNvPicPr preferRelativeResize="0"/>
          <p:nvPr/>
        </p:nvPicPr>
        <p:blipFill>
          <a:blip r:embed="rId3">
            <a:alphaModFix/>
          </a:blip>
          <a:stretch>
            <a:fillRect/>
          </a:stretch>
        </p:blipFill>
        <p:spPr>
          <a:xfrm>
            <a:off x="401050" y="3058050"/>
            <a:ext cx="5372100" cy="952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1821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Consuming Bindable Property</a:t>
            </a:r>
            <a:endParaRPr/>
          </a:p>
        </p:txBody>
      </p:sp>
      <p:sp>
        <p:nvSpPr>
          <p:cNvPr id="216" name="Shape 216"/>
          <p:cNvSpPr txBox="1"/>
          <p:nvPr>
            <p:ph idx="1" type="body"/>
          </p:nvPr>
        </p:nvSpPr>
        <p:spPr>
          <a:xfrm>
            <a:off x="234450" y="863550"/>
            <a:ext cx="8598000" cy="870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highlight>
                  <a:srgbClr val="FFFFFF"/>
                </a:highlight>
                <a:latin typeface="Georgia"/>
                <a:ea typeface="Georgia"/>
                <a:cs typeface="Georgia"/>
                <a:sym typeface="Georgia"/>
              </a:rPr>
              <a:t>After creating bindable property, it can be consumed from XAML or code. In XAML, this is achieved by declaring a namespace with a prefix, with the namespace declaration indicating the CLR namespace name, and optionally, an assembly name.</a:t>
            </a:r>
            <a:endParaRPr sz="1400">
              <a:solidFill>
                <a:schemeClr val="dk1"/>
              </a:solidFill>
              <a:highlight>
                <a:srgbClr val="FFFFFF"/>
              </a:highlight>
              <a:latin typeface="Georgia"/>
              <a:ea typeface="Georgia"/>
              <a:cs typeface="Georgia"/>
              <a:sym typeface="Georgia"/>
            </a:endParaRPr>
          </a:p>
          <a:p>
            <a:pPr indent="0" lvl="0" marL="0">
              <a:spcBef>
                <a:spcPts val="1600"/>
              </a:spcBef>
              <a:spcAft>
                <a:spcPts val="1600"/>
              </a:spcAft>
              <a:buNone/>
            </a:pPr>
            <a:r>
              <a:rPr lang="en" sz="1400">
                <a:solidFill>
                  <a:schemeClr val="dk1"/>
                </a:solidFill>
                <a:highlight>
                  <a:srgbClr val="FFFFFF"/>
                </a:highlight>
                <a:latin typeface="Georgia"/>
                <a:ea typeface="Georgia"/>
                <a:cs typeface="Georgia"/>
                <a:sym typeface="Georgia"/>
              </a:rPr>
              <a:t>Declaring  local</a:t>
            </a:r>
            <a:endParaRPr sz="1400">
              <a:solidFill>
                <a:schemeClr val="dk1"/>
              </a:solidFill>
              <a:highlight>
                <a:srgbClr val="FFFFFF"/>
              </a:highlight>
              <a:latin typeface="Georgia"/>
              <a:ea typeface="Georgia"/>
              <a:cs typeface="Georgia"/>
              <a:sym typeface="Georgia"/>
            </a:endParaRPr>
          </a:p>
        </p:txBody>
      </p:sp>
      <p:pic>
        <p:nvPicPr>
          <p:cNvPr id="217" name="Shape 217"/>
          <p:cNvPicPr preferRelativeResize="0"/>
          <p:nvPr/>
        </p:nvPicPr>
        <p:blipFill>
          <a:blip r:embed="rId3">
            <a:alphaModFix/>
          </a:blip>
          <a:stretch>
            <a:fillRect/>
          </a:stretch>
        </p:blipFill>
        <p:spPr>
          <a:xfrm>
            <a:off x="422375" y="2190750"/>
            <a:ext cx="5829300" cy="762000"/>
          </a:xfrm>
          <a:prstGeom prst="rect">
            <a:avLst/>
          </a:prstGeom>
          <a:noFill/>
          <a:ln>
            <a:noFill/>
          </a:ln>
        </p:spPr>
      </p:pic>
      <p:pic>
        <p:nvPicPr>
          <p:cNvPr id="218" name="Shape 218"/>
          <p:cNvPicPr preferRelativeResize="0"/>
          <p:nvPr/>
        </p:nvPicPr>
        <p:blipFill>
          <a:blip r:embed="rId4">
            <a:alphaModFix/>
          </a:blip>
          <a:stretch>
            <a:fillRect/>
          </a:stretch>
        </p:blipFill>
        <p:spPr>
          <a:xfrm>
            <a:off x="431900" y="3694775"/>
            <a:ext cx="5810250" cy="1076325"/>
          </a:xfrm>
          <a:prstGeom prst="rect">
            <a:avLst/>
          </a:prstGeom>
          <a:noFill/>
          <a:ln>
            <a:noFill/>
          </a:ln>
        </p:spPr>
      </p:pic>
      <p:sp>
        <p:nvSpPr>
          <p:cNvPr id="219" name="Shape 219"/>
          <p:cNvSpPr txBox="1"/>
          <p:nvPr/>
        </p:nvSpPr>
        <p:spPr>
          <a:xfrm>
            <a:off x="461775" y="3260875"/>
            <a:ext cx="7004700" cy="333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highlight>
                  <a:srgbClr val="FFFFFF"/>
                </a:highlight>
                <a:latin typeface="Georgia"/>
                <a:ea typeface="Georgia"/>
                <a:cs typeface="Georgia"/>
                <a:sym typeface="Georgia"/>
              </a:rPr>
              <a:t>This namespace declaration is used when setting the </a:t>
            </a:r>
            <a:r>
              <a:rPr lang="en">
                <a:solidFill>
                  <a:schemeClr val="dk1"/>
                </a:solidFill>
                <a:highlight>
                  <a:srgbClr val="F9F9F9"/>
                </a:highlight>
                <a:latin typeface="Georgia"/>
                <a:ea typeface="Georgia"/>
                <a:cs typeface="Georgia"/>
                <a:sym typeface="Georgia"/>
              </a:rPr>
              <a:t>EventName</a:t>
            </a:r>
            <a:r>
              <a:rPr lang="en">
                <a:solidFill>
                  <a:schemeClr val="dk1"/>
                </a:solidFill>
                <a:highlight>
                  <a:srgbClr val="FFFFFF"/>
                </a:highlight>
                <a:latin typeface="Georgia"/>
                <a:ea typeface="Georgia"/>
                <a:cs typeface="Georgia"/>
                <a:sym typeface="Georgia"/>
              </a:rPr>
              <a:t> bindable </a:t>
            </a:r>
            <a:r>
              <a:rPr lang="en">
                <a:solidFill>
                  <a:schemeClr val="dk1"/>
                </a:solidFill>
                <a:highlight>
                  <a:srgbClr val="FFFFFF"/>
                </a:highlight>
              </a:rPr>
              <a:t>property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311700" y="2745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Attached Property</a:t>
            </a:r>
            <a:endParaRPr/>
          </a:p>
        </p:txBody>
      </p:sp>
      <p:sp>
        <p:nvSpPr>
          <p:cNvPr id="225" name="Shape 225"/>
          <p:cNvSpPr txBox="1"/>
          <p:nvPr>
            <p:ph idx="1" type="body"/>
          </p:nvPr>
        </p:nvSpPr>
        <p:spPr>
          <a:xfrm>
            <a:off x="311700" y="967750"/>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chemeClr val="dk1"/>
                </a:solidFill>
                <a:highlight>
                  <a:srgbClr val="FFFFFF"/>
                </a:highlight>
                <a:latin typeface="Georgia"/>
                <a:ea typeface="Georgia"/>
                <a:cs typeface="Georgia"/>
                <a:sym typeface="Georgia"/>
              </a:rPr>
              <a:t>An attached property is a special type of bindable property, defined in one class but attached to other objects, and recognizable in XAML as an attribute that contains a class and a property name separated by a period.</a:t>
            </a:r>
            <a:endParaRPr sz="1400">
              <a:solidFill>
                <a:schemeClr val="dk1"/>
              </a:solidFill>
              <a:highlight>
                <a:srgbClr val="FFFFFF"/>
              </a:highlight>
              <a:latin typeface="Georgia"/>
              <a:ea typeface="Georgia"/>
              <a:cs typeface="Georgia"/>
              <a:sym typeface="Georgia"/>
            </a:endParaRPr>
          </a:p>
          <a:p>
            <a:pPr indent="0" lvl="0" marL="0" rtl="0">
              <a:spcBef>
                <a:spcPts val="1600"/>
              </a:spcBef>
              <a:spcAft>
                <a:spcPts val="0"/>
              </a:spcAft>
              <a:buClr>
                <a:schemeClr val="dk1"/>
              </a:buClr>
              <a:buSzPts val="1100"/>
              <a:buFont typeface="Arial"/>
              <a:buNone/>
            </a:pPr>
            <a:r>
              <a:rPr lang="en" sz="1400">
                <a:solidFill>
                  <a:schemeClr val="dk1"/>
                </a:solidFill>
                <a:latin typeface="Georgia"/>
                <a:ea typeface="Georgia"/>
                <a:cs typeface="Georgia"/>
                <a:sym typeface="Georgia"/>
              </a:rPr>
              <a:t>Bindable properties should be implemented as attached properties in the following scenarios:</a:t>
            </a:r>
            <a:endParaRPr sz="1400">
              <a:solidFill>
                <a:schemeClr val="dk1"/>
              </a:solidFill>
              <a:latin typeface="Georgia"/>
              <a:ea typeface="Georgia"/>
              <a:cs typeface="Georgia"/>
              <a:sym typeface="Georgia"/>
            </a:endParaRPr>
          </a:p>
          <a:p>
            <a:pPr indent="-317500" lvl="0" marL="825500" rtl="0">
              <a:spcBef>
                <a:spcPts val="120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When there's a need to have a property setting mechanism available for classes other than the defining class.</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When the class represents a service that needs to be easily integrated with other classes.</a:t>
            </a:r>
            <a:endParaRPr sz="1400">
              <a:solidFill>
                <a:schemeClr val="dk1"/>
              </a:solidFill>
              <a:latin typeface="Georgia"/>
              <a:ea typeface="Georgia"/>
              <a:cs typeface="Georgia"/>
              <a:sym typeface="Georgia"/>
            </a:endParaRPr>
          </a:p>
          <a:p>
            <a:pPr indent="0" lvl="0" marL="0" rtl="0">
              <a:spcBef>
                <a:spcPts val="1200"/>
              </a:spcBef>
              <a:spcAft>
                <a:spcPts val="1600"/>
              </a:spcAft>
              <a:buNone/>
            </a:pPr>
            <a:r>
              <a:t/>
            </a:r>
            <a:endParaRPr sz="14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311700" y="1963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Creating Property</a:t>
            </a:r>
            <a:endParaRPr/>
          </a:p>
        </p:txBody>
      </p:sp>
      <p:sp>
        <p:nvSpPr>
          <p:cNvPr id="231" name="Shape 231"/>
          <p:cNvSpPr txBox="1"/>
          <p:nvPr>
            <p:ph idx="1" type="body"/>
          </p:nvPr>
        </p:nvSpPr>
        <p:spPr>
          <a:xfrm>
            <a:off x="311700" y="863550"/>
            <a:ext cx="8520600" cy="11895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400">
                <a:solidFill>
                  <a:schemeClr val="dk1"/>
                </a:solidFill>
                <a:latin typeface="Georgia"/>
                <a:ea typeface="Georgia"/>
                <a:cs typeface="Georgia"/>
                <a:sym typeface="Georgia"/>
              </a:rPr>
              <a:t>An attached property can be created by declaring a public static readonly property of type BindableProperty. The bindable property should be set to the returned value of one of the BindableProperty.CreateAttached method overloads. The declaration should be within the body of the owning class, but outside of any member definitions.</a:t>
            </a:r>
            <a:endParaRPr sz="1400">
              <a:latin typeface="Georgia"/>
              <a:ea typeface="Georgia"/>
              <a:cs typeface="Georgia"/>
              <a:sym typeface="Georgia"/>
            </a:endParaRPr>
          </a:p>
        </p:txBody>
      </p:sp>
      <p:pic>
        <p:nvPicPr>
          <p:cNvPr id="232" name="Shape 232"/>
          <p:cNvPicPr preferRelativeResize="0"/>
          <p:nvPr/>
        </p:nvPicPr>
        <p:blipFill>
          <a:blip r:embed="rId3">
            <a:alphaModFix/>
          </a:blip>
          <a:stretch>
            <a:fillRect/>
          </a:stretch>
        </p:blipFill>
        <p:spPr>
          <a:xfrm>
            <a:off x="423875" y="2147525"/>
            <a:ext cx="8008899" cy="914425"/>
          </a:xfrm>
          <a:prstGeom prst="rect">
            <a:avLst/>
          </a:prstGeom>
          <a:noFill/>
          <a:ln>
            <a:noFill/>
          </a:ln>
        </p:spPr>
      </p:pic>
      <p:sp>
        <p:nvSpPr>
          <p:cNvPr id="233" name="Shape 233"/>
          <p:cNvSpPr txBox="1"/>
          <p:nvPr/>
        </p:nvSpPr>
        <p:spPr>
          <a:xfrm>
            <a:off x="461775" y="3353225"/>
            <a:ext cx="7971000" cy="1115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highlight>
                  <a:srgbClr val="FFFFFF"/>
                </a:highlight>
                <a:latin typeface="Georgia"/>
                <a:ea typeface="Georgia"/>
                <a:cs typeface="Georgia"/>
                <a:sym typeface="Georgia"/>
              </a:rPr>
              <a:t>This creates an attached property named </a:t>
            </a:r>
            <a:r>
              <a:rPr lang="en">
                <a:solidFill>
                  <a:schemeClr val="dk1"/>
                </a:solidFill>
                <a:highlight>
                  <a:srgbClr val="F9F9F9"/>
                </a:highlight>
                <a:latin typeface="Georgia"/>
                <a:ea typeface="Georgia"/>
                <a:cs typeface="Georgia"/>
                <a:sym typeface="Georgia"/>
              </a:rPr>
              <a:t>HasShadow</a:t>
            </a:r>
            <a:r>
              <a:rPr lang="en">
                <a:solidFill>
                  <a:schemeClr val="dk1"/>
                </a:solidFill>
                <a:highlight>
                  <a:srgbClr val="FFFFFF"/>
                </a:highlight>
                <a:latin typeface="Georgia"/>
                <a:ea typeface="Georgia"/>
                <a:cs typeface="Georgia"/>
                <a:sym typeface="Georgia"/>
              </a:rPr>
              <a:t>, of type </a:t>
            </a:r>
            <a:r>
              <a:rPr lang="en">
                <a:solidFill>
                  <a:schemeClr val="dk1"/>
                </a:solidFill>
                <a:highlight>
                  <a:srgbClr val="F9F9F9"/>
                </a:highlight>
                <a:latin typeface="Georgia"/>
                <a:ea typeface="Georgia"/>
                <a:cs typeface="Georgia"/>
                <a:sym typeface="Georgia"/>
              </a:rPr>
              <a:t>bool</a:t>
            </a:r>
            <a:r>
              <a:rPr lang="en">
                <a:solidFill>
                  <a:schemeClr val="dk1"/>
                </a:solidFill>
                <a:highlight>
                  <a:srgbClr val="FFFFFF"/>
                </a:highlight>
                <a:latin typeface="Georgia"/>
                <a:ea typeface="Georgia"/>
                <a:cs typeface="Georgia"/>
                <a:sym typeface="Georgia"/>
              </a:rPr>
              <a:t>. The property is owned by the </a:t>
            </a:r>
            <a:r>
              <a:rPr lang="en">
                <a:solidFill>
                  <a:schemeClr val="dk1"/>
                </a:solidFill>
                <a:highlight>
                  <a:srgbClr val="F9F9F9"/>
                </a:highlight>
                <a:latin typeface="Georgia"/>
                <a:ea typeface="Georgia"/>
                <a:cs typeface="Georgia"/>
                <a:sym typeface="Georgia"/>
              </a:rPr>
              <a:t>ShadowEffect</a:t>
            </a:r>
            <a:r>
              <a:rPr lang="en">
                <a:solidFill>
                  <a:schemeClr val="dk1"/>
                </a:solidFill>
                <a:highlight>
                  <a:srgbClr val="FFFFFF"/>
                </a:highlight>
                <a:latin typeface="Georgia"/>
                <a:ea typeface="Georgia"/>
                <a:cs typeface="Georgia"/>
                <a:sym typeface="Georgia"/>
              </a:rPr>
              <a:t> class, and has a default value of </a:t>
            </a:r>
            <a:r>
              <a:rPr lang="en">
                <a:solidFill>
                  <a:schemeClr val="dk1"/>
                </a:solidFill>
                <a:highlight>
                  <a:srgbClr val="F9F9F9"/>
                </a:highlight>
                <a:latin typeface="Georgia"/>
                <a:ea typeface="Georgia"/>
                <a:cs typeface="Georgia"/>
                <a:sym typeface="Georgia"/>
              </a:rPr>
              <a:t>false</a:t>
            </a:r>
            <a:r>
              <a:rPr lang="en">
                <a:solidFill>
                  <a:schemeClr val="dk1"/>
                </a:solidFill>
                <a:highlight>
                  <a:srgbClr val="FFFFFF"/>
                </a:highlight>
                <a:latin typeface="Georgia"/>
                <a:ea typeface="Georgia"/>
                <a:cs typeface="Georgia"/>
                <a:sym typeface="Georgia"/>
              </a:rPr>
              <a:t>. The naming convention for attached properties is that the attached property identifier must match the property name specified in the </a:t>
            </a:r>
            <a:r>
              <a:rPr lang="en">
                <a:solidFill>
                  <a:schemeClr val="dk1"/>
                </a:solidFill>
                <a:highlight>
                  <a:srgbClr val="F9F9F9"/>
                </a:highlight>
                <a:latin typeface="Georgia"/>
                <a:ea typeface="Georgia"/>
                <a:cs typeface="Georgia"/>
                <a:sym typeface="Georgia"/>
              </a:rPr>
              <a:t>CreateAttached</a:t>
            </a:r>
            <a:r>
              <a:rPr lang="en">
                <a:solidFill>
                  <a:schemeClr val="dk1"/>
                </a:solidFill>
                <a:highlight>
                  <a:srgbClr val="FFFFFF"/>
                </a:highlight>
                <a:latin typeface="Georgia"/>
                <a:ea typeface="Georgia"/>
                <a:cs typeface="Georgia"/>
                <a:sym typeface="Georgia"/>
              </a:rPr>
              <a:t> method, with "Property" appended to it.</a:t>
            </a:r>
            <a:r>
              <a:rPr lang="en" sz="1200">
                <a:solidFill>
                  <a:schemeClr val="dk1"/>
                </a:solidFill>
                <a:highlight>
                  <a:srgbClr val="FFFFFF"/>
                </a:highlight>
              </a:rPr>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261975" y="0"/>
            <a:ext cx="8520600" cy="572700"/>
          </a:xfrm>
          <a:prstGeom prst="rect">
            <a:avLst/>
          </a:prstGeom>
        </p:spPr>
        <p:txBody>
          <a:bodyPr anchorCtr="0" anchor="t" bIns="91425" lIns="91425" spcFirstLastPara="1" rIns="91425" wrap="square" tIns="91425">
            <a:noAutofit/>
          </a:bodyPr>
          <a:lstStyle/>
          <a:p>
            <a:pPr indent="0" lvl="0" marL="0" rtl="0">
              <a:lnSpc>
                <a:spcPct val="130000"/>
              </a:lnSpc>
              <a:spcBef>
                <a:spcPts val="2300"/>
              </a:spcBef>
              <a:spcAft>
                <a:spcPts val="0"/>
              </a:spcAft>
              <a:buNone/>
            </a:pPr>
            <a:r>
              <a:rPr lang="en" sz="2400">
                <a:latin typeface="Georgia"/>
                <a:ea typeface="Georgia"/>
                <a:cs typeface="Georgia"/>
                <a:sym typeface="Georgia"/>
              </a:rPr>
              <a:t>Creating Accessors</a:t>
            </a:r>
            <a:endParaRPr sz="2400">
              <a:latin typeface="Georgia"/>
              <a:ea typeface="Georgia"/>
              <a:cs typeface="Georgia"/>
              <a:sym typeface="Georgia"/>
            </a:endParaRPr>
          </a:p>
          <a:p>
            <a:pPr indent="0" lvl="0" marL="0" rtl="0">
              <a:spcBef>
                <a:spcPts val="1400"/>
              </a:spcBef>
              <a:spcAft>
                <a:spcPts val="0"/>
              </a:spcAft>
              <a:buNone/>
            </a:pPr>
            <a:r>
              <a:t/>
            </a:r>
            <a:endParaRPr/>
          </a:p>
        </p:txBody>
      </p:sp>
      <p:sp>
        <p:nvSpPr>
          <p:cNvPr id="239" name="Shape 239"/>
          <p:cNvSpPr txBox="1"/>
          <p:nvPr>
            <p:ph idx="1" type="body"/>
          </p:nvPr>
        </p:nvSpPr>
        <p:spPr>
          <a:xfrm>
            <a:off x="261975" y="774113"/>
            <a:ext cx="8520600" cy="836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400">
                <a:solidFill>
                  <a:schemeClr val="dk1"/>
                </a:solidFill>
                <a:highlight>
                  <a:srgbClr val="FFFFFF"/>
                </a:highlight>
                <a:latin typeface="Georgia"/>
                <a:ea typeface="Georgia"/>
                <a:cs typeface="Georgia"/>
                <a:sym typeface="Georgia"/>
              </a:rPr>
              <a:t>Static </a:t>
            </a:r>
            <a:r>
              <a:rPr lang="en" sz="1400">
                <a:solidFill>
                  <a:schemeClr val="dk1"/>
                </a:solidFill>
                <a:highlight>
                  <a:srgbClr val="F9F9F9"/>
                </a:highlight>
                <a:latin typeface="Georgia"/>
                <a:ea typeface="Georgia"/>
                <a:cs typeface="Georgia"/>
                <a:sym typeface="Georgia"/>
              </a:rPr>
              <a:t>Get</a:t>
            </a:r>
            <a:r>
              <a:rPr lang="en" sz="1400">
                <a:solidFill>
                  <a:schemeClr val="dk1"/>
                </a:solidFill>
                <a:highlight>
                  <a:srgbClr val="FFFFFF"/>
                </a:highlight>
                <a:latin typeface="Georgia"/>
                <a:ea typeface="Georgia"/>
                <a:cs typeface="Georgia"/>
                <a:sym typeface="Georgia"/>
              </a:rPr>
              <a:t>PropertyName and </a:t>
            </a:r>
            <a:r>
              <a:rPr lang="en" sz="1400">
                <a:solidFill>
                  <a:schemeClr val="dk1"/>
                </a:solidFill>
                <a:highlight>
                  <a:srgbClr val="F9F9F9"/>
                </a:highlight>
                <a:latin typeface="Georgia"/>
                <a:ea typeface="Georgia"/>
                <a:cs typeface="Georgia"/>
                <a:sym typeface="Georgia"/>
              </a:rPr>
              <a:t>Set</a:t>
            </a:r>
            <a:r>
              <a:rPr lang="en" sz="1400">
                <a:solidFill>
                  <a:schemeClr val="dk1"/>
                </a:solidFill>
                <a:highlight>
                  <a:srgbClr val="FFFFFF"/>
                </a:highlight>
                <a:latin typeface="Georgia"/>
                <a:ea typeface="Georgia"/>
                <a:cs typeface="Georgia"/>
                <a:sym typeface="Georgia"/>
              </a:rPr>
              <a:t>PropertyName methods are required as accessors for the attached property, otherwise the property system will be unable to use the attached property. The </a:t>
            </a:r>
            <a:r>
              <a:rPr lang="en" sz="1400">
                <a:solidFill>
                  <a:schemeClr val="dk1"/>
                </a:solidFill>
                <a:highlight>
                  <a:srgbClr val="F9F9F9"/>
                </a:highlight>
                <a:latin typeface="Georgia"/>
                <a:ea typeface="Georgia"/>
                <a:cs typeface="Georgia"/>
                <a:sym typeface="Georgia"/>
              </a:rPr>
              <a:t>Get</a:t>
            </a:r>
            <a:r>
              <a:rPr lang="en" sz="1400">
                <a:solidFill>
                  <a:schemeClr val="dk1"/>
                </a:solidFill>
                <a:highlight>
                  <a:srgbClr val="FFFFFF"/>
                </a:highlight>
                <a:latin typeface="Georgia"/>
                <a:ea typeface="Georgia"/>
                <a:cs typeface="Georgia"/>
                <a:sym typeface="Georgia"/>
              </a:rPr>
              <a:t>PropertyName accessor should conform to the following signature:</a:t>
            </a:r>
            <a:endParaRPr sz="1400">
              <a:latin typeface="Georgia"/>
              <a:ea typeface="Georgia"/>
              <a:cs typeface="Georgia"/>
              <a:sym typeface="Georgia"/>
            </a:endParaRPr>
          </a:p>
        </p:txBody>
      </p:sp>
      <p:pic>
        <p:nvPicPr>
          <p:cNvPr id="240" name="Shape 240"/>
          <p:cNvPicPr preferRelativeResize="0"/>
          <p:nvPr/>
        </p:nvPicPr>
        <p:blipFill>
          <a:blip r:embed="rId3">
            <a:alphaModFix/>
          </a:blip>
          <a:stretch>
            <a:fillRect/>
          </a:stretch>
        </p:blipFill>
        <p:spPr>
          <a:xfrm>
            <a:off x="366225" y="1644438"/>
            <a:ext cx="5638800" cy="457200"/>
          </a:xfrm>
          <a:prstGeom prst="rect">
            <a:avLst/>
          </a:prstGeom>
          <a:noFill/>
          <a:ln>
            <a:noFill/>
          </a:ln>
        </p:spPr>
      </p:pic>
      <p:sp>
        <p:nvSpPr>
          <p:cNvPr id="241" name="Shape 241"/>
          <p:cNvSpPr txBox="1"/>
          <p:nvPr/>
        </p:nvSpPr>
        <p:spPr>
          <a:xfrm>
            <a:off x="366225" y="2135250"/>
            <a:ext cx="8468400" cy="994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highlight>
                  <a:srgbClr val="FFFFFF"/>
                </a:highlight>
                <a:latin typeface="Georgia"/>
                <a:ea typeface="Georgia"/>
                <a:cs typeface="Georgia"/>
                <a:sym typeface="Georgia"/>
              </a:rPr>
              <a:t>The </a:t>
            </a:r>
            <a:r>
              <a:rPr lang="en">
                <a:solidFill>
                  <a:schemeClr val="dk1"/>
                </a:solidFill>
                <a:highlight>
                  <a:srgbClr val="F9F9F9"/>
                </a:highlight>
                <a:latin typeface="Georgia"/>
                <a:ea typeface="Georgia"/>
                <a:cs typeface="Georgia"/>
                <a:sym typeface="Georgia"/>
              </a:rPr>
              <a:t>Get</a:t>
            </a:r>
            <a:r>
              <a:rPr lang="en">
                <a:solidFill>
                  <a:schemeClr val="dk1"/>
                </a:solidFill>
                <a:highlight>
                  <a:srgbClr val="FFFFFF"/>
                </a:highlight>
                <a:latin typeface="Georgia"/>
                <a:ea typeface="Georgia"/>
                <a:cs typeface="Georgia"/>
                <a:sym typeface="Georgia"/>
              </a:rPr>
              <a:t>PropertyName accessor should return the value that's contained in the corresponding </a:t>
            </a:r>
            <a:r>
              <a:rPr lang="en">
                <a:solidFill>
                  <a:schemeClr val="dk1"/>
                </a:solidFill>
                <a:highlight>
                  <a:srgbClr val="F9F9F9"/>
                </a:highlight>
                <a:latin typeface="Georgia"/>
                <a:ea typeface="Georgia"/>
                <a:cs typeface="Georgia"/>
                <a:sym typeface="Georgia"/>
              </a:rPr>
              <a:t>BindableProperty</a:t>
            </a:r>
            <a:r>
              <a:rPr lang="en">
                <a:solidFill>
                  <a:schemeClr val="dk1"/>
                </a:solidFill>
                <a:highlight>
                  <a:srgbClr val="FFFFFF"/>
                </a:highlight>
                <a:latin typeface="Georgia"/>
                <a:ea typeface="Georgia"/>
                <a:cs typeface="Georgia"/>
                <a:sym typeface="Georgia"/>
              </a:rPr>
              <a:t> field for the attached property. This can be achieved by calling the </a:t>
            </a:r>
            <a:r>
              <a:rPr lang="en">
                <a:solidFill>
                  <a:schemeClr val="dk1"/>
                </a:solidFill>
                <a:highlight>
                  <a:srgbClr val="F9F9F9"/>
                </a:highlight>
                <a:latin typeface="Georgia"/>
                <a:ea typeface="Georgia"/>
                <a:cs typeface="Georgia"/>
                <a:sym typeface="Georgia"/>
              </a:rPr>
              <a:t>GetValue</a:t>
            </a:r>
            <a:r>
              <a:rPr lang="en">
                <a:solidFill>
                  <a:schemeClr val="dk1"/>
                </a:solidFill>
                <a:highlight>
                  <a:srgbClr val="FFFFFF"/>
                </a:highlight>
                <a:latin typeface="Georgia"/>
                <a:ea typeface="Georgia"/>
                <a:cs typeface="Georgia"/>
                <a:sym typeface="Georgia"/>
              </a:rPr>
              <a:t> method, passing in the bindable property identifier on which to get the value, and then casting the resulting value to the required type.</a:t>
            </a:r>
            <a:endParaRPr>
              <a:latin typeface="Georgia"/>
              <a:ea typeface="Georgia"/>
              <a:cs typeface="Georgia"/>
              <a:sym typeface="Georgia"/>
            </a:endParaRPr>
          </a:p>
        </p:txBody>
      </p:sp>
      <p:sp>
        <p:nvSpPr>
          <p:cNvPr id="242" name="Shape 242"/>
          <p:cNvSpPr txBox="1"/>
          <p:nvPr/>
        </p:nvSpPr>
        <p:spPr>
          <a:xfrm>
            <a:off x="433350" y="3161988"/>
            <a:ext cx="7548600" cy="32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highlight>
                  <a:srgbClr val="FFFFFF"/>
                </a:highlight>
                <a:latin typeface="Georgia"/>
                <a:ea typeface="Georgia"/>
                <a:cs typeface="Georgia"/>
                <a:sym typeface="Georgia"/>
              </a:rPr>
              <a:t>The </a:t>
            </a:r>
            <a:r>
              <a:rPr lang="en">
                <a:solidFill>
                  <a:schemeClr val="dk1"/>
                </a:solidFill>
                <a:highlight>
                  <a:srgbClr val="F9F9F9"/>
                </a:highlight>
                <a:latin typeface="Georgia"/>
                <a:ea typeface="Georgia"/>
                <a:cs typeface="Georgia"/>
                <a:sym typeface="Georgia"/>
              </a:rPr>
              <a:t>Set</a:t>
            </a:r>
            <a:r>
              <a:rPr i="1" lang="en">
                <a:solidFill>
                  <a:schemeClr val="dk1"/>
                </a:solidFill>
                <a:highlight>
                  <a:srgbClr val="FFFFFF"/>
                </a:highlight>
                <a:latin typeface="Georgia"/>
                <a:ea typeface="Georgia"/>
                <a:cs typeface="Georgia"/>
                <a:sym typeface="Georgia"/>
              </a:rPr>
              <a:t>PropertyName</a:t>
            </a:r>
            <a:r>
              <a:rPr lang="en">
                <a:solidFill>
                  <a:schemeClr val="dk1"/>
                </a:solidFill>
                <a:highlight>
                  <a:srgbClr val="FFFFFF"/>
                </a:highlight>
                <a:latin typeface="Georgia"/>
                <a:ea typeface="Georgia"/>
                <a:cs typeface="Georgia"/>
                <a:sym typeface="Georgia"/>
              </a:rPr>
              <a:t> accessor should conform to the following signature:</a:t>
            </a:r>
            <a:endParaRPr>
              <a:latin typeface="Georgia"/>
              <a:ea typeface="Georgia"/>
              <a:cs typeface="Georgia"/>
              <a:sym typeface="Georgia"/>
            </a:endParaRPr>
          </a:p>
        </p:txBody>
      </p:sp>
      <p:pic>
        <p:nvPicPr>
          <p:cNvPr id="243" name="Shape 243"/>
          <p:cNvPicPr preferRelativeResize="0"/>
          <p:nvPr/>
        </p:nvPicPr>
        <p:blipFill>
          <a:blip r:embed="rId4">
            <a:alphaModFix/>
          </a:blip>
          <a:stretch>
            <a:fillRect/>
          </a:stretch>
        </p:blipFill>
        <p:spPr>
          <a:xfrm>
            <a:off x="433350" y="3654175"/>
            <a:ext cx="5946275" cy="457200"/>
          </a:xfrm>
          <a:prstGeom prst="rect">
            <a:avLst/>
          </a:prstGeom>
          <a:noFill/>
          <a:ln>
            <a:noFill/>
          </a:ln>
        </p:spPr>
      </p:pic>
      <p:sp>
        <p:nvSpPr>
          <p:cNvPr id="244" name="Shape 244"/>
          <p:cNvSpPr txBox="1"/>
          <p:nvPr/>
        </p:nvSpPr>
        <p:spPr>
          <a:xfrm>
            <a:off x="433350" y="4055900"/>
            <a:ext cx="8432700" cy="79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highlight>
                  <a:srgbClr val="FFFFFF"/>
                </a:highlight>
                <a:latin typeface="Georgia"/>
                <a:ea typeface="Georgia"/>
                <a:cs typeface="Georgia"/>
                <a:sym typeface="Georgia"/>
              </a:rPr>
              <a:t>The </a:t>
            </a:r>
            <a:r>
              <a:rPr lang="en">
                <a:solidFill>
                  <a:schemeClr val="dk1"/>
                </a:solidFill>
                <a:highlight>
                  <a:srgbClr val="F9F9F9"/>
                </a:highlight>
                <a:latin typeface="Georgia"/>
                <a:ea typeface="Georgia"/>
                <a:cs typeface="Georgia"/>
                <a:sym typeface="Georgia"/>
              </a:rPr>
              <a:t>Set</a:t>
            </a:r>
            <a:r>
              <a:rPr i="1" lang="en">
                <a:solidFill>
                  <a:schemeClr val="dk1"/>
                </a:solidFill>
                <a:highlight>
                  <a:srgbClr val="FFFFFF"/>
                </a:highlight>
                <a:latin typeface="Georgia"/>
                <a:ea typeface="Georgia"/>
                <a:cs typeface="Georgia"/>
                <a:sym typeface="Georgia"/>
              </a:rPr>
              <a:t>PropertyName</a:t>
            </a:r>
            <a:r>
              <a:rPr lang="en">
                <a:solidFill>
                  <a:schemeClr val="dk1"/>
                </a:solidFill>
                <a:highlight>
                  <a:srgbClr val="FFFFFF"/>
                </a:highlight>
                <a:latin typeface="Georgia"/>
                <a:ea typeface="Georgia"/>
                <a:cs typeface="Georgia"/>
                <a:sym typeface="Georgia"/>
              </a:rPr>
              <a:t> accessor should set the value of the corresponding </a:t>
            </a:r>
            <a:r>
              <a:rPr lang="en">
                <a:solidFill>
                  <a:schemeClr val="dk1"/>
                </a:solidFill>
                <a:highlight>
                  <a:srgbClr val="F9F9F9"/>
                </a:highlight>
                <a:latin typeface="Georgia"/>
                <a:ea typeface="Georgia"/>
                <a:cs typeface="Georgia"/>
                <a:sym typeface="Georgia"/>
              </a:rPr>
              <a:t>BindableProperty</a:t>
            </a:r>
            <a:r>
              <a:rPr lang="en">
                <a:solidFill>
                  <a:schemeClr val="dk1"/>
                </a:solidFill>
                <a:highlight>
                  <a:srgbClr val="FFFFFF"/>
                </a:highlight>
                <a:latin typeface="Georgia"/>
                <a:ea typeface="Georgia"/>
                <a:cs typeface="Georgia"/>
                <a:sym typeface="Georgia"/>
              </a:rPr>
              <a:t> field for the attached property. This can be achieved by calling the </a:t>
            </a:r>
            <a:r>
              <a:rPr lang="en">
                <a:solidFill>
                  <a:schemeClr val="dk1"/>
                </a:solidFill>
                <a:highlight>
                  <a:srgbClr val="F9F9F9"/>
                </a:highlight>
                <a:latin typeface="Georgia"/>
                <a:ea typeface="Georgia"/>
                <a:cs typeface="Georgia"/>
                <a:sym typeface="Georgia"/>
              </a:rPr>
              <a:t>SetValue</a:t>
            </a:r>
            <a:r>
              <a:rPr lang="en">
                <a:solidFill>
                  <a:schemeClr val="dk1"/>
                </a:solidFill>
                <a:highlight>
                  <a:srgbClr val="FFFFFF"/>
                </a:highlight>
                <a:latin typeface="Georgia"/>
                <a:ea typeface="Georgia"/>
                <a:cs typeface="Georgia"/>
                <a:sym typeface="Georgia"/>
              </a:rPr>
              <a:t> method, passing in the bindable property identifier on which to set the value, and the value to set</a:t>
            </a:r>
            <a:endParaRPr>
              <a:latin typeface="Georgia"/>
              <a:ea typeface="Georgia"/>
              <a:cs typeface="Georgia"/>
              <a:sym typeface="Georgi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240650" y="19637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latin typeface="Georgia"/>
                <a:ea typeface="Georgia"/>
                <a:cs typeface="Georgia"/>
                <a:sym typeface="Georgia"/>
              </a:rPr>
              <a:t>Consuming Attached Property</a:t>
            </a:r>
            <a:endParaRPr sz="2400">
              <a:latin typeface="Georgia"/>
              <a:ea typeface="Georgia"/>
              <a:cs typeface="Georgia"/>
              <a:sym typeface="Georgia"/>
            </a:endParaRPr>
          </a:p>
        </p:txBody>
      </p:sp>
      <p:sp>
        <p:nvSpPr>
          <p:cNvPr id="250" name="Shape 250"/>
          <p:cNvSpPr txBox="1"/>
          <p:nvPr>
            <p:ph idx="1" type="body"/>
          </p:nvPr>
        </p:nvSpPr>
        <p:spPr>
          <a:xfrm>
            <a:off x="269075" y="769075"/>
            <a:ext cx="8520600" cy="98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chemeClr val="dk1"/>
                </a:solidFill>
                <a:highlight>
                  <a:srgbClr val="FFFFFF"/>
                </a:highlight>
                <a:latin typeface="Georgia"/>
                <a:ea typeface="Georgia"/>
                <a:cs typeface="Georgia"/>
                <a:sym typeface="Georgia"/>
              </a:rPr>
              <a:t>In XAML, this is achieved by declaring a namespace with a prefix, with the namespace declaration indicating the Common Language Runtime (CLR) namespace name, and optionally an assembly name.</a:t>
            </a:r>
            <a:endParaRPr sz="1400">
              <a:solidFill>
                <a:schemeClr val="dk1"/>
              </a:solidFill>
              <a:highlight>
                <a:srgbClr val="FFFFFF"/>
              </a:highlight>
              <a:latin typeface="Georgia"/>
              <a:ea typeface="Georgia"/>
              <a:cs typeface="Georgia"/>
              <a:sym typeface="Georgia"/>
            </a:endParaRPr>
          </a:p>
          <a:p>
            <a:pPr indent="0" lvl="0" marL="0" rtl="0">
              <a:spcBef>
                <a:spcPts val="1600"/>
              </a:spcBef>
              <a:spcAft>
                <a:spcPts val="1600"/>
              </a:spcAft>
              <a:buNone/>
            </a:pPr>
            <a:r>
              <a:rPr lang="en" sz="1400">
                <a:solidFill>
                  <a:schemeClr val="dk1"/>
                </a:solidFill>
                <a:highlight>
                  <a:srgbClr val="FFFFFF"/>
                </a:highlight>
                <a:latin typeface="Georgia"/>
                <a:ea typeface="Georgia"/>
                <a:cs typeface="Georgia"/>
                <a:sym typeface="Georgia"/>
              </a:rPr>
              <a:t>Defining local</a:t>
            </a:r>
            <a:endParaRPr sz="1400">
              <a:solidFill>
                <a:schemeClr val="dk1"/>
              </a:solidFill>
              <a:highlight>
                <a:srgbClr val="FFFFFF"/>
              </a:highlight>
              <a:latin typeface="Georgia"/>
              <a:ea typeface="Georgia"/>
              <a:cs typeface="Georgia"/>
              <a:sym typeface="Georgia"/>
            </a:endParaRPr>
          </a:p>
        </p:txBody>
      </p:sp>
      <p:pic>
        <p:nvPicPr>
          <p:cNvPr id="251" name="Shape 251"/>
          <p:cNvPicPr preferRelativeResize="0"/>
          <p:nvPr/>
        </p:nvPicPr>
        <p:blipFill>
          <a:blip r:embed="rId3">
            <a:alphaModFix/>
          </a:blip>
          <a:stretch>
            <a:fillRect/>
          </a:stretch>
        </p:blipFill>
        <p:spPr>
          <a:xfrm>
            <a:off x="415225" y="3278275"/>
            <a:ext cx="6000750" cy="419100"/>
          </a:xfrm>
          <a:prstGeom prst="rect">
            <a:avLst/>
          </a:prstGeom>
          <a:noFill/>
          <a:ln>
            <a:noFill/>
          </a:ln>
        </p:spPr>
      </p:pic>
      <p:pic>
        <p:nvPicPr>
          <p:cNvPr id="252" name="Shape 252"/>
          <p:cNvPicPr preferRelativeResize="0"/>
          <p:nvPr/>
        </p:nvPicPr>
        <p:blipFill>
          <a:blip r:embed="rId4">
            <a:alphaModFix/>
          </a:blip>
          <a:stretch>
            <a:fillRect/>
          </a:stretch>
        </p:blipFill>
        <p:spPr>
          <a:xfrm>
            <a:off x="415225" y="4133925"/>
            <a:ext cx="5305425" cy="619125"/>
          </a:xfrm>
          <a:prstGeom prst="rect">
            <a:avLst/>
          </a:prstGeom>
          <a:noFill/>
          <a:ln>
            <a:noFill/>
          </a:ln>
        </p:spPr>
      </p:pic>
      <p:pic>
        <p:nvPicPr>
          <p:cNvPr id="253" name="Shape 253"/>
          <p:cNvPicPr preferRelativeResize="0"/>
          <p:nvPr/>
        </p:nvPicPr>
        <p:blipFill>
          <a:blip r:embed="rId5">
            <a:alphaModFix/>
          </a:blip>
          <a:stretch>
            <a:fillRect/>
          </a:stretch>
        </p:blipFill>
        <p:spPr>
          <a:xfrm>
            <a:off x="349050" y="1840000"/>
            <a:ext cx="5267325" cy="838200"/>
          </a:xfrm>
          <a:prstGeom prst="rect">
            <a:avLst/>
          </a:prstGeom>
          <a:noFill/>
          <a:ln>
            <a:noFill/>
          </a:ln>
        </p:spPr>
      </p:pic>
      <p:sp>
        <p:nvSpPr>
          <p:cNvPr id="254" name="Shape 254"/>
          <p:cNvSpPr txBox="1"/>
          <p:nvPr/>
        </p:nvSpPr>
        <p:spPr>
          <a:xfrm>
            <a:off x="454675" y="2834600"/>
            <a:ext cx="4681800" cy="348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Using local </a:t>
            </a:r>
            <a:r>
              <a:rPr lang="en"/>
              <a:t>accessing</a:t>
            </a:r>
            <a:r>
              <a:rPr lang="en"/>
              <a:t> attached Property in Xaml</a:t>
            </a:r>
            <a:endParaRPr/>
          </a:p>
        </p:txBody>
      </p:sp>
      <p:sp>
        <p:nvSpPr>
          <p:cNvPr id="255" name="Shape 255"/>
          <p:cNvSpPr txBox="1"/>
          <p:nvPr/>
        </p:nvSpPr>
        <p:spPr>
          <a:xfrm>
            <a:off x="497300" y="3765275"/>
            <a:ext cx="4745700" cy="41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A</a:t>
            </a:r>
            <a:r>
              <a:rPr lang="en">
                <a:solidFill>
                  <a:schemeClr val="dk1"/>
                </a:solidFill>
              </a:rPr>
              <a:t>ccessing</a:t>
            </a:r>
            <a:r>
              <a:rPr lang="en">
                <a:solidFill>
                  <a:schemeClr val="dk1"/>
                </a:solidFill>
              </a:rPr>
              <a:t> attached Property in Code Behind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idx="1" type="body"/>
          </p:nvPr>
        </p:nvSpPr>
        <p:spPr>
          <a:xfrm>
            <a:off x="254850" y="959075"/>
            <a:ext cx="8520600" cy="3950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4E5758"/>
                </a:solidFill>
                <a:latin typeface="Georgia"/>
                <a:ea typeface="Georgia"/>
                <a:cs typeface="Georgia"/>
                <a:sym typeface="Georgia"/>
              </a:rPr>
              <a:t>With commanding, data bindings can make method calls directly to a ViewModel from the following classes:</a:t>
            </a:r>
            <a:endParaRPr sz="1400">
              <a:solidFill>
                <a:srgbClr val="4E5758"/>
              </a:solidFill>
              <a:latin typeface="Georgia"/>
              <a:ea typeface="Georgia"/>
              <a:cs typeface="Georgia"/>
              <a:sym typeface="Georgia"/>
            </a:endParaRPr>
          </a:p>
          <a:p>
            <a:pPr indent="-317500" lvl="0" marL="457200" rtl="0">
              <a:spcBef>
                <a:spcPts val="900"/>
              </a:spcBef>
              <a:spcAft>
                <a:spcPts val="0"/>
              </a:spcAft>
              <a:buClr>
                <a:srgbClr val="4E5758"/>
              </a:buClr>
              <a:buSzPts val="1400"/>
              <a:buFont typeface="Georgia"/>
              <a:buChar char="●"/>
            </a:pPr>
            <a:r>
              <a:rPr lang="en" sz="1400">
                <a:solidFill>
                  <a:srgbClr val="4E5758"/>
                </a:solidFill>
                <a:latin typeface="Georgia"/>
                <a:ea typeface="Georgia"/>
                <a:cs typeface="Georgia"/>
                <a:sym typeface="Georgia"/>
              </a:rPr>
              <a:t>Button</a:t>
            </a:r>
            <a:endParaRPr sz="1400">
              <a:solidFill>
                <a:srgbClr val="4E5758"/>
              </a:solidFill>
              <a:latin typeface="Georgia"/>
              <a:ea typeface="Georgia"/>
              <a:cs typeface="Georgia"/>
              <a:sym typeface="Georgia"/>
            </a:endParaRPr>
          </a:p>
          <a:p>
            <a:pPr indent="-317500" lvl="0" marL="457200" rtl="0">
              <a:spcBef>
                <a:spcPts val="0"/>
              </a:spcBef>
              <a:spcAft>
                <a:spcPts val="0"/>
              </a:spcAft>
              <a:buClr>
                <a:srgbClr val="4E5758"/>
              </a:buClr>
              <a:buSzPts val="1400"/>
              <a:buFont typeface="Georgia"/>
              <a:buChar char="●"/>
            </a:pPr>
            <a:r>
              <a:rPr lang="en" sz="1400">
                <a:solidFill>
                  <a:srgbClr val="4E5758"/>
                </a:solidFill>
                <a:latin typeface="Georgia"/>
                <a:ea typeface="Georgia"/>
                <a:cs typeface="Georgia"/>
                <a:sym typeface="Georgia"/>
              </a:rPr>
              <a:t>MenuItem</a:t>
            </a:r>
            <a:endParaRPr sz="1400">
              <a:solidFill>
                <a:srgbClr val="4E5758"/>
              </a:solidFill>
              <a:latin typeface="Georgia"/>
              <a:ea typeface="Georgia"/>
              <a:cs typeface="Georgia"/>
              <a:sym typeface="Georgia"/>
            </a:endParaRPr>
          </a:p>
          <a:p>
            <a:pPr indent="-317500" lvl="0" marL="457200" rtl="0">
              <a:spcBef>
                <a:spcPts val="0"/>
              </a:spcBef>
              <a:spcAft>
                <a:spcPts val="0"/>
              </a:spcAft>
              <a:buClr>
                <a:srgbClr val="4E5758"/>
              </a:buClr>
              <a:buSzPts val="1400"/>
              <a:buFont typeface="Georgia"/>
              <a:buChar char="●"/>
            </a:pPr>
            <a:r>
              <a:rPr lang="en" sz="1400">
                <a:solidFill>
                  <a:srgbClr val="4E5758"/>
                </a:solidFill>
                <a:latin typeface="Georgia"/>
                <a:ea typeface="Georgia"/>
                <a:cs typeface="Georgia"/>
                <a:sym typeface="Georgia"/>
              </a:rPr>
              <a:t>ToolbarItem</a:t>
            </a:r>
            <a:endParaRPr sz="1400">
              <a:solidFill>
                <a:srgbClr val="4E5758"/>
              </a:solidFill>
              <a:latin typeface="Georgia"/>
              <a:ea typeface="Georgia"/>
              <a:cs typeface="Georgia"/>
              <a:sym typeface="Georgia"/>
            </a:endParaRPr>
          </a:p>
          <a:p>
            <a:pPr indent="-317500" lvl="0" marL="457200" rtl="0">
              <a:spcBef>
                <a:spcPts val="0"/>
              </a:spcBef>
              <a:spcAft>
                <a:spcPts val="0"/>
              </a:spcAft>
              <a:buClr>
                <a:srgbClr val="4E5758"/>
              </a:buClr>
              <a:buSzPts val="1400"/>
              <a:buFont typeface="Georgia"/>
              <a:buChar char="●"/>
            </a:pPr>
            <a:r>
              <a:rPr lang="en" sz="1400">
                <a:solidFill>
                  <a:srgbClr val="4E5758"/>
                </a:solidFill>
                <a:latin typeface="Georgia"/>
                <a:ea typeface="Georgia"/>
                <a:cs typeface="Georgia"/>
                <a:sym typeface="Georgia"/>
              </a:rPr>
              <a:t>SearchBar</a:t>
            </a:r>
            <a:endParaRPr sz="1400">
              <a:solidFill>
                <a:srgbClr val="4E5758"/>
              </a:solidFill>
              <a:latin typeface="Georgia"/>
              <a:ea typeface="Georgia"/>
              <a:cs typeface="Georgia"/>
              <a:sym typeface="Georgia"/>
            </a:endParaRPr>
          </a:p>
          <a:p>
            <a:pPr indent="-317500" lvl="0" marL="457200" rtl="0">
              <a:spcBef>
                <a:spcPts val="0"/>
              </a:spcBef>
              <a:spcAft>
                <a:spcPts val="0"/>
              </a:spcAft>
              <a:buClr>
                <a:srgbClr val="4E5758"/>
              </a:buClr>
              <a:buSzPts val="1400"/>
              <a:buFont typeface="Georgia"/>
              <a:buChar char="●"/>
            </a:pPr>
            <a:r>
              <a:rPr lang="en" sz="1400">
                <a:solidFill>
                  <a:srgbClr val="4E5758"/>
                </a:solidFill>
                <a:latin typeface="Georgia"/>
                <a:ea typeface="Georgia"/>
                <a:cs typeface="Georgia"/>
                <a:sym typeface="Georgia"/>
              </a:rPr>
              <a:t>TextCell</a:t>
            </a:r>
            <a:endParaRPr sz="1400">
              <a:solidFill>
                <a:srgbClr val="4E5758"/>
              </a:solidFill>
              <a:latin typeface="Georgia"/>
              <a:ea typeface="Georgia"/>
              <a:cs typeface="Georgia"/>
              <a:sym typeface="Georgia"/>
            </a:endParaRPr>
          </a:p>
          <a:p>
            <a:pPr indent="-317500" lvl="0" marL="457200" rtl="0">
              <a:spcBef>
                <a:spcPts val="0"/>
              </a:spcBef>
              <a:spcAft>
                <a:spcPts val="0"/>
              </a:spcAft>
              <a:buClr>
                <a:srgbClr val="4E5758"/>
              </a:buClr>
              <a:buSzPts val="1400"/>
              <a:buFont typeface="Georgia"/>
              <a:buChar char="●"/>
            </a:pPr>
            <a:r>
              <a:rPr lang="en" sz="1400">
                <a:solidFill>
                  <a:srgbClr val="4E5758"/>
                </a:solidFill>
                <a:latin typeface="Georgia"/>
                <a:ea typeface="Georgia"/>
                <a:cs typeface="Georgia"/>
                <a:sym typeface="Georgia"/>
              </a:rPr>
              <a:t>ImageCell</a:t>
            </a:r>
            <a:endParaRPr sz="1400">
              <a:solidFill>
                <a:srgbClr val="4E5758"/>
              </a:solidFill>
              <a:latin typeface="Georgia"/>
              <a:ea typeface="Georgia"/>
              <a:cs typeface="Georgia"/>
              <a:sym typeface="Georgia"/>
            </a:endParaRPr>
          </a:p>
          <a:p>
            <a:pPr indent="-317500" lvl="0" marL="457200" rtl="0">
              <a:spcBef>
                <a:spcPts val="0"/>
              </a:spcBef>
              <a:spcAft>
                <a:spcPts val="0"/>
              </a:spcAft>
              <a:buClr>
                <a:srgbClr val="4E5758"/>
              </a:buClr>
              <a:buSzPts val="1400"/>
              <a:buFont typeface="Georgia"/>
              <a:buChar char="●"/>
            </a:pPr>
            <a:r>
              <a:rPr lang="en" sz="1400">
                <a:solidFill>
                  <a:srgbClr val="4E5758"/>
                </a:solidFill>
                <a:latin typeface="Georgia"/>
                <a:ea typeface="Georgia"/>
                <a:cs typeface="Georgia"/>
                <a:sym typeface="Georgia"/>
              </a:rPr>
              <a:t>ListView</a:t>
            </a:r>
            <a:endParaRPr sz="1400">
              <a:solidFill>
                <a:srgbClr val="4E5758"/>
              </a:solidFill>
              <a:latin typeface="Georgia"/>
              <a:ea typeface="Georgia"/>
              <a:cs typeface="Georgia"/>
              <a:sym typeface="Georgia"/>
            </a:endParaRPr>
          </a:p>
          <a:p>
            <a:pPr indent="-317500" lvl="0" marL="457200" rtl="0">
              <a:spcBef>
                <a:spcPts val="0"/>
              </a:spcBef>
              <a:spcAft>
                <a:spcPts val="0"/>
              </a:spcAft>
              <a:buClr>
                <a:srgbClr val="4E5758"/>
              </a:buClr>
              <a:buSzPts val="1400"/>
              <a:buFont typeface="Georgia"/>
              <a:buChar char="●"/>
            </a:pPr>
            <a:r>
              <a:rPr lang="en" sz="1400">
                <a:solidFill>
                  <a:srgbClr val="4E5758"/>
                </a:solidFill>
                <a:latin typeface="Georgia"/>
                <a:ea typeface="Georgia"/>
                <a:cs typeface="Georgia"/>
                <a:sym typeface="Georgia"/>
              </a:rPr>
              <a:t>TapGestureRecognizer</a:t>
            </a:r>
            <a:endParaRPr sz="1400">
              <a:solidFill>
                <a:srgbClr val="4E5758"/>
              </a:solidFill>
              <a:latin typeface="Georgia"/>
              <a:ea typeface="Georgia"/>
              <a:cs typeface="Georgia"/>
              <a:sym typeface="Georgia"/>
            </a:endParaRPr>
          </a:p>
          <a:p>
            <a:pPr indent="0" lvl="0" marL="0" rtl="0">
              <a:spcBef>
                <a:spcPts val="900"/>
              </a:spcBef>
              <a:spcAft>
                <a:spcPts val="0"/>
              </a:spcAft>
              <a:buNone/>
            </a:pPr>
            <a:r>
              <a:rPr lang="en" sz="1400">
                <a:solidFill>
                  <a:srgbClr val="4E5758"/>
                </a:solidFill>
                <a:latin typeface="Georgia"/>
                <a:ea typeface="Georgia"/>
                <a:cs typeface="Georgia"/>
                <a:sym typeface="Georgia"/>
              </a:rPr>
              <a:t>To support commanding, two public properties are defined on the majority of these classes:</a:t>
            </a:r>
            <a:endParaRPr sz="1400">
              <a:solidFill>
                <a:srgbClr val="4E5758"/>
              </a:solidFill>
              <a:latin typeface="Georgia"/>
              <a:ea typeface="Georgia"/>
              <a:cs typeface="Georgia"/>
              <a:sym typeface="Georgia"/>
            </a:endParaRPr>
          </a:p>
          <a:p>
            <a:pPr indent="-317500" lvl="0" marL="457200" rtl="0">
              <a:spcBef>
                <a:spcPts val="900"/>
              </a:spcBef>
              <a:spcAft>
                <a:spcPts val="0"/>
              </a:spcAft>
              <a:buClr>
                <a:srgbClr val="4E5758"/>
              </a:buClr>
              <a:buSzPts val="1400"/>
              <a:buChar char="●"/>
            </a:pPr>
            <a:r>
              <a:rPr lang="en" sz="1400">
                <a:solidFill>
                  <a:srgbClr val="4E5758"/>
                </a:solidFill>
                <a:latin typeface="Georgia"/>
                <a:ea typeface="Georgia"/>
                <a:cs typeface="Georgia"/>
                <a:sym typeface="Georgia"/>
              </a:rPr>
              <a:t>Command, of type System.Windows.Input.ICommand.</a:t>
            </a:r>
            <a:endParaRPr sz="1400">
              <a:solidFill>
                <a:srgbClr val="4E5758"/>
              </a:solidFill>
              <a:latin typeface="Georgia"/>
              <a:ea typeface="Georgia"/>
              <a:cs typeface="Georgia"/>
              <a:sym typeface="Georgia"/>
            </a:endParaRPr>
          </a:p>
          <a:p>
            <a:pPr indent="-317500" lvl="0" marL="457200" rtl="0">
              <a:spcBef>
                <a:spcPts val="0"/>
              </a:spcBef>
              <a:spcAft>
                <a:spcPts val="0"/>
              </a:spcAft>
              <a:buClr>
                <a:srgbClr val="4E5758"/>
              </a:buClr>
              <a:buSzPts val="1400"/>
              <a:buChar char="●"/>
            </a:pPr>
            <a:r>
              <a:rPr lang="en" sz="1400">
                <a:solidFill>
                  <a:srgbClr val="4E5758"/>
                </a:solidFill>
                <a:latin typeface="Georgia"/>
                <a:ea typeface="Georgia"/>
                <a:cs typeface="Georgia"/>
                <a:sym typeface="Georgia"/>
              </a:rPr>
              <a:t>CommandParameter, of type object.</a:t>
            </a:r>
            <a:endParaRPr sz="1400">
              <a:solidFill>
                <a:srgbClr val="4E5758"/>
              </a:solidFill>
              <a:latin typeface="Georgia"/>
              <a:ea typeface="Georgia"/>
              <a:cs typeface="Georgia"/>
              <a:sym typeface="Georgia"/>
            </a:endParaRPr>
          </a:p>
          <a:p>
            <a:pPr indent="0" lvl="0" marL="0" rtl="0">
              <a:spcBef>
                <a:spcPts val="900"/>
              </a:spcBef>
              <a:spcAft>
                <a:spcPts val="1600"/>
              </a:spcAft>
              <a:buNone/>
            </a:pPr>
            <a:r>
              <a:t/>
            </a:r>
            <a:endParaRPr/>
          </a:p>
        </p:txBody>
      </p:sp>
      <p:sp>
        <p:nvSpPr>
          <p:cNvPr id="68" name="Shape 68"/>
          <p:cNvSpPr txBox="1"/>
          <p:nvPr/>
        </p:nvSpPr>
        <p:spPr>
          <a:xfrm>
            <a:off x="254850" y="312575"/>
            <a:ext cx="6642600" cy="68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800">
                <a:latin typeface="Georgia"/>
                <a:ea typeface="Georgia"/>
                <a:cs typeface="Georgia"/>
                <a:sym typeface="Georgia"/>
              </a:rPr>
              <a:t>Commanding</a:t>
            </a:r>
            <a:endParaRPr sz="28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283275" y="2958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Command Interface</a:t>
            </a:r>
            <a:endParaRPr/>
          </a:p>
        </p:txBody>
      </p:sp>
      <p:sp>
        <p:nvSpPr>
          <p:cNvPr id="74" name="Shape 74"/>
          <p:cNvSpPr txBox="1"/>
          <p:nvPr>
            <p:ph idx="1" type="body"/>
          </p:nvPr>
        </p:nvSpPr>
        <p:spPr>
          <a:xfrm>
            <a:off x="311700" y="1038825"/>
            <a:ext cx="8520600" cy="38559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solidFill>
                  <a:srgbClr val="000000"/>
                </a:solidFill>
                <a:latin typeface="Georgia"/>
                <a:ea typeface="Georgia"/>
                <a:cs typeface="Georgia"/>
                <a:sym typeface="Georgia"/>
              </a:rPr>
              <a:t>The commanding interface provides an alternative approach to implementing commands that is much better suited to the MVVM architecture. The ViewModel itself can contain commands, which are methods that are executed in reaction to a specific activity in the View such as a Button click. Data bindings are defined between these commands and the Button.</a:t>
            </a:r>
            <a:endParaRPr sz="1400">
              <a:solidFill>
                <a:srgbClr val="000000"/>
              </a:solidFill>
              <a:latin typeface="Georgia"/>
              <a:ea typeface="Georgia"/>
              <a:cs typeface="Georgia"/>
              <a:sym typeface="Georgia"/>
            </a:endParaRPr>
          </a:p>
          <a:p>
            <a:pPr indent="0" lvl="0" marL="0" rtl="0">
              <a:spcBef>
                <a:spcPts val="0"/>
              </a:spcBef>
              <a:spcAft>
                <a:spcPts val="0"/>
              </a:spcAft>
              <a:buClr>
                <a:schemeClr val="dk1"/>
              </a:buClr>
              <a:buSzPts val="1100"/>
              <a:buFont typeface="Arial"/>
              <a:buNone/>
            </a:pPr>
            <a:r>
              <a:rPr lang="en" sz="1400">
                <a:solidFill>
                  <a:srgbClr val="000000"/>
                </a:solidFill>
                <a:latin typeface="Georgia"/>
                <a:ea typeface="Georgia"/>
                <a:cs typeface="Georgia"/>
                <a:sym typeface="Georgia"/>
              </a:rPr>
              <a:t>To allow a data binding between a Button and a ViewModel, the Button defines two properties:</a:t>
            </a:r>
            <a:endParaRPr sz="1400">
              <a:solidFill>
                <a:srgbClr val="000000"/>
              </a:solidFill>
              <a:latin typeface="Georgia"/>
              <a:ea typeface="Georgia"/>
              <a:cs typeface="Georgia"/>
              <a:sym typeface="Georgia"/>
            </a:endParaRPr>
          </a:p>
          <a:p>
            <a:pPr indent="-317500" lvl="0" marL="825500" rtl="0">
              <a:spcBef>
                <a:spcPts val="1200"/>
              </a:spcBef>
              <a:spcAft>
                <a:spcPts val="0"/>
              </a:spcAft>
              <a:buClr>
                <a:srgbClr val="000000"/>
              </a:buClr>
              <a:buSzPts val="1400"/>
              <a:buChar char="●"/>
            </a:pPr>
            <a:r>
              <a:rPr lang="en" sz="1400">
                <a:solidFill>
                  <a:srgbClr val="000000"/>
                </a:solidFill>
                <a:latin typeface="Georgia"/>
                <a:ea typeface="Georgia"/>
                <a:cs typeface="Georgia"/>
                <a:sym typeface="Georgia"/>
              </a:rPr>
              <a:t>Command of type </a:t>
            </a:r>
            <a:r>
              <a:rPr lang="en" sz="1400">
                <a:solidFill>
                  <a:srgbClr val="000000"/>
                </a:solidFill>
                <a:uFill>
                  <a:noFill/>
                </a:uFill>
                <a:latin typeface="Georgia"/>
                <a:ea typeface="Georgia"/>
                <a:cs typeface="Georgia"/>
                <a:sym typeface="Georgia"/>
                <a:hlinkClick r:id="rId3"/>
              </a:rPr>
              <a:t>ICommand</a:t>
            </a:r>
            <a:endParaRPr sz="1400">
              <a:solidFill>
                <a:srgbClr val="000000"/>
              </a:solidFill>
              <a:uFill>
                <a:noFill/>
              </a:uFill>
              <a:latin typeface="Georgia"/>
              <a:ea typeface="Georgia"/>
              <a:cs typeface="Georgia"/>
              <a:sym typeface="Georgia"/>
              <a:hlinkClick r:id="rId4"/>
            </a:endParaRPr>
          </a:p>
          <a:p>
            <a:pPr indent="-317500" lvl="0" marL="825500" rtl="0">
              <a:spcBef>
                <a:spcPts val="0"/>
              </a:spcBef>
              <a:spcAft>
                <a:spcPts val="0"/>
              </a:spcAft>
              <a:buClr>
                <a:srgbClr val="000000"/>
              </a:buClr>
              <a:buSzPts val="1400"/>
              <a:buChar char="●"/>
            </a:pPr>
            <a:r>
              <a:rPr lang="en" sz="1400">
                <a:solidFill>
                  <a:srgbClr val="000000"/>
                </a:solidFill>
                <a:latin typeface="Georgia"/>
                <a:ea typeface="Georgia"/>
                <a:cs typeface="Georgia"/>
                <a:sym typeface="Georgia"/>
              </a:rPr>
              <a:t>CommandParameter of type Object</a:t>
            </a:r>
            <a:endParaRPr sz="1400">
              <a:solidFill>
                <a:srgbClr val="000000"/>
              </a:solidFill>
              <a:latin typeface="Georgia"/>
              <a:ea typeface="Georgia"/>
              <a:cs typeface="Georgia"/>
              <a:sym typeface="Georgia"/>
            </a:endParaRPr>
          </a:p>
          <a:p>
            <a:pPr indent="0" lvl="0" marL="0" rtl="0">
              <a:spcBef>
                <a:spcPts val="1200"/>
              </a:spcBef>
              <a:spcAft>
                <a:spcPts val="0"/>
              </a:spcAft>
              <a:buNone/>
            </a:pPr>
            <a:r>
              <a:rPr lang="en" sz="1400">
                <a:solidFill>
                  <a:schemeClr val="dk1"/>
                </a:solidFill>
                <a:highlight>
                  <a:srgbClr val="FFFFFF"/>
                </a:highlight>
                <a:latin typeface="Georgia"/>
                <a:ea typeface="Georgia"/>
                <a:cs typeface="Georgia"/>
                <a:sym typeface="Georgia"/>
              </a:rPr>
              <a:t>To use the command interface, you define a data binding that targets the </a:t>
            </a:r>
            <a:r>
              <a:rPr lang="en" sz="1400">
                <a:solidFill>
                  <a:schemeClr val="dk1"/>
                </a:solidFill>
                <a:highlight>
                  <a:srgbClr val="F9F9F9"/>
                </a:highlight>
                <a:latin typeface="Georgia"/>
                <a:ea typeface="Georgia"/>
                <a:cs typeface="Georgia"/>
                <a:sym typeface="Georgia"/>
              </a:rPr>
              <a:t>Command</a:t>
            </a:r>
            <a:r>
              <a:rPr lang="en" sz="1400">
                <a:solidFill>
                  <a:schemeClr val="dk1"/>
                </a:solidFill>
                <a:highlight>
                  <a:srgbClr val="FFFFFF"/>
                </a:highlight>
                <a:latin typeface="Georgia"/>
                <a:ea typeface="Georgia"/>
                <a:cs typeface="Georgia"/>
                <a:sym typeface="Georgia"/>
              </a:rPr>
              <a:t> property of the </a:t>
            </a:r>
            <a:r>
              <a:rPr lang="en" sz="1400">
                <a:solidFill>
                  <a:schemeClr val="dk1"/>
                </a:solidFill>
                <a:highlight>
                  <a:srgbClr val="F9F9F9"/>
                </a:highlight>
                <a:latin typeface="Georgia"/>
                <a:ea typeface="Georgia"/>
                <a:cs typeface="Georgia"/>
                <a:sym typeface="Georgia"/>
              </a:rPr>
              <a:t>Button</a:t>
            </a:r>
            <a:r>
              <a:rPr lang="en" sz="1400">
                <a:solidFill>
                  <a:schemeClr val="dk1"/>
                </a:solidFill>
                <a:highlight>
                  <a:srgbClr val="FFFFFF"/>
                </a:highlight>
                <a:latin typeface="Georgia"/>
                <a:ea typeface="Georgia"/>
                <a:cs typeface="Georgia"/>
                <a:sym typeface="Georgia"/>
              </a:rPr>
              <a:t> where the source is a property in the ViewModel of type </a:t>
            </a:r>
            <a:r>
              <a:rPr lang="en" sz="1400">
                <a:solidFill>
                  <a:schemeClr val="dk1"/>
                </a:solidFill>
                <a:highlight>
                  <a:srgbClr val="F9F9F9"/>
                </a:highlight>
                <a:latin typeface="Georgia"/>
                <a:ea typeface="Georgia"/>
                <a:cs typeface="Georgia"/>
                <a:sym typeface="Georgia"/>
              </a:rPr>
              <a:t>ICommand</a:t>
            </a:r>
            <a:r>
              <a:rPr lang="en" sz="1400">
                <a:solidFill>
                  <a:schemeClr val="dk1"/>
                </a:solidFill>
                <a:highlight>
                  <a:srgbClr val="FFFFFF"/>
                </a:highlight>
                <a:latin typeface="Georgia"/>
                <a:ea typeface="Georgia"/>
                <a:cs typeface="Georgia"/>
                <a:sym typeface="Georgia"/>
              </a:rPr>
              <a:t>. The ViewModel contains code associated with that </a:t>
            </a:r>
            <a:r>
              <a:rPr lang="en" sz="1400">
                <a:solidFill>
                  <a:schemeClr val="dk1"/>
                </a:solidFill>
                <a:highlight>
                  <a:srgbClr val="F9F9F9"/>
                </a:highlight>
                <a:latin typeface="Georgia"/>
                <a:ea typeface="Georgia"/>
                <a:cs typeface="Georgia"/>
                <a:sym typeface="Georgia"/>
              </a:rPr>
              <a:t>ICommand</a:t>
            </a:r>
            <a:r>
              <a:rPr lang="en" sz="1400">
                <a:solidFill>
                  <a:schemeClr val="dk1"/>
                </a:solidFill>
                <a:highlight>
                  <a:srgbClr val="FFFFFF"/>
                </a:highlight>
                <a:latin typeface="Georgia"/>
                <a:ea typeface="Georgia"/>
                <a:cs typeface="Georgia"/>
                <a:sym typeface="Georgia"/>
              </a:rPr>
              <a:t> property that is executed when the button is clicked. You can set </a:t>
            </a:r>
            <a:r>
              <a:rPr lang="en" sz="1400">
                <a:solidFill>
                  <a:schemeClr val="dk1"/>
                </a:solidFill>
                <a:highlight>
                  <a:srgbClr val="F9F9F9"/>
                </a:highlight>
                <a:latin typeface="Georgia"/>
                <a:ea typeface="Georgia"/>
                <a:cs typeface="Georgia"/>
                <a:sym typeface="Georgia"/>
              </a:rPr>
              <a:t>CommandParameter</a:t>
            </a:r>
            <a:r>
              <a:rPr lang="en" sz="1400">
                <a:solidFill>
                  <a:schemeClr val="dk1"/>
                </a:solidFill>
                <a:highlight>
                  <a:srgbClr val="FFFFFF"/>
                </a:highlight>
                <a:latin typeface="Georgia"/>
                <a:ea typeface="Georgia"/>
                <a:cs typeface="Georgia"/>
                <a:sym typeface="Georgia"/>
              </a:rPr>
              <a:t> to arbitrary data to distinguish between multiple buttons if they are all bound to the same </a:t>
            </a:r>
            <a:r>
              <a:rPr lang="en" sz="1400">
                <a:solidFill>
                  <a:schemeClr val="dk1"/>
                </a:solidFill>
                <a:highlight>
                  <a:srgbClr val="F9F9F9"/>
                </a:highlight>
                <a:latin typeface="Georgia"/>
                <a:ea typeface="Georgia"/>
                <a:cs typeface="Georgia"/>
                <a:sym typeface="Georgia"/>
              </a:rPr>
              <a:t>ICommand</a:t>
            </a:r>
            <a:r>
              <a:rPr lang="en" sz="1400">
                <a:solidFill>
                  <a:schemeClr val="dk1"/>
                </a:solidFill>
                <a:highlight>
                  <a:srgbClr val="FFFFFF"/>
                </a:highlight>
                <a:latin typeface="Georgia"/>
                <a:ea typeface="Georgia"/>
                <a:cs typeface="Georgia"/>
                <a:sym typeface="Georgia"/>
              </a:rPr>
              <a:t> property in the ViewModel.</a:t>
            </a:r>
            <a:endParaRPr sz="1400">
              <a:solidFill>
                <a:srgbClr val="000000"/>
              </a:solidFill>
              <a:latin typeface="Georgia"/>
              <a:ea typeface="Georgia"/>
              <a:cs typeface="Georgia"/>
              <a:sym typeface="Georgia"/>
            </a:endParaRPr>
          </a:p>
          <a:p>
            <a:pPr indent="0" lvl="0" marL="0" rtl="0">
              <a:spcBef>
                <a:spcPts val="12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6850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ICommand Interface</a:t>
            </a:r>
            <a:endParaRPr/>
          </a:p>
        </p:txBody>
      </p:sp>
      <p:sp>
        <p:nvSpPr>
          <p:cNvPr id="80" name="Shape 80"/>
          <p:cNvSpPr txBox="1"/>
          <p:nvPr>
            <p:ph idx="1" type="body"/>
          </p:nvPr>
        </p:nvSpPr>
        <p:spPr>
          <a:xfrm>
            <a:off x="283275" y="676475"/>
            <a:ext cx="8520600" cy="6735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400">
                <a:solidFill>
                  <a:schemeClr val="dk1"/>
                </a:solidFill>
                <a:highlight>
                  <a:srgbClr val="FFFFFF"/>
                </a:highlight>
                <a:latin typeface="Georgia"/>
                <a:ea typeface="Georgia"/>
                <a:cs typeface="Georgia"/>
                <a:sym typeface="Georgia"/>
              </a:rPr>
              <a:t>The ICommand interface is not part of Xamarin.Forms. It is defined instead in the System.Windows.Input namespace, and consists of two methods and one event:</a:t>
            </a:r>
            <a:endParaRPr sz="1400">
              <a:latin typeface="Georgia"/>
              <a:ea typeface="Georgia"/>
              <a:cs typeface="Georgia"/>
              <a:sym typeface="Georgia"/>
            </a:endParaRPr>
          </a:p>
        </p:txBody>
      </p:sp>
      <p:pic>
        <p:nvPicPr>
          <p:cNvPr id="81" name="Shape 81"/>
          <p:cNvPicPr preferRelativeResize="0"/>
          <p:nvPr/>
        </p:nvPicPr>
        <p:blipFill>
          <a:blip r:embed="rId3">
            <a:alphaModFix/>
          </a:blip>
          <a:stretch>
            <a:fillRect/>
          </a:stretch>
        </p:blipFill>
        <p:spPr>
          <a:xfrm>
            <a:off x="379750" y="1300250"/>
            <a:ext cx="5360525" cy="1413600"/>
          </a:xfrm>
          <a:prstGeom prst="rect">
            <a:avLst/>
          </a:prstGeom>
          <a:noFill/>
          <a:ln>
            <a:noFill/>
          </a:ln>
        </p:spPr>
      </p:pic>
      <p:sp>
        <p:nvSpPr>
          <p:cNvPr id="82" name="Shape 82"/>
          <p:cNvSpPr txBox="1"/>
          <p:nvPr/>
        </p:nvSpPr>
        <p:spPr>
          <a:xfrm>
            <a:off x="379750" y="2784875"/>
            <a:ext cx="8660100" cy="411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dk1"/>
                </a:solidFill>
                <a:highlight>
                  <a:srgbClr val="FFFFFF"/>
                </a:highlight>
              </a:rPr>
              <a:t>To use the command interface, your ViewModel contains properties of type </a:t>
            </a:r>
            <a:r>
              <a:rPr lang="en" sz="1100">
                <a:solidFill>
                  <a:schemeClr val="dk1"/>
                </a:solidFill>
                <a:highlight>
                  <a:srgbClr val="F9F9F9"/>
                </a:highlight>
                <a:latin typeface="Courier New"/>
                <a:ea typeface="Courier New"/>
                <a:cs typeface="Courier New"/>
                <a:sym typeface="Courier New"/>
              </a:rPr>
              <a:t>ICommand</a:t>
            </a:r>
            <a:r>
              <a:rPr lang="en" sz="1200">
                <a:solidFill>
                  <a:schemeClr val="dk1"/>
                </a:solidFill>
                <a:highlight>
                  <a:srgbClr val="FFFFFF"/>
                </a:highlight>
              </a:rPr>
              <a:t>:</a:t>
            </a:r>
            <a:endParaRPr/>
          </a:p>
        </p:txBody>
      </p:sp>
      <p:pic>
        <p:nvPicPr>
          <p:cNvPr id="83" name="Shape 83"/>
          <p:cNvPicPr preferRelativeResize="0"/>
          <p:nvPr/>
        </p:nvPicPr>
        <p:blipFill>
          <a:blip r:embed="rId4">
            <a:alphaModFix/>
          </a:blip>
          <a:stretch>
            <a:fillRect/>
          </a:stretch>
        </p:blipFill>
        <p:spPr>
          <a:xfrm>
            <a:off x="379750" y="3196775"/>
            <a:ext cx="5360524" cy="409575"/>
          </a:xfrm>
          <a:prstGeom prst="rect">
            <a:avLst/>
          </a:prstGeom>
          <a:noFill/>
          <a:ln>
            <a:noFill/>
          </a:ln>
        </p:spPr>
      </p:pic>
      <p:sp>
        <p:nvSpPr>
          <p:cNvPr id="84" name="Shape 84"/>
          <p:cNvSpPr txBox="1"/>
          <p:nvPr/>
        </p:nvSpPr>
        <p:spPr>
          <a:xfrm>
            <a:off x="379750" y="3641238"/>
            <a:ext cx="8660100" cy="673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highlight>
                  <a:srgbClr val="FFFFFF"/>
                </a:highlight>
                <a:latin typeface="Georgia"/>
                <a:ea typeface="Georgia"/>
                <a:cs typeface="Georgia"/>
                <a:sym typeface="Georgia"/>
              </a:rPr>
              <a:t>The ViewModel must also reference a class that implements the </a:t>
            </a:r>
            <a:r>
              <a:rPr lang="en">
                <a:solidFill>
                  <a:schemeClr val="dk1"/>
                </a:solidFill>
                <a:highlight>
                  <a:srgbClr val="F9F9F9"/>
                </a:highlight>
                <a:latin typeface="Georgia"/>
                <a:ea typeface="Georgia"/>
                <a:cs typeface="Georgia"/>
                <a:sym typeface="Georgia"/>
              </a:rPr>
              <a:t>ICommand</a:t>
            </a:r>
            <a:r>
              <a:rPr lang="en">
                <a:solidFill>
                  <a:schemeClr val="dk1"/>
                </a:solidFill>
                <a:highlight>
                  <a:srgbClr val="FFFFFF"/>
                </a:highlight>
                <a:latin typeface="Georgia"/>
                <a:ea typeface="Georgia"/>
                <a:cs typeface="Georgia"/>
                <a:sym typeface="Georgia"/>
              </a:rPr>
              <a:t> interface. In the View, the </a:t>
            </a:r>
            <a:r>
              <a:rPr lang="en">
                <a:solidFill>
                  <a:schemeClr val="dk1"/>
                </a:solidFill>
                <a:highlight>
                  <a:srgbClr val="F9F9F9"/>
                </a:highlight>
                <a:latin typeface="Georgia"/>
                <a:ea typeface="Georgia"/>
                <a:cs typeface="Georgia"/>
                <a:sym typeface="Georgia"/>
              </a:rPr>
              <a:t>Command </a:t>
            </a:r>
            <a:r>
              <a:rPr lang="en">
                <a:solidFill>
                  <a:schemeClr val="dk1"/>
                </a:solidFill>
                <a:highlight>
                  <a:srgbClr val="FFFFFF"/>
                </a:highlight>
                <a:latin typeface="Georgia"/>
                <a:ea typeface="Georgia"/>
                <a:cs typeface="Georgia"/>
                <a:sym typeface="Georgia"/>
              </a:rPr>
              <a:t>property of a </a:t>
            </a:r>
            <a:r>
              <a:rPr lang="en">
                <a:solidFill>
                  <a:schemeClr val="dk1"/>
                </a:solidFill>
                <a:highlight>
                  <a:srgbClr val="F9F9F9"/>
                </a:highlight>
                <a:latin typeface="Georgia"/>
                <a:ea typeface="Georgia"/>
                <a:cs typeface="Georgia"/>
                <a:sym typeface="Georgia"/>
              </a:rPr>
              <a:t>Button</a:t>
            </a:r>
            <a:r>
              <a:rPr lang="en">
                <a:solidFill>
                  <a:schemeClr val="dk1"/>
                </a:solidFill>
                <a:highlight>
                  <a:srgbClr val="FFFFFF"/>
                </a:highlight>
                <a:latin typeface="Georgia"/>
                <a:ea typeface="Georgia"/>
                <a:cs typeface="Georgia"/>
                <a:sym typeface="Georgia"/>
              </a:rPr>
              <a:t> is bound to that property:</a:t>
            </a:r>
            <a:endParaRPr>
              <a:latin typeface="Georgia"/>
              <a:ea typeface="Georgia"/>
              <a:cs typeface="Georgia"/>
              <a:sym typeface="Georgia"/>
            </a:endParaRPr>
          </a:p>
        </p:txBody>
      </p:sp>
      <p:pic>
        <p:nvPicPr>
          <p:cNvPr id="85" name="Shape 85"/>
          <p:cNvPicPr preferRelativeResize="0"/>
          <p:nvPr/>
        </p:nvPicPr>
        <p:blipFill>
          <a:blip r:embed="rId5">
            <a:alphaModFix/>
          </a:blip>
          <a:stretch>
            <a:fillRect/>
          </a:stretch>
        </p:blipFill>
        <p:spPr>
          <a:xfrm>
            <a:off x="479200" y="4410313"/>
            <a:ext cx="4639726" cy="5239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Shape 90"/>
          <p:cNvPicPr preferRelativeResize="0"/>
          <p:nvPr/>
        </p:nvPicPr>
        <p:blipFill>
          <a:blip r:embed="rId3">
            <a:alphaModFix/>
          </a:blip>
          <a:stretch>
            <a:fillRect/>
          </a:stretch>
        </p:blipFill>
        <p:spPr>
          <a:xfrm>
            <a:off x="285625" y="1313502"/>
            <a:ext cx="7762875" cy="2785675"/>
          </a:xfrm>
          <a:prstGeom prst="rect">
            <a:avLst/>
          </a:prstGeom>
          <a:noFill/>
          <a:ln>
            <a:noFill/>
          </a:ln>
        </p:spPr>
      </p:pic>
      <p:sp>
        <p:nvSpPr>
          <p:cNvPr id="91" name="Shape 91"/>
          <p:cNvSpPr txBox="1"/>
          <p:nvPr/>
        </p:nvSpPr>
        <p:spPr>
          <a:xfrm>
            <a:off x="547025" y="291275"/>
            <a:ext cx="5555400" cy="93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latin typeface="Georgia"/>
                <a:ea typeface="Georgia"/>
                <a:cs typeface="Georgia"/>
                <a:sym typeface="Georgia"/>
              </a:rPr>
              <a:t>Xaml </a:t>
            </a:r>
            <a:endParaRPr sz="24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Shape 96"/>
          <p:cNvPicPr preferRelativeResize="0"/>
          <p:nvPr/>
        </p:nvPicPr>
        <p:blipFill>
          <a:blip r:embed="rId3">
            <a:alphaModFix/>
          </a:blip>
          <a:stretch>
            <a:fillRect/>
          </a:stretch>
        </p:blipFill>
        <p:spPr>
          <a:xfrm>
            <a:off x="116875" y="490201"/>
            <a:ext cx="4245125" cy="4493450"/>
          </a:xfrm>
          <a:prstGeom prst="rect">
            <a:avLst/>
          </a:prstGeom>
          <a:noFill/>
          <a:ln>
            <a:noFill/>
          </a:ln>
        </p:spPr>
      </p:pic>
      <p:pic>
        <p:nvPicPr>
          <p:cNvPr id="97" name="Shape 97"/>
          <p:cNvPicPr preferRelativeResize="0"/>
          <p:nvPr/>
        </p:nvPicPr>
        <p:blipFill>
          <a:blip r:embed="rId4">
            <a:alphaModFix/>
          </a:blip>
          <a:stretch>
            <a:fillRect/>
          </a:stretch>
        </p:blipFill>
        <p:spPr>
          <a:xfrm>
            <a:off x="4969100" y="1335600"/>
            <a:ext cx="2524125" cy="1484800"/>
          </a:xfrm>
          <a:prstGeom prst="rect">
            <a:avLst/>
          </a:prstGeom>
          <a:noFill/>
          <a:ln>
            <a:noFill/>
          </a:ln>
        </p:spPr>
      </p:pic>
      <p:sp>
        <p:nvSpPr>
          <p:cNvPr id="98" name="Shape 98"/>
          <p:cNvSpPr txBox="1"/>
          <p:nvPr/>
        </p:nvSpPr>
        <p:spPr>
          <a:xfrm>
            <a:off x="319700" y="99450"/>
            <a:ext cx="3616200" cy="30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Georgia"/>
                <a:ea typeface="Georgia"/>
                <a:cs typeface="Georgia"/>
                <a:sym typeface="Georgia"/>
              </a:rPr>
              <a:t>Code Behind</a:t>
            </a:r>
            <a:endParaRPr sz="18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163400" y="32975"/>
            <a:ext cx="8520600" cy="572700"/>
          </a:xfrm>
          <a:prstGeom prst="rect">
            <a:avLst/>
          </a:prstGeom>
        </p:spPr>
        <p:txBody>
          <a:bodyPr anchorCtr="0" anchor="t" bIns="91425" lIns="91425" spcFirstLastPara="1" rIns="91425" wrap="square" tIns="91425">
            <a:noAutofit/>
          </a:bodyPr>
          <a:lstStyle/>
          <a:p>
            <a:pPr indent="0" lvl="0" marL="0" rtl="0">
              <a:lnSpc>
                <a:spcPct val="140000"/>
              </a:lnSpc>
              <a:spcBef>
                <a:spcPts val="1700"/>
              </a:spcBef>
              <a:spcAft>
                <a:spcPts val="0"/>
              </a:spcAft>
              <a:buNone/>
            </a:pPr>
            <a:r>
              <a:rPr lang="en" sz="2400">
                <a:solidFill>
                  <a:srgbClr val="1C2B39"/>
                </a:solidFill>
                <a:latin typeface="Georgia"/>
                <a:ea typeface="Georgia"/>
                <a:cs typeface="Georgia"/>
                <a:sym typeface="Georgia"/>
              </a:rPr>
              <a:t>Passing a Parameter to a Command</a:t>
            </a:r>
            <a:endParaRPr sz="2400">
              <a:solidFill>
                <a:srgbClr val="1C2B39"/>
              </a:solidFill>
              <a:latin typeface="Georgia"/>
              <a:ea typeface="Georgia"/>
              <a:cs typeface="Georgia"/>
              <a:sym typeface="Georgia"/>
            </a:endParaRPr>
          </a:p>
          <a:p>
            <a:pPr indent="0" lvl="0" marL="0" rtl="0">
              <a:spcBef>
                <a:spcPts val="400"/>
              </a:spcBef>
              <a:spcAft>
                <a:spcPts val="0"/>
              </a:spcAft>
              <a:buNone/>
            </a:pPr>
            <a:r>
              <a:t/>
            </a:r>
            <a:endParaRPr/>
          </a:p>
        </p:txBody>
      </p:sp>
      <p:sp>
        <p:nvSpPr>
          <p:cNvPr id="104" name="Shape 104"/>
          <p:cNvSpPr txBox="1"/>
          <p:nvPr>
            <p:ph idx="1" type="body"/>
          </p:nvPr>
        </p:nvSpPr>
        <p:spPr>
          <a:xfrm>
            <a:off x="163400" y="859625"/>
            <a:ext cx="8823300" cy="6465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400">
                <a:solidFill>
                  <a:srgbClr val="4E5758"/>
                </a:solidFill>
                <a:latin typeface="Georgia"/>
                <a:ea typeface="Georgia"/>
                <a:cs typeface="Georgia"/>
                <a:sym typeface="Georgia"/>
              </a:rPr>
              <a:t>A parameter can be passed to an ICommand.Execute method by using the Command&lt;T&gt; class to instantiate the command.</a:t>
            </a:r>
            <a:endParaRPr sz="1400">
              <a:latin typeface="Georgia"/>
              <a:ea typeface="Georgia"/>
              <a:cs typeface="Georgia"/>
              <a:sym typeface="Georgia"/>
            </a:endParaRPr>
          </a:p>
        </p:txBody>
      </p:sp>
      <p:pic>
        <p:nvPicPr>
          <p:cNvPr id="105" name="Shape 105"/>
          <p:cNvPicPr preferRelativeResize="0"/>
          <p:nvPr/>
        </p:nvPicPr>
        <p:blipFill>
          <a:blip r:embed="rId3">
            <a:alphaModFix/>
          </a:blip>
          <a:stretch>
            <a:fillRect/>
          </a:stretch>
        </p:blipFill>
        <p:spPr>
          <a:xfrm>
            <a:off x="31650" y="1506125"/>
            <a:ext cx="4408525" cy="3484975"/>
          </a:xfrm>
          <a:prstGeom prst="rect">
            <a:avLst/>
          </a:prstGeom>
          <a:noFill/>
          <a:ln>
            <a:noFill/>
          </a:ln>
        </p:spPr>
      </p:pic>
      <p:pic>
        <p:nvPicPr>
          <p:cNvPr id="106" name="Shape 106"/>
          <p:cNvPicPr preferRelativeResize="0"/>
          <p:nvPr/>
        </p:nvPicPr>
        <p:blipFill>
          <a:blip r:embed="rId4">
            <a:alphaModFix/>
          </a:blip>
          <a:stretch>
            <a:fillRect/>
          </a:stretch>
        </p:blipFill>
        <p:spPr>
          <a:xfrm>
            <a:off x="4411750" y="1463475"/>
            <a:ext cx="4758901" cy="3527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47200" y="18927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 Binding</a:t>
            </a:r>
            <a:endParaRPr/>
          </a:p>
        </p:txBody>
      </p:sp>
      <p:sp>
        <p:nvSpPr>
          <p:cNvPr id="112" name="Shape 112"/>
          <p:cNvSpPr txBox="1"/>
          <p:nvPr>
            <p:ph idx="1" type="body"/>
          </p:nvPr>
        </p:nvSpPr>
        <p:spPr>
          <a:xfrm>
            <a:off x="347200" y="90382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chemeClr val="dk1"/>
                </a:solidFill>
                <a:highlight>
                  <a:srgbClr val="FFFFFF"/>
                </a:highlight>
                <a:latin typeface="Georgia"/>
                <a:ea typeface="Georgia"/>
                <a:cs typeface="Georgia"/>
                <a:sym typeface="Georgia"/>
              </a:rPr>
              <a:t>Data bindings allow properties of two objects to be linked so that a change in one causes a change in the other. </a:t>
            </a:r>
            <a:endParaRPr sz="1400">
              <a:solidFill>
                <a:schemeClr val="dk1"/>
              </a:solidFill>
              <a:highlight>
                <a:srgbClr val="FFFFFF"/>
              </a:highlight>
              <a:latin typeface="Georgia"/>
              <a:ea typeface="Georgia"/>
              <a:cs typeface="Georgia"/>
              <a:sym typeface="Georgia"/>
            </a:endParaRPr>
          </a:p>
          <a:p>
            <a:pPr indent="0" lvl="0" marL="0" rtl="0">
              <a:spcBef>
                <a:spcPts val="1600"/>
              </a:spcBef>
              <a:spcAft>
                <a:spcPts val="0"/>
              </a:spcAft>
              <a:buNone/>
            </a:pPr>
            <a:r>
              <a:rPr lang="en" sz="1400">
                <a:solidFill>
                  <a:schemeClr val="dk1"/>
                </a:solidFill>
                <a:highlight>
                  <a:srgbClr val="FFFFFF"/>
                </a:highlight>
                <a:latin typeface="Georgia"/>
                <a:ea typeface="Georgia"/>
                <a:cs typeface="Georgia"/>
                <a:sym typeface="Georgia"/>
              </a:rPr>
              <a:t>Data bindings connect properties of two objects, called the source and the target.</a:t>
            </a:r>
            <a:endParaRPr sz="1400">
              <a:solidFill>
                <a:schemeClr val="dk1"/>
              </a:solidFill>
              <a:highlight>
                <a:srgbClr val="FFFFFF"/>
              </a:highlight>
              <a:latin typeface="Georgia"/>
              <a:ea typeface="Georgia"/>
              <a:cs typeface="Georgia"/>
              <a:sym typeface="Georgia"/>
            </a:endParaRPr>
          </a:p>
          <a:p>
            <a:pPr indent="0" lvl="0" marL="0" rtl="0">
              <a:spcBef>
                <a:spcPts val="1600"/>
              </a:spcBef>
              <a:spcAft>
                <a:spcPts val="0"/>
              </a:spcAft>
              <a:buNone/>
            </a:pPr>
            <a:r>
              <a:rPr lang="en" sz="1400">
                <a:solidFill>
                  <a:schemeClr val="dk1"/>
                </a:solidFill>
                <a:highlight>
                  <a:srgbClr val="FFFFFF"/>
                </a:highlight>
                <a:latin typeface="Georgia"/>
                <a:ea typeface="Georgia"/>
                <a:cs typeface="Georgia"/>
                <a:sym typeface="Georgia"/>
              </a:rPr>
              <a:t>The </a:t>
            </a:r>
            <a:r>
              <a:rPr lang="en" sz="1400">
                <a:solidFill>
                  <a:schemeClr val="dk1"/>
                </a:solidFill>
                <a:highlight>
                  <a:srgbClr val="F9F9F9"/>
                </a:highlight>
                <a:latin typeface="Georgia"/>
                <a:ea typeface="Georgia"/>
                <a:cs typeface="Georgia"/>
                <a:sym typeface="Georgia"/>
              </a:rPr>
              <a:t>BindingContext</a:t>
            </a:r>
            <a:r>
              <a:rPr lang="en" sz="1400">
                <a:solidFill>
                  <a:schemeClr val="dk1"/>
                </a:solidFill>
                <a:highlight>
                  <a:srgbClr val="FFFFFF"/>
                </a:highlight>
                <a:latin typeface="Georgia"/>
                <a:ea typeface="Georgia"/>
                <a:cs typeface="Georgia"/>
                <a:sym typeface="Georgia"/>
              </a:rPr>
              <a:t> property of the target object must be set to the source object, and the </a:t>
            </a:r>
            <a:r>
              <a:rPr lang="en" sz="1400">
                <a:solidFill>
                  <a:schemeClr val="dk1"/>
                </a:solidFill>
                <a:highlight>
                  <a:srgbClr val="F9F9F9"/>
                </a:highlight>
                <a:latin typeface="Georgia"/>
                <a:ea typeface="Georgia"/>
                <a:cs typeface="Georgia"/>
                <a:sym typeface="Georgia"/>
              </a:rPr>
              <a:t>SetBinding</a:t>
            </a:r>
            <a:r>
              <a:rPr lang="en" sz="1400">
                <a:solidFill>
                  <a:schemeClr val="dk1"/>
                </a:solidFill>
                <a:highlight>
                  <a:srgbClr val="FFFFFF"/>
                </a:highlight>
                <a:latin typeface="Georgia"/>
                <a:ea typeface="Georgia"/>
                <a:cs typeface="Georgia"/>
                <a:sym typeface="Georgia"/>
              </a:rPr>
              <a:t> method must be called on the target object to bind a property of that object to a property of the source object.</a:t>
            </a:r>
            <a:endParaRPr sz="1400">
              <a:solidFill>
                <a:schemeClr val="dk1"/>
              </a:solidFill>
              <a:highlight>
                <a:srgbClr val="FFFFFF"/>
              </a:highlight>
              <a:latin typeface="Georgia"/>
              <a:ea typeface="Georgia"/>
              <a:cs typeface="Georgia"/>
              <a:sym typeface="Georgia"/>
            </a:endParaRPr>
          </a:p>
          <a:p>
            <a:pPr indent="0" lvl="0" marL="0" rtl="0">
              <a:spcBef>
                <a:spcPts val="1600"/>
              </a:spcBef>
              <a:spcAft>
                <a:spcPts val="0"/>
              </a:spcAft>
              <a:buNone/>
            </a:pPr>
            <a:r>
              <a:rPr lang="en" sz="1400">
                <a:solidFill>
                  <a:schemeClr val="dk1"/>
                </a:solidFill>
                <a:highlight>
                  <a:srgbClr val="FFFFFF"/>
                </a:highlight>
                <a:latin typeface="Georgia"/>
                <a:ea typeface="Georgia"/>
                <a:cs typeface="Georgia"/>
                <a:sym typeface="Georgia"/>
              </a:rPr>
              <a:t>Multiple ways to set the </a:t>
            </a:r>
            <a:r>
              <a:rPr lang="en" sz="1400">
                <a:solidFill>
                  <a:schemeClr val="dk1"/>
                </a:solidFill>
                <a:highlight>
                  <a:srgbClr val="F9F9F9"/>
                </a:highlight>
                <a:latin typeface="Georgia"/>
                <a:ea typeface="Georgia"/>
                <a:cs typeface="Georgia"/>
                <a:sym typeface="Georgia"/>
              </a:rPr>
              <a:t>BindingContext</a:t>
            </a:r>
            <a:r>
              <a:rPr lang="en" sz="1400">
                <a:solidFill>
                  <a:schemeClr val="dk1"/>
                </a:solidFill>
                <a:highlight>
                  <a:srgbClr val="FFFFFF"/>
                </a:highlight>
                <a:latin typeface="Georgia"/>
                <a:ea typeface="Georgia"/>
                <a:cs typeface="Georgia"/>
                <a:sym typeface="Georgia"/>
              </a:rPr>
              <a:t> of the target object:-</a:t>
            </a:r>
            <a:endParaRPr sz="1400">
              <a:solidFill>
                <a:schemeClr val="dk1"/>
              </a:solidFill>
              <a:highlight>
                <a:srgbClr val="FFFFFF"/>
              </a:highlight>
              <a:latin typeface="Georgia"/>
              <a:ea typeface="Georgia"/>
              <a:cs typeface="Georgia"/>
              <a:sym typeface="Georgia"/>
            </a:endParaRPr>
          </a:p>
          <a:p>
            <a:pPr indent="-317500" lvl="0" marL="457200" rtl="0">
              <a:spcBef>
                <a:spcPts val="160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From the code-behind file</a:t>
            </a:r>
            <a:endParaRPr sz="1400">
              <a:solidFill>
                <a:schemeClr val="dk1"/>
              </a:solidFill>
              <a:highlight>
                <a:srgbClr val="FFFFFF"/>
              </a:highlight>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 Using a </a:t>
            </a:r>
            <a:r>
              <a:rPr lang="en" sz="1400">
                <a:solidFill>
                  <a:schemeClr val="dk1"/>
                </a:solidFill>
                <a:highlight>
                  <a:srgbClr val="F9F9F9"/>
                </a:highlight>
                <a:latin typeface="Georgia"/>
                <a:ea typeface="Georgia"/>
                <a:cs typeface="Georgia"/>
                <a:sym typeface="Georgia"/>
              </a:rPr>
              <a:t>StaticResource</a:t>
            </a:r>
            <a:r>
              <a:rPr lang="en" sz="1400">
                <a:solidFill>
                  <a:schemeClr val="dk1"/>
                </a:solidFill>
                <a:highlight>
                  <a:srgbClr val="FFFFFF"/>
                </a:highlight>
                <a:latin typeface="Georgia"/>
                <a:ea typeface="Georgia"/>
                <a:cs typeface="Georgia"/>
                <a:sym typeface="Georgia"/>
              </a:rPr>
              <a:t> or </a:t>
            </a:r>
            <a:r>
              <a:rPr lang="en" sz="1400">
                <a:solidFill>
                  <a:schemeClr val="dk1"/>
                </a:solidFill>
                <a:highlight>
                  <a:srgbClr val="F9F9F9"/>
                </a:highlight>
                <a:latin typeface="Georgia"/>
                <a:ea typeface="Georgia"/>
                <a:cs typeface="Georgia"/>
                <a:sym typeface="Georgia"/>
              </a:rPr>
              <a:t>x:Static</a:t>
            </a:r>
            <a:r>
              <a:rPr lang="en" sz="1400">
                <a:solidFill>
                  <a:schemeClr val="dk1"/>
                </a:solidFill>
                <a:highlight>
                  <a:srgbClr val="FFFFFF"/>
                </a:highlight>
                <a:latin typeface="Georgia"/>
                <a:ea typeface="Georgia"/>
                <a:cs typeface="Georgia"/>
                <a:sym typeface="Georgia"/>
              </a:rPr>
              <a:t> markup extension</a:t>
            </a:r>
            <a:endParaRPr sz="1400">
              <a:solidFill>
                <a:schemeClr val="dk1"/>
              </a:solidFill>
              <a:highlight>
                <a:srgbClr val="FFFFFF"/>
              </a:highlight>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Sometimes as the content of </a:t>
            </a:r>
            <a:r>
              <a:rPr lang="en" sz="1400">
                <a:solidFill>
                  <a:schemeClr val="dk1"/>
                </a:solidFill>
                <a:highlight>
                  <a:srgbClr val="F9F9F9"/>
                </a:highlight>
                <a:latin typeface="Georgia"/>
                <a:ea typeface="Georgia"/>
                <a:cs typeface="Georgia"/>
                <a:sym typeface="Georgia"/>
              </a:rPr>
              <a:t>BindingContext</a:t>
            </a:r>
            <a:r>
              <a:rPr lang="en" sz="1400">
                <a:solidFill>
                  <a:schemeClr val="dk1"/>
                </a:solidFill>
                <a:highlight>
                  <a:srgbClr val="FFFFFF"/>
                </a:highlight>
                <a:latin typeface="Georgia"/>
                <a:ea typeface="Georgia"/>
                <a:cs typeface="Georgia"/>
                <a:sym typeface="Georgia"/>
              </a:rPr>
              <a:t> property-element tags.</a:t>
            </a:r>
            <a:endParaRPr sz="1400">
              <a:solidFill>
                <a:schemeClr val="dk1"/>
              </a:solidFill>
              <a:highlight>
                <a:srgbClr val="FFFFFF"/>
              </a:highlight>
              <a:latin typeface="Georgia"/>
              <a:ea typeface="Georgia"/>
              <a:cs typeface="Georgia"/>
              <a:sym typeface="Georgia"/>
            </a:endParaRPr>
          </a:p>
          <a:p>
            <a:pPr indent="0" lvl="0" marL="0" rtl="0">
              <a:spcBef>
                <a:spcPts val="1600"/>
              </a:spcBef>
              <a:spcAft>
                <a:spcPts val="1600"/>
              </a:spcAft>
              <a:buNone/>
            </a:pPr>
            <a:r>
              <a:t/>
            </a:r>
            <a:endParaRPr sz="1200">
              <a:solidFill>
                <a:schemeClr val="dk1"/>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