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3498DB"/>
                </a:solidFill>
                <a:latin typeface="Georgia"/>
                <a:ea typeface="Georgia"/>
                <a:cs typeface="Georgia"/>
                <a:sym typeface="Georgia"/>
              </a:rPr>
              <a:t>Session - 9</a:t>
            </a:r>
            <a:endParaRPr/>
          </a:p>
        </p:txBody>
      </p:sp>
      <p:pic>
        <p:nvPicPr>
          <p:cNvPr id="56" name="Shape 56"/>
          <p:cNvPicPr preferRelativeResize="0"/>
          <p:nvPr/>
        </p:nvPicPr>
        <p:blipFill>
          <a:blip r:embed="rId3">
            <a:alphaModFix/>
          </a:blip>
          <a:stretch>
            <a:fillRect/>
          </a:stretch>
        </p:blipFill>
        <p:spPr>
          <a:xfrm>
            <a:off x="1825600" y="1325650"/>
            <a:ext cx="5433323" cy="147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Screenshots of all three platforms</a:t>
            </a:r>
            <a:endParaRPr/>
          </a:p>
        </p:txBody>
      </p:sp>
      <p:pic>
        <p:nvPicPr>
          <p:cNvPr id="114" name="Shape 114"/>
          <p:cNvPicPr preferRelativeResize="0"/>
          <p:nvPr/>
        </p:nvPicPr>
        <p:blipFill>
          <a:blip r:embed="rId3">
            <a:alphaModFix/>
          </a:blip>
          <a:stretch>
            <a:fillRect/>
          </a:stretch>
        </p:blipFill>
        <p:spPr>
          <a:xfrm>
            <a:off x="152400" y="1522613"/>
            <a:ext cx="8839200" cy="20982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248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Dependency Services</a:t>
            </a:r>
            <a:endParaRPr>
              <a:latin typeface="Georgia"/>
              <a:ea typeface="Georgia"/>
              <a:cs typeface="Georgia"/>
              <a:sym typeface="Georgia"/>
            </a:endParaRPr>
          </a:p>
        </p:txBody>
      </p:sp>
      <p:sp>
        <p:nvSpPr>
          <p:cNvPr id="120" name="Shape 120"/>
          <p:cNvSpPr txBox="1"/>
          <p:nvPr>
            <p:ph idx="1" type="body"/>
          </p:nvPr>
        </p:nvSpPr>
        <p:spPr>
          <a:xfrm>
            <a:off x="311700" y="863550"/>
            <a:ext cx="8520600" cy="405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Dependency Services </a:t>
            </a:r>
            <a:r>
              <a:rPr lang="en" sz="1400">
                <a:solidFill>
                  <a:schemeClr val="dk1"/>
                </a:solidFill>
                <a:highlight>
                  <a:srgbClr val="FFFFFF"/>
                </a:highlight>
                <a:latin typeface="Georgia"/>
                <a:ea typeface="Georgia"/>
                <a:cs typeface="Georgia"/>
                <a:sym typeface="Georgia"/>
              </a:rPr>
              <a:t>allows apps to call into platform-specific functionality from shared code. This functionality enables Xamarin.Forms apps to do anything that a native app can do.</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chemeClr val="dk1"/>
                </a:solidFill>
                <a:highlight>
                  <a:srgbClr val="FFFFFF"/>
                </a:highlight>
                <a:latin typeface="Georgia"/>
                <a:ea typeface="Georgia"/>
                <a:cs typeface="Georgia"/>
                <a:sym typeface="Georgia"/>
              </a:rPr>
              <a:t>It is a dependency resolver. In practice, an interface is defined and </a:t>
            </a:r>
            <a:r>
              <a:rPr lang="en" sz="1400">
                <a:solidFill>
                  <a:schemeClr val="dk1"/>
                </a:solidFill>
                <a:highlight>
                  <a:srgbClr val="F9F9F9"/>
                </a:highlight>
                <a:latin typeface="Georgia"/>
                <a:ea typeface="Georgia"/>
                <a:cs typeface="Georgia"/>
                <a:sym typeface="Georgia"/>
              </a:rPr>
              <a:t>DependencyService</a:t>
            </a:r>
            <a:r>
              <a:rPr lang="en" sz="1400">
                <a:solidFill>
                  <a:schemeClr val="dk1"/>
                </a:solidFill>
                <a:highlight>
                  <a:srgbClr val="FFFFFF"/>
                </a:highlight>
                <a:latin typeface="Georgia"/>
                <a:ea typeface="Georgia"/>
                <a:cs typeface="Georgia"/>
                <a:sym typeface="Georgia"/>
              </a:rPr>
              <a:t> finds the correct implementation of that interface from the various platform projects.</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Clr>
                <a:schemeClr val="dk1"/>
              </a:buClr>
              <a:buSzPts val="1100"/>
              <a:buFont typeface="Arial"/>
              <a:buNone/>
            </a:pPr>
            <a:r>
              <a:rPr lang="en" sz="1400">
                <a:solidFill>
                  <a:schemeClr val="dk1"/>
                </a:solidFill>
                <a:latin typeface="Georgia"/>
                <a:ea typeface="Georgia"/>
                <a:cs typeface="Georgia"/>
                <a:sym typeface="Georgia"/>
              </a:rPr>
              <a:t>Xamarin.Forms apps need three components to use </a:t>
            </a:r>
            <a:r>
              <a:rPr lang="en" sz="1400">
                <a:solidFill>
                  <a:schemeClr val="dk1"/>
                </a:solidFill>
                <a:highlight>
                  <a:srgbClr val="F9F9F9"/>
                </a:highlight>
                <a:latin typeface="Georgia"/>
                <a:ea typeface="Georgia"/>
                <a:cs typeface="Georgia"/>
                <a:sym typeface="Georgia"/>
              </a:rPr>
              <a:t>DependencyService</a:t>
            </a:r>
            <a:r>
              <a:rPr lang="en" sz="1400">
                <a:solidFill>
                  <a:schemeClr val="dk1"/>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Interface</a:t>
            </a:r>
            <a:r>
              <a:rPr lang="en" sz="1400">
                <a:solidFill>
                  <a:schemeClr val="dk1"/>
                </a:solidFill>
                <a:latin typeface="Georgia"/>
                <a:ea typeface="Georgia"/>
                <a:cs typeface="Georgia"/>
                <a:sym typeface="Georgia"/>
              </a:rPr>
              <a:t> – The required functionality is defined by an interface in shared code.</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Implementation Per Platform</a:t>
            </a:r>
            <a:r>
              <a:rPr lang="en" sz="1400">
                <a:solidFill>
                  <a:schemeClr val="dk1"/>
                </a:solidFill>
                <a:latin typeface="Georgia"/>
                <a:ea typeface="Georgia"/>
                <a:cs typeface="Georgia"/>
                <a:sym typeface="Georgia"/>
              </a:rPr>
              <a:t> – Classes that implement the interface must be added to each platform project.</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Registration</a:t>
            </a:r>
            <a:r>
              <a:rPr lang="en" sz="1400">
                <a:solidFill>
                  <a:schemeClr val="dk1"/>
                </a:solidFill>
                <a:latin typeface="Georgia"/>
                <a:ea typeface="Georgia"/>
                <a:cs typeface="Georgia"/>
                <a:sym typeface="Georgia"/>
              </a:rPr>
              <a:t> – Each implementing class must be registered with </a:t>
            </a:r>
            <a:r>
              <a:rPr lang="en" sz="1400">
                <a:solidFill>
                  <a:schemeClr val="dk1"/>
                </a:solidFill>
                <a:highlight>
                  <a:srgbClr val="F9F9F9"/>
                </a:highlight>
                <a:latin typeface="Georgia"/>
                <a:ea typeface="Georgia"/>
                <a:cs typeface="Georgia"/>
                <a:sym typeface="Georgia"/>
              </a:rPr>
              <a:t>DependencyService</a:t>
            </a:r>
            <a:r>
              <a:rPr lang="en" sz="1400">
                <a:solidFill>
                  <a:schemeClr val="dk1"/>
                </a:solidFill>
                <a:latin typeface="Georgia"/>
                <a:ea typeface="Georgia"/>
                <a:cs typeface="Georgia"/>
                <a:sym typeface="Georgia"/>
              </a:rPr>
              <a:t> via a metadata attribute. Registration enables </a:t>
            </a:r>
            <a:r>
              <a:rPr lang="en" sz="1400">
                <a:solidFill>
                  <a:schemeClr val="dk1"/>
                </a:solidFill>
                <a:highlight>
                  <a:srgbClr val="F9F9F9"/>
                </a:highlight>
                <a:latin typeface="Georgia"/>
                <a:ea typeface="Georgia"/>
                <a:cs typeface="Georgia"/>
                <a:sym typeface="Georgia"/>
              </a:rPr>
              <a:t>DependencyService</a:t>
            </a:r>
            <a:r>
              <a:rPr lang="en" sz="1400">
                <a:solidFill>
                  <a:schemeClr val="dk1"/>
                </a:solidFill>
                <a:latin typeface="Georgia"/>
                <a:ea typeface="Georgia"/>
                <a:cs typeface="Georgia"/>
                <a:sym typeface="Georgia"/>
              </a:rPr>
              <a:t> to find the implementing class and supply it in place of the interface at run time.</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Call to DependencyService</a:t>
            </a:r>
            <a:r>
              <a:rPr lang="en" sz="1400">
                <a:solidFill>
                  <a:schemeClr val="dk1"/>
                </a:solidFill>
                <a:latin typeface="Georgia"/>
                <a:ea typeface="Georgia"/>
                <a:cs typeface="Georgia"/>
                <a:sym typeface="Georgia"/>
              </a:rPr>
              <a:t> – Shared code needs to explicitly call </a:t>
            </a:r>
            <a:r>
              <a:rPr lang="en" sz="1400">
                <a:solidFill>
                  <a:schemeClr val="dk1"/>
                </a:solidFill>
                <a:highlight>
                  <a:srgbClr val="F9F9F9"/>
                </a:highlight>
                <a:latin typeface="Georgia"/>
                <a:ea typeface="Georgia"/>
                <a:cs typeface="Georgia"/>
                <a:sym typeface="Georgia"/>
              </a:rPr>
              <a:t>DependencyService</a:t>
            </a:r>
            <a:r>
              <a:rPr lang="en" sz="1400">
                <a:solidFill>
                  <a:schemeClr val="dk1"/>
                </a:solidFill>
                <a:latin typeface="Georgia"/>
                <a:ea typeface="Georgia"/>
                <a:cs typeface="Georgia"/>
                <a:sym typeface="Georgia"/>
              </a:rPr>
              <a:t> to ask for implementations of the interface.</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644900" y="3873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Structure  </a:t>
            </a:r>
            <a:endParaRPr/>
          </a:p>
        </p:txBody>
      </p:sp>
      <p:pic>
        <p:nvPicPr>
          <p:cNvPr id="126" name="Shape 126"/>
          <p:cNvPicPr preferRelativeResize="0"/>
          <p:nvPr/>
        </p:nvPicPr>
        <p:blipFill>
          <a:blip r:embed="rId3">
            <a:alphaModFix/>
          </a:blip>
          <a:stretch>
            <a:fillRect/>
          </a:stretch>
        </p:blipFill>
        <p:spPr>
          <a:xfrm>
            <a:off x="522413" y="1113475"/>
            <a:ext cx="7854227"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Checking  Device Orientation</a:t>
            </a:r>
            <a:endParaRPr/>
          </a:p>
        </p:txBody>
      </p:sp>
      <p:sp>
        <p:nvSpPr>
          <p:cNvPr id="132" name="Shape 132"/>
          <p:cNvSpPr txBox="1"/>
          <p:nvPr>
            <p:ph idx="1" type="body"/>
          </p:nvPr>
        </p:nvSpPr>
        <p:spPr>
          <a:xfrm>
            <a:off x="311700" y="1152475"/>
            <a:ext cx="8520600" cy="374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chemeClr val="dk1"/>
                </a:solidFill>
                <a:highlight>
                  <a:srgbClr val="FFFFFF"/>
                </a:highlight>
                <a:latin typeface="Georgia"/>
                <a:ea typeface="Georgia"/>
                <a:cs typeface="Georgia"/>
                <a:sym typeface="Georgia"/>
              </a:rPr>
              <a:t>The interface that is designed, will define how you interact with platform-specific functionality. </a:t>
            </a:r>
            <a:endParaRPr sz="1400">
              <a:latin typeface="Georgia"/>
              <a:ea typeface="Georgia"/>
              <a:cs typeface="Georgia"/>
              <a:sym typeface="Georgia"/>
            </a:endParaRPr>
          </a:p>
        </p:txBody>
      </p:sp>
      <p:pic>
        <p:nvPicPr>
          <p:cNvPr id="133" name="Shape 133"/>
          <p:cNvPicPr preferRelativeResize="0"/>
          <p:nvPr/>
        </p:nvPicPr>
        <p:blipFill>
          <a:blip r:embed="rId3">
            <a:alphaModFix/>
          </a:blip>
          <a:stretch>
            <a:fillRect/>
          </a:stretch>
        </p:blipFill>
        <p:spPr>
          <a:xfrm>
            <a:off x="917450" y="1527175"/>
            <a:ext cx="6436486" cy="331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Interface</a:t>
            </a:r>
            <a:endParaRPr/>
          </a:p>
        </p:txBody>
      </p:sp>
      <p:pic>
        <p:nvPicPr>
          <p:cNvPr id="139" name="Shape 139"/>
          <p:cNvPicPr preferRelativeResize="0"/>
          <p:nvPr/>
        </p:nvPicPr>
        <p:blipFill>
          <a:blip r:embed="rId3">
            <a:alphaModFix/>
          </a:blip>
          <a:stretch>
            <a:fillRect/>
          </a:stretch>
        </p:blipFill>
        <p:spPr>
          <a:xfrm>
            <a:off x="387800" y="1170125"/>
            <a:ext cx="6313724" cy="3067075"/>
          </a:xfrm>
          <a:prstGeom prst="rect">
            <a:avLst/>
          </a:prstGeom>
          <a:noFill/>
          <a:ln>
            <a:noFill/>
          </a:ln>
        </p:spPr>
      </p:pic>
      <p:sp>
        <p:nvSpPr>
          <p:cNvPr id="140" name="Shape 140"/>
          <p:cNvSpPr txBox="1"/>
          <p:nvPr/>
        </p:nvSpPr>
        <p:spPr>
          <a:xfrm>
            <a:off x="311700" y="4237200"/>
            <a:ext cx="8520600" cy="71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Coding against this interface in the shared code will allow the Xamarin.Forms app to access the device orientation APIs on each platform.</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iOS Implementation </a:t>
            </a:r>
            <a:endParaRPr/>
          </a:p>
        </p:txBody>
      </p:sp>
      <p:pic>
        <p:nvPicPr>
          <p:cNvPr id="146" name="Shape 146"/>
          <p:cNvPicPr preferRelativeResize="0"/>
          <p:nvPr/>
        </p:nvPicPr>
        <p:blipFill>
          <a:blip r:embed="rId3">
            <a:alphaModFix/>
          </a:blip>
          <a:stretch>
            <a:fillRect/>
          </a:stretch>
        </p:blipFill>
        <p:spPr>
          <a:xfrm>
            <a:off x="481975" y="1017725"/>
            <a:ext cx="6791325" cy="370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Registration</a:t>
            </a:r>
            <a:endParaRPr/>
          </a:p>
        </p:txBody>
      </p:sp>
      <p:sp>
        <p:nvSpPr>
          <p:cNvPr id="152" name="Shape 152"/>
          <p:cNvSpPr txBox="1"/>
          <p:nvPr>
            <p:ph idx="1" type="body"/>
          </p:nvPr>
        </p:nvSpPr>
        <p:spPr>
          <a:xfrm>
            <a:off x="217550" y="1017725"/>
            <a:ext cx="8520600" cy="735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chemeClr val="dk1"/>
                </a:solidFill>
                <a:latin typeface="Georgia"/>
                <a:ea typeface="Georgia"/>
                <a:cs typeface="Georgia"/>
                <a:sym typeface="Georgia"/>
              </a:rPr>
              <a:t>This attribute registers the class as an implementation of the Interface, which means that DependencyService.Get&lt;Interface&gt; can be used in the shared code to create an instance of it.</a:t>
            </a:r>
            <a:endParaRPr sz="1400">
              <a:latin typeface="Georgia"/>
              <a:ea typeface="Georgia"/>
              <a:cs typeface="Georgia"/>
              <a:sym typeface="Georgia"/>
            </a:endParaRPr>
          </a:p>
        </p:txBody>
      </p:sp>
      <p:pic>
        <p:nvPicPr>
          <p:cNvPr id="153" name="Shape 153"/>
          <p:cNvPicPr preferRelativeResize="0"/>
          <p:nvPr/>
        </p:nvPicPr>
        <p:blipFill>
          <a:blip r:embed="rId3">
            <a:alphaModFix/>
          </a:blip>
          <a:stretch>
            <a:fillRect/>
          </a:stretch>
        </p:blipFill>
        <p:spPr>
          <a:xfrm>
            <a:off x="494350" y="2106125"/>
            <a:ext cx="7191474"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Android Implementation</a:t>
            </a:r>
            <a:endParaRPr/>
          </a:p>
        </p:txBody>
      </p:sp>
      <p:pic>
        <p:nvPicPr>
          <p:cNvPr id="159" name="Shape 159"/>
          <p:cNvPicPr preferRelativeResize="0"/>
          <p:nvPr/>
        </p:nvPicPr>
        <p:blipFill>
          <a:blip r:embed="rId3">
            <a:alphaModFix/>
          </a:blip>
          <a:stretch>
            <a:fillRect/>
          </a:stretch>
        </p:blipFill>
        <p:spPr>
          <a:xfrm>
            <a:off x="311700" y="1017725"/>
            <a:ext cx="7986174" cy="398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UWP Implementation</a:t>
            </a:r>
            <a:endParaRPr/>
          </a:p>
        </p:txBody>
      </p:sp>
      <p:pic>
        <p:nvPicPr>
          <p:cNvPr id="165" name="Shape 165"/>
          <p:cNvPicPr preferRelativeResize="0"/>
          <p:nvPr/>
        </p:nvPicPr>
        <p:blipFill>
          <a:blip r:embed="rId3">
            <a:alphaModFix/>
          </a:blip>
          <a:stretch>
            <a:fillRect/>
          </a:stretch>
        </p:blipFill>
        <p:spPr>
          <a:xfrm>
            <a:off x="493725" y="1193675"/>
            <a:ext cx="6379976" cy="3479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Implementing in shared code</a:t>
            </a:r>
            <a:endParaRPr/>
          </a:p>
        </p:txBody>
      </p:sp>
      <p:pic>
        <p:nvPicPr>
          <p:cNvPr id="171" name="Shape 171"/>
          <p:cNvPicPr preferRelativeResize="0"/>
          <p:nvPr/>
        </p:nvPicPr>
        <p:blipFill>
          <a:blip r:embed="rId3">
            <a:alphaModFix/>
          </a:blip>
          <a:stretch>
            <a:fillRect/>
          </a:stretch>
        </p:blipFill>
        <p:spPr>
          <a:xfrm>
            <a:off x="423100" y="1170125"/>
            <a:ext cx="6170207" cy="362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498DB"/>
                </a:solidFill>
                <a:latin typeface="Georgia"/>
                <a:ea typeface="Georgia"/>
                <a:cs typeface="Georgia"/>
                <a:sym typeface="Georgia"/>
              </a:rPr>
              <a:t>Content</a:t>
            </a:r>
            <a:endParaRPr>
              <a:solidFill>
                <a:srgbClr val="3498DB"/>
              </a:solidFill>
              <a:latin typeface="Georgia"/>
              <a:ea typeface="Georgia"/>
              <a:cs typeface="Georgia"/>
              <a:sym typeface="Georgia"/>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Custom Renderer</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Dependency Services</a:t>
            </a:r>
            <a:endParaRPr sz="14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a:blip r:embed="rId3">
            <a:alphaModFix/>
          </a:blip>
          <a:stretch>
            <a:fillRect/>
          </a:stretch>
        </p:blipFill>
        <p:spPr>
          <a:xfrm>
            <a:off x="717375" y="266700"/>
            <a:ext cx="7467600" cy="461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61425" y="3384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Custom Renderer</a:t>
            </a:r>
            <a:endParaRPr>
              <a:latin typeface="Georgia"/>
              <a:ea typeface="Georgia"/>
              <a:cs typeface="Georgia"/>
              <a:sym typeface="Georgia"/>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Xamarin.Forms user interfaces are rendered using the native controls of the target platform, allowing Xamarin.Forms applications to retain the appropriate look and feel for each platform. Custom Renderers let developers override this process to customize the appearance and behavior of Xamarin.Forms controls on each platform.</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chemeClr val="dk1"/>
                </a:solidFill>
                <a:highlight>
                  <a:srgbClr val="FFFFFF"/>
                </a:highlight>
                <a:latin typeface="Georgia"/>
                <a:ea typeface="Georgia"/>
                <a:cs typeface="Georgia"/>
                <a:sym typeface="Georgia"/>
              </a:rPr>
              <a:t>They can be used for small styling changes or sophisticated platform-specific layout and behavior customization.</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chemeClr val="dk1"/>
                </a:solidFill>
                <a:highlight>
                  <a:srgbClr val="FFFFFF"/>
                </a:highlight>
                <a:latin typeface="Georgia"/>
                <a:ea typeface="Georgia"/>
                <a:cs typeface="Georgia"/>
                <a:sym typeface="Georgia"/>
              </a:rPr>
              <a:t>Custom renderers for a given type can be added to one application project to customize the control in one place while allowing the default behavior on other platforms; or different custom renderers can be added to each application project to create a different look and feel on iOS, Android, and the Universal Windows Platform (UWP).</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Creating Custom Renderer Class</a:t>
            </a:r>
            <a:endParaRPr>
              <a:latin typeface="Georgia"/>
              <a:ea typeface="Georgia"/>
              <a:cs typeface="Georgia"/>
              <a:sym typeface="Georgia"/>
            </a:endParaRPr>
          </a:p>
        </p:txBody>
      </p:sp>
      <p:sp>
        <p:nvSpPr>
          <p:cNvPr id="74" name="Shape 74"/>
          <p:cNvSpPr txBox="1"/>
          <p:nvPr>
            <p:ph idx="1" type="body"/>
          </p:nvPr>
        </p:nvSpPr>
        <p:spPr>
          <a:xfrm>
            <a:off x="311700" y="140822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The process for creating a custom renderer class is as follows:</a:t>
            </a:r>
            <a:endParaRPr sz="1400">
              <a:solidFill>
                <a:schemeClr val="dk1"/>
              </a:solidFill>
              <a:latin typeface="Georgia"/>
              <a:ea typeface="Georgia"/>
              <a:cs typeface="Georgia"/>
              <a:sym typeface="Georgia"/>
            </a:endParaRPr>
          </a:p>
          <a:p>
            <a:pPr indent="-317500" lvl="0" marL="457200" rtl="0">
              <a:spcBef>
                <a:spcPts val="1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Create a subclass of the renderer class that renders the native control.</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Override the method that renders the native control and write logic to customize the control. Often, the </a:t>
            </a:r>
            <a:r>
              <a:rPr lang="en" sz="1400">
                <a:solidFill>
                  <a:schemeClr val="dk1"/>
                </a:solidFill>
                <a:highlight>
                  <a:srgbClr val="F9F9F9"/>
                </a:highlight>
                <a:latin typeface="Georgia"/>
                <a:ea typeface="Georgia"/>
                <a:cs typeface="Georgia"/>
                <a:sym typeface="Georgia"/>
              </a:rPr>
              <a:t>OnElementChanged</a:t>
            </a:r>
            <a:r>
              <a:rPr lang="en" sz="1400">
                <a:solidFill>
                  <a:schemeClr val="dk1"/>
                </a:solidFill>
                <a:latin typeface="Georgia"/>
                <a:ea typeface="Georgia"/>
                <a:cs typeface="Georgia"/>
                <a:sym typeface="Georgia"/>
              </a:rPr>
              <a:t> method is used to render the native control, which is called when the corresponding Xamarin.Forms control is created.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Add an </a:t>
            </a:r>
            <a:r>
              <a:rPr lang="en" sz="1400">
                <a:solidFill>
                  <a:schemeClr val="dk1"/>
                </a:solidFill>
                <a:highlight>
                  <a:srgbClr val="F9F9F9"/>
                </a:highlight>
                <a:latin typeface="Georgia"/>
                <a:ea typeface="Georgia"/>
                <a:cs typeface="Georgia"/>
                <a:sym typeface="Georgia"/>
              </a:rPr>
              <a:t>ExportRenderer</a:t>
            </a:r>
            <a:r>
              <a:rPr lang="en" sz="1400">
                <a:solidFill>
                  <a:schemeClr val="dk1"/>
                </a:solidFill>
                <a:latin typeface="Georgia"/>
                <a:ea typeface="Georgia"/>
                <a:cs typeface="Georgia"/>
                <a:sym typeface="Georgia"/>
              </a:rPr>
              <a:t> attribute to the custom renderer class to specify that it will be used to render the Xamarin.Forms control. This attribute is used to register the custom renderer with Xamarin.Forms.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248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Customizing Entry</a:t>
            </a:r>
            <a:endParaRPr/>
          </a:p>
        </p:txBody>
      </p:sp>
      <p:sp>
        <p:nvSpPr>
          <p:cNvPr id="80" name="Shape 80"/>
          <p:cNvSpPr txBox="1"/>
          <p:nvPr>
            <p:ph idx="1" type="body"/>
          </p:nvPr>
        </p:nvSpPr>
        <p:spPr>
          <a:xfrm>
            <a:off x="283275" y="896700"/>
            <a:ext cx="8520600" cy="1142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chemeClr val="dk1"/>
                </a:solidFill>
                <a:latin typeface="Georgia"/>
                <a:ea typeface="Georgia"/>
                <a:cs typeface="Georgia"/>
                <a:sym typeface="Georgia"/>
              </a:rPr>
              <a:t>When an Entry control is rendered by a Xamarin.Forms application, in iOS the EntryRenderer class is instantiated, which in turns instantiates a native UITextField control. On the Android platform, the EntryRenderer class instantiates an EditText control. On the Universal Windows Platform (UWP), the EntryRenderer class instantiates a TextBox control</a:t>
            </a:r>
            <a:endParaRPr sz="1400">
              <a:latin typeface="Georgia"/>
              <a:ea typeface="Georgia"/>
              <a:cs typeface="Georgia"/>
              <a:sym typeface="Georgia"/>
            </a:endParaRPr>
          </a:p>
        </p:txBody>
      </p:sp>
      <p:pic>
        <p:nvPicPr>
          <p:cNvPr id="81" name="Shape 81"/>
          <p:cNvPicPr preferRelativeResize="0"/>
          <p:nvPr/>
        </p:nvPicPr>
        <p:blipFill>
          <a:blip r:embed="rId3">
            <a:alphaModFix/>
          </a:blip>
          <a:stretch>
            <a:fillRect/>
          </a:stretch>
        </p:blipFill>
        <p:spPr>
          <a:xfrm>
            <a:off x="720750" y="2006500"/>
            <a:ext cx="7436099" cy="279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Georgia"/>
                <a:ea typeface="Georgia"/>
                <a:cs typeface="Georgia"/>
                <a:sym typeface="Georgia"/>
              </a:rPr>
              <a:t>Creating Custom Entry Control</a:t>
            </a:r>
            <a:endParaRPr sz="1800">
              <a:latin typeface="Georgia"/>
              <a:ea typeface="Georgia"/>
              <a:cs typeface="Georgia"/>
              <a:sym typeface="Georgia"/>
            </a:endParaRPr>
          </a:p>
        </p:txBody>
      </p:sp>
      <p:pic>
        <p:nvPicPr>
          <p:cNvPr id="87" name="Shape 87"/>
          <p:cNvPicPr preferRelativeResize="0"/>
          <p:nvPr/>
        </p:nvPicPr>
        <p:blipFill>
          <a:blip r:embed="rId3">
            <a:alphaModFix/>
          </a:blip>
          <a:stretch>
            <a:fillRect/>
          </a:stretch>
        </p:blipFill>
        <p:spPr>
          <a:xfrm>
            <a:off x="457875" y="1017725"/>
            <a:ext cx="5981700" cy="781050"/>
          </a:xfrm>
          <a:prstGeom prst="rect">
            <a:avLst/>
          </a:prstGeom>
          <a:noFill/>
          <a:ln>
            <a:noFill/>
          </a:ln>
        </p:spPr>
      </p:pic>
      <p:sp>
        <p:nvSpPr>
          <p:cNvPr id="88" name="Shape 88"/>
          <p:cNvSpPr txBox="1"/>
          <p:nvPr/>
        </p:nvSpPr>
        <p:spPr>
          <a:xfrm>
            <a:off x="497275" y="2038950"/>
            <a:ext cx="5740200" cy="68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Georgia"/>
                <a:ea typeface="Georgia"/>
                <a:cs typeface="Georgia"/>
                <a:sym typeface="Georgia"/>
              </a:rPr>
              <a:t>Consuming the custom Control</a:t>
            </a:r>
            <a:endParaRPr sz="1800">
              <a:latin typeface="Georgia"/>
              <a:ea typeface="Georgia"/>
              <a:cs typeface="Georgia"/>
              <a:sym typeface="Georgia"/>
            </a:endParaRPr>
          </a:p>
        </p:txBody>
      </p:sp>
      <p:pic>
        <p:nvPicPr>
          <p:cNvPr id="89" name="Shape 89"/>
          <p:cNvPicPr preferRelativeResize="0"/>
          <p:nvPr/>
        </p:nvPicPr>
        <p:blipFill>
          <a:blip r:embed="rId4">
            <a:alphaModFix/>
          </a:blip>
          <a:stretch>
            <a:fillRect/>
          </a:stretch>
        </p:blipFill>
        <p:spPr>
          <a:xfrm>
            <a:off x="457875" y="2720850"/>
            <a:ext cx="7515225" cy="169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Custom Renderer on each Platform</a:t>
            </a:r>
            <a:endParaRPr/>
          </a:p>
        </p:txBody>
      </p:sp>
      <p:sp>
        <p:nvSpPr>
          <p:cNvPr id="95" name="Shape 95"/>
          <p:cNvSpPr txBox="1"/>
          <p:nvPr>
            <p:ph idx="1" type="body"/>
          </p:nvPr>
        </p:nvSpPr>
        <p:spPr>
          <a:xfrm>
            <a:off x="311700" y="1152475"/>
            <a:ext cx="8520600" cy="46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iOS</a:t>
            </a:r>
            <a:endParaRPr/>
          </a:p>
        </p:txBody>
      </p:sp>
      <p:pic>
        <p:nvPicPr>
          <p:cNvPr id="96" name="Shape 96"/>
          <p:cNvPicPr preferRelativeResize="0"/>
          <p:nvPr/>
        </p:nvPicPr>
        <p:blipFill>
          <a:blip r:embed="rId3">
            <a:alphaModFix/>
          </a:blip>
          <a:stretch>
            <a:fillRect/>
          </a:stretch>
        </p:blipFill>
        <p:spPr>
          <a:xfrm>
            <a:off x="393950" y="1612675"/>
            <a:ext cx="7487458" cy="322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Android</a:t>
            </a:r>
            <a:endParaRPr/>
          </a:p>
        </p:txBody>
      </p:sp>
      <p:pic>
        <p:nvPicPr>
          <p:cNvPr id="102" name="Shape 102"/>
          <p:cNvPicPr preferRelativeResize="0"/>
          <p:nvPr/>
        </p:nvPicPr>
        <p:blipFill>
          <a:blip r:embed="rId3">
            <a:alphaModFix/>
          </a:blip>
          <a:stretch>
            <a:fillRect/>
          </a:stretch>
        </p:blipFill>
        <p:spPr>
          <a:xfrm>
            <a:off x="389850" y="1063550"/>
            <a:ext cx="7740383"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UWP</a:t>
            </a:r>
            <a:endParaRPr/>
          </a:p>
        </p:txBody>
      </p:sp>
      <p:pic>
        <p:nvPicPr>
          <p:cNvPr id="108" name="Shape 108"/>
          <p:cNvPicPr preferRelativeResize="0"/>
          <p:nvPr/>
        </p:nvPicPr>
        <p:blipFill>
          <a:blip r:embed="rId3">
            <a:alphaModFix/>
          </a:blip>
          <a:stretch>
            <a:fillRect/>
          </a:stretch>
        </p:blipFill>
        <p:spPr>
          <a:xfrm>
            <a:off x="372650" y="1163000"/>
            <a:ext cx="7079749" cy="351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