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9" name="Shape 4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3" name="Shape 4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microsoft.com/en-gb/xamarin/xamarin-forms/user-interface/images?tabs=vswin#Local_Images" TargetMode="External"/><Relationship Id="rId4" Type="http://schemas.openxmlformats.org/officeDocument/2006/relationships/hyperlink" Target="https://docs.microsoft.com/en-gb/xamarin/xamarin-forms/user-interface/images?tabs=vswin#Embedded_Images" TargetMode="External"/><Relationship Id="rId5" Type="http://schemas.openxmlformats.org/officeDocument/2006/relationships/hyperlink" Target="https://docs.microsoft.com/en-gb/xamarin/xamarin-forms/user-interface/images?tabs=vswin#Downloading_Images" TargetMode="External"/><Relationship Id="rId6" Type="http://schemas.openxmlformats.org/officeDocument/2006/relationships/hyperlink" Target="https://docs.microsoft.com/en-gb/xamarin/xamarin-forms/user-interface/images?tabs=vswin#Icons_and_splashscreens" TargetMode="External"/><Relationship Id="rId7" Type="http://schemas.openxmlformats.org/officeDocument/2006/relationships/hyperlink" Target="https://developer.xamarin.com/api/type/Xamarin.Forms.ImageSour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image" Target="../media/image8.jpg"/><Relationship Id="rId5"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jpg"/><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eveloper.xamarin.com/api/type/Xamarin.Forms.BoxVie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jp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eveloper.xamarin.com/api/type/Xamarin.Forms.WebView/"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jpg"/><Relationship Id="rId4" Type="http://schemas.openxmlformats.org/officeDocument/2006/relationships/image" Target="../media/image20.jpg"/><Relationship Id="rId5"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jpg"/><Relationship Id="rId4" Type="http://schemas.openxmlformats.org/officeDocument/2006/relationships/image" Target="../media/image25.jpg"/><Relationship Id="rId5"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eveloper.apple.com/library/ios/documentation/General/Reference/InfoPlistKeyReference/Articles/CocoaKeys.html#//apple_ref/doc/uid/TP40009251-SW18" TargetMode="External"/><Relationship Id="rId4" Type="http://schemas.openxmlformats.org/officeDocument/2006/relationships/hyperlink" Target="https://developer.apple.com/library/ios/documentation/General/Reference/InfoPlistKeyReference/Articles/CocoaKeys.html#//apple_ref/doc/uid/TP40009251-SW26" TargetMode="External"/><Relationship Id="rId5" Type="http://schemas.openxmlformats.org/officeDocument/2006/relationships/image" Target="../media/image2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8.jpg"/><Relationship Id="rId4" Type="http://schemas.openxmlformats.org/officeDocument/2006/relationships/image" Target="../media/image2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developer.xamarin.com/api/type/Xamarin.Forms.Color/"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3.jpg"/><Relationship Id="rId4" Type="http://schemas.openxmlformats.org/officeDocument/2006/relationships/image" Target="../media/image3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developer.xamarin.com/api/type/Xamarin.Forms.SearchBar/" TargetMode="External"/><Relationship Id="rId4" Type="http://schemas.openxmlformats.org/officeDocument/2006/relationships/hyperlink" Target="https://developer.xamarin.com/api/property/Xamarin.Forms.SearchBar.SearchCommand/" TargetMode="External"/><Relationship Id="rId5" Type="http://schemas.openxmlformats.org/officeDocument/2006/relationships/hyperlink" Target="https://developer.xamarin.com/api/type/Xamarin.Forms.SearchBa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developer.xamarin.com/api/type/Xamarin.Forms.Slider/"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5.jpg"/><Relationship Id="rId4" Type="http://schemas.openxmlformats.org/officeDocument/2006/relationships/image" Target="../media/image3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developer.xamarin.com/api/type/Xamarin.Forms.Switch/" TargetMode="External"/><Relationship Id="rId4" Type="http://schemas.openxmlformats.org/officeDocument/2006/relationships/hyperlink" Target="https://developer.xamarin.com/api/type/Xamarin.Forms.Switch/" TargetMode="External"/><Relationship Id="rId5" Type="http://schemas.openxmlformats.org/officeDocument/2006/relationships/image" Target="../media/image38.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developer.xamarin.com/api/type/Xamarin.Forms.DatePicker/" TargetMode="External"/><Relationship Id="rId4" Type="http://schemas.openxmlformats.org/officeDocument/2006/relationships/hyperlink" Target="https://developer.xamarin.com/api/type/System.DateTime/" TargetMode="External"/><Relationship Id="rId9" Type="http://schemas.openxmlformats.org/officeDocument/2006/relationships/hyperlink" Target="https://developer.xamarin.com/api/property/Xamarin.Forms.Color.Default/" TargetMode="External"/><Relationship Id="rId5" Type="http://schemas.openxmlformats.org/officeDocument/2006/relationships/hyperlink" Target="https://developer.xamarin.com/api/property/System.DateTime.Today/" TargetMode="External"/><Relationship Id="rId6" Type="http://schemas.openxmlformats.org/officeDocument/2006/relationships/hyperlink" Target="https://docs.microsoft.com/en-us/dotnet/standard/base-types/standard-date-and-time-format-strings/" TargetMode="External"/><Relationship Id="rId7" Type="http://schemas.openxmlformats.org/officeDocument/2006/relationships/hyperlink" Target="https://docs.microsoft.com/en-us/dotnet/standard/base-types/custom-date-and-time-format-strings/" TargetMode="External"/><Relationship Id="rId8" Type="http://schemas.openxmlformats.org/officeDocument/2006/relationships/hyperlink" Target="https://developer.xamarin.com/api/type/Xamarin.Forms.Color/"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0.jpg"/><Relationship Id="rId4" Type="http://schemas.openxmlformats.org/officeDocument/2006/relationships/image" Target="../media/image39.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developer.xamarin.com/api/type/Xamarin.Forms.Color/"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developer.xamarin.com/api/type/Xamarin.Forms.Entry/" TargetMode="External"/><Relationship Id="rId4" Type="http://schemas.openxmlformats.org/officeDocument/2006/relationships/image" Target="../media/image42.jpg"/><Relationship Id="rId5" Type="http://schemas.openxmlformats.org/officeDocument/2006/relationships/image" Target="../media/image43.jpg"/><Relationship Id="rId6" Type="http://schemas.openxmlformats.org/officeDocument/2006/relationships/image" Target="../media/image4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4.jpg"/><Relationship Id="rId4" Type="http://schemas.openxmlformats.org/officeDocument/2006/relationships/image" Target="../media/image46.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5.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8.jpg"/><Relationship Id="rId4" Type="http://schemas.openxmlformats.org/officeDocument/2006/relationships/image" Target="../media/image47.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5.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0.jpg"/><Relationship Id="rId4" Type="http://schemas.openxmlformats.org/officeDocument/2006/relationships/image" Target="../media/image49.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developer.xamarin.com/api/type/Xamarin.Forms.DataTemplate/" TargetMode="External"/><Relationship Id="rId4" Type="http://schemas.openxmlformats.org/officeDocument/2006/relationships/hyperlink" Target="https://developer.xamarin.com/api/type/Xamarin.Forms.ListView/" TargetMode="External"/><Relationship Id="rId5" Type="http://schemas.openxmlformats.org/officeDocument/2006/relationships/hyperlink" Target="https://developer.xamarin.com/api/type/Xamarin.Forms.ListView/"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developer.xamarin.com/api/property/Xamarin.Forms.ListView.ItemsSource/"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docs.microsoft.com/en-gb/xamarin/xamarin-forms/user-interface/listview/customizing-cell-appearance" TargetMode="External"/><Relationship Id="rId4" Type="http://schemas.openxmlformats.org/officeDocument/2006/relationships/hyperlink" Target="https://docs.microsoft.com/en-gb/xamarin/xamarin-forms/user-interface/listview/customizing-list-appearance" TargetMode="External"/><Relationship Id="rId5" Type="http://schemas.openxmlformats.org/officeDocument/2006/relationships/hyperlink" Target="https://docs.microsoft.com/en-gb/xamarin/xamarin-forms/user-interface/listview/interactivity" TargetMode="External"/><Relationship Id="rId6" Type="http://schemas.openxmlformats.org/officeDocument/2006/relationships/hyperlink" Target="https://docs.microsoft.com/en-gb/xamarin/xamarin-forms/user-interface/listview/performance"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nvSpPr>
        <p:spPr>
          <a:xfrm>
            <a:off x="354325" y="2869650"/>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3498DB"/>
                </a:solidFill>
                <a:latin typeface="Georgia"/>
                <a:ea typeface="Georgia"/>
                <a:cs typeface="Georgia"/>
                <a:sym typeface="Georgia"/>
              </a:rPr>
              <a:t>Session-4</a:t>
            </a:r>
            <a:endParaRPr sz="2800">
              <a:solidFill>
                <a:srgbClr val="3498DB"/>
              </a:solidFill>
              <a:latin typeface="Georgia"/>
              <a:ea typeface="Georgia"/>
              <a:cs typeface="Georgia"/>
              <a:sym typeface="Georgia"/>
            </a:endParaRPr>
          </a:p>
        </p:txBody>
      </p:sp>
      <p:pic>
        <p:nvPicPr>
          <p:cNvPr id="55" name="Shape 55"/>
          <p:cNvPicPr preferRelativeResize="0"/>
          <p:nvPr/>
        </p:nvPicPr>
        <p:blipFill>
          <a:blip r:embed="rId3">
            <a:alphaModFix/>
          </a:blip>
          <a:stretch>
            <a:fillRect/>
          </a:stretch>
        </p:blipFill>
        <p:spPr>
          <a:xfrm>
            <a:off x="1825600" y="1325650"/>
            <a:ext cx="5433323" cy="147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Image</a:t>
            </a:r>
            <a:endParaRPr>
              <a:solidFill>
                <a:srgbClr val="3498DB"/>
              </a:solidFill>
              <a:latin typeface="Georgia"/>
              <a:ea typeface="Georgia"/>
              <a:cs typeface="Georgia"/>
              <a:sym typeface="Georgia"/>
            </a:endParaRPr>
          </a:p>
        </p:txBody>
      </p:sp>
      <p:sp>
        <p:nvSpPr>
          <p:cNvPr id="113" name="Shape 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1200"/>
              </a:spcBef>
              <a:spcAft>
                <a:spcPts val="0"/>
              </a:spcAft>
              <a:buClr>
                <a:schemeClr val="dk1"/>
              </a:buClr>
              <a:buSzPts val="1400"/>
              <a:buChar char="●"/>
            </a:pPr>
            <a:r>
              <a:rPr b="1" lang="en" sz="1400">
                <a:solidFill>
                  <a:schemeClr val="dk1"/>
                </a:solidFill>
                <a:uFill>
                  <a:noFill/>
                </a:uFill>
                <a:latin typeface="Georgia"/>
                <a:ea typeface="Georgia"/>
                <a:cs typeface="Georgia"/>
                <a:sym typeface="Georgia"/>
                <a:hlinkClick r:id="rId3"/>
              </a:rPr>
              <a:t>Local images</a:t>
            </a:r>
            <a:r>
              <a:rPr lang="en" sz="1400">
                <a:solidFill>
                  <a:schemeClr val="dk1"/>
                </a:solidFill>
                <a:latin typeface="Georgia"/>
                <a:ea typeface="Georgia"/>
                <a:cs typeface="Georgia"/>
                <a:sym typeface="Georgia"/>
              </a:rPr>
              <a:t> - displaying images shipped with the application, including resolving native resolutions like iOS Retina, Android or UWP high-DPI versions of an image.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uFill>
                  <a:noFill/>
                </a:uFill>
                <a:latin typeface="Georgia"/>
                <a:ea typeface="Georgia"/>
                <a:cs typeface="Georgia"/>
                <a:sym typeface="Georgia"/>
                <a:hlinkClick r:id="rId4"/>
              </a:rPr>
              <a:t>Embedded images</a:t>
            </a:r>
            <a:r>
              <a:rPr lang="en" sz="1400">
                <a:solidFill>
                  <a:schemeClr val="dk1"/>
                </a:solidFill>
                <a:latin typeface="Georgia"/>
                <a:ea typeface="Georgia"/>
                <a:cs typeface="Georgia"/>
                <a:sym typeface="Georgia"/>
              </a:rPr>
              <a:t> - displaying images embedded as an assembly resource.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uFill>
                  <a:noFill/>
                </a:uFill>
                <a:latin typeface="Georgia"/>
                <a:ea typeface="Georgia"/>
                <a:cs typeface="Georgia"/>
                <a:sym typeface="Georgia"/>
                <a:hlinkClick r:id="rId5"/>
              </a:rPr>
              <a:t>Downloaded images</a:t>
            </a:r>
            <a:r>
              <a:rPr lang="en" sz="1400">
                <a:solidFill>
                  <a:schemeClr val="dk1"/>
                </a:solidFill>
                <a:latin typeface="Georgia"/>
                <a:ea typeface="Georgia"/>
                <a:cs typeface="Georgia"/>
                <a:sym typeface="Georgia"/>
              </a:rPr>
              <a:t> - downloading and displaying images.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uFill>
                  <a:noFill/>
                </a:uFill>
                <a:latin typeface="Georgia"/>
                <a:ea typeface="Georgia"/>
                <a:cs typeface="Georgia"/>
                <a:sym typeface="Georgia"/>
                <a:hlinkClick r:id="rId6"/>
              </a:rPr>
              <a:t>Icons and splashscreens</a:t>
            </a:r>
            <a:r>
              <a:rPr lang="en" sz="1400">
                <a:solidFill>
                  <a:schemeClr val="dk1"/>
                </a:solidFill>
                <a:latin typeface="Georgia"/>
                <a:ea typeface="Georgia"/>
                <a:cs typeface="Georgia"/>
                <a:sym typeface="Georgia"/>
              </a:rPr>
              <a:t> - platform-specific icons and start-up images.</a:t>
            </a:r>
            <a:endParaRPr sz="1400">
              <a:solidFill>
                <a:schemeClr val="dk1"/>
              </a:solidFill>
              <a:latin typeface="Georgia"/>
              <a:ea typeface="Georgia"/>
              <a:cs typeface="Georgia"/>
              <a:sym typeface="Georgia"/>
            </a:endParaRPr>
          </a:p>
          <a:p>
            <a:pPr indent="0" lvl="0" marL="0" rtl="0">
              <a:spcBef>
                <a:spcPts val="1200"/>
              </a:spcBef>
              <a:spcAft>
                <a:spcPts val="0"/>
              </a:spcAft>
              <a:buNone/>
            </a:pPr>
            <a:r>
              <a:rPr b="1" lang="en" sz="1400">
                <a:solidFill>
                  <a:schemeClr val="dk1"/>
                </a:solidFill>
                <a:latin typeface="Georgia"/>
                <a:ea typeface="Georgia"/>
                <a:cs typeface="Georgia"/>
                <a:sym typeface="Georgia"/>
              </a:rPr>
              <a:t>Displaying Image</a:t>
            </a:r>
            <a:endParaRPr b="1" sz="1400">
              <a:solidFill>
                <a:schemeClr val="dk1"/>
              </a:solidFill>
              <a:latin typeface="Georgia"/>
              <a:ea typeface="Georgia"/>
              <a:cs typeface="Georgia"/>
              <a:sym typeface="Georgia"/>
            </a:endParaRPr>
          </a:p>
          <a:p>
            <a:pPr indent="-317500" lvl="0" marL="457200" rtl="0">
              <a:spcBef>
                <a:spcPts val="1200"/>
              </a:spcBef>
              <a:spcAft>
                <a:spcPts val="0"/>
              </a:spcAft>
              <a:buClr>
                <a:schemeClr val="dk1"/>
              </a:buClr>
              <a:buSzPts val="1400"/>
              <a:buChar char="●"/>
            </a:pPr>
            <a:r>
              <a:rPr b="1" lang="en" sz="1400">
                <a:solidFill>
                  <a:schemeClr val="dk1"/>
                </a:solidFill>
                <a:latin typeface="Georgia"/>
                <a:ea typeface="Georgia"/>
                <a:cs typeface="Georgia"/>
                <a:sym typeface="Georgia"/>
              </a:rPr>
              <a:t>Source</a:t>
            </a:r>
            <a:r>
              <a:rPr lang="en" sz="1400">
                <a:solidFill>
                  <a:schemeClr val="dk1"/>
                </a:solidFill>
                <a:latin typeface="Georgia"/>
                <a:ea typeface="Georgia"/>
                <a:cs typeface="Georgia"/>
                <a:sym typeface="Georgia"/>
              </a:rPr>
              <a:t> - An </a:t>
            </a:r>
            <a:r>
              <a:rPr lang="en" sz="1400">
                <a:solidFill>
                  <a:schemeClr val="dk1"/>
                </a:solidFill>
                <a:uFill>
                  <a:noFill/>
                </a:uFill>
                <a:latin typeface="Georgia"/>
                <a:ea typeface="Georgia"/>
                <a:cs typeface="Georgia"/>
                <a:sym typeface="Georgia"/>
                <a:hlinkClick r:id="rId7"/>
              </a:rPr>
              <a:t>ImageSource</a:t>
            </a:r>
            <a:r>
              <a:rPr lang="en" sz="1400">
                <a:solidFill>
                  <a:schemeClr val="dk1"/>
                </a:solidFill>
                <a:latin typeface="Georgia"/>
                <a:ea typeface="Georgia"/>
                <a:cs typeface="Georgia"/>
                <a:sym typeface="Georgia"/>
              </a:rPr>
              <a:t> instance, either File, Uri or Resource, which sets the image to display.</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Aspect</a:t>
            </a:r>
            <a:r>
              <a:rPr lang="en" sz="1400">
                <a:solidFill>
                  <a:schemeClr val="dk1"/>
                </a:solidFill>
                <a:latin typeface="Georgia"/>
                <a:ea typeface="Georgia"/>
                <a:cs typeface="Georgia"/>
                <a:sym typeface="Georgia"/>
              </a:rPr>
              <a:t> - How to size the image within the bounds it is being displayed within (whether to stretch, crop or letterbox).</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sz="1400">
              <a:solidFill>
                <a:schemeClr val="dk1"/>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idx="1" type="body"/>
          </p:nvPr>
        </p:nvSpPr>
        <p:spPr>
          <a:xfrm>
            <a:off x="311700" y="363900"/>
            <a:ext cx="8520600" cy="431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400">
                <a:solidFill>
                  <a:srgbClr val="000000"/>
                </a:solidFill>
                <a:latin typeface="Georgia"/>
                <a:ea typeface="Georgia"/>
                <a:cs typeface="Georgia"/>
                <a:sym typeface="Georgia"/>
              </a:rPr>
              <a:t>ImageSource</a:t>
            </a:r>
            <a:r>
              <a:rPr lang="en" sz="1400">
                <a:solidFill>
                  <a:schemeClr val="dk1"/>
                </a:solidFill>
                <a:latin typeface="Georgia"/>
                <a:ea typeface="Georgia"/>
                <a:cs typeface="Georgia"/>
                <a:sym typeface="Georgia"/>
              </a:rPr>
              <a:t> instances can be obtained using static methods for each type of image source:</a:t>
            </a:r>
            <a:endParaRPr sz="1400">
              <a:solidFill>
                <a:schemeClr val="dk1"/>
              </a:solidFill>
              <a:latin typeface="Georgia"/>
              <a:ea typeface="Georgia"/>
              <a:cs typeface="Georgia"/>
              <a:sym typeface="Georgia"/>
            </a:endParaRPr>
          </a:p>
          <a:p>
            <a:pPr indent="-317500" lvl="0" marL="457200" rtl="0">
              <a:spcBef>
                <a:spcPts val="120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FromFile</a:t>
            </a:r>
            <a:r>
              <a:rPr lang="en" sz="1400">
                <a:solidFill>
                  <a:schemeClr val="dk1"/>
                </a:solidFill>
                <a:latin typeface="Georgia"/>
                <a:ea typeface="Georgia"/>
                <a:cs typeface="Georgia"/>
                <a:sym typeface="Georgia"/>
              </a:rPr>
              <a:t> - Requires a filename or filepath that can be resolved on each platform.</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FromUri</a:t>
            </a:r>
            <a:r>
              <a:rPr lang="en" sz="1400">
                <a:solidFill>
                  <a:schemeClr val="dk1"/>
                </a:solidFill>
                <a:latin typeface="Georgia"/>
                <a:ea typeface="Georgia"/>
                <a:cs typeface="Georgia"/>
                <a:sym typeface="Georgia"/>
              </a:rPr>
              <a:t> - Requires a Uri object, eg. new Uri("http://server.com/image.jpg")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FromResource</a:t>
            </a:r>
            <a:r>
              <a:rPr lang="en" sz="1400">
                <a:solidFill>
                  <a:schemeClr val="dk1"/>
                </a:solidFill>
                <a:latin typeface="Georgia"/>
                <a:ea typeface="Georgia"/>
                <a:cs typeface="Georgia"/>
                <a:sym typeface="Georgia"/>
              </a:rPr>
              <a:t> - Requires a resource identifier to an image file embedded in the application or PCL, with a </a:t>
            </a:r>
            <a:r>
              <a:rPr b="1" lang="en" sz="1400">
                <a:solidFill>
                  <a:schemeClr val="dk1"/>
                </a:solidFill>
                <a:latin typeface="Georgia"/>
                <a:ea typeface="Georgia"/>
                <a:cs typeface="Georgia"/>
                <a:sym typeface="Georgia"/>
              </a:rPr>
              <a:t>Build Action:EmbeddedResource</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FromStream</a:t>
            </a:r>
            <a:r>
              <a:rPr lang="en" sz="1400">
                <a:solidFill>
                  <a:schemeClr val="dk1"/>
                </a:solidFill>
                <a:latin typeface="Georgia"/>
                <a:ea typeface="Georgia"/>
                <a:cs typeface="Georgia"/>
                <a:sym typeface="Georgia"/>
              </a:rPr>
              <a:t> - Requires a stream that supplies image data.</a:t>
            </a:r>
            <a:endParaRPr sz="1400">
              <a:solidFill>
                <a:schemeClr val="dk1"/>
              </a:solidFill>
              <a:latin typeface="Georgia"/>
              <a:ea typeface="Georgia"/>
              <a:cs typeface="Georgia"/>
              <a:sym typeface="Georgia"/>
            </a:endParaRPr>
          </a:p>
          <a:p>
            <a:pPr indent="0" lvl="0" marL="0" rtl="0">
              <a:spcBef>
                <a:spcPts val="1200"/>
              </a:spcBef>
              <a:spcAft>
                <a:spcPts val="0"/>
              </a:spcAft>
              <a:buNone/>
            </a:pPr>
            <a:r>
              <a:rPr lang="en" sz="1400">
                <a:solidFill>
                  <a:schemeClr val="dk1"/>
                </a:solidFill>
                <a:latin typeface="Georgia"/>
                <a:ea typeface="Georgia"/>
                <a:cs typeface="Georgia"/>
                <a:sym typeface="Georgia"/>
              </a:rPr>
              <a:t>The </a:t>
            </a:r>
            <a:r>
              <a:rPr b="1" lang="en" sz="1400">
                <a:solidFill>
                  <a:schemeClr val="dk1"/>
                </a:solidFill>
                <a:latin typeface="Georgia"/>
                <a:ea typeface="Georgia"/>
                <a:cs typeface="Georgia"/>
                <a:sym typeface="Georgia"/>
              </a:rPr>
              <a:t>Aspect</a:t>
            </a:r>
            <a:r>
              <a:rPr lang="en" sz="1400">
                <a:solidFill>
                  <a:schemeClr val="dk1"/>
                </a:solidFill>
                <a:latin typeface="Georgia"/>
                <a:ea typeface="Georgia"/>
                <a:cs typeface="Georgia"/>
                <a:sym typeface="Georgia"/>
              </a:rPr>
              <a:t> property determines how the image will be scaled to fit the display area:</a:t>
            </a:r>
            <a:endParaRPr sz="1400">
              <a:solidFill>
                <a:schemeClr val="dk1"/>
              </a:solidFill>
              <a:latin typeface="Georgia"/>
              <a:ea typeface="Georgia"/>
              <a:cs typeface="Georgia"/>
              <a:sym typeface="Georgia"/>
            </a:endParaRPr>
          </a:p>
          <a:p>
            <a:pPr indent="-317500" lvl="0" marL="457200" rtl="0">
              <a:spcBef>
                <a:spcPts val="120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Fill</a:t>
            </a:r>
            <a:r>
              <a:rPr lang="en" sz="1400">
                <a:solidFill>
                  <a:schemeClr val="dk1"/>
                </a:solidFill>
                <a:latin typeface="Georgia"/>
                <a:ea typeface="Georgia"/>
                <a:cs typeface="Georgia"/>
                <a:sym typeface="Georgia"/>
              </a:rPr>
              <a:t> - Stretches the image to completely and exactly fill the display area. This may result in the image being distorted.</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AspectFill</a:t>
            </a:r>
            <a:r>
              <a:rPr lang="en" sz="1400">
                <a:solidFill>
                  <a:schemeClr val="dk1"/>
                </a:solidFill>
                <a:latin typeface="Georgia"/>
                <a:ea typeface="Georgia"/>
                <a:cs typeface="Georgia"/>
                <a:sym typeface="Georgia"/>
              </a:rPr>
              <a:t> - Clips the image so that it fills the display area while preserving the aspect (ie. no distortion).</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AspectFit</a:t>
            </a:r>
            <a:r>
              <a:rPr lang="en" sz="1400">
                <a:solidFill>
                  <a:schemeClr val="dk1"/>
                </a:solidFill>
                <a:latin typeface="Georgia"/>
                <a:ea typeface="Georgia"/>
                <a:cs typeface="Georgia"/>
                <a:sym typeface="Georgia"/>
              </a:rPr>
              <a:t> - Letterboxes the image (if required) so that the entire image fits into the display area, with blank space added to the top/bottom or sides depending on the whether the image is wide or tall.</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Local Images</a:t>
            </a:r>
            <a:endParaRPr>
              <a:solidFill>
                <a:srgbClr val="3498DB"/>
              </a:solidFill>
              <a:latin typeface="Georgia"/>
              <a:ea typeface="Georgia"/>
              <a:cs typeface="Georgia"/>
              <a:sym typeface="Georgia"/>
            </a:endParaRPr>
          </a:p>
        </p:txBody>
      </p:sp>
      <p:sp>
        <p:nvSpPr>
          <p:cNvPr id="124" name="Shape 124"/>
          <p:cNvSpPr txBox="1"/>
          <p:nvPr>
            <p:ph idx="1" type="body"/>
          </p:nvPr>
        </p:nvSpPr>
        <p:spPr>
          <a:xfrm>
            <a:off x="311700" y="1115375"/>
            <a:ext cx="8520600" cy="38862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Image files can be added to each application project and referenced from Xamarin.Forms shared code. </a:t>
            </a:r>
            <a:endParaRPr sz="1400">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To use a single image across all apps, </a:t>
            </a:r>
            <a:r>
              <a:rPr i="1" lang="en" sz="1400">
                <a:solidFill>
                  <a:schemeClr val="dk1"/>
                </a:solidFill>
                <a:highlight>
                  <a:srgbClr val="FFFFFF"/>
                </a:highlight>
                <a:latin typeface="Georgia"/>
                <a:ea typeface="Georgia"/>
                <a:cs typeface="Georgia"/>
                <a:sym typeface="Georgia"/>
              </a:rPr>
              <a:t>the same filename must be used on every platform</a:t>
            </a:r>
            <a:r>
              <a:rPr lang="en" sz="1400">
                <a:solidFill>
                  <a:schemeClr val="dk1"/>
                </a:solidFill>
                <a:highlight>
                  <a:srgbClr val="FFFFFF"/>
                </a:highlight>
                <a:latin typeface="Georgia"/>
                <a:ea typeface="Georgia"/>
                <a:cs typeface="Georgia"/>
                <a:sym typeface="Georgia"/>
              </a:rPr>
              <a:t>, and it should be a valid Android resource name (ie. only lowercase letters, numerals, the underscore, and the period are allowed).</a:t>
            </a:r>
            <a:endParaRPr sz="1400">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iOS</a:t>
            </a:r>
            <a:r>
              <a:rPr lang="en" sz="1400">
                <a:solidFill>
                  <a:schemeClr val="dk1"/>
                </a:solidFill>
                <a:latin typeface="Georgia"/>
                <a:ea typeface="Georgia"/>
                <a:cs typeface="Georgia"/>
                <a:sym typeface="Georgia"/>
              </a:rPr>
              <a:t> - The preferred way to manage and support images since iOS 9 is to use </a:t>
            </a:r>
            <a:r>
              <a:rPr b="1" lang="en" sz="1400">
                <a:solidFill>
                  <a:schemeClr val="dk1"/>
                </a:solidFill>
                <a:latin typeface="Georgia"/>
                <a:ea typeface="Georgia"/>
                <a:cs typeface="Georgia"/>
                <a:sym typeface="Georgia"/>
              </a:rPr>
              <a:t>Asset Catalog Image Sets</a:t>
            </a:r>
            <a:r>
              <a:rPr lang="en" sz="1400">
                <a:solidFill>
                  <a:schemeClr val="dk1"/>
                </a:solidFill>
                <a:latin typeface="Georgia"/>
                <a:ea typeface="Georgia"/>
                <a:cs typeface="Georgia"/>
                <a:sym typeface="Georgia"/>
              </a:rPr>
              <a:t>, which should contain all of the versions of an image that are necessary to support various devices and scale factors for an application.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Android</a:t>
            </a:r>
            <a:r>
              <a:rPr lang="en" sz="1400">
                <a:solidFill>
                  <a:schemeClr val="dk1"/>
                </a:solidFill>
                <a:latin typeface="Georgia"/>
                <a:ea typeface="Georgia"/>
                <a:cs typeface="Georgia"/>
                <a:sym typeface="Georgia"/>
              </a:rPr>
              <a:t> - Place images in the </a:t>
            </a:r>
            <a:r>
              <a:rPr b="1" lang="en" sz="1400">
                <a:solidFill>
                  <a:schemeClr val="dk1"/>
                </a:solidFill>
                <a:latin typeface="Georgia"/>
                <a:ea typeface="Georgia"/>
                <a:cs typeface="Georgia"/>
                <a:sym typeface="Georgia"/>
              </a:rPr>
              <a:t>Resources/drawable</a:t>
            </a:r>
            <a:r>
              <a:rPr lang="en" sz="1400">
                <a:solidFill>
                  <a:schemeClr val="dk1"/>
                </a:solidFill>
                <a:latin typeface="Georgia"/>
                <a:ea typeface="Georgia"/>
                <a:cs typeface="Georgia"/>
                <a:sym typeface="Georgia"/>
              </a:rPr>
              <a:t> directory with </a:t>
            </a:r>
            <a:r>
              <a:rPr b="1" lang="en" sz="1400">
                <a:solidFill>
                  <a:schemeClr val="dk1"/>
                </a:solidFill>
                <a:latin typeface="Georgia"/>
                <a:ea typeface="Georgia"/>
                <a:cs typeface="Georgia"/>
                <a:sym typeface="Georgia"/>
              </a:rPr>
              <a:t>Build Action: AndroidResource</a:t>
            </a:r>
            <a:r>
              <a:rPr lang="en" sz="1400">
                <a:solidFill>
                  <a:schemeClr val="dk1"/>
                </a:solidFill>
                <a:latin typeface="Georgia"/>
                <a:ea typeface="Georgia"/>
                <a:cs typeface="Georgia"/>
                <a:sym typeface="Georgia"/>
              </a:rPr>
              <a:t>. High- and low-DPI versions of an image can also be supplied (in appropriately named </a:t>
            </a:r>
            <a:r>
              <a:rPr b="1" lang="en" sz="1400">
                <a:solidFill>
                  <a:schemeClr val="dk1"/>
                </a:solidFill>
                <a:latin typeface="Georgia"/>
                <a:ea typeface="Georgia"/>
                <a:cs typeface="Georgia"/>
                <a:sym typeface="Georgia"/>
              </a:rPr>
              <a:t>Resources</a:t>
            </a:r>
            <a:r>
              <a:rPr lang="en" sz="1400">
                <a:solidFill>
                  <a:schemeClr val="dk1"/>
                </a:solidFill>
                <a:latin typeface="Georgia"/>
                <a:ea typeface="Georgia"/>
                <a:cs typeface="Georgia"/>
                <a:sym typeface="Georgia"/>
              </a:rPr>
              <a:t> subdirectories such as </a:t>
            </a:r>
            <a:r>
              <a:rPr b="1" lang="en" sz="1400">
                <a:solidFill>
                  <a:schemeClr val="dk1"/>
                </a:solidFill>
                <a:latin typeface="Georgia"/>
                <a:ea typeface="Georgia"/>
                <a:cs typeface="Georgia"/>
                <a:sym typeface="Georgia"/>
              </a:rPr>
              <a:t>drawable-ldpi</a:t>
            </a:r>
            <a:r>
              <a:rPr lang="en" sz="1400">
                <a:solidFill>
                  <a:schemeClr val="dk1"/>
                </a:solidFill>
                <a:latin typeface="Georgia"/>
                <a:ea typeface="Georgia"/>
                <a:cs typeface="Georgia"/>
                <a:sym typeface="Georgia"/>
              </a:rPr>
              <a:t>, </a:t>
            </a:r>
            <a:r>
              <a:rPr b="1" lang="en" sz="1400">
                <a:solidFill>
                  <a:schemeClr val="dk1"/>
                </a:solidFill>
                <a:latin typeface="Georgia"/>
                <a:ea typeface="Georgia"/>
                <a:cs typeface="Georgia"/>
                <a:sym typeface="Georgia"/>
              </a:rPr>
              <a:t>drawable-hdpi</a:t>
            </a:r>
            <a:r>
              <a:rPr lang="en" sz="1400">
                <a:solidFill>
                  <a:schemeClr val="dk1"/>
                </a:solidFill>
                <a:latin typeface="Georgia"/>
                <a:ea typeface="Georgia"/>
                <a:cs typeface="Georgia"/>
                <a:sym typeface="Georgia"/>
              </a:rPr>
              <a:t>, and </a:t>
            </a:r>
            <a:r>
              <a:rPr b="1" lang="en" sz="1400">
                <a:solidFill>
                  <a:schemeClr val="dk1"/>
                </a:solidFill>
                <a:latin typeface="Georgia"/>
                <a:ea typeface="Georgia"/>
                <a:cs typeface="Georgia"/>
                <a:sym typeface="Georgia"/>
              </a:rPr>
              <a:t>drawable-xhdpi</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Windows Phone</a:t>
            </a:r>
            <a:r>
              <a:rPr lang="en" sz="1400">
                <a:solidFill>
                  <a:schemeClr val="dk1"/>
                </a:solidFill>
                <a:latin typeface="Georgia"/>
                <a:ea typeface="Georgia"/>
                <a:cs typeface="Georgia"/>
                <a:sym typeface="Georgia"/>
              </a:rPr>
              <a:t> - Place images in the application's root directory with </a:t>
            </a:r>
            <a:r>
              <a:rPr b="1" lang="en" sz="1400">
                <a:solidFill>
                  <a:schemeClr val="dk1"/>
                </a:solidFill>
                <a:latin typeface="Georgia"/>
                <a:ea typeface="Georgia"/>
                <a:cs typeface="Georgia"/>
                <a:sym typeface="Georgia"/>
              </a:rPr>
              <a:t>Build Action: Content</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Universal Windows Platform (UWP)</a:t>
            </a:r>
            <a:r>
              <a:rPr lang="en" sz="1400">
                <a:solidFill>
                  <a:schemeClr val="dk1"/>
                </a:solidFill>
                <a:latin typeface="Georgia"/>
                <a:ea typeface="Georgia"/>
                <a:cs typeface="Georgia"/>
                <a:sym typeface="Georgia"/>
              </a:rPr>
              <a:t> - Place images in the application's root directory with </a:t>
            </a:r>
            <a:r>
              <a:rPr b="1" lang="en" sz="1400">
                <a:solidFill>
                  <a:schemeClr val="dk1"/>
                </a:solidFill>
                <a:latin typeface="Georgia"/>
                <a:ea typeface="Georgia"/>
                <a:cs typeface="Georgia"/>
                <a:sym typeface="Georgia"/>
              </a:rPr>
              <a:t>Build Action: Content</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Shape 129"/>
          <p:cNvPicPr preferRelativeResize="0"/>
          <p:nvPr/>
        </p:nvPicPr>
        <p:blipFill>
          <a:blip r:embed="rId3">
            <a:alphaModFix/>
          </a:blip>
          <a:stretch>
            <a:fillRect/>
          </a:stretch>
        </p:blipFill>
        <p:spPr>
          <a:xfrm>
            <a:off x="649725" y="1318363"/>
            <a:ext cx="2733675" cy="257175"/>
          </a:xfrm>
          <a:prstGeom prst="rect">
            <a:avLst/>
          </a:prstGeom>
          <a:noFill/>
          <a:ln>
            <a:noFill/>
          </a:ln>
        </p:spPr>
      </p:pic>
      <p:pic>
        <p:nvPicPr>
          <p:cNvPr id="130" name="Shape 130"/>
          <p:cNvPicPr preferRelativeResize="0"/>
          <p:nvPr/>
        </p:nvPicPr>
        <p:blipFill>
          <a:blip r:embed="rId4">
            <a:alphaModFix/>
          </a:blip>
          <a:stretch>
            <a:fillRect/>
          </a:stretch>
        </p:blipFill>
        <p:spPr>
          <a:xfrm>
            <a:off x="649725" y="2749550"/>
            <a:ext cx="4598292" cy="257175"/>
          </a:xfrm>
          <a:prstGeom prst="rect">
            <a:avLst/>
          </a:prstGeom>
          <a:noFill/>
          <a:ln>
            <a:noFill/>
          </a:ln>
        </p:spPr>
      </p:pic>
      <p:pic>
        <p:nvPicPr>
          <p:cNvPr id="131" name="Shape 131"/>
          <p:cNvPicPr preferRelativeResize="0"/>
          <p:nvPr/>
        </p:nvPicPr>
        <p:blipFill>
          <a:blip r:embed="rId5">
            <a:alphaModFix/>
          </a:blip>
          <a:stretch>
            <a:fillRect/>
          </a:stretch>
        </p:blipFill>
        <p:spPr>
          <a:xfrm>
            <a:off x="6844625" y="711175"/>
            <a:ext cx="1647825" cy="3190875"/>
          </a:xfrm>
          <a:prstGeom prst="rect">
            <a:avLst/>
          </a:prstGeom>
          <a:noFill/>
          <a:ln>
            <a:noFill/>
          </a:ln>
        </p:spPr>
      </p:pic>
      <p:sp>
        <p:nvSpPr>
          <p:cNvPr id="132" name="Shape 132"/>
          <p:cNvSpPr txBox="1"/>
          <p:nvPr>
            <p:ph type="title"/>
          </p:nvPr>
        </p:nvSpPr>
        <p:spPr>
          <a:xfrm>
            <a:off x="311700" y="445025"/>
            <a:ext cx="13080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2400">
                <a:highlight>
                  <a:srgbClr val="FFFFFF"/>
                </a:highlight>
                <a:latin typeface="Georgia"/>
                <a:ea typeface="Georgia"/>
                <a:cs typeface="Georgia"/>
                <a:sym typeface="Georgia"/>
              </a:rPr>
              <a:t>Xaml</a:t>
            </a:r>
            <a:endParaRPr sz="2400">
              <a:latin typeface="Georgia"/>
              <a:ea typeface="Georgia"/>
              <a:cs typeface="Georgia"/>
              <a:sym typeface="Georgia"/>
            </a:endParaRPr>
          </a:p>
        </p:txBody>
      </p:sp>
      <p:sp>
        <p:nvSpPr>
          <p:cNvPr id="133" name="Shape 133"/>
          <p:cNvSpPr txBox="1"/>
          <p:nvPr>
            <p:ph type="title"/>
          </p:nvPr>
        </p:nvSpPr>
        <p:spPr>
          <a:xfrm>
            <a:off x="311700" y="1876200"/>
            <a:ext cx="13080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2400">
                <a:highlight>
                  <a:srgbClr val="FFFFFF"/>
                </a:highlight>
                <a:latin typeface="Georgia"/>
                <a:ea typeface="Georgia"/>
                <a:cs typeface="Georgia"/>
                <a:sym typeface="Georgia"/>
              </a:rPr>
              <a:t>C#</a:t>
            </a:r>
            <a:endParaRPr sz="24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Embedded Images</a:t>
            </a:r>
            <a:endParaRPr>
              <a:solidFill>
                <a:srgbClr val="3498DB"/>
              </a:solidFill>
              <a:latin typeface="Georgia"/>
              <a:ea typeface="Georgia"/>
              <a:cs typeface="Georgia"/>
              <a:sym typeface="Georgia"/>
            </a:endParaRPr>
          </a:p>
        </p:txBody>
      </p:sp>
      <p:sp>
        <p:nvSpPr>
          <p:cNvPr id="139" name="Shape 139"/>
          <p:cNvSpPr txBox="1"/>
          <p:nvPr>
            <p:ph idx="1" type="body"/>
          </p:nvPr>
        </p:nvSpPr>
        <p:spPr>
          <a:xfrm>
            <a:off x="311700" y="1152475"/>
            <a:ext cx="5037900" cy="2861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Embedded images are also shipped with an application (like local images) but instead of having a copy of the image in each application's file structure the image file is embedded in the assembly as a resource. </a:t>
            </a:r>
            <a:endParaRPr sz="1400">
              <a:solidFill>
                <a:schemeClr val="dk1"/>
              </a:solidFill>
              <a:latin typeface="Georgia"/>
              <a:ea typeface="Georgia"/>
              <a:cs typeface="Georgia"/>
              <a:sym typeface="Georgia"/>
            </a:endParaRPr>
          </a:p>
          <a:p>
            <a:pPr indent="-317500" lvl="0" marL="45720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This method of distributing images is particularly suited to creating components, as the image is bundled with the code.</a:t>
            </a:r>
            <a:endParaRPr sz="1400">
              <a:solidFill>
                <a:schemeClr val="dk1"/>
              </a:solidFill>
              <a:latin typeface="Georgia"/>
              <a:ea typeface="Georgia"/>
              <a:cs typeface="Georgia"/>
              <a:sym typeface="Georgia"/>
            </a:endParaRPr>
          </a:p>
        </p:txBody>
      </p:sp>
      <p:pic>
        <p:nvPicPr>
          <p:cNvPr id="140" name="Shape 140"/>
          <p:cNvPicPr preferRelativeResize="0"/>
          <p:nvPr/>
        </p:nvPicPr>
        <p:blipFill>
          <a:blip r:embed="rId3">
            <a:alphaModFix/>
          </a:blip>
          <a:stretch>
            <a:fillRect/>
          </a:stretch>
        </p:blipFill>
        <p:spPr>
          <a:xfrm>
            <a:off x="5521925" y="152400"/>
            <a:ext cx="3310371"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Shape 145"/>
          <p:cNvPicPr preferRelativeResize="0"/>
          <p:nvPr/>
        </p:nvPicPr>
        <p:blipFill>
          <a:blip r:embed="rId3">
            <a:alphaModFix/>
          </a:blip>
          <a:stretch>
            <a:fillRect/>
          </a:stretch>
        </p:blipFill>
        <p:spPr>
          <a:xfrm>
            <a:off x="574525" y="1582425"/>
            <a:ext cx="7833751" cy="3099300"/>
          </a:xfrm>
          <a:prstGeom prst="rect">
            <a:avLst/>
          </a:prstGeom>
          <a:noFill/>
          <a:ln>
            <a:noFill/>
          </a:ln>
        </p:spPr>
      </p:pic>
      <p:sp>
        <p:nvSpPr>
          <p:cNvPr id="146" name="Shape 146"/>
          <p:cNvSpPr txBox="1"/>
          <p:nvPr>
            <p:ph type="title"/>
          </p:nvPr>
        </p:nvSpPr>
        <p:spPr>
          <a:xfrm>
            <a:off x="311700" y="445025"/>
            <a:ext cx="53505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2400">
                <a:highlight>
                  <a:srgbClr val="FFFFFF"/>
                </a:highlight>
                <a:latin typeface="Georgia"/>
                <a:ea typeface="Georgia"/>
                <a:cs typeface="Georgia"/>
                <a:sym typeface="Georgia"/>
              </a:rPr>
              <a:t>Visual Studio for Mac</a:t>
            </a:r>
            <a:endParaRPr sz="24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Downloaded Images</a:t>
            </a:r>
            <a:endParaRPr>
              <a:solidFill>
                <a:srgbClr val="3498DB"/>
              </a:solidFill>
              <a:latin typeface="Georgia"/>
              <a:ea typeface="Georgia"/>
              <a:cs typeface="Georgia"/>
              <a:sym typeface="Georgia"/>
            </a:endParaRPr>
          </a:p>
        </p:txBody>
      </p:sp>
      <p:sp>
        <p:nvSpPr>
          <p:cNvPr id="152" name="Shape 152"/>
          <p:cNvSpPr txBox="1"/>
          <p:nvPr>
            <p:ph idx="1" type="body"/>
          </p:nvPr>
        </p:nvSpPr>
        <p:spPr>
          <a:xfrm>
            <a:off x="311700" y="1152475"/>
            <a:ext cx="4810500" cy="3537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Images can be automatically downloaded for display.</a:t>
            </a:r>
            <a:endParaRPr sz="1400">
              <a:solidFill>
                <a:schemeClr val="dk1"/>
              </a:solidFill>
              <a:latin typeface="Georgia"/>
              <a:ea typeface="Georgia"/>
              <a:cs typeface="Georgia"/>
              <a:sym typeface="Georgia"/>
            </a:endParaRPr>
          </a:p>
        </p:txBody>
      </p:sp>
      <p:pic>
        <p:nvPicPr>
          <p:cNvPr id="153" name="Shape 153"/>
          <p:cNvPicPr preferRelativeResize="0"/>
          <p:nvPr/>
        </p:nvPicPr>
        <p:blipFill>
          <a:blip r:embed="rId3">
            <a:alphaModFix/>
          </a:blip>
          <a:stretch>
            <a:fillRect/>
          </a:stretch>
        </p:blipFill>
        <p:spPr>
          <a:xfrm>
            <a:off x="858725" y="1658575"/>
            <a:ext cx="6886575" cy="1924050"/>
          </a:xfrm>
          <a:prstGeom prst="rect">
            <a:avLst/>
          </a:prstGeom>
          <a:noFill/>
          <a:ln>
            <a:noFill/>
          </a:ln>
        </p:spPr>
      </p:pic>
      <p:pic>
        <p:nvPicPr>
          <p:cNvPr id="154" name="Shape 154"/>
          <p:cNvPicPr preferRelativeResize="0"/>
          <p:nvPr/>
        </p:nvPicPr>
        <p:blipFill>
          <a:blip r:embed="rId4">
            <a:alphaModFix/>
          </a:blip>
          <a:stretch>
            <a:fillRect/>
          </a:stretch>
        </p:blipFill>
        <p:spPr>
          <a:xfrm>
            <a:off x="152400" y="3735025"/>
            <a:ext cx="8839200" cy="2328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Downloaded Image Caching</a:t>
            </a:r>
            <a:endParaRPr>
              <a:latin typeface="Georgia"/>
              <a:ea typeface="Georgia"/>
              <a:cs typeface="Georgia"/>
              <a:sym typeface="Georgia"/>
            </a:endParaRPr>
          </a:p>
        </p:txBody>
      </p:sp>
      <p:sp>
        <p:nvSpPr>
          <p:cNvPr id="160" name="Shape 160"/>
          <p:cNvSpPr txBox="1"/>
          <p:nvPr>
            <p:ph idx="1" type="body"/>
          </p:nvPr>
        </p:nvSpPr>
        <p:spPr>
          <a:xfrm>
            <a:off x="311700" y="1152475"/>
            <a:ext cx="8520600" cy="15543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chemeClr val="dk1"/>
                </a:solidFill>
                <a:latin typeface="Georgia"/>
                <a:ea typeface="Georgia"/>
                <a:cs typeface="Georgia"/>
                <a:sym typeface="Georgia"/>
              </a:rPr>
              <a:t>A UriImageSource also supports caching of downloaded images, configured through the following properties:</a:t>
            </a:r>
            <a:endParaRPr sz="1400">
              <a:solidFill>
                <a:schemeClr val="dk1"/>
              </a:solidFill>
              <a:latin typeface="Georgia"/>
              <a:ea typeface="Georgia"/>
              <a:cs typeface="Georgia"/>
              <a:sym typeface="Georgia"/>
            </a:endParaRPr>
          </a:p>
          <a:p>
            <a:pPr indent="-317500" lvl="0" marL="457200" rtl="0">
              <a:spcBef>
                <a:spcPts val="120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CachingEnabled</a:t>
            </a:r>
            <a:r>
              <a:rPr lang="en" sz="1400">
                <a:solidFill>
                  <a:schemeClr val="dk1"/>
                </a:solidFill>
                <a:latin typeface="Georgia"/>
                <a:ea typeface="Georgia"/>
                <a:cs typeface="Georgia"/>
                <a:sym typeface="Georgia"/>
              </a:rPr>
              <a:t> - Whether caching is enabled (true by default).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CacheValidity</a:t>
            </a:r>
            <a:r>
              <a:rPr lang="en" sz="1400">
                <a:solidFill>
                  <a:schemeClr val="dk1"/>
                </a:solidFill>
                <a:latin typeface="Georgia"/>
                <a:ea typeface="Georgia"/>
                <a:cs typeface="Georgia"/>
                <a:sym typeface="Georgia"/>
              </a:rPr>
              <a:t> - A TimeSpan that defines how long the image will be stored locally (by default 24 hours).</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sz="1400">
              <a:solidFill>
                <a:schemeClr val="dk1"/>
              </a:solidFill>
              <a:latin typeface="Georgia"/>
              <a:ea typeface="Georgia"/>
              <a:cs typeface="Georgia"/>
              <a:sym typeface="Georgia"/>
            </a:endParaRPr>
          </a:p>
        </p:txBody>
      </p:sp>
      <p:pic>
        <p:nvPicPr>
          <p:cNvPr id="161" name="Shape 161"/>
          <p:cNvPicPr preferRelativeResize="0"/>
          <p:nvPr/>
        </p:nvPicPr>
        <p:blipFill>
          <a:blip r:embed="rId3">
            <a:alphaModFix/>
          </a:blip>
          <a:stretch>
            <a:fillRect/>
          </a:stretch>
        </p:blipFill>
        <p:spPr>
          <a:xfrm>
            <a:off x="1471600" y="3198600"/>
            <a:ext cx="6200775" cy="1104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BoxView</a:t>
            </a:r>
            <a:endParaRPr>
              <a:solidFill>
                <a:srgbClr val="3498DB"/>
              </a:solidFill>
              <a:latin typeface="Georgia"/>
              <a:ea typeface="Georgia"/>
              <a:cs typeface="Georgia"/>
              <a:sym typeface="Georgia"/>
            </a:endParaRPr>
          </a:p>
        </p:txBody>
      </p:sp>
      <p:sp>
        <p:nvSpPr>
          <p:cNvPr id="167" name="Shape 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uFill>
                  <a:noFill/>
                </a:uFill>
                <a:latin typeface="Georgia"/>
                <a:ea typeface="Georgia"/>
                <a:cs typeface="Georgia"/>
                <a:sym typeface="Georgia"/>
                <a:hlinkClick r:id="rId3"/>
              </a:rPr>
              <a:t>BoxView</a:t>
            </a:r>
            <a:r>
              <a:rPr lang="en" sz="1400">
                <a:solidFill>
                  <a:schemeClr val="dk1"/>
                </a:solidFill>
                <a:latin typeface="Georgia"/>
                <a:ea typeface="Georgia"/>
                <a:cs typeface="Georgia"/>
                <a:sym typeface="Georgia"/>
              </a:rPr>
              <a:t> renders a simple rectangle of a specified width, height, and color.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BoxView is used for decoration, rudimentary graphics, and for interaction with the user through touch.</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The BoxView can be sized to resemble a line of a specific width and thickness, and then rotated by any angle using the Rotation property.</a:t>
            </a:r>
            <a:endParaRPr sz="1400">
              <a:solidFill>
                <a:schemeClr val="dk1"/>
              </a:solidFill>
              <a:latin typeface="Georgia"/>
              <a:ea typeface="Georgia"/>
              <a:cs typeface="Georgia"/>
              <a:sym typeface="Georgia"/>
            </a:endParaRPr>
          </a:p>
          <a:p>
            <a:pPr indent="0" lvl="0" marL="0">
              <a:spcBef>
                <a:spcPts val="0"/>
              </a:spcBef>
              <a:spcAft>
                <a:spcPts val="1600"/>
              </a:spcAft>
              <a:buNone/>
            </a:pPr>
            <a:r>
              <a:t/>
            </a:r>
            <a:endParaRPr sz="1400">
              <a:solidFill>
                <a:schemeClr val="dk1"/>
              </a:solidFill>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Shape 172"/>
          <p:cNvPicPr preferRelativeResize="0"/>
          <p:nvPr/>
        </p:nvPicPr>
        <p:blipFill>
          <a:blip r:embed="rId3">
            <a:alphaModFix/>
          </a:blip>
          <a:stretch>
            <a:fillRect/>
          </a:stretch>
        </p:blipFill>
        <p:spPr>
          <a:xfrm>
            <a:off x="838200" y="1295400"/>
            <a:ext cx="4943475" cy="2181225"/>
          </a:xfrm>
          <a:prstGeom prst="rect">
            <a:avLst/>
          </a:prstGeom>
          <a:noFill/>
          <a:ln>
            <a:noFill/>
          </a:ln>
        </p:spPr>
      </p:pic>
      <p:pic>
        <p:nvPicPr>
          <p:cNvPr id="173" name="Shape 173"/>
          <p:cNvPicPr preferRelativeResize="0"/>
          <p:nvPr/>
        </p:nvPicPr>
        <p:blipFill>
          <a:blip r:embed="rId4">
            <a:alphaModFix/>
          </a:blip>
          <a:stretch>
            <a:fillRect/>
          </a:stretch>
        </p:blipFill>
        <p:spPr>
          <a:xfrm>
            <a:off x="6086475" y="685800"/>
            <a:ext cx="1781175" cy="353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Content</a:t>
            </a:r>
            <a:endParaRPr>
              <a:solidFill>
                <a:srgbClr val="3498DB"/>
              </a:solidFill>
              <a:latin typeface="Georgia"/>
              <a:ea typeface="Georgia"/>
              <a:cs typeface="Georgia"/>
              <a:sym typeface="Georgia"/>
            </a:endParaRPr>
          </a:p>
        </p:txBody>
      </p:sp>
      <p:sp>
        <p:nvSpPr>
          <p:cNvPr id="61" name="Shape 61"/>
          <p:cNvSpPr txBox="1"/>
          <p:nvPr>
            <p:ph idx="1" type="body"/>
          </p:nvPr>
        </p:nvSpPr>
        <p:spPr>
          <a:xfrm>
            <a:off x="311700" y="1152475"/>
            <a:ext cx="42633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Introduction to Controls(Views)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Views for Presentation</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Views that initiate Commands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Views for setting values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Views for editing text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Views to Indicate Activity</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Views that display Collection</a:t>
            </a:r>
            <a:endParaRPr sz="1400">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WebView</a:t>
            </a:r>
            <a:endParaRPr>
              <a:solidFill>
                <a:srgbClr val="3498DB"/>
              </a:solidFill>
              <a:latin typeface="Georgia"/>
              <a:ea typeface="Georgia"/>
              <a:cs typeface="Georgia"/>
              <a:sym typeface="Georgia"/>
            </a:endParaRPr>
          </a:p>
        </p:txBody>
      </p:sp>
      <p:sp>
        <p:nvSpPr>
          <p:cNvPr id="179" name="Shape 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Georgia"/>
              <a:buChar char="●"/>
            </a:pPr>
            <a:r>
              <a:rPr lang="en" sz="1400">
                <a:solidFill>
                  <a:schemeClr val="dk1"/>
                </a:solidFill>
                <a:uFill>
                  <a:noFill/>
                </a:uFill>
                <a:latin typeface="Georgia"/>
                <a:ea typeface="Georgia"/>
                <a:cs typeface="Georgia"/>
                <a:sym typeface="Georgia"/>
                <a:hlinkClick r:id="rId3"/>
              </a:rPr>
              <a:t>WebView</a:t>
            </a:r>
            <a:r>
              <a:rPr lang="en" sz="1400">
                <a:solidFill>
                  <a:schemeClr val="dk1"/>
                </a:solidFill>
                <a:latin typeface="Georgia"/>
                <a:ea typeface="Georgia"/>
                <a:cs typeface="Georgia"/>
                <a:sym typeface="Georgia"/>
              </a:rPr>
              <a:t> is a view for displaying web and HTML content in your app. </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lang="en" sz="1400">
                <a:solidFill>
                  <a:schemeClr val="dk1"/>
                </a:solidFill>
                <a:latin typeface="Georgia"/>
                <a:ea typeface="Georgia"/>
                <a:cs typeface="Georgia"/>
                <a:sym typeface="Georgia"/>
              </a:rPr>
              <a:t>Unlike OpenUri, which takes the user to the web browser on the device, WebView displays the HTML content inside your app.</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URLs must be fully formed with the protocol specified (i.e. it must have "http://" or "https://" prepended to it)</a:t>
            </a:r>
            <a:endParaRPr sz="1400">
              <a:solidFill>
                <a:schemeClr val="dk1"/>
              </a:solidFill>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WebView comes with support for the following types of content:</a:t>
            </a:r>
            <a:endParaRPr sz="1400">
              <a:solidFill>
                <a:schemeClr val="dk1"/>
              </a:solidFill>
              <a:latin typeface="Georgia"/>
              <a:ea typeface="Georgia"/>
              <a:cs typeface="Georgia"/>
              <a:sym typeface="Georgia"/>
            </a:endParaRPr>
          </a:p>
          <a:p>
            <a:pPr indent="-317500" lvl="0" marL="457200" rtl="0">
              <a:spcBef>
                <a:spcPts val="120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HTML &amp; CSS websites</a:t>
            </a:r>
            <a:r>
              <a:rPr lang="en" sz="1400">
                <a:solidFill>
                  <a:schemeClr val="dk1"/>
                </a:solidFill>
                <a:latin typeface="Georgia"/>
                <a:ea typeface="Georgia"/>
                <a:cs typeface="Georgia"/>
                <a:sym typeface="Georgia"/>
              </a:rPr>
              <a:t> – WebView has full support for websites written using HTML &amp; CSS, including JavaScript support.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Documents</a:t>
            </a:r>
            <a:r>
              <a:rPr lang="en" sz="1400">
                <a:solidFill>
                  <a:schemeClr val="dk1"/>
                </a:solidFill>
                <a:latin typeface="Georgia"/>
                <a:ea typeface="Georgia"/>
                <a:cs typeface="Georgia"/>
                <a:sym typeface="Georgia"/>
              </a:rPr>
              <a:t> – Because WebView is implemented using native components on each platform, WebView is capable of showing documents that are viewable on each platform. That means that PDF files work on iOS and Android, but not Windows Phone.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HTML strings</a:t>
            </a:r>
            <a:r>
              <a:rPr lang="en" sz="1400">
                <a:solidFill>
                  <a:schemeClr val="dk1"/>
                </a:solidFill>
                <a:latin typeface="Georgia"/>
                <a:ea typeface="Georgia"/>
                <a:cs typeface="Georgia"/>
                <a:sym typeface="Georgia"/>
              </a:rPr>
              <a:t> – WebView can show HTML strings from memory.</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Local Files</a:t>
            </a:r>
            <a:r>
              <a:rPr lang="en" sz="1400">
                <a:solidFill>
                  <a:schemeClr val="dk1"/>
                </a:solidFill>
                <a:latin typeface="Georgia"/>
                <a:ea typeface="Georgia"/>
                <a:cs typeface="Georgia"/>
                <a:sym typeface="Georgia"/>
              </a:rPr>
              <a:t> – WebView can present any of the content types above embedded in the app.</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sz="1400">
              <a:solidFill>
                <a:schemeClr val="dk1"/>
              </a:solidFill>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Shape 184"/>
          <p:cNvPicPr preferRelativeResize="0"/>
          <p:nvPr/>
        </p:nvPicPr>
        <p:blipFill>
          <a:blip r:embed="rId3">
            <a:alphaModFix/>
          </a:blip>
          <a:stretch>
            <a:fillRect/>
          </a:stretch>
        </p:blipFill>
        <p:spPr>
          <a:xfrm>
            <a:off x="1802563" y="912575"/>
            <a:ext cx="2362200" cy="600075"/>
          </a:xfrm>
          <a:prstGeom prst="rect">
            <a:avLst/>
          </a:prstGeom>
          <a:noFill/>
          <a:ln>
            <a:noFill/>
          </a:ln>
        </p:spPr>
      </p:pic>
      <p:pic>
        <p:nvPicPr>
          <p:cNvPr id="185" name="Shape 185"/>
          <p:cNvPicPr preferRelativeResize="0"/>
          <p:nvPr/>
        </p:nvPicPr>
        <p:blipFill>
          <a:blip r:embed="rId4">
            <a:alphaModFix/>
          </a:blip>
          <a:stretch>
            <a:fillRect/>
          </a:stretch>
        </p:blipFill>
        <p:spPr>
          <a:xfrm>
            <a:off x="1445375" y="2709350"/>
            <a:ext cx="3076575" cy="1295400"/>
          </a:xfrm>
          <a:prstGeom prst="rect">
            <a:avLst/>
          </a:prstGeom>
          <a:noFill/>
          <a:ln>
            <a:noFill/>
          </a:ln>
        </p:spPr>
      </p:pic>
      <p:pic>
        <p:nvPicPr>
          <p:cNvPr id="186" name="Shape 186"/>
          <p:cNvPicPr preferRelativeResize="0"/>
          <p:nvPr/>
        </p:nvPicPr>
        <p:blipFill>
          <a:blip r:embed="rId5">
            <a:alphaModFix/>
          </a:blip>
          <a:stretch>
            <a:fillRect/>
          </a:stretch>
        </p:blipFill>
        <p:spPr>
          <a:xfrm>
            <a:off x="6386475" y="180825"/>
            <a:ext cx="2419350"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Navigation on WebView</a:t>
            </a:r>
            <a:endParaRPr>
              <a:latin typeface="Georgia"/>
              <a:ea typeface="Georgia"/>
              <a:cs typeface="Georgia"/>
              <a:sym typeface="Georgia"/>
            </a:endParaRPr>
          </a:p>
        </p:txBody>
      </p:sp>
      <p:sp>
        <p:nvSpPr>
          <p:cNvPr id="192" name="Shape 192"/>
          <p:cNvSpPr txBox="1"/>
          <p:nvPr>
            <p:ph idx="1" type="body"/>
          </p:nvPr>
        </p:nvSpPr>
        <p:spPr>
          <a:xfrm>
            <a:off x="311700" y="1152475"/>
            <a:ext cx="8520600" cy="34299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chemeClr val="dk1"/>
                </a:solidFill>
                <a:latin typeface="Georgia"/>
                <a:ea typeface="Georgia"/>
                <a:cs typeface="Georgia"/>
                <a:sym typeface="Georgia"/>
              </a:rPr>
              <a:t>WebView supports navigation through several methods and properties that it makes available:</a:t>
            </a:r>
            <a:endParaRPr sz="1400">
              <a:solidFill>
                <a:schemeClr val="dk1"/>
              </a:solidFill>
              <a:latin typeface="Georgia"/>
              <a:ea typeface="Georgia"/>
              <a:cs typeface="Georgia"/>
              <a:sym typeface="Georgia"/>
            </a:endParaRPr>
          </a:p>
          <a:p>
            <a:pPr indent="-317500" lvl="0" marL="457200" rtl="0">
              <a:spcBef>
                <a:spcPts val="120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GoForward()</a:t>
            </a:r>
            <a:r>
              <a:rPr lang="en" sz="1400">
                <a:solidFill>
                  <a:schemeClr val="dk1"/>
                </a:solidFill>
                <a:latin typeface="Georgia"/>
                <a:ea typeface="Georgia"/>
                <a:cs typeface="Georgia"/>
                <a:sym typeface="Georgia"/>
              </a:rPr>
              <a:t> – if CanGoForward is true, calling GoForward navigates forward to the next visited page.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GoBack()</a:t>
            </a:r>
            <a:r>
              <a:rPr lang="en" sz="1400">
                <a:solidFill>
                  <a:schemeClr val="dk1"/>
                </a:solidFill>
                <a:latin typeface="Georgia"/>
                <a:ea typeface="Georgia"/>
                <a:cs typeface="Georgia"/>
                <a:sym typeface="Georgia"/>
              </a:rPr>
              <a:t> – if CanGoBack is true, calling GoBack will navigate to the last visited page.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CanGoBack</a:t>
            </a:r>
            <a:r>
              <a:rPr lang="en" sz="1400">
                <a:solidFill>
                  <a:schemeClr val="dk1"/>
                </a:solidFill>
                <a:latin typeface="Georgia"/>
                <a:ea typeface="Georgia"/>
                <a:cs typeface="Georgia"/>
                <a:sym typeface="Georgia"/>
              </a:rPr>
              <a:t> – true if there are pages to navigate back to, false if the browser is at the starting URL.</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CanGoForward</a:t>
            </a:r>
            <a:r>
              <a:rPr lang="en" sz="1400">
                <a:solidFill>
                  <a:schemeClr val="dk1"/>
                </a:solidFill>
                <a:latin typeface="Georgia"/>
                <a:ea typeface="Georgia"/>
                <a:cs typeface="Georgia"/>
                <a:sym typeface="Georgia"/>
              </a:rPr>
              <a:t> – true if the user has navigated backwards and can move forward to a page that was already visited.</a:t>
            </a:r>
            <a:endParaRPr sz="1400">
              <a:solidFill>
                <a:schemeClr val="dk1"/>
              </a:solidFill>
              <a:latin typeface="Georgia"/>
              <a:ea typeface="Georgia"/>
              <a:cs typeface="Georgia"/>
              <a:sym typeface="Georgia"/>
            </a:endParaRPr>
          </a:p>
          <a:p>
            <a:pPr indent="0" lvl="0" marL="0" rtl="0">
              <a:spcBef>
                <a:spcPts val="1200"/>
              </a:spcBef>
              <a:spcAft>
                <a:spcPts val="0"/>
              </a:spcAft>
              <a:buNone/>
            </a:pPr>
            <a:r>
              <a:rPr b="1" lang="en" sz="1400">
                <a:solidFill>
                  <a:schemeClr val="dk1"/>
                </a:solidFill>
                <a:latin typeface="Georgia"/>
                <a:ea typeface="Georgia"/>
                <a:cs typeface="Georgia"/>
                <a:sym typeface="Georgia"/>
              </a:rPr>
              <a:t>Events</a:t>
            </a:r>
            <a:endParaRPr b="1" sz="1400">
              <a:solidFill>
                <a:schemeClr val="dk1"/>
              </a:solidFill>
              <a:latin typeface="Georgia"/>
              <a:ea typeface="Georgia"/>
              <a:cs typeface="Georgia"/>
              <a:sym typeface="Georgia"/>
            </a:endParaRPr>
          </a:p>
          <a:p>
            <a:pPr indent="0" lvl="0" marL="0" rtl="0">
              <a:spcBef>
                <a:spcPts val="1200"/>
              </a:spcBef>
              <a:spcAft>
                <a:spcPts val="0"/>
              </a:spcAft>
              <a:buNone/>
            </a:pPr>
            <a:r>
              <a:rPr lang="en" sz="1400">
                <a:solidFill>
                  <a:schemeClr val="dk1"/>
                </a:solidFill>
                <a:latin typeface="Georgia"/>
                <a:ea typeface="Georgia"/>
                <a:cs typeface="Georgia"/>
                <a:sym typeface="Georgia"/>
              </a:rPr>
              <a:t>WebView raises two events to help you respond to changes in state:</a:t>
            </a:r>
            <a:endParaRPr sz="1400">
              <a:solidFill>
                <a:schemeClr val="dk1"/>
              </a:solidFill>
              <a:latin typeface="Georgia"/>
              <a:ea typeface="Georgia"/>
              <a:cs typeface="Georgia"/>
              <a:sym typeface="Georgia"/>
            </a:endParaRPr>
          </a:p>
          <a:p>
            <a:pPr indent="-317500" lvl="0" marL="825500" rtl="0">
              <a:spcBef>
                <a:spcPts val="1200"/>
              </a:spcBef>
              <a:spcAft>
                <a:spcPts val="0"/>
              </a:spcAft>
              <a:buClr>
                <a:schemeClr val="dk1"/>
              </a:buClr>
              <a:buSzPts val="1400"/>
              <a:buChar char="●"/>
            </a:pPr>
            <a:r>
              <a:rPr b="1" lang="en" sz="1400">
                <a:solidFill>
                  <a:schemeClr val="dk1"/>
                </a:solidFill>
                <a:latin typeface="Georgia"/>
                <a:ea typeface="Georgia"/>
                <a:cs typeface="Georgia"/>
                <a:sym typeface="Georgia"/>
              </a:rPr>
              <a:t>Navigating</a:t>
            </a:r>
            <a:r>
              <a:rPr lang="en" sz="1400">
                <a:solidFill>
                  <a:schemeClr val="dk1"/>
                </a:solidFill>
                <a:latin typeface="Georgia"/>
                <a:ea typeface="Georgia"/>
                <a:cs typeface="Georgia"/>
                <a:sym typeface="Georgia"/>
              </a:rPr>
              <a:t> – event raised when the WebView begins loading a new page.</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Navigated</a:t>
            </a:r>
            <a:r>
              <a:rPr lang="en" sz="1400">
                <a:solidFill>
                  <a:schemeClr val="dk1"/>
                </a:solidFill>
                <a:latin typeface="Georgia"/>
                <a:ea typeface="Georgia"/>
                <a:cs typeface="Georgia"/>
                <a:sym typeface="Georgia"/>
              </a:rPr>
              <a:t> – event raised when the page is loaded and navigation has stopped.</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sz="1400">
              <a:solidFill>
                <a:schemeClr val="dk1"/>
              </a:solidFill>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Permissions</a:t>
            </a:r>
            <a:endParaRPr>
              <a:latin typeface="Georgia"/>
              <a:ea typeface="Georgia"/>
              <a:cs typeface="Georgia"/>
              <a:sym typeface="Georgia"/>
            </a:endParaRPr>
          </a:p>
        </p:txBody>
      </p:sp>
      <p:sp>
        <p:nvSpPr>
          <p:cNvPr id="198" name="Shape 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120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Android</a:t>
            </a:r>
            <a:r>
              <a:rPr lang="en" sz="1400">
                <a:solidFill>
                  <a:schemeClr val="dk1"/>
                </a:solidFill>
                <a:latin typeface="Georgia"/>
                <a:ea typeface="Georgia"/>
                <a:cs typeface="Georgia"/>
                <a:sym typeface="Georgia"/>
              </a:rPr>
              <a:t> – requires INTERNET only when displaying content from the network. Local content requires no special permissions.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iOS</a:t>
            </a:r>
            <a:r>
              <a:rPr lang="en" sz="1400">
                <a:solidFill>
                  <a:schemeClr val="dk1"/>
                </a:solidFill>
                <a:latin typeface="Georgia"/>
                <a:ea typeface="Georgia"/>
                <a:cs typeface="Georgia"/>
                <a:sym typeface="Georgia"/>
              </a:rPr>
              <a:t> – requires no special permissions.</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OpenGLView</a:t>
            </a:r>
            <a:endParaRPr>
              <a:solidFill>
                <a:srgbClr val="3498DB"/>
              </a:solidFill>
              <a:latin typeface="Georgia"/>
              <a:ea typeface="Georgia"/>
              <a:cs typeface="Georgia"/>
              <a:sym typeface="Georgia"/>
            </a:endParaRPr>
          </a:p>
        </p:txBody>
      </p:sp>
      <p:sp>
        <p:nvSpPr>
          <p:cNvPr id="204" name="Shape 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Georgia"/>
              <a:buChar char="●"/>
            </a:pPr>
            <a:r>
              <a:rPr lang="en" sz="1400">
                <a:solidFill>
                  <a:srgbClr val="000000"/>
                </a:solidFill>
                <a:latin typeface="Georgia"/>
                <a:ea typeface="Georgia"/>
                <a:cs typeface="Georgia"/>
                <a:sym typeface="Georgia"/>
              </a:rPr>
              <a:t>OpenGLView</a:t>
            </a:r>
            <a:r>
              <a:rPr lang="en" sz="1400">
                <a:solidFill>
                  <a:schemeClr val="dk1"/>
                </a:solidFill>
                <a:latin typeface="Georgia"/>
                <a:ea typeface="Georgia"/>
                <a:cs typeface="Georgia"/>
                <a:sym typeface="Georgia"/>
              </a:rPr>
              <a:t> displays OpenGL graphics in iOS and Android projects. </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lang="en" sz="1400">
                <a:solidFill>
                  <a:schemeClr val="dk1"/>
                </a:solidFill>
                <a:latin typeface="Georgia"/>
                <a:ea typeface="Georgia"/>
                <a:cs typeface="Georgia"/>
                <a:sym typeface="Georgia"/>
              </a:rPr>
              <a:t>There is no support for the Universal Windows Platform. </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lang="en" sz="1400">
                <a:solidFill>
                  <a:schemeClr val="dk1"/>
                </a:solidFill>
                <a:latin typeface="Georgia"/>
                <a:ea typeface="Georgia"/>
                <a:cs typeface="Georgia"/>
                <a:sym typeface="Georgia"/>
              </a:rPr>
              <a:t>The iOS and Android projects require a reference to the </a:t>
            </a:r>
            <a:r>
              <a:rPr b="1" lang="en" sz="1400">
                <a:solidFill>
                  <a:schemeClr val="dk1"/>
                </a:solidFill>
                <a:latin typeface="Georgia"/>
                <a:ea typeface="Georgia"/>
                <a:cs typeface="Georgia"/>
                <a:sym typeface="Georgia"/>
              </a:rPr>
              <a:t>OpenTK-1.0</a:t>
            </a:r>
            <a:r>
              <a:rPr lang="en" sz="1400">
                <a:solidFill>
                  <a:schemeClr val="dk1"/>
                </a:solidFill>
                <a:latin typeface="Georgia"/>
                <a:ea typeface="Georgia"/>
                <a:cs typeface="Georgia"/>
                <a:sym typeface="Georgia"/>
              </a:rPr>
              <a:t> assembly or the </a:t>
            </a:r>
            <a:r>
              <a:rPr b="1" lang="en" sz="1400">
                <a:solidFill>
                  <a:schemeClr val="dk1"/>
                </a:solidFill>
                <a:latin typeface="Georgia"/>
                <a:ea typeface="Georgia"/>
                <a:cs typeface="Georgia"/>
                <a:sym typeface="Georgia"/>
              </a:rPr>
              <a:t>OpenTK</a:t>
            </a:r>
            <a:r>
              <a:rPr lang="en" sz="1400">
                <a:solidFill>
                  <a:schemeClr val="dk1"/>
                </a:solidFill>
                <a:latin typeface="Georgia"/>
                <a:ea typeface="Georgia"/>
                <a:cs typeface="Georgia"/>
                <a:sym typeface="Georgia"/>
              </a:rPr>
              <a:t> version 1.0.0.0 assembly. </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lang="en" sz="1400">
                <a:solidFill>
                  <a:schemeClr val="dk1"/>
                </a:solidFill>
                <a:latin typeface="Georgia"/>
                <a:ea typeface="Georgia"/>
                <a:cs typeface="Georgia"/>
                <a:sym typeface="Georgia"/>
              </a:rPr>
              <a:t>OpenGLView is easier to use in a Shared Project; if used in a PCL or .NET Standard library, then a </a:t>
            </a:r>
            <a:r>
              <a:rPr b="1" lang="en" sz="1400">
                <a:solidFill>
                  <a:schemeClr val="dk1"/>
                </a:solidFill>
                <a:latin typeface="Georgia"/>
                <a:ea typeface="Georgia"/>
                <a:cs typeface="Georgia"/>
                <a:sym typeface="Georgia"/>
              </a:rPr>
              <a:t>Dependency Service</a:t>
            </a:r>
            <a:r>
              <a:rPr lang="en" sz="1400">
                <a:solidFill>
                  <a:schemeClr val="dk1"/>
                </a:solidFill>
                <a:latin typeface="Georgia"/>
                <a:ea typeface="Georgia"/>
                <a:cs typeface="Georgia"/>
                <a:sym typeface="Georgia"/>
              </a:rPr>
              <a:t> will also be required.</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lang="en" sz="1400">
                <a:solidFill>
                  <a:schemeClr val="dk1"/>
                </a:solidFill>
                <a:latin typeface="Georgia"/>
                <a:ea typeface="Georgia"/>
                <a:cs typeface="Georgia"/>
                <a:sym typeface="Georgia"/>
              </a:rPr>
              <a:t>Xamarin.Forms application can also render graphics using </a:t>
            </a:r>
            <a:r>
              <a:rPr b="1" lang="en" sz="1400">
                <a:solidFill>
                  <a:schemeClr val="dk1"/>
                </a:solidFill>
                <a:latin typeface="Georgia"/>
                <a:ea typeface="Georgia"/>
                <a:cs typeface="Georgia"/>
                <a:sym typeface="Georgia"/>
              </a:rPr>
              <a:t>CocosSharp</a:t>
            </a:r>
            <a:r>
              <a:rPr lang="en" sz="1400">
                <a:solidFill>
                  <a:schemeClr val="dk1"/>
                </a:solidFill>
                <a:latin typeface="Georgia"/>
                <a:ea typeface="Georgia"/>
                <a:cs typeface="Georgia"/>
                <a:sym typeface="Georgia"/>
              </a:rPr>
              <a:t>, </a:t>
            </a:r>
            <a:r>
              <a:rPr b="1" lang="en" sz="1400">
                <a:solidFill>
                  <a:schemeClr val="dk1"/>
                </a:solidFill>
                <a:latin typeface="Georgia"/>
                <a:ea typeface="Georgia"/>
                <a:cs typeface="Georgia"/>
                <a:sym typeface="Georgia"/>
              </a:rPr>
              <a:t>SkiaSharp</a:t>
            </a:r>
            <a:r>
              <a:rPr lang="en" sz="1400">
                <a:solidFill>
                  <a:schemeClr val="dk1"/>
                </a:solidFill>
                <a:latin typeface="Georgia"/>
                <a:ea typeface="Georgia"/>
                <a:cs typeface="Georgia"/>
                <a:sym typeface="Georgia"/>
              </a:rPr>
              <a:t>, or </a:t>
            </a:r>
            <a:r>
              <a:rPr b="1" lang="en" sz="1400">
                <a:solidFill>
                  <a:schemeClr val="dk1"/>
                </a:solidFill>
                <a:latin typeface="Georgia"/>
                <a:ea typeface="Georgia"/>
                <a:cs typeface="Georgia"/>
                <a:sym typeface="Georgia"/>
              </a:rPr>
              <a:t>UrhoSharp</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Map</a:t>
            </a:r>
            <a:endParaRPr>
              <a:solidFill>
                <a:srgbClr val="3498DB"/>
              </a:solidFill>
              <a:latin typeface="Georgia"/>
              <a:ea typeface="Georgia"/>
              <a:cs typeface="Georgia"/>
              <a:sym typeface="Georgia"/>
            </a:endParaRPr>
          </a:p>
        </p:txBody>
      </p:sp>
      <p:sp>
        <p:nvSpPr>
          <p:cNvPr id="210" name="Shape 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Xamarin.Forms</a:t>
            </a:r>
            <a:r>
              <a:rPr lang="en" sz="1400">
                <a:solidFill>
                  <a:schemeClr val="dk1"/>
                </a:solidFill>
                <a:latin typeface="Georgia"/>
                <a:ea typeface="Georgia"/>
                <a:cs typeface="Georgia"/>
                <a:sym typeface="Georgia"/>
              </a:rPr>
              <a:t> uses the native map APIs on each platform.</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This provides a fast, familiar maps experience for users.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Some configuration steps are needed to adhere to each platforms specific API requirements.</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b="1" lang="en" sz="1400">
                <a:solidFill>
                  <a:schemeClr val="dk1"/>
                </a:solidFill>
                <a:latin typeface="Georgia"/>
                <a:ea typeface="Georgia"/>
                <a:cs typeface="Georgia"/>
                <a:sym typeface="Georgia"/>
              </a:rPr>
              <a:t>Steps to </a:t>
            </a:r>
            <a:r>
              <a:rPr b="1" lang="en" sz="1400">
                <a:solidFill>
                  <a:schemeClr val="dk1"/>
                </a:solidFill>
                <a:latin typeface="Georgia"/>
                <a:ea typeface="Georgia"/>
                <a:cs typeface="Georgia"/>
                <a:sym typeface="Georgia"/>
              </a:rPr>
              <a:t>Implement</a:t>
            </a:r>
            <a:r>
              <a:rPr b="1" lang="en" sz="1400">
                <a:solidFill>
                  <a:schemeClr val="dk1"/>
                </a:solidFill>
                <a:latin typeface="Georgia"/>
                <a:ea typeface="Georgia"/>
                <a:cs typeface="Georgia"/>
                <a:sym typeface="Georgia"/>
              </a:rPr>
              <a:t> Maps</a:t>
            </a:r>
            <a:endParaRPr b="1" sz="1400">
              <a:solidFill>
                <a:schemeClr val="dk1"/>
              </a:solidFill>
              <a:latin typeface="Georgia"/>
              <a:ea typeface="Georgia"/>
              <a:cs typeface="Georgia"/>
              <a:sym typeface="Georgia"/>
            </a:endParaRPr>
          </a:p>
          <a:p>
            <a:pPr indent="-317500" lvl="0" marL="825500" rtl="0">
              <a:spcBef>
                <a:spcPts val="1200"/>
              </a:spcBef>
              <a:spcAft>
                <a:spcPts val="0"/>
              </a:spcAft>
              <a:buClr>
                <a:schemeClr val="dk1"/>
              </a:buClr>
              <a:buSzPts val="1400"/>
              <a:buChar char="●"/>
            </a:pPr>
            <a:r>
              <a:rPr b="1" lang="en" sz="1400">
                <a:solidFill>
                  <a:schemeClr val="dk1"/>
                </a:solidFill>
                <a:latin typeface="Georgia"/>
                <a:ea typeface="Georgia"/>
                <a:cs typeface="Georgia"/>
                <a:sym typeface="Georgia"/>
              </a:rPr>
              <a:t>Maps Initialization </a:t>
            </a:r>
            <a:r>
              <a:rPr lang="en" sz="1400">
                <a:solidFill>
                  <a:schemeClr val="dk1"/>
                </a:solidFill>
                <a:latin typeface="Georgia"/>
                <a:ea typeface="Georgia"/>
                <a:cs typeface="Georgia"/>
                <a:sym typeface="Georgia"/>
              </a:rPr>
              <a:t>- Using Map requires additional initialization code at startup.</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Platform Configuration</a:t>
            </a:r>
            <a:r>
              <a:rPr lang="en" sz="1400">
                <a:solidFill>
                  <a:schemeClr val="dk1"/>
                </a:solidFill>
                <a:latin typeface="Georgia"/>
                <a:ea typeface="Georgia"/>
                <a:cs typeface="Georgia"/>
                <a:sym typeface="Georgia"/>
              </a:rPr>
              <a:t> - Each platform requires some configuration for maps to work.</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Using Maps in C#</a:t>
            </a:r>
            <a:r>
              <a:rPr lang="en" sz="1400">
                <a:solidFill>
                  <a:schemeClr val="dk1"/>
                </a:solidFill>
                <a:latin typeface="Georgia"/>
                <a:ea typeface="Georgia"/>
                <a:cs typeface="Georgia"/>
                <a:sym typeface="Georgia"/>
              </a:rPr>
              <a:t> - Displaying maps and pins using C#.</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Using Maps in XAML</a:t>
            </a:r>
            <a:r>
              <a:rPr lang="en" sz="1400">
                <a:solidFill>
                  <a:schemeClr val="dk1"/>
                </a:solidFill>
                <a:latin typeface="Georgia"/>
                <a:ea typeface="Georgia"/>
                <a:cs typeface="Georgia"/>
                <a:sym typeface="Georgia"/>
              </a:rPr>
              <a:t> - Displaying a map with XAML.</a:t>
            </a:r>
            <a:endParaRPr sz="1400">
              <a:solidFill>
                <a:schemeClr val="dk1"/>
              </a:solidFill>
              <a:latin typeface="Georgia"/>
              <a:ea typeface="Georgia"/>
              <a:cs typeface="Georgia"/>
              <a:sym typeface="Georgia"/>
            </a:endParaRPr>
          </a:p>
          <a:p>
            <a:pPr indent="0" lvl="0" marL="0" rtl="0">
              <a:spcBef>
                <a:spcPts val="1200"/>
              </a:spcBef>
              <a:spcAft>
                <a:spcPts val="0"/>
              </a:spcAft>
              <a:buNone/>
            </a:pPr>
            <a:r>
              <a:t/>
            </a:r>
            <a:endParaRPr b="1" sz="1400">
              <a:solidFill>
                <a:schemeClr val="dk1"/>
              </a:solidFill>
              <a:latin typeface="Georgia"/>
              <a:ea typeface="Georgia"/>
              <a:cs typeface="Georgia"/>
              <a:sym typeface="Georgia"/>
            </a:endParaRPr>
          </a:p>
          <a:p>
            <a:pPr indent="0" lvl="0" marL="0">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Maps Initialization</a:t>
            </a:r>
            <a:endParaRPr>
              <a:solidFill>
                <a:srgbClr val="3498DB"/>
              </a:solidFill>
              <a:latin typeface="Georgia"/>
              <a:ea typeface="Georgia"/>
              <a:cs typeface="Georgia"/>
              <a:sym typeface="Georgia"/>
            </a:endParaRPr>
          </a:p>
        </p:txBody>
      </p:sp>
      <p:sp>
        <p:nvSpPr>
          <p:cNvPr id="216" name="Shape 216"/>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en" sz="1400">
                <a:solidFill>
                  <a:schemeClr val="dk1"/>
                </a:solidFill>
                <a:latin typeface="Georgia"/>
                <a:ea typeface="Georgia"/>
                <a:cs typeface="Georgia"/>
                <a:sym typeface="Georgia"/>
              </a:rPr>
              <a:t> </a:t>
            </a:r>
            <a:r>
              <a:rPr b="1" lang="en" sz="1400">
                <a:solidFill>
                  <a:schemeClr val="dk1"/>
                </a:solidFill>
                <a:latin typeface="Georgia"/>
                <a:ea typeface="Georgia"/>
                <a:cs typeface="Georgia"/>
                <a:sym typeface="Georgia"/>
              </a:rPr>
              <a:t>Xamarin.Forms.Maps</a:t>
            </a:r>
            <a:r>
              <a:rPr lang="en" sz="1400">
                <a:solidFill>
                  <a:schemeClr val="dk1"/>
                </a:solidFill>
                <a:latin typeface="Georgia"/>
                <a:ea typeface="Georgia"/>
                <a:cs typeface="Georgia"/>
                <a:sym typeface="Georgia"/>
              </a:rPr>
              <a:t> is a a separate NuGet package that you should add to every project in the solution</a:t>
            </a:r>
            <a:endParaRPr sz="1400">
              <a:latin typeface="Georgia"/>
              <a:ea typeface="Georgia"/>
              <a:cs typeface="Georgia"/>
              <a:sym typeface="Georgia"/>
            </a:endParaRPr>
          </a:p>
        </p:txBody>
      </p:sp>
      <p:pic>
        <p:nvPicPr>
          <p:cNvPr id="217" name="Shape 217"/>
          <p:cNvPicPr preferRelativeResize="0"/>
          <p:nvPr/>
        </p:nvPicPr>
        <p:blipFill>
          <a:blip r:embed="rId3">
            <a:alphaModFix/>
          </a:blip>
          <a:stretch>
            <a:fillRect/>
          </a:stretch>
        </p:blipFill>
        <p:spPr>
          <a:xfrm>
            <a:off x="777575" y="2529800"/>
            <a:ext cx="1952625" cy="295275"/>
          </a:xfrm>
          <a:prstGeom prst="rect">
            <a:avLst/>
          </a:prstGeom>
          <a:noFill/>
          <a:ln>
            <a:noFill/>
          </a:ln>
        </p:spPr>
      </p:pic>
      <p:pic>
        <p:nvPicPr>
          <p:cNvPr id="218" name="Shape 218"/>
          <p:cNvPicPr preferRelativeResize="0"/>
          <p:nvPr/>
        </p:nvPicPr>
        <p:blipFill>
          <a:blip r:embed="rId4">
            <a:alphaModFix/>
          </a:blip>
          <a:stretch>
            <a:fillRect/>
          </a:stretch>
        </p:blipFill>
        <p:spPr>
          <a:xfrm>
            <a:off x="5572975" y="2520275"/>
            <a:ext cx="2809875" cy="314325"/>
          </a:xfrm>
          <a:prstGeom prst="rect">
            <a:avLst/>
          </a:prstGeom>
          <a:noFill/>
          <a:ln>
            <a:noFill/>
          </a:ln>
        </p:spPr>
      </p:pic>
      <p:pic>
        <p:nvPicPr>
          <p:cNvPr id="219" name="Shape 219"/>
          <p:cNvPicPr preferRelativeResize="0"/>
          <p:nvPr/>
        </p:nvPicPr>
        <p:blipFill>
          <a:blip r:embed="rId5">
            <a:alphaModFix/>
          </a:blip>
          <a:stretch>
            <a:fillRect/>
          </a:stretch>
        </p:blipFill>
        <p:spPr>
          <a:xfrm>
            <a:off x="777575" y="4275400"/>
            <a:ext cx="4429125" cy="295275"/>
          </a:xfrm>
          <a:prstGeom prst="rect">
            <a:avLst/>
          </a:prstGeom>
          <a:noFill/>
          <a:ln>
            <a:noFill/>
          </a:ln>
        </p:spPr>
      </p:pic>
      <p:sp>
        <p:nvSpPr>
          <p:cNvPr id="220" name="Shape 220"/>
          <p:cNvSpPr txBox="1"/>
          <p:nvPr/>
        </p:nvSpPr>
        <p:spPr>
          <a:xfrm>
            <a:off x="824100" y="1917938"/>
            <a:ext cx="1648200" cy="419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iOS</a:t>
            </a:r>
            <a:endParaRPr>
              <a:latin typeface="Georgia"/>
              <a:ea typeface="Georgia"/>
              <a:cs typeface="Georgia"/>
              <a:sym typeface="Georgia"/>
            </a:endParaRPr>
          </a:p>
        </p:txBody>
      </p:sp>
      <p:sp>
        <p:nvSpPr>
          <p:cNvPr id="221" name="Shape 221"/>
          <p:cNvSpPr txBox="1"/>
          <p:nvPr/>
        </p:nvSpPr>
        <p:spPr>
          <a:xfrm>
            <a:off x="5572975" y="1985300"/>
            <a:ext cx="1648200" cy="41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Android</a:t>
            </a:r>
            <a:endParaRPr>
              <a:latin typeface="Georgia"/>
              <a:ea typeface="Georgia"/>
              <a:cs typeface="Georgia"/>
              <a:sym typeface="Georgia"/>
            </a:endParaRPr>
          </a:p>
        </p:txBody>
      </p:sp>
      <p:sp>
        <p:nvSpPr>
          <p:cNvPr id="222" name="Shape 222"/>
          <p:cNvSpPr txBox="1"/>
          <p:nvPr/>
        </p:nvSpPr>
        <p:spPr>
          <a:xfrm>
            <a:off x="777575" y="3693550"/>
            <a:ext cx="1648200" cy="41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UWP</a:t>
            </a:r>
            <a:endParaRPr>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Platform Configuration</a:t>
            </a:r>
            <a:endParaRPr>
              <a:solidFill>
                <a:srgbClr val="3498DB"/>
              </a:solidFill>
              <a:latin typeface="Georgia"/>
              <a:ea typeface="Georgia"/>
              <a:cs typeface="Georgia"/>
              <a:sym typeface="Georgia"/>
            </a:endParaRPr>
          </a:p>
        </p:txBody>
      </p:sp>
      <p:sp>
        <p:nvSpPr>
          <p:cNvPr id="228" name="Shape 228"/>
          <p:cNvSpPr txBox="1"/>
          <p:nvPr>
            <p:ph idx="1" type="body"/>
          </p:nvPr>
        </p:nvSpPr>
        <p:spPr>
          <a:xfrm>
            <a:off x="311700" y="1152475"/>
            <a:ext cx="8520600" cy="1326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Georgia"/>
                <a:ea typeface="Georgia"/>
                <a:cs typeface="Georgia"/>
                <a:sym typeface="Georgia"/>
              </a:rPr>
              <a:t>iOS</a:t>
            </a:r>
            <a:endParaRPr>
              <a:solidFill>
                <a:schemeClr val="dk1"/>
              </a:solidFill>
              <a:latin typeface="Georgia"/>
              <a:ea typeface="Georgia"/>
              <a:cs typeface="Georgia"/>
              <a:sym typeface="Georgia"/>
            </a:endParaRPr>
          </a:p>
          <a:p>
            <a:pPr indent="-317500" lvl="0" marL="457200" rtl="0">
              <a:spcBef>
                <a:spcPts val="1600"/>
              </a:spcBef>
              <a:spcAft>
                <a:spcPts val="0"/>
              </a:spcAft>
              <a:buClr>
                <a:schemeClr val="dk1"/>
              </a:buClr>
              <a:buSzPts val="1400"/>
              <a:buChar char="●"/>
            </a:pPr>
            <a:r>
              <a:rPr lang="en" sz="1400">
                <a:solidFill>
                  <a:schemeClr val="dk1"/>
                </a:solidFill>
                <a:latin typeface="Georgia"/>
                <a:ea typeface="Georgia"/>
                <a:cs typeface="Georgia"/>
                <a:sym typeface="Georgia"/>
              </a:rPr>
              <a:t>On iOS 7 the map control "just works", so long as the FormsMaps.Init() call has been made.</a:t>
            </a:r>
            <a:endParaRPr sz="1400">
              <a:solidFill>
                <a:schemeClr val="dk1"/>
              </a:solidFill>
              <a:latin typeface="Georgia"/>
              <a:ea typeface="Georgia"/>
              <a:cs typeface="Georgia"/>
              <a:sym typeface="Georgia"/>
            </a:endParaRPr>
          </a:p>
          <a:p>
            <a:pPr indent="-317500" lvl="0" marL="457200">
              <a:spcBef>
                <a:spcPts val="0"/>
              </a:spcBef>
              <a:spcAft>
                <a:spcPts val="0"/>
              </a:spcAft>
              <a:buClr>
                <a:schemeClr val="dk1"/>
              </a:buClr>
              <a:buSzPts val="1400"/>
              <a:buChar char="●"/>
            </a:pPr>
            <a:r>
              <a:rPr lang="en" sz="1400">
                <a:solidFill>
                  <a:schemeClr val="dk1"/>
                </a:solidFill>
                <a:latin typeface="Georgia"/>
                <a:ea typeface="Georgia"/>
                <a:cs typeface="Georgia"/>
                <a:sym typeface="Georgia"/>
              </a:rPr>
              <a:t>For iOS 8 two keys need to be added to the </a:t>
            </a:r>
            <a:r>
              <a:rPr b="1" lang="en" sz="1400">
                <a:solidFill>
                  <a:schemeClr val="dk1"/>
                </a:solidFill>
                <a:latin typeface="Georgia"/>
                <a:ea typeface="Georgia"/>
                <a:cs typeface="Georgia"/>
                <a:sym typeface="Georgia"/>
              </a:rPr>
              <a:t>Info.plist</a:t>
            </a:r>
            <a:r>
              <a:rPr lang="en" sz="1400">
                <a:solidFill>
                  <a:schemeClr val="dk1"/>
                </a:solidFill>
                <a:latin typeface="Georgia"/>
                <a:ea typeface="Georgia"/>
                <a:cs typeface="Georgia"/>
                <a:sym typeface="Georgia"/>
              </a:rPr>
              <a:t> file: </a:t>
            </a:r>
            <a:r>
              <a:rPr lang="en" sz="1400" u="sng">
                <a:solidFill>
                  <a:schemeClr val="dk1"/>
                </a:solidFill>
                <a:latin typeface="Georgia"/>
                <a:ea typeface="Georgia"/>
                <a:cs typeface="Georgia"/>
                <a:sym typeface="Georgia"/>
                <a:hlinkClick r:id="rId3"/>
              </a:rPr>
              <a:t>NSLocationAlwaysUsageDescription</a:t>
            </a:r>
            <a:r>
              <a:rPr lang="en" sz="1400">
                <a:solidFill>
                  <a:schemeClr val="dk1"/>
                </a:solidFill>
                <a:latin typeface="Georgia"/>
                <a:ea typeface="Georgia"/>
                <a:cs typeface="Georgia"/>
                <a:sym typeface="Georgia"/>
              </a:rPr>
              <a:t> and </a:t>
            </a:r>
            <a:r>
              <a:rPr lang="en" sz="1400" u="sng">
                <a:solidFill>
                  <a:schemeClr val="dk1"/>
                </a:solidFill>
                <a:latin typeface="Georgia"/>
                <a:ea typeface="Georgia"/>
                <a:cs typeface="Georgia"/>
                <a:sym typeface="Georgia"/>
                <a:hlinkClick r:id="rId4"/>
              </a:rPr>
              <a:t>NSLocationWhenInUseUsageDescription</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p:txBody>
      </p:sp>
      <p:pic>
        <p:nvPicPr>
          <p:cNvPr id="229" name="Shape 229"/>
          <p:cNvPicPr preferRelativeResize="0"/>
          <p:nvPr/>
        </p:nvPicPr>
        <p:blipFill>
          <a:blip r:embed="rId5">
            <a:alphaModFix/>
          </a:blip>
          <a:stretch>
            <a:fillRect/>
          </a:stretch>
        </p:blipFill>
        <p:spPr>
          <a:xfrm>
            <a:off x="2276600" y="2802275"/>
            <a:ext cx="4394725" cy="1119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latin typeface="Georgia"/>
                <a:ea typeface="Georgia"/>
                <a:cs typeface="Georgia"/>
                <a:sym typeface="Georgia"/>
              </a:rPr>
              <a:t>Android</a:t>
            </a:r>
            <a:endParaRPr sz="1800">
              <a:latin typeface="Georgia"/>
              <a:ea typeface="Georgia"/>
              <a:cs typeface="Georgia"/>
              <a:sym typeface="Georgia"/>
            </a:endParaRPr>
          </a:p>
        </p:txBody>
      </p:sp>
      <p:sp>
        <p:nvSpPr>
          <p:cNvPr id="235" name="Shape 235"/>
          <p:cNvSpPr txBox="1"/>
          <p:nvPr>
            <p:ph idx="1" type="body"/>
          </p:nvPr>
        </p:nvSpPr>
        <p:spPr>
          <a:xfrm>
            <a:off x="311700" y="1152475"/>
            <a:ext cx="8520600" cy="28905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Char char="●"/>
            </a:pPr>
            <a:r>
              <a:rPr lang="en" sz="1400">
                <a:solidFill>
                  <a:schemeClr val="dk1"/>
                </a:solidFill>
                <a:highlight>
                  <a:srgbClr val="FFFFFF"/>
                </a:highlight>
                <a:latin typeface="Georgia"/>
                <a:ea typeface="Georgia"/>
                <a:cs typeface="Georgia"/>
                <a:sym typeface="Georgia"/>
              </a:rPr>
              <a:t>To use the Google Maps API v2 on Android you must generate an API key and add it to your Android project</a:t>
            </a:r>
            <a:endParaRPr sz="1400">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Clr>
                <a:schemeClr val="dk1"/>
              </a:buClr>
              <a:buSzPts val="1400"/>
              <a:buChar char="●"/>
            </a:pPr>
            <a:r>
              <a:rPr lang="en" sz="1400">
                <a:solidFill>
                  <a:schemeClr val="dk1"/>
                </a:solidFill>
                <a:highlight>
                  <a:srgbClr val="FFFFFF"/>
                </a:highlight>
                <a:latin typeface="Georgia"/>
                <a:ea typeface="Georgia"/>
                <a:cs typeface="Georgia"/>
                <a:sym typeface="Georgia"/>
              </a:rPr>
              <a:t>Insert the API key in the </a:t>
            </a:r>
            <a:r>
              <a:rPr b="1" lang="en" sz="1400">
                <a:solidFill>
                  <a:schemeClr val="dk1"/>
                </a:solidFill>
                <a:highlight>
                  <a:srgbClr val="FFFFFF"/>
                </a:highlight>
                <a:latin typeface="Georgia"/>
                <a:ea typeface="Georgia"/>
                <a:cs typeface="Georgia"/>
                <a:sym typeface="Georgia"/>
              </a:rPr>
              <a:t>Properties/AndroidManifest.xml </a:t>
            </a:r>
            <a:r>
              <a:rPr lang="en" sz="1400">
                <a:solidFill>
                  <a:schemeClr val="dk1"/>
                </a:solidFill>
                <a:highlight>
                  <a:srgbClr val="FFFFFF"/>
                </a:highlight>
                <a:latin typeface="Georgia"/>
                <a:ea typeface="Georgia"/>
                <a:cs typeface="Georgia"/>
                <a:sym typeface="Georgia"/>
              </a:rPr>
              <a:t>file</a:t>
            </a:r>
            <a:endParaRPr sz="1400">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Without a valid API key the maps control will display as a grey box on Android.</a:t>
            </a:r>
            <a:endParaRPr sz="1400">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Remember to </a:t>
            </a:r>
            <a:r>
              <a:rPr b="1" lang="en" sz="1400">
                <a:solidFill>
                  <a:schemeClr val="dk1"/>
                </a:solidFill>
                <a:latin typeface="Georgia"/>
                <a:ea typeface="Georgia"/>
                <a:cs typeface="Georgia"/>
                <a:sym typeface="Georgia"/>
              </a:rPr>
              <a:t>generate another key</a:t>
            </a:r>
            <a:r>
              <a:rPr lang="en" sz="1400">
                <a:solidFill>
                  <a:schemeClr val="dk1"/>
                </a:solidFill>
                <a:latin typeface="Georgia"/>
                <a:ea typeface="Georgia"/>
                <a:cs typeface="Georgia"/>
                <a:sym typeface="Georgia"/>
              </a:rPr>
              <a:t> using the keystore file that is used to sign the </a:t>
            </a:r>
            <a:r>
              <a:rPr b="1" lang="en" sz="1400">
                <a:solidFill>
                  <a:schemeClr val="dk1"/>
                </a:solidFill>
                <a:latin typeface="Georgia"/>
                <a:ea typeface="Georgia"/>
                <a:cs typeface="Georgia"/>
                <a:sym typeface="Georgia"/>
              </a:rPr>
              <a:t>Release version</a:t>
            </a:r>
            <a:r>
              <a:rPr lang="en" sz="1400">
                <a:solidFill>
                  <a:schemeClr val="dk1"/>
                </a:solidFill>
                <a:latin typeface="Georgia"/>
                <a:ea typeface="Georgia"/>
                <a:cs typeface="Georgia"/>
                <a:sym typeface="Georgia"/>
              </a:rPr>
              <a:t> of any application that is uploaded to the Google Play store.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The key you generate for </a:t>
            </a:r>
            <a:r>
              <a:rPr b="1" lang="en" sz="1400">
                <a:solidFill>
                  <a:schemeClr val="dk1"/>
                </a:solidFill>
                <a:latin typeface="Georgia"/>
                <a:ea typeface="Georgia"/>
                <a:cs typeface="Georgia"/>
                <a:sym typeface="Georgia"/>
              </a:rPr>
              <a:t>development and debugging</a:t>
            </a:r>
            <a:r>
              <a:rPr lang="en" sz="1400">
                <a:solidFill>
                  <a:schemeClr val="dk1"/>
                </a:solidFill>
                <a:latin typeface="Georgia"/>
                <a:ea typeface="Georgia"/>
                <a:cs typeface="Georgia"/>
                <a:sym typeface="Georgia"/>
              </a:rPr>
              <a:t> will not work and the app downloaded from </a:t>
            </a:r>
            <a:r>
              <a:rPr b="1" lang="en" sz="1400">
                <a:solidFill>
                  <a:schemeClr val="dk1"/>
                </a:solidFill>
                <a:latin typeface="Georgia"/>
                <a:ea typeface="Georgia"/>
                <a:cs typeface="Georgia"/>
                <a:sym typeface="Georgia"/>
              </a:rPr>
              <a:t>Google Play</a:t>
            </a:r>
            <a:r>
              <a:rPr lang="en" sz="1400">
                <a:solidFill>
                  <a:schemeClr val="dk1"/>
                </a:solidFill>
                <a:latin typeface="Georgia"/>
                <a:ea typeface="Georgia"/>
                <a:cs typeface="Georgia"/>
                <a:sym typeface="Georgia"/>
              </a:rPr>
              <a:t> will have broken map display. </a:t>
            </a:r>
            <a:endParaRPr sz="1400">
              <a:solidFill>
                <a:schemeClr val="dk1"/>
              </a:solidFill>
              <a:latin typeface="Georgia"/>
              <a:ea typeface="Georgia"/>
              <a:cs typeface="Georgia"/>
              <a:sym typeface="Georgia"/>
            </a:endParaRPr>
          </a:p>
          <a:p>
            <a:pPr indent="-317500" lvl="0" marL="45720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Also remember to regenerate the key if the app's </a:t>
            </a:r>
            <a:r>
              <a:rPr b="1" lang="en" sz="1400">
                <a:solidFill>
                  <a:schemeClr val="dk1"/>
                </a:solidFill>
                <a:latin typeface="Georgia"/>
                <a:ea typeface="Georgia"/>
                <a:cs typeface="Georgia"/>
                <a:sym typeface="Georgia"/>
              </a:rPr>
              <a:t>Package Name</a:t>
            </a:r>
            <a:r>
              <a:rPr lang="en" sz="1400">
                <a:solidFill>
                  <a:schemeClr val="dk1"/>
                </a:solidFill>
                <a:latin typeface="Georgia"/>
                <a:ea typeface="Georgia"/>
                <a:cs typeface="Georgia"/>
                <a:sym typeface="Georgia"/>
              </a:rPr>
              <a:t> changes.</a:t>
            </a:r>
            <a:endParaRPr sz="1400">
              <a:solidFill>
                <a:schemeClr val="dk1"/>
              </a:solidFill>
              <a:latin typeface="Georgia"/>
              <a:ea typeface="Georgia"/>
              <a:cs typeface="Georgia"/>
              <a:sym typeface="Georgia"/>
            </a:endParaRPr>
          </a:p>
        </p:txBody>
      </p:sp>
      <p:pic>
        <p:nvPicPr>
          <p:cNvPr id="236" name="Shape 236"/>
          <p:cNvPicPr preferRelativeResize="0"/>
          <p:nvPr/>
        </p:nvPicPr>
        <p:blipFill>
          <a:blip r:embed="rId3">
            <a:alphaModFix/>
          </a:blip>
          <a:stretch>
            <a:fillRect/>
          </a:stretch>
        </p:blipFill>
        <p:spPr>
          <a:xfrm>
            <a:off x="1892975" y="3830113"/>
            <a:ext cx="4991100" cy="523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Permission for Android</a:t>
            </a:r>
            <a:endParaRPr>
              <a:latin typeface="Georgia"/>
              <a:ea typeface="Georgia"/>
              <a:cs typeface="Georgia"/>
              <a:sym typeface="Georgia"/>
            </a:endParaRPr>
          </a:p>
        </p:txBody>
      </p:sp>
      <p:sp>
        <p:nvSpPr>
          <p:cNvPr id="242" name="Shape 2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Georgia"/>
                <a:ea typeface="Georgia"/>
                <a:cs typeface="Georgia"/>
                <a:sym typeface="Georgia"/>
              </a:rPr>
              <a:t>Enable appropriate permissions by right-clicking on the Android project and selecting </a:t>
            </a:r>
            <a:r>
              <a:rPr b="1" lang="en" sz="1400">
                <a:solidFill>
                  <a:schemeClr val="dk1"/>
                </a:solidFill>
                <a:latin typeface="Georgia"/>
                <a:ea typeface="Georgia"/>
                <a:cs typeface="Georgia"/>
                <a:sym typeface="Georgia"/>
              </a:rPr>
              <a:t>Options &gt; Build &gt; Android Application</a:t>
            </a:r>
            <a:endParaRPr b="1" sz="1400">
              <a:solidFill>
                <a:schemeClr val="dk1"/>
              </a:solidFill>
              <a:latin typeface="Georgia"/>
              <a:ea typeface="Georgia"/>
              <a:cs typeface="Georgia"/>
              <a:sym typeface="Georgia"/>
            </a:endParaRPr>
          </a:p>
          <a:p>
            <a:pPr indent="-317500" lvl="0" marL="457200" rtl="0">
              <a:spcBef>
                <a:spcPts val="160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AccessCoarseLocation</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AccessFineLocation</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AccessLocationExtraCommands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AccessMockLocation</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AccessNetworkState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AccessWifiState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Internet</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b="1" sz="12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a:solidFill>
                  <a:srgbClr val="3498DB"/>
                </a:solidFill>
                <a:latin typeface="Georgia"/>
                <a:ea typeface="Georgia"/>
                <a:cs typeface="Georgia"/>
                <a:sym typeface="Georgia"/>
              </a:rPr>
              <a:t>Introduction to Controls(Views)</a:t>
            </a:r>
            <a:endParaRPr>
              <a:solidFill>
                <a:srgbClr val="3498DB"/>
              </a:solidFill>
              <a:latin typeface="Georgia"/>
              <a:ea typeface="Georgia"/>
              <a:cs typeface="Georgia"/>
              <a:sym typeface="Georgia"/>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Views are user - interface objects such as labels, buttons, and sliders that are commonly known as </a:t>
            </a:r>
            <a:r>
              <a:rPr i="1" lang="en" sz="1400">
                <a:solidFill>
                  <a:srgbClr val="000000"/>
                </a:solidFill>
                <a:latin typeface="Georgia"/>
                <a:ea typeface="Georgia"/>
                <a:cs typeface="Georgia"/>
                <a:sym typeface="Georgia"/>
              </a:rPr>
              <a:t>controls</a:t>
            </a:r>
            <a:r>
              <a:rPr lang="en" sz="1400">
                <a:solidFill>
                  <a:srgbClr val="000000"/>
                </a:solidFill>
                <a:latin typeface="Georgia"/>
                <a:ea typeface="Georgia"/>
                <a:cs typeface="Georgia"/>
                <a:sym typeface="Georgia"/>
              </a:rPr>
              <a:t> or </a:t>
            </a:r>
            <a:r>
              <a:rPr i="1" lang="en" sz="1400">
                <a:solidFill>
                  <a:srgbClr val="000000"/>
                </a:solidFill>
                <a:latin typeface="Georgia"/>
                <a:ea typeface="Georgia"/>
                <a:cs typeface="Georgia"/>
                <a:sym typeface="Georgia"/>
              </a:rPr>
              <a:t>widgets</a:t>
            </a:r>
            <a:r>
              <a:rPr lang="en" sz="1400">
                <a:solidFill>
                  <a:srgbClr val="000000"/>
                </a:solidFill>
                <a:latin typeface="Georgia"/>
                <a:ea typeface="Georgia"/>
                <a:cs typeface="Georgia"/>
                <a:sym typeface="Georgia"/>
              </a:rPr>
              <a:t> in other graphical programming environments. </a:t>
            </a:r>
            <a:endParaRPr sz="1400">
              <a:solidFill>
                <a:srgbClr val="000000"/>
              </a:solidFill>
              <a:latin typeface="Georgia"/>
              <a:ea typeface="Georgia"/>
              <a:cs typeface="Georgia"/>
              <a:sym typeface="Georgia"/>
            </a:endParaRPr>
          </a:p>
          <a:p>
            <a:pPr indent="-317500" lvl="0" marL="457200">
              <a:spcBef>
                <a:spcPts val="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The views supported by Xamarin.Forms all derive from the View class. </a:t>
            </a:r>
            <a:endParaRPr sz="1400">
              <a:solidFill>
                <a:srgbClr val="000000"/>
              </a:solidFill>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Using Maps in C#</a:t>
            </a:r>
            <a:endParaRPr>
              <a:latin typeface="Georgia"/>
              <a:ea typeface="Georgia"/>
              <a:cs typeface="Georgia"/>
              <a:sym typeface="Georgia"/>
            </a:endParaRPr>
          </a:p>
        </p:txBody>
      </p:sp>
      <p:sp>
        <p:nvSpPr>
          <p:cNvPr id="248" name="Shape 248"/>
          <p:cNvSpPr txBox="1"/>
          <p:nvPr>
            <p:ph idx="1" type="body"/>
          </p:nvPr>
        </p:nvSpPr>
        <p:spPr>
          <a:xfrm>
            <a:off x="311700" y="1152475"/>
            <a:ext cx="8520600" cy="4530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1"/>
              </a:buClr>
              <a:buSzPts val="1400"/>
              <a:buChar char="●"/>
            </a:pPr>
            <a:r>
              <a:rPr lang="en" sz="1400">
                <a:solidFill>
                  <a:schemeClr val="dk1"/>
                </a:solidFill>
                <a:latin typeface="Georgia"/>
                <a:ea typeface="Georgia"/>
                <a:cs typeface="Georgia"/>
                <a:sym typeface="Georgia"/>
              </a:rPr>
              <a:t>MapSpan is created to position the map's view</a:t>
            </a:r>
            <a:endParaRPr sz="1400">
              <a:solidFill>
                <a:schemeClr val="dk1"/>
              </a:solidFill>
              <a:latin typeface="Georgia"/>
              <a:ea typeface="Georgia"/>
              <a:cs typeface="Georgia"/>
              <a:sym typeface="Georgia"/>
            </a:endParaRPr>
          </a:p>
        </p:txBody>
      </p:sp>
      <p:pic>
        <p:nvPicPr>
          <p:cNvPr id="249" name="Shape 249"/>
          <p:cNvPicPr preferRelativeResize="0"/>
          <p:nvPr/>
        </p:nvPicPr>
        <p:blipFill>
          <a:blip r:embed="rId3">
            <a:alphaModFix/>
          </a:blip>
          <a:stretch>
            <a:fillRect/>
          </a:stretch>
        </p:blipFill>
        <p:spPr>
          <a:xfrm>
            <a:off x="1125675" y="1605475"/>
            <a:ext cx="5921776" cy="3169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Map Type</a:t>
            </a:r>
            <a:endParaRPr>
              <a:latin typeface="Georgia"/>
              <a:ea typeface="Georgia"/>
              <a:cs typeface="Georgia"/>
              <a:sym typeface="Georgia"/>
            </a:endParaRPr>
          </a:p>
        </p:txBody>
      </p:sp>
      <p:sp>
        <p:nvSpPr>
          <p:cNvPr id="255" name="Shape 255"/>
          <p:cNvSpPr txBox="1"/>
          <p:nvPr>
            <p:ph idx="1" type="body"/>
          </p:nvPr>
        </p:nvSpPr>
        <p:spPr>
          <a:xfrm>
            <a:off x="311700" y="1152475"/>
            <a:ext cx="8520600" cy="134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Georgia"/>
                <a:ea typeface="Georgia"/>
                <a:cs typeface="Georgia"/>
                <a:sym typeface="Georgia"/>
              </a:rPr>
              <a:t>Map content can also be changed by setting the </a:t>
            </a:r>
            <a:r>
              <a:rPr b="1" lang="en" sz="1400">
                <a:solidFill>
                  <a:schemeClr val="dk1"/>
                </a:solidFill>
                <a:latin typeface="Georgia"/>
                <a:ea typeface="Georgia"/>
                <a:cs typeface="Georgia"/>
                <a:sym typeface="Georgia"/>
              </a:rPr>
              <a:t>MapType</a:t>
            </a:r>
            <a:r>
              <a:rPr lang="en" sz="1400">
                <a:solidFill>
                  <a:schemeClr val="dk1"/>
                </a:solidFill>
                <a:latin typeface="Georgia"/>
                <a:ea typeface="Georgia"/>
                <a:cs typeface="Georgia"/>
                <a:sym typeface="Georgia"/>
              </a:rPr>
              <a:t> property. Valid MapType values are:</a:t>
            </a:r>
            <a:endParaRPr sz="1400">
              <a:solidFill>
                <a:schemeClr val="dk1"/>
              </a:solidFill>
              <a:latin typeface="Georgia"/>
              <a:ea typeface="Georgia"/>
              <a:cs typeface="Georgia"/>
              <a:sym typeface="Georgia"/>
            </a:endParaRPr>
          </a:p>
          <a:p>
            <a:pPr indent="-317500" lvl="0" marL="457200" rtl="0">
              <a:spcBef>
                <a:spcPts val="160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Hybrid</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Satellite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Street (the default)</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sz="1200">
              <a:solidFill>
                <a:schemeClr val="dk1"/>
              </a:solidFill>
              <a:highlight>
                <a:srgbClr val="FFFFFF"/>
              </a:highlight>
            </a:endParaRPr>
          </a:p>
        </p:txBody>
      </p:sp>
      <p:pic>
        <p:nvPicPr>
          <p:cNvPr id="256" name="Shape 256"/>
          <p:cNvPicPr preferRelativeResize="0"/>
          <p:nvPr/>
        </p:nvPicPr>
        <p:blipFill>
          <a:blip r:embed="rId3">
            <a:alphaModFix/>
          </a:blip>
          <a:stretch>
            <a:fillRect/>
          </a:stretch>
        </p:blipFill>
        <p:spPr>
          <a:xfrm>
            <a:off x="2781000" y="2628225"/>
            <a:ext cx="2295525" cy="352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Map Region and MapSpan</a:t>
            </a:r>
            <a:endParaRPr>
              <a:latin typeface="Georgia"/>
              <a:ea typeface="Georgia"/>
              <a:cs typeface="Georgia"/>
              <a:sym typeface="Georgia"/>
            </a:endParaRPr>
          </a:p>
        </p:txBody>
      </p:sp>
      <p:sp>
        <p:nvSpPr>
          <p:cNvPr id="262" name="Shape 262"/>
          <p:cNvSpPr txBox="1"/>
          <p:nvPr>
            <p:ph idx="1" type="body"/>
          </p:nvPr>
        </p:nvSpPr>
        <p:spPr>
          <a:xfrm>
            <a:off x="311700" y="1152475"/>
            <a:ext cx="8520600" cy="19593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MoveToRegion</a:t>
            </a:r>
            <a:r>
              <a:rPr lang="en" sz="1400">
                <a:solidFill>
                  <a:schemeClr val="dk1"/>
                </a:solidFill>
                <a:latin typeface="Georgia"/>
                <a:ea typeface="Georgia"/>
                <a:cs typeface="Georgia"/>
                <a:sym typeface="Georgia"/>
              </a:rPr>
              <a:t> method on the map class can then be used to changed the position or zoom level of the map</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Two ways to create a new MapSpan instance:</a:t>
            </a:r>
            <a:endParaRPr sz="1400">
              <a:solidFill>
                <a:schemeClr val="dk1"/>
              </a:solidFill>
              <a:latin typeface="Georgia"/>
              <a:ea typeface="Georgia"/>
              <a:cs typeface="Georgia"/>
              <a:sym typeface="Georgia"/>
            </a:endParaRPr>
          </a:p>
          <a:p>
            <a:pPr indent="-304800" lvl="1" marL="9144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MapSpan.FromCenterAndRadius()</a:t>
            </a:r>
            <a:r>
              <a:rPr lang="en" sz="1200">
                <a:solidFill>
                  <a:schemeClr val="dk1"/>
                </a:solidFill>
                <a:latin typeface="Georgia"/>
                <a:ea typeface="Georgia"/>
                <a:cs typeface="Georgia"/>
                <a:sym typeface="Georgia"/>
              </a:rPr>
              <a:t> - static method to create a span from a Position and specifying a Distance .</a:t>
            </a:r>
            <a:endParaRPr sz="1200">
              <a:solidFill>
                <a:schemeClr val="dk1"/>
              </a:solidFill>
              <a:latin typeface="Georgia"/>
              <a:ea typeface="Georgia"/>
              <a:cs typeface="Georgia"/>
              <a:sym typeface="Georgia"/>
            </a:endParaRPr>
          </a:p>
          <a:p>
            <a:pPr indent="-304800" lvl="1" marL="9144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new MapSpan ()</a:t>
            </a:r>
            <a:r>
              <a:rPr lang="en" sz="1200">
                <a:solidFill>
                  <a:schemeClr val="dk1"/>
                </a:solidFill>
                <a:latin typeface="Georgia"/>
                <a:ea typeface="Georgia"/>
                <a:cs typeface="Georgia"/>
                <a:sym typeface="Georgia"/>
              </a:rPr>
              <a:t> - constructor that uses a Position and the degress of latitude and longitude to display.</a:t>
            </a:r>
            <a:endParaRPr sz="12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To change the zoom level of the map without altering the location, use </a:t>
            </a:r>
            <a:r>
              <a:rPr b="1" lang="en" sz="1400">
                <a:solidFill>
                  <a:schemeClr val="dk1"/>
                </a:solidFill>
                <a:latin typeface="Georgia"/>
                <a:ea typeface="Georgia"/>
                <a:cs typeface="Georgia"/>
                <a:sym typeface="Georgia"/>
              </a:rPr>
              <a:t>VisibleRegion.Center</a:t>
            </a:r>
            <a:r>
              <a:rPr lang="en" sz="1400">
                <a:solidFill>
                  <a:schemeClr val="dk1"/>
                </a:solidFill>
                <a:latin typeface="Georgia"/>
                <a:ea typeface="Georgia"/>
                <a:cs typeface="Georgia"/>
                <a:sym typeface="Georgia"/>
              </a:rPr>
              <a:t> property</a:t>
            </a:r>
            <a:endParaRPr sz="1400">
              <a:solidFill>
                <a:schemeClr val="dk1"/>
              </a:solidFill>
              <a:latin typeface="Georgia"/>
              <a:ea typeface="Georgia"/>
              <a:cs typeface="Georgia"/>
              <a:sym typeface="Georgia"/>
            </a:endParaRPr>
          </a:p>
          <a:p>
            <a:pPr indent="0" lvl="0" marL="0">
              <a:spcBef>
                <a:spcPts val="1600"/>
              </a:spcBef>
              <a:spcAft>
                <a:spcPts val="1600"/>
              </a:spcAft>
              <a:buNone/>
            </a:pPr>
            <a:r>
              <a:t/>
            </a:r>
            <a:endParaRPr sz="1400">
              <a:solidFill>
                <a:schemeClr val="dk1"/>
              </a:solidFill>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pic>
        <p:nvPicPr>
          <p:cNvPr id="267" name="Shape 267"/>
          <p:cNvPicPr preferRelativeResize="0"/>
          <p:nvPr/>
        </p:nvPicPr>
        <p:blipFill>
          <a:blip r:embed="rId3">
            <a:alphaModFix/>
          </a:blip>
          <a:stretch>
            <a:fillRect/>
          </a:stretch>
        </p:blipFill>
        <p:spPr>
          <a:xfrm>
            <a:off x="7093275" y="599975"/>
            <a:ext cx="1794175" cy="3570375"/>
          </a:xfrm>
          <a:prstGeom prst="rect">
            <a:avLst/>
          </a:prstGeom>
          <a:noFill/>
          <a:ln>
            <a:noFill/>
          </a:ln>
        </p:spPr>
      </p:pic>
      <p:pic>
        <p:nvPicPr>
          <p:cNvPr id="268" name="Shape 268"/>
          <p:cNvPicPr preferRelativeResize="0"/>
          <p:nvPr/>
        </p:nvPicPr>
        <p:blipFill>
          <a:blip r:embed="rId4">
            <a:alphaModFix/>
          </a:blip>
          <a:stretch>
            <a:fillRect/>
          </a:stretch>
        </p:blipFill>
        <p:spPr>
          <a:xfrm>
            <a:off x="280275" y="1775563"/>
            <a:ext cx="6689024" cy="1219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Map Pins</a:t>
            </a:r>
            <a:endParaRPr>
              <a:latin typeface="Georgia"/>
              <a:ea typeface="Georgia"/>
              <a:cs typeface="Georgia"/>
              <a:sym typeface="Georgia"/>
            </a:endParaRPr>
          </a:p>
        </p:txBody>
      </p:sp>
      <p:sp>
        <p:nvSpPr>
          <p:cNvPr id="274" name="Shape 274"/>
          <p:cNvSpPr txBox="1"/>
          <p:nvPr>
            <p:ph idx="1" type="body"/>
          </p:nvPr>
        </p:nvSpPr>
        <p:spPr>
          <a:xfrm>
            <a:off x="311700" y="1152475"/>
            <a:ext cx="8520600" cy="15615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Locations can be marked on the map with Pin objects.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PinType can be set to one of the following values:</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Generic</a:t>
            </a:r>
            <a:endParaRPr>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Place</a:t>
            </a:r>
            <a:endParaRPr>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SavedPin</a:t>
            </a:r>
            <a:endParaRPr>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SearchResult</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sz="1400">
              <a:solidFill>
                <a:schemeClr val="dk1"/>
              </a:solidFill>
              <a:latin typeface="Georgia"/>
              <a:ea typeface="Georgia"/>
              <a:cs typeface="Georgia"/>
              <a:sym typeface="Georgia"/>
            </a:endParaRPr>
          </a:p>
        </p:txBody>
      </p:sp>
      <p:pic>
        <p:nvPicPr>
          <p:cNvPr id="275" name="Shape 275"/>
          <p:cNvPicPr preferRelativeResize="0"/>
          <p:nvPr/>
        </p:nvPicPr>
        <p:blipFill>
          <a:blip r:embed="rId3">
            <a:alphaModFix/>
          </a:blip>
          <a:stretch>
            <a:fillRect/>
          </a:stretch>
        </p:blipFill>
        <p:spPr>
          <a:xfrm>
            <a:off x="1786400" y="2930325"/>
            <a:ext cx="4581525" cy="1562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Using Maps in Xaml</a:t>
            </a:r>
            <a:endParaRPr>
              <a:solidFill>
                <a:srgbClr val="3498DB"/>
              </a:solidFill>
              <a:latin typeface="Georgia"/>
              <a:ea typeface="Georgia"/>
              <a:cs typeface="Georgia"/>
              <a:sym typeface="Georgia"/>
            </a:endParaRPr>
          </a:p>
        </p:txBody>
      </p:sp>
      <p:pic>
        <p:nvPicPr>
          <p:cNvPr id="281" name="Shape 281"/>
          <p:cNvPicPr preferRelativeResize="0"/>
          <p:nvPr/>
        </p:nvPicPr>
        <p:blipFill>
          <a:blip r:embed="rId3">
            <a:alphaModFix/>
          </a:blip>
          <a:stretch>
            <a:fillRect/>
          </a:stretch>
        </p:blipFill>
        <p:spPr>
          <a:xfrm>
            <a:off x="1438250" y="1562925"/>
            <a:ext cx="5724525" cy="2476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idx="1" type="body"/>
          </p:nvPr>
        </p:nvSpPr>
        <p:spPr>
          <a:xfrm>
            <a:off x="311700" y="1152475"/>
            <a:ext cx="8520600" cy="7728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The </a:t>
            </a:r>
            <a:r>
              <a:rPr b="1" lang="en" sz="1400">
                <a:solidFill>
                  <a:schemeClr val="dk1"/>
                </a:solidFill>
                <a:latin typeface="Georgia"/>
                <a:ea typeface="Georgia"/>
                <a:cs typeface="Georgia"/>
                <a:sym typeface="Georgia"/>
              </a:rPr>
              <a:t>MapRegion</a:t>
            </a:r>
            <a:r>
              <a:rPr lang="en" sz="1400">
                <a:solidFill>
                  <a:schemeClr val="dk1"/>
                </a:solidFill>
                <a:latin typeface="Georgia"/>
                <a:ea typeface="Georgia"/>
                <a:cs typeface="Georgia"/>
                <a:sym typeface="Georgia"/>
              </a:rPr>
              <a:t> and </a:t>
            </a:r>
            <a:r>
              <a:rPr b="1" lang="en" sz="1400">
                <a:solidFill>
                  <a:schemeClr val="dk1"/>
                </a:solidFill>
                <a:latin typeface="Georgia"/>
                <a:ea typeface="Georgia"/>
                <a:cs typeface="Georgia"/>
                <a:sym typeface="Georgia"/>
              </a:rPr>
              <a:t>Pins</a:t>
            </a:r>
            <a:r>
              <a:rPr lang="en" sz="1400">
                <a:solidFill>
                  <a:schemeClr val="dk1"/>
                </a:solidFill>
                <a:latin typeface="Georgia"/>
                <a:ea typeface="Georgia"/>
                <a:cs typeface="Georgia"/>
                <a:sym typeface="Georgia"/>
              </a:rPr>
              <a:t> can be set in code using the MyMap reference (additional </a:t>
            </a:r>
            <a:r>
              <a:rPr b="1" lang="en" sz="1400">
                <a:solidFill>
                  <a:schemeClr val="dk1"/>
                </a:solidFill>
                <a:latin typeface="Georgia"/>
                <a:ea typeface="Georgia"/>
                <a:cs typeface="Georgia"/>
                <a:sym typeface="Georgia"/>
              </a:rPr>
              <a:t>xmlns</a:t>
            </a:r>
            <a:r>
              <a:rPr lang="en" sz="1400">
                <a:solidFill>
                  <a:schemeClr val="dk1"/>
                </a:solidFill>
                <a:latin typeface="Georgia"/>
                <a:ea typeface="Georgia"/>
                <a:cs typeface="Georgia"/>
                <a:sym typeface="Georgia"/>
              </a:rPr>
              <a:t> namespace definition is required to reference the Xamarin.Forms.Maps)</a:t>
            </a:r>
            <a:endParaRPr sz="1400">
              <a:solidFill>
                <a:srgbClr val="000000"/>
              </a:solidFill>
              <a:latin typeface="Georgia"/>
              <a:ea typeface="Georgia"/>
              <a:cs typeface="Georgia"/>
              <a:sym typeface="Georgia"/>
            </a:endParaRPr>
          </a:p>
          <a:p>
            <a:pPr indent="0" lvl="0" marL="0">
              <a:spcBef>
                <a:spcPts val="0"/>
              </a:spcBef>
              <a:spcAft>
                <a:spcPts val="1600"/>
              </a:spcAft>
              <a:buNone/>
            </a:pPr>
            <a:r>
              <a:t/>
            </a:r>
            <a:endParaRPr/>
          </a:p>
        </p:txBody>
      </p:sp>
      <p:pic>
        <p:nvPicPr>
          <p:cNvPr id="287" name="Shape 287"/>
          <p:cNvPicPr preferRelativeResize="0"/>
          <p:nvPr/>
        </p:nvPicPr>
        <p:blipFill>
          <a:blip r:embed="rId3">
            <a:alphaModFix/>
          </a:blip>
          <a:stretch>
            <a:fillRect/>
          </a:stretch>
        </p:blipFill>
        <p:spPr>
          <a:xfrm>
            <a:off x="1850350" y="2120866"/>
            <a:ext cx="5348950" cy="901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Views that initiate Commands</a:t>
            </a:r>
            <a:endParaRPr>
              <a:solidFill>
                <a:srgbClr val="3498DB"/>
              </a:solidFill>
              <a:latin typeface="Georgia"/>
              <a:ea typeface="Georgia"/>
              <a:cs typeface="Georgia"/>
              <a:sym typeface="Georgia"/>
            </a:endParaRPr>
          </a:p>
        </p:txBody>
      </p:sp>
      <p:sp>
        <p:nvSpPr>
          <p:cNvPr id="293" name="Shape 2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Button</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SearchBar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Button</a:t>
            </a:r>
            <a:endParaRPr>
              <a:solidFill>
                <a:srgbClr val="3498DB"/>
              </a:solidFill>
              <a:latin typeface="Georgia"/>
              <a:ea typeface="Georgia"/>
              <a:cs typeface="Georgia"/>
              <a:sym typeface="Georgia"/>
            </a:endParaRPr>
          </a:p>
        </p:txBody>
      </p:sp>
      <p:sp>
        <p:nvSpPr>
          <p:cNvPr id="299" name="Shape 2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Font typeface="Georgia"/>
              <a:buChar char="●"/>
            </a:pPr>
            <a:r>
              <a:rPr b="1" lang="en" sz="1200">
                <a:solidFill>
                  <a:srgbClr val="000000"/>
                </a:solidFill>
                <a:latin typeface="Georgia"/>
                <a:ea typeface="Georgia"/>
                <a:cs typeface="Georgia"/>
                <a:sym typeface="Georgia"/>
              </a:rPr>
              <a:t>BorderColor     - </a:t>
            </a:r>
            <a:r>
              <a:rPr lang="en" sz="1200">
                <a:solidFill>
                  <a:schemeClr val="dk1"/>
                </a:solidFill>
                <a:latin typeface="Georgia"/>
                <a:ea typeface="Georgia"/>
                <a:cs typeface="Georgia"/>
                <a:sym typeface="Georgia"/>
              </a:rPr>
              <a:t>Gets or sets a color that describes the border stroke color of the button</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BorderRadius     - </a:t>
            </a:r>
            <a:r>
              <a:rPr lang="en" sz="1200">
                <a:solidFill>
                  <a:schemeClr val="dk1"/>
                </a:solidFill>
                <a:latin typeface="Georgia"/>
                <a:ea typeface="Georgia"/>
                <a:cs typeface="Georgia"/>
                <a:sym typeface="Georgia"/>
              </a:rPr>
              <a:t>Gets or sets the corner radius of the border</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BorderWidth     - </a:t>
            </a:r>
            <a:r>
              <a:rPr lang="en" sz="1200">
                <a:solidFill>
                  <a:schemeClr val="dk1"/>
                </a:solidFill>
                <a:latin typeface="Georgia"/>
                <a:ea typeface="Georgia"/>
                <a:cs typeface="Georgia"/>
                <a:sym typeface="Georgia"/>
              </a:rPr>
              <a:t>Gets or sets the width of the border</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Command   </a:t>
            </a:r>
            <a:r>
              <a:rPr lang="en" sz="1200">
                <a:solidFill>
                  <a:schemeClr val="dk1"/>
                </a:solidFill>
                <a:latin typeface="Georgia"/>
                <a:ea typeface="Georgia"/>
                <a:cs typeface="Georgia"/>
                <a:sym typeface="Georgia"/>
              </a:rPr>
              <a:t> - Gets or sets the command to invoke when the button is activated</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CommandParameter</a:t>
            </a:r>
            <a:r>
              <a:rPr lang="en" sz="1200">
                <a:solidFill>
                  <a:schemeClr val="dk1"/>
                </a:solidFill>
                <a:latin typeface="Georgia"/>
                <a:ea typeface="Georgia"/>
                <a:cs typeface="Georgia"/>
                <a:sym typeface="Georgia"/>
              </a:rPr>
              <a:t>       - Gets or sets the parameter to pass to the Command property</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ContentLayout     - </a:t>
            </a:r>
            <a:r>
              <a:rPr lang="en" sz="1200">
                <a:solidFill>
                  <a:schemeClr val="dk1"/>
                </a:solidFill>
                <a:latin typeface="Georgia"/>
                <a:ea typeface="Georgia"/>
                <a:cs typeface="Georgia"/>
                <a:sym typeface="Georgia"/>
              </a:rPr>
              <a:t>Gets or sets an object that controls the position of the button image and the spacing between the button's image and the button's text.</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CornerRadius</a:t>
            </a:r>
            <a:endParaRPr b="1"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Font </a:t>
            </a:r>
            <a:r>
              <a:rPr lang="en" sz="1200">
                <a:solidFill>
                  <a:schemeClr val="dk1"/>
                </a:solidFill>
                <a:latin typeface="Georgia"/>
                <a:ea typeface="Georgia"/>
                <a:cs typeface="Georgia"/>
                <a:sym typeface="Georgia"/>
              </a:rPr>
              <a:t> - Gets or sets the Font for the Label text</a:t>
            </a:r>
            <a:endParaRPr sz="1200">
              <a:solidFill>
                <a:schemeClr val="dk1"/>
              </a:solidFill>
              <a:latin typeface="Georgia"/>
              <a:ea typeface="Georgia"/>
              <a:cs typeface="Georgia"/>
              <a:sym typeface="Georgia"/>
            </a:endParaRPr>
          </a:p>
          <a:p>
            <a:pPr indent="-304800" lvl="0" marL="457200" rtl="0">
              <a:spcBef>
                <a:spcPts val="0"/>
              </a:spcBef>
              <a:spcAft>
                <a:spcPts val="0"/>
              </a:spcAft>
              <a:buSzPts val="1200"/>
              <a:buFont typeface="Georgia"/>
              <a:buChar char="●"/>
            </a:pPr>
            <a:r>
              <a:rPr b="1" lang="en" sz="1200">
                <a:solidFill>
                  <a:schemeClr val="dk1"/>
                </a:solidFill>
                <a:latin typeface="Georgia"/>
                <a:ea typeface="Georgia"/>
                <a:cs typeface="Georgia"/>
                <a:sym typeface="Georgia"/>
              </a:rPr>
              <a:t>FontAttributes</a:t>
            </a:r>
            <a:r>
              <a:rPr lang="en" sz="1200">
                <a:solidFill>
                  <a:schemeClr val="dk1"/>
                </a:solidFill>
                <a:latin typeface="Georgia"/>
                <a:ea typeface="Georgia"/>
                <a:cs typeface="Georgia"/>
                <a:sym typeface="Georgia"/>
              </a:rPr>
              <a:t>     - Gets a value that indicates whether the font for the button text is bold, italic, or neither.</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FontFamily    - </a:t>
            </a:r>
            <a:r>
              <a:rPr lang="en" sz="1200">
                <a:solidFill>
                  <a:schemeClr val="dk1"/>
                </a:solidFill>
                <a:latin typeface="Georgia"/>
                <a:ea typeface="Georgia"/>
                <a:cs typeface="Georgia"/>
                <a:sym typeface="Georgia"/>
              </a:rPr>
              <a:t>Gets the font family to which the font for the button text belongs.</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FontSize   - </a:t>
            </a:r>
            <a:r>
              <a:rPr lang="en" sz="1200">
                <a:solidFill>
                  <a:schemeClr val="dk1"/>
                </a:solidFill>
                <a:latin typeface="Georgia"/>
                <a:ea typeface="Georgia"/>
                <a:cs typeface="Georgia"/>
                <a:sym typeface="Georgia"/>
              </a:rPr>
              <a:t>Gets or sets the size of the font of the button text.</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Image</a:t>
            </a:r>
            <a:r>
              <a:rPr lang="en" sz="1200">
                <a:solidFill>
                  <a:schemeClr val="dk1"/>
                </a:solidFill>
                <a:latin typeface="Georgia"/>
                <a:ea typeface="Georgia"/>
                <a:cs typeface="Georgia"/>
                <a:sym typeface="Georgia"/>
              </a:rPr>
              <a:t>   - Gets or sets the optional image source to display next to the text in the Button</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Text</a:t>
            </a:r>
            <a:r>
              <a:rPr lang="en" sz="1200">
                <a:solidFill>
                  <a:schemeClr val="dk1"/>
                </a:solidFill>
                <a:latin typeface="Georgia"/>
                <a:ea typeface="Georgia"/>
                <a:cs typeface="Georgia"/>
                <a:sym typeface="Georgia"/>
              </a:rPr>
              <a:t>  - Gets or sets the Text displayed as the content of the button</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TextColor</a:t>
            </a:r>
            <a:r>
              <a:rPr lang="en" sz="1200">
                <a:solidFill>
                  <a:schemeClr val="dk1"/>
                </a:solidFill>
                <a:latin typeface="Georgia"/>
                <a:ea typeface="Georgia"/>
                <a:cs typeface="Georgia"/>
                <a:sym typeface="Georgia"/>
              </a:rPr>
              <a:t>    - Gets or sets the </a:t>
            </a:r>
            <a:r>
              <a:rPr lang="en" sz="1200">
                <a:solidFill>
                  <a:schemeClr val="dk1"/>
                </a:solidFill>
                <a:uFill>
                  <a:noFill/>
                </a:uFill>
                <a:latin typeface="Georgia"/>
                <a:ea typeface="Georgia"/>
                <a:cs typeface="Georgia"/>
                <a:sym typeface="Georgia"/>
                <a:hlinkClick r:id="rId3"/>
              </a:rPr>
              <a:t>Color</a:t>
            </a:r>
            <a:r>
              <a:rPr lang="en" sz="1200">
                <a:solidFill>
                  <a:schemeClr val="dk1"/>
                </a:solidFill>
                <a:latin typeface="Georgia"/>
                <a:ea typeface="Georgia"/>
                <a:cs typeface="Georgia"/>
                <a:sym typeface="Georgia"/>
              </a:rPr>
              <a:t> for the text of the button</a:t>
            </a:r>
            <a:endParaRPr sz="1200">
              <a:solidFill>
                <a:schemeClr val="dk1"/>
              </a:solidFill>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Events</a:t>
            </a:r>
            <a:endParaRPr>
              <a:latin typeface="Georgia"/>
              <a:ea typeface="Georgia"/>
              <a:cs typeface="Georgia"/>
              <a:sym typeface="Georgia"/>
            </a:endParaRPr>
          </a:p>
        </p:txBody>
      </p:sp>
      <p:sp>
        <p:nvSpPr>
          <p:cNvPr id="305" name="Shape 305"/>
          <p:cNvSpPr txBox="1"/>
          <p:nvPr>
            <p:ph idx="1" type="body"/>
          </p:nvPr>
        </p:nvSpPr>
        <p:spPr>
          <a:xfrm>
            <a:off x="311700" y="1152475"/>
            <a:ext cx="4490700" cy="10497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Clicked</a:t>
            </a:r>
            <a:r>
              <a:rPr lang="en" sz="1400">
                <a:solidFill>
                  <a:srgbClr val="000000"/>
                </a:solidFill>
                <a:latin typeface="Georgia"/>
                <a:ea typeface="Georgia"/>
                <a:cs typeface="Georgia"/>
                <a:sym typeface="Georgia"/>
              </a:rPr>
              <a:t>   - </a:t>
            </a:r>
            <a:r>
              <a:rPr lang="en" sz="1400">
                <a:solidFill>
                  <a:schemeClr val="dk1"/>
                </a:solidFill>
                <a:latin typeface="Georgia"/>
                <a:ea typeface="Georgia"/>
                <a:cs typeface="Georgia"/>
                <a:sym typeface="Georgia"/>
              </a:rPr>
              <a:t>Occurs when the Button is clicked.</a:t>
            </a:r>
            <a:endParaRPr sz="1400">
              <a:solidFill>
                <a:schemeClr val="dk1"/>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chemeClr val="dk1"/>
                </a:solidFill>
                <a:latin typeface="Georgia"/>
                <a:ea typeface="Georgia"/>
                <a:cs typeface="Georgia"/>
                <a:sym typeface="Georgia"/>
              </a:rPr>
              <a:t>Pressed</a:t>
            </a:r>
            <a:r>
              <a:rPr lang="en" sz="1400">
                <a:solidFill>
                  <a:schemeClr val="dk1"/>
                </a:solidFill>
                <a:latin typeface="Georgia"/>
                <a:ea typeface="Georgia"/>
                <a:cs typeface="Georgia"/>
                <a:sym typeface="Georgia"/>
              </a:rPr>
              <a:t>   - Occurs when the Button is pressed.</a:t>
            </a:r>
            <a:endParaRPr sz="1400">
              <a:solidFill>
                <a:schemeClr val="dk1"/>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chemeClr val="dk1"/>
                </a:solidFill>
                <a:latin typeface="Georgia"/>
                <a:ea typeface="Georgia"/>
                <a:cs typeface="Georgia"/>
                <a:sym typeface="Georgia"/>
              </a:rPr>
              <a:t>Released   </a:t>
            </a:r>
            <a:r>
              <a:rPr lang="en" sz="1400">
                <a:solidFill>
                  <a:schemeClr val="dk1"/>
                </a:solidFill>
                <a:latin typeface="Georgia"/>
                <a:ea typeface="Georgia"/>
                <a:cs typeface="Georgia"/>
                <a:sym typeface="Georgia"/>
              </a:rPr>
              <a:t>- Occurs when the Button is released.</a:t>
            </a:r>
            <a:endParaRPr sz="1400">
              <a:solidFill>
                <a:schemeClr val="dk1"/>
              </a:solidFill>
              <a:latin typeface="Georgia"/>
              <a:ea typeface="Georgia"/>
              <a:cs typeface="Georgia"/>
              <a:sym typeface="Georgia"/>
            </a:endParaRPr>
          </a:p>
          <a:p>
            <a:pPr indent="0" lvl="0" marL="0">
              <a:spcBef>
                <a:spcPts val="0"/>
              </a:spcBef>
              <a:spcAft>
                <a:spcPts val="1600"/>
              </a:spcAft>
              <a:buNone/>
            </a:pPr>
            <a:r>
              <a:t/>
            </a:r>
            <a:endParaRPr/>
          </a:p>
        </p:txBody>
      </p:sp>
      <p:pic>
        <p:nvPicPr>
          <p:cNvPr id="306" name="Shape 306"/>
          <p:cNvPicPr preferRelativeResize="0"/>
          <p:nvPr/>
        </p:nvPicPr>
        <p:blipFill>
          <a:blip r:embed="rId3">
            <a:alphaModFix/>
          </a:blip>
          <a:stretch>
            <a:fillRect/>
          </a:stretch>
        </p:blipFill>
        <p:spPr>
          <a:xfrm>
            <a:off x="6496425" y="445025"/>
            <a:ext cx="2178422" cy="3820975"/>
          </a:xfrm>
          <a:prstGeom prst="rect">
            <a:avLst/>
          </a:prstGeom>
          <a:noFill/>
          <a:ln>
            <a:noFill/>
          </a:ln>
        </p:spPr>
      </p:pic>
      <p:pic>
        <p:nvPicPr>
          <p:cNvPr id="307" name="Shape 307"/>
          <p:cNvPicPr preferRelativeResize="0"/>
          <p:nvPr/>
        </p:nvPicPr>
        <p:blipFill>
          <a:blip r:embed="rId4">
            <a:alphaModFix/>
          </a:blip>
          <a:stretch>
            <a:fillRect/>
          </a:stretch>
        </p:blipFill>
        <p:spPr>
          <a:xfrm>
            <a:off x="593988" y="2230700"/>
            <a:ext cx="5000625" cy="1733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Views for Presentation</a:t>
            </a:r>
            <a:endParaRPr>
              <a:solidFill>
                <a:srgbClr val="3498DB"/>
              </a:solidFill>
              <a:latin typeface="Georgia"/>
              <a:ea typeface="Georgia"/>
              <a:cs typeface="Georgia"/>
              <a:sym typeface="Georgia"/>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Label</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Image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BoxView</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WebView</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OpenGLView</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Map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SearchBar</a:t>
            </a:r>
            <a:endParaRPr>
              <a:solidFill>
                <a:srgbClr val="3498DB"/>
              </a:solidFill>
              <a:latin typeface="Georgia"/>
              <a:ea typeface="Georgia"/>
              <a:cs typeface="Georgia"/>
              <a:sym typeface="Georgia"/>
            </a:endParaRPr>
          </a:p>
        </p:txBody>
      </p:sp>
      <p:sp>
        <p:nvSpPr>
          <p:cNvPr id="313" name="Shape 3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chemeClr val="dk1"/>
              </a:buClr>
              <a:buSzPts val="1200"/>
              <a:buFont typeface="Georgia"/>
              <a:buChar char="●"/>
            </a:pPr>
            <a:r>
              <a:rPr b="1" lang="en" sz="1200">
                <a:solidFill>
                  <a:srgbClr val="000000"/>
                </a:solidFill>
                <a:latin typeface="Georgia"/>
                <a:ea typeface="Georgia"/>
                <a:cs typeface="Georgia"/>
                <a:sym typeface="Georgia"/>
              </a:rPr>
              <a:t>CancelButtonColor      - </a:t>
            </a:r>
            <a:r>
              <a:rPr lang="en" sz="1200">
                <a:solidFill>
                  <a:schemeClr val="dk1"/>
                </a:solidFill>
                <a:latin typeface="Georgia"/>
                <a:ea typeface="Georgia"/>
                <a:cs typeface="Georgia"/>
                <a:sym typeface="Georgia"/>
              </a:rPr>
              <a:t>Gets or sets the color of the cancel button.</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FontAttributes     - </a:t>
            </a:r>
            <a:r>
              <a:rPr lang="en" sz="1200">
                <a:solidFill>
                  <a:schemeClr val="dk1"/>
                </a:solidFill>
                <a:latin typeface="Georgia"/>
                <a:ea typeface="Georgia"/>
                <a:cs typeface="Georgia"/>
                <a:sym typeface="Georgia"/>
              </a:rPr>
              <a:t>Gets a value that indicates whether the font for the searchbar text is bold, italic, or neither.</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FontFamily    - </a:t>
            </a:r>
            <a:r>
              <a:rPr lang="en" sz="1200">
                <a:solidFill>
                  <a:schemeClr val="dk1"/>
                </a:solidFill>
                <a:latin typeface="Georgia"/>
                <a:ea typeface="Georgia"/>
                <a:cs typeface="Georgia"/>
                <a:sym typeface="Georgia"/>
              </a:rPr>
              <a:t>Gets or sets the font family for the search bar text.</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FontSize    - </a:t>
            </a:r>
            <a:r>
              <a:rPr lang="en" sz="1200">
                <a:solidFill>
                  <a:schemeClr val="dk1"/>
                </a:solidFill>
                <a:latin typeface="Georgia"/>
                <a:ea typeface="Georgia"/>
                <a:cs typeface="Georgia"/>
                <a:sym typeface="Georgia"/>
              </a:rPr>
              <a:t>Gets the size of the font for the text in the searchbar.</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HorizontalTextAlignment        - </a:t>
            </a:r>
            <a:r>
              <a:rPr lang="en" sz="1200">
                <a:solidFill>
                  <a:schemeClr val="dk1"/>
                </a:solidFill>
                <a:latin typeface="Georgia"/>
                <a:ea typeface="Georgia"/>
                <a:cs typeface="Georgia"/>
                <a:sym typeface="Georgia"/>
              </a:rPr>
              <a:t>Gets or sets the horizontal text alignment.</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Placeholder    - </a:t>
            </a:r>
            <a:r>
              <a:rPr lang="en" sz="1200">
                <a:solidFill>
                  <a:schemeClr val="dk1"/>
                </a:solidFill>
                <a:latin typeface="Georgia"/>
                <a:ea typeface="Georgia"/>
                <a:cs typeface="Georgia"/>
                <a:sym typeface="Georgia"/>
              </a:rPr>
              <a:t>Gets or sets the text that is displayed when the </a:t>
            </a:r>
            <a:r>
              <a:rPr lang="en" sz="1200">
                <a:solidFill>
                  <a:schemeClr val="dk1"/>
                </a:solidFill>
                <a:uFill>
                  <a:noFill/>
                </a:uFill>
                <a:latin typeface="Georgia"/>
                <a:ea typeface="Georgia"/>
                <a:cs typeface="Georgia"/>
                <a:sym typeface="Georgia"/>
                <a:hlinkClick r:id="rId3"/>
              </a:rPr>
              <a:t>SearchBar</a:t>
            </a:r>
            <a:r>
              <a:rPr lang="en" sz="1200">
                <a:solidFill>
                  <a:schemeClr val="dk1"/>
                </a:solidFill>
                <a:latin typeface="Georgia"/>
                <a:ea typeface="Georgia"/>
                <a:cs typeface="Georgia"/>
                <a:sym typeface="Georgia"/>
              </a:rPr>
              <a:t> is empty.</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PlaceholderColor      - </a:t>
            </a:r>
            <a:r>
              <a:rPr lang="en" sz="1200">
                <a:solidFill>
                  <a:schemeClr val="dk1"/>
                </a:solidFill>
                <a:latin typeface="Georgia"/>
                <a:ea typeface="Georgia"/>
                <a:cs typeface="Georgia"/>
                <a:sym typeface="Georgia"/>
              </a:rPr>
              <a:t>Gets or sets the color of the placheholder text.</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SearchCommand      - </a:t>
            </a:r>
            <a:r>
              <a:rPr lang="en" sz="1200">
                <a:solidFill>
                  <a:schemeClr val="dk1"/>
                </a:solidFill>
                <a:latin typeface="Georgia"/>
                <a:ea typeface="Georgia"/>
                <a:cs typeface="Georgia"/>
                <a:sym typeface="Georgia"/>
              </a:rPr>
              <a:t>Gets or sets the command that is run when the user presses Search button.</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SearchCommandParameter         </a:t>
            </a:r>
            <a:r>
              <a:rPr b="1" lang="en" sz="1200">
                <a:solidFill>
                  <a:srgbClr val="000000"/>
                </a:solidFill>
                <a:latin typeface="Georgia"/>
                <a:ea typeface="Georgia"/>
                <a:cs typeface="Georgia"/>
                <a:sym typeface="Georgia"/>
              </a:rPr>
              <a:t> - </a:t>
            </a:r>
            <a:r>
              <a:rPr lang="en" sz="1200">
                <a:solidFill>
                  <a:schemeClr val="dk1"/>
                </a:solidFill>
                <a:latin typeface="Georgia"/>
                <a:ea typeface="Georgia"/>
                <a:cs typeface="Georgia"/>
                <a:sym typeface="Georgia"/>
              </a:rPr>
              <a:t>Gets or sets the parameter that is sent to the </a:t>
            </a:r>
            <a:r>
              <a:rPr lang="en" sz="1200">
                <a:solidFill>
                  <a:schemeClr val="dk1"/>
                </a:solidFill>
                <a:uFill>
                  <a:noFill/>
                </a:uFill>
                <a:latin typeface="Georgia"/>
                <a:ea typeface="Georgia"/>
                <a:cs typeface="Georgia"/>
                <a:sym typeface="Georgia"/>
                <a:hlinkClick r:id="rId4"/>
              </a:rPr>
              <a:t>SearchBar.SearchCommand</a:t>
            </a:r>
            <a:r>
              <a:rPr lang="en" sz="1200">
                <a:solidFill>
                  <a:schemeClr val="dk1"/>
                </a:solidFill>
                <a:latin typeface="Georgia"/>
                <a:ea typeface="Georgia"/>
                <a:cs typeface="Georgia"/>
                <a:sym typeface="Georgia"/>
              </a:rPr>
              <a:t>.</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Text  - </a:t>
            </a:r>
            <a:r>
              <a:rPr lang="en" sz="1200">
                <a:solidFill>
                  <a:schemeClr val="dk1"/>
                </a:solidFill>
                <a:latin typeface="Georgia"/>
                <a:ea typeface="Georgia"/>
                <a:cs typeface="Georgia"/>
                <a:sym typeface="Georgia"/>
              </a:rPr>
              <a:t>Gets or sets the text that is displayed in the </a:t>
            </a:r>
            <a:r>
              <a:rPr lang="en" sz="1200">
                <a:solidFill>
                  <a:schemeClr val="dk1"/>
                </a:solidFill>
                <a:uFill>
                  <a:noFill/>
                </a:uFill>
                <a:latin typeface="Georgia"/>
                <a:ea typeface="Georgia"/>
                <a:cs typeface="Georgia"/>
                <a:sym typeface="Georgia"/>
                <a:hlinkClick r:id="rId5"/>
              </a:rPr>
              <a:t>SearchBar</a:t>
            </a:r>
            <a:r>
              <a:rPr lang="en" sz="1200">
                <a:solidFill>
                  <a:schemeClr val="dk1"/>
                </a:solidFill>
                <a:latin typeface="Georgia"/>
                <a:ea typeface="Georgia"/>
                <a:cs typeface="Georgia"/>
                <a:sym typeface="Georgia"/>
              </a:rPr>
              <a:t>.</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TextColor    - </a:t>
            </a:r>
            <a:r>
              <a:rPr lang="en" sz="1200">
                <a:solidFill>
                  <a:schemeClr val="dk1"/>
                </a:solidFill>
                <a:latin typeface="Georgia"/>
                <a:ea typeface="Georgia"/>
                <a:cs typeface="Georgia"/>
                <a:sym typeface="Georgia"/>
              </a:rPr>
              <a:t>Gets or sets the text color.</a:t>
            </a:r>
            <a:endParaRPr sz="1200">
              <a:solidFill>
                <a:schemeClr val="dk1"/>
              </a:solidFill>
              <a:latin typeface="Georgia"/>
              <a:ea typeface="Georgia"/>
              <a:cs typeface="Georgia"/>
              <a:sym typeface="Georgia"/>
            </a:endParaRPr>
          </a:p>
          <a:p>
            <a:pPr indent="0" lvl="0" marL="0" rtl="0">
              <a:spcBef>
                <a:spcPts val="0"/>
              </a:spcBef>
              <a:spcAft>
                <a:spcPts val="0"/>
              </a:spcAft>
              <a:buNone/>
            </a:pPr>
            <a:r>
              <a:t/>
            </a:r>
            <a:endParaRPr b="1" sz="1200">
              <a:solidFill>
                <a:schemeClr val="dk1"/>
              </a:solidFill>
              <a:latin typeface="Georgia"/>
              <a:ea typeface="Georgia"/>
              <a:cs typeface="Georgia"/>
              <a:sym typeface="Georgia"/>
            </a:endParaRPr>
          </a:p>
          <a:p>
            <a:pPr indent="0" lvl="0" marL="0">
              <a:spcBef>
                <a:spcPts val="0"/>
              </a:spcBef>
              <a:spcAft>
                <a:spcPts val="1600"/>
              </a:spcAft>
              <a:buNone/>
            </a:pPr>
            <a:r>
              <a:t/>
            </a:r>
            <a:endParaRPr sz="1200">
              <a:solidFill>
                <a:schemeClr val="dk1"/>
              </a:solidFill>
              <a:latin typeface="Georgia"/>
              <a:ea typeface="Georgia"/>
              <a:cs typeface="Georgia"/>
              <a:sym typeface="Georgi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Views for setting values</a:t>
            </a:r>
            <a:endParaRPr>
              <a:solidFill>
                <a:srgbClr val="3498DB"/>
              </a:solidFill>
              <a:latin typeface="Georgia"/>
              <a:ea typeface="Georgia"/>
              <a:cs typeface="Georgia"/>
              <a:sym typeface="Georgia"/>
            </a:endParaRPr>
          </a:p>
        </p:txBody>
      </p:sp>
      <p:sp>
        <p:nvSpPr>
          <p:cNvPr id="319" name="Shape 3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Slider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Stepper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Switch</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DatePicker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TimePicker</a:t>
            </a:r>
            <a:endParaRPr sz="1400">
              <a:solidFill>
                <a:schemeClr val="dk1"/>
              </a:solidFill>
              <a:latin typeface="Georgia"/>
              <a:ea typeface="Georgia"/>
              <a:cs typeface="Georgia"/>
              <a:sym typeface="Georgi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498DB"/>
                </a:solidFill>
                <a:latin typeface="Georgia"/>
                <a:ea typeface="Georgia"/>
                <a:cs typeface="Georgia"/>
                <a:sym typeface="Georgia"/>
              </a:rPr>
              <a:t>Slider</a:t>
            </a:r>
            <a:endParaRPr>
              <a:solidFill>
                <a:srgbClr val="3498DB"/>
              </a:solidFill>
              <a:latin typeface="Georgia"/>
              <a:ea typeface="Georgia"/>
              <a:cs typeface="Georgia"/>
              <a:sym typeface="Georgia"/>
            </a:endParaRPr>
          </a:p>
        </p:txBody>
      </p:sp>
      <p:sp>
        <p:nvSpPr>
          <p:cNvPr id="325" name="Shape 3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uFill>
                  <a:noFill/>
                </a:uFill>
                <a:latin typeface="Georgia"/>
                <a:ea typeface="Georgia"/>
                <a:cs typeface="Georgia"/>
                <a:sym typeface="Georgia"/>
                <a:hlinkClick r:id="rId3"/>
              </a:rPr>
              <a:t>Slider</a:t>
            </a:r>
            <a:r>
              <a:rPr lang="en" sz="1400">
                <a:solidFill>
                  <a:schemeClr val="dk1"/>
                </a:solidFill>
                <a:latin typeface="Georgia"/>
                <a:ea typeface="Georgia"/>
                <a:cs typeface="Georgia"/>
                <a:sym typeface="Georgia"/>
              </a:rPr>
              <a:t> is a horizontal bar that can be manipulated by the user to select a double value from a continuous range.</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The Slider defines three properties of type double:</a:t>
            </a:r>
            <a:endParaRPr sz="1400">
              <a:solidFill>
                <a:schemeClr val="dk1"/>
              </a:solidFill>
              <a:latin typeface="Georgia"/>
              <a:ea typeface="Georgia"/>
              <a:cs typeface="Georgia"/>
              <a:sym typeface="Georgia"/>
            </a:endParaRPr>
          </a:p>
          <a:p>
            <a:pPr indent="-317500" lvl="0" marL="457200" rtl="0">
              <a:spcBef>
                <a:spcPts val="120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Minimum is the minimum of the range, with a default value of 0.</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Maximum is the maximum of the range, with a default value of 1.</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Value is the slider's value, which can range between Minimum and Maximum and has a default value of 0.</a:t>
            </a:r>
            <a:endParaRPr sz="1400">
              <a:solidFill>
                <a:schemeClr val="dk1"/>
              </a:solidFill>
              <a:latin typeface="Georgia"/>
              <a:ea typeface="Georgia"/>
              <a:cs typeface="Georgia"/>
              <a:sym typeface="Georgia"/>
            </a:endParaRPr>
          </a:p>
          <a:p>
            <a:pPr indent="0" lvl="0" marL="0" rtl="0">
              <a:spcBef>
                <a:spcPts val="120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pic>
        <p:nvPicPr>
          <p:cNvPr id="330" name="Shape 330"/>
          <p:cNvPicPr preferRelativeResize="0"/>
          <p:nvPr/>
        </p:nvPicPr>
        <p:blipFill>
          <a:blip r:embed="rId3">
            <a:alphaModFix/>
          </a:blip>
          <a:stretch>
            <a:fillRect/>
          </a:stretch>
        </p:blipFill>
        <p:spPr>
          <a:xfrm>
            <a:off x="6581725" y="774000"/>
            <a:ext cx="1743075" cy="3467100"/>
          </a:xfrm>
          <a:prstGeom prst="rect">
            <a:avLst/>
          </a:prstGeom>
          <a:noFill/>
          <a:ln>
            <a:noFill/>
          </a:ln>
        </p:spPr>
      </p:pic>
      <p:pic>
        <p:nvPicPr>
          <p:cNvPr id="331" name="Shape 331"/>
          <p:cNvPicPr preferRelativeResize="0"/>
          <p:nvPr/>
        </p:nvPicPr>
        <p:blipFill>
          <a:blip r:embed="rId4">
            <a:alphaModFix/>
          </a:blip>
          <a:stretch>
            <a:fillRect/>
          </a:stretch>
        </p:blipFill>
        <p:spPr>
          <a:xfrm>
            <a:off x="634125" y="564450"/>
            <a:ext cx="4953000" cy="38862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Stepper</a:t>
            </a:r>
            <a:endParaRPr>
              <a:solidFill>
                <a:srgbClr val="3498DB"/>
              </a:solidFill>
              <a:latin typeface="Georgia"/>
              <a:ea typeface="Georgia"/>
              <a:cs typeface="Georgia"/>
              <a:sym typeface="Georgia"/>
            </a:endParaRPr>
          </a:p>
        </p:txBody>
      </p:sp>
      <p:sp>
        <p:nvSpPr>
          <p:cNvPr id="337" name="Shape 337"/>
          <p:cNvSpPr txBox="1"/>
          <p:nvPr>
            <p:ph idx="1" type="body"/>
          </p:nvPr>
        </p:nvSpPr>
        <p:spPr>
          <a:xfrm>
            <a:off x="311700" y="1152475"/>
            <a:ext cx="42777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Increment - </a:t>
            </a:r>
            <a:r>
              <a:rPr lang="en" sz="1400">
                <a:solidFill>
                  <a:schemeClr val="dk1"/>
                </a:solidFill>
                <a:latin typeface="Georgia"/>
                <a:ea typeface="Georgia"/>
                <a:cs typeface="Georgia"/>
                <a:sym typeface="Georgia"/>
              </a:rPr>
              <a:t>Gets or sets the increment by which Value is increased or decreased.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Maximum - </a:t>
            </a:r>
            <a:r>
              <a:rPr lang="en" sz="1400">
                <a:solidFill>
                  <a:schemeClr val="dk1"/>
                </a:solidFill>
                <a:latin typeface="Georgia"/>
                <a:ea typeface="Georgia"/>
                <a:cs typeface="Georgia"/>
                <a:sym typeface="Georgia"/>
              </a:rPr>
              <a:t>Gets or sets the maximum selectable value.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Minimum - </a:t>
            </a:r>
            <a:r>
              <a:rPr lang="en" sz="1400">
                <a:solidFill>
                  <a:schemeClr val="dk1"/>
                </a:solidFill>
                <a:latin typeface="Georgia"/>
                <a:ea typeface="Georgia"/>
                <a:cs typeface="Georgia"/>
                <a:sym typeface="Georgia"/>
              </a:rPr>
              <a:t>Gets or sets the minimum selectable value.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Value - </a:t>
            </a:r>
            <a:r>
              <a:rPr lang="en" sz="1400">
                <a:solidFill>
                  <a:schemeClr val="dk1"/>
                </a:solidFill>
                <a:latin typeface="Georgia"/>
                <a:ea typeface="Georgia"/>
                <a:cs typeface="Georgia"/>
                <a:sym typeface="Georgia"/>
              </a:rPr>
              <a:t>Gets or sets the current value. </a:t>
            </a:r>
            <a:endParaRPr sz="1400">
              <a:solidFill>
                <a:schemeClr val="dk1"/>
              </a:solidFill>
              <a:latin typeface="Georgia"/>
              <a:ea typeface="Georgia"/>
              <a:cs typeface="Georgia"/>
              <a:sym typeface="Georgia"/>
            </a:endParaRPr>
          </a:p>
          <a:p>
            <a:pPr indent="0" lvl="0" marL="0">
              <a:spcBef>
                <a:spcPts val="0"/>
              </a:spcBef>
              <a:spcAft>
                <a:spcPts val="1600"/>
              </a:spcAft>
              <a:buNone/>
            </a:pPr>
            <a:r>
              <a:t/>
            </a:r>
            <a:endParaRPr/>
          </a:p>
        </p:txBody>
      </p:sp>
      <p:pic>
        <p:nvPicPr>
          <p:cNvPr id="338" name="Shape 338"/>
          <p:cNvPicPr preferRelativeResize="0"/>
          <p:nvPr/>
        </p:nvPicPr>
        <p:blipFill>
          <a:blip r:embed="rId3">
            <a:alphaModFix/>
          </a:blip>
          <a:stretch>
            <a:fillRect/>
          </a:stretch>
        </p:blipFill>
        <p:spPr>
          <a:xfrm>
            <a:off x="6588900" y="950188"/>
            <a:ext cx="1830688" cy="3820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Switch</a:t>
            </a:r>
            <a:endParaRPr>
              <a:solidFill>
                <a:srgbClr val="3498DB"/>
              </a:solidFill>
              <a:latin typeface="Georgia"/>
              <a:ea typeface="Georgia"/>
              <a:cs typeface="Georgia"/>
              <a:sym typeface="Georgia"/>
            </a:endParaRPr>
          </a:p>
        </p:txBody>
      </p:sp>
      <p:sp>
        <p:nvSpPr>
          <p:cNvPr id="344" name="Shape 344"/>
          <p:cNvSpPr txBox="1"/>
          <p:nvPr>
            <p:ph idx="1" type="body"/>
          </p:nvPr>
        </p:nvSpPr>
        <p:spPr>
          <a:xfrm>
            <a:off x="311700" y="1152475"/>
            <a:ext cx="42705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highlight>
                  <a:srgbClr val="FFFFFF"/>
                </a:highlight>
                <a:latin typeface="Georgia"/>
                <a:ea typeface="Georgia"/>
                <a:cs typeface="Georgia"/>
                <a:sym typeface="Georgia"/>
              </a:rPr>
              <a:t>Property :</a:t>
            </a:r>
            <a:endParaRPr>
              <a:solidFill>
                <a:srgbClr val="000000"/>
              </a:solidFill>
              <a:highlight>
                <a:srgbClr val="FFFFFF"/>
              </a:highlight>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rgbClr val="000000"/>
                </a:solidFill>
                <a:highlight>
                  <a:srgbClr val="FFFFFF"/>
                </a:highlight>
                <a:latin typeface="Georgia"/>
                <a:ea typeface="Georgia"/>
                <a:cs typeface="Georgia"/>
                <a:sym typeface="Georgia"/>
              </a:rPr>
              <a:t>IsToggled - </a:t>
            </a:r>
            <a:r>
              <a:rPr lang="en" sz="1400">
                <a:solidFill>
                  <a:schemeClr val="dk1"/>
                </a:solidFill>
                <a:highlight>
                  <a:srgbClr val="FFFFFF"/>
                </a:highlight>
                <a:latin typeface="Georgia"/>
                <a:ea typeface="Georgia"/>
                <a:cs typeface="Georgia"/>
                <a:sym typeface="Georgia"/>
              </a:rPr>
              <a:t>Gets or sets a Boolean value that indicates whether this </a:t>
            </a:r>
            <a:r>
              <a:rPr lang="en" sz="1400">
                <a:solidFill>
                  <a:schemeClr val="dk1"/>
                </a:solidFill>
                <a:highlight>
                  <a:srgbClr val="FFFFFF"/>
                </a:highlight>
                <a:uFill>
                  <a:noFill/>
                </a:uFill>
                <a:latin typeface="Georgia"/>
                <a:ea typeface="Georgia"/>
                <a:cs typeface="Georgia"/>
                <a:sym typeface="Georgia"/>
                <a:hlinkClick r:id="rId3"/>
              </a:rPr>
              <a:t>Switch</a:t>
            </a:r>
            <a:r>
              <a:rPr lang="en" sz="1400">
                <a:solidFill>
                  <a:schemeClr val="dk1"/>
                </a:solidFill>
                <a:highlight>
                  <a:srgbClr val="FFFFFF"/>
                </a:highlight>
                <a:latin typeface="Georgia"/>
                <a:ea typeface="Georgia"/>
                <a:cs typeface="Georgia"/>
                <a:sym typeface="Georgia"/>
              </a:rPr>
              <a:t> element is toggled.</a:t>
            </a:r>
            <a:endParaRPr sz="1400">
              <a:solidFill>
                <a:schemeClr val="dk1"/>
              </a:solidFill>
              <a:highlight>
                <a:srgbClr val="FFFFFF"/>
              </a:highlight>
              <a:latin typeface="Georgia"/>
              <a:ea typeface="Georgia"/>
              <a:cs typeface="Georgia"/>
              <a:sym typeface="Georgia"/>
            </a:endParaRPr>
          </a:p>
          <a:p>
            <a:pPr indent="0" lvl="0" marL="0" rtl="0">
              <a:spcBef>
                <a:spcPts val="0"/>
              </a:spcBef>
              <a:spcAft>
                <a:spcPts val="0"/>
              </a:spcAft>
              <a:buNone/>
            </a:pPr>
            <a:r>
              <a:t/>
            </a:r>
            <a:endParaRPr sz="1400">
              <a:solidFill>
                <a:schemeClr val="dk1"/>
              </a:solidFill>
              <a:highlight>
                <a:srgbClr val="FFFFFF"/>
              </a:highlight>
              <a:latin typeface="Georgia"/>
              <a:ea typeface="Georgia"/>
              <a:cs typeface="Georgia"/>
              <a:sym typeface="Georgia"/>
            </a:endParaRPr>
          </a:p>
          <a:p>
            <a:pPr indent="0" lvl="0" marL="0" rtl="0">
              <a:spcBef>
                <a:spcPts val="0"/>
              </a:spcBef>
              <a:spcAft>
                <a:spcPts val="0"/>
              </a:spcAft>
              <a:buNone/>
            </a:pPr>
            <a:r>
              <a:rPr lang="en">
                <a:solidFill>
                  <a:schemeClr val="dk1"/>
                </a:solidFill>
                <a:highlight>
                  <a:srgbClr val="FFFFFF"/>
                </a:highlight>
                <a:latin typeface="Georgia"/>
                <a:ea typeface="Georgia"/>
                <a:cs typeface="Georgia"/>
                <a:sym typeface="Georgia"/>
              </a:rPr>
              <a:t>Event :</a:t>
            </a:r>
            <a:endParaRPr>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highlight>
                  <a:srgbClr val="FFFFFF"/>
                </a:highlight>
                <a:latin typeface="Georgia"/>
                <a:ea typeface="Georgia"/>
                <a:cs typeface="Georgia"/>
                <a:sym typeface="Georgia"/>
              </a:rPr>
              <a:t>Toggled - </a:t>
            </a:r>
            <a:r>
              <a:rPr lang="en" sz="1400">
                <a:solidFill>
                  <a:schemeClr val="dk1"/>
                </a:solidFill>
                <a:highlight>
                  <a:srgbClr val="FFFFFF"/>
                </a:highlight>
                <a:latin typeface="Georgia"/>
                <a:ea typeface="Georgia"/>
                <a:cs typeface="Georgia"/>
                <a:sym typeface="Georgia"/>
              </a:rPr>
              <a:t>Event that is raised when this </a:t>
            </a:r>
            <a:r>
              <a:rPr lang="en" sz="1400">
                <a:solidFill>
                  <a:schemeClr val="dk1"/>
                </a:solidFill>
                <a:highlight>
                  <a:srgbClr val="FFFFFF"/>
                </a:highlight>
                <a:uFill>
                  <a:noFill/>
                </a:uFill>
                <a:latin typeface="Georgia"/>
                <a:ea typeface="Georgia"/>
                <a:cs typeface="Georgia"/>
                <a:sym typeface="Georgia"/>
                <a:hlinkClick r:id="rId4"/>
              </a:rPr>
              <a:t>Switch</a:t>
            </a:r>
            <a:r>
              <a:rPr lang="en" sz="1400">
                <a:solidFill>
                  <a:schemeClr val="dk1"/>
                </a:solidFill>
                <a:highlight>
                  <a:srgbClr val="FFFFFF"/>
                </a:highlight>
                <a:latin typeface="Georgia"/>
                <a:ea typeface="Georgia"/>
                <a:cs typeface="Georgia"/>
                <a:sym typeface="Georgia"/>
              </a:rPr>
              <a:t> is toggled.</a:t>
            </a:r>
            <a:endParaRPr sz="1400">
              <a:solidFill>
                <a:schemeClr val="dk1"/>
              </a:solidFill>
              <a:highlight>
                <a:srgbClr val="FFFFFF"/>
              </a:highlight>
              <a:latin typeface="Georgia"/>
              <a:ea typeface="Georgia"/>
              <a:cs typeface="Georgia"/>
              <a:sym typeface="Georgia"/>
            </a:endParaRPr>
          </a:p>
          <a:p>
            <a:pPr indent="0" lvl="0" marL="0" rtl="0">
              <a:spcBef>
                <a:spcPts val="0"/>
              </a:spcBef>
              <a:spcAft>
                <a:spcPts val="0"/>
              </a:spcAft>
              <a:buNone/>
            </a:pPr>
            <a:r>
              <a:t/>
            </a:r>
            <a:endParaRPr>
              <a:solidFill>
                <a:schemeClr val="dk1"/>
              </a:solidFill>
              <a:highlight>
                <a:srgbClr val="FFFFFF"/>
              </a:highlight>
              <a:latin typeface="Georgia"/>
              <a:ea typeface="Georgia"/>
              <a:cs typeface="Georgia"/>
              <a:sym typeface="Georgia"/>
            </a:endParaRPr>
          </a:p>
          <a:p>
            <a:pPr indent="0" lvl="0" marL="0">
              <a:spcBef>
                <a:spcPts val="0"/>
              </a:spcBef>
              <a:spcAft>
                <a:spcPts val="1600"/>
              </a:spcAft>
              <a:buNone/>
            </a:pPr>
            <a:r>
              <a:t/>
            </a:r>
            <a:endParaRPr sz="1400">
              <a:solidFill>
                <a:schemeClr val="dk1"/>
              </a:solidFill>
              <a:latin typeface="Georgia"/>
              <a:ea typeface="Georgia"/>
              <a:cs typeface="Georgia"/>
              <a:sym typeface="Georgia"/>
            </a:endParaRPr>
          </a:p>
        </p:txBody>
      </p:sp>
      <p:pic>
        <p:nvPicPr>
          <p:cNvPr id="345" name="Shape 345"/>
          <p:cNvPicPr preferRelativeResize="0"/>
          <p:nvPr/>
        </p:nvPicPr>
        <p:blipFill>
          <a:blip r:embed="rId5">
            <a:alphaModFix/>
          </a:blip>
          <a:stretch>
            <a:fillRect/>
          </a:stretch>
        </p:blipFill>
        <p:spPr>
          <a:xfrm>
            <a:off x="6460950" y="661263"/>
            <a:ext cx="1859355" cy="3820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DatePicker</a:t>
            </a:r>
            <a:endParaRPr>
              <a:solidFill>
                <a:srgbClr val="3498DB"/>
              </a:solidFill>
              <a:latin typeface="Georgia"/>
              <a:ea typeface="Georgia"/>
              <a:cs typeface="Georgia"/>
              <a:sym typeface="Georgia"/>
            </a:endParaRPr>
          </a:p>
        </p:txBody>
      </p:sp>
      <p:sp>
        <p:nvSpPr>
          <p:cNvPr id="351" name="Shape 3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uFill>
                  <a:noFill/>
                </a:uFill>
                <a:latin typeface="Georgia"/>
                <a:ea typeface="Georgia"/>
                <a:cs typeface="Georgia"/>
                <a:sym typeface="Georgia"/>
                <a:hlinkClick r:id="rId3"/>
              </a:rPr>
              <a:t>DatePicker</a:t>
            </a:r>
            <a:r>
              <a:rPr lang="en" sz="1400">
                <a:solidFill>
                  <a:schemeClr val="dk1"/>
                </a:solidFill>
                <a:latin typeface="Georgia"/>
                <a:ea typeface="Georgia"/>
                <a:cs typeface="Georgia"/>
                <a:sym typeface="Georgia"/>
              </a:rPr>
              <a:t> invokes the platform's date-picker control and allows the user to select a date. DatePicker defines five properties:</a:t>
            </a:r>
            <a:endParaRPr sz="1400">
              <a:solidFill>
                <a:schemeClr val="dk1"/>
              </a:solidFill>
              <a:latin typeface="Georgia"/>
              <a:ea typeface="Georgia"/>
              <a:cs typeface="Georgia"/>
              <a:sym typeface="Georgia"/>
            </a:endParaRPr>
          </a:p>
          <a:p>
            <a:pPr indent="-317500" lvl="0" marL="457200" rtl="0">
              <a:spcBef>
                <a:spcPts val="1200"/>
              </a:spcBef>
              <a:spcAft>
                <a:spcPts val="0"/>
              </a:spcAft>
              <a:buSzPts val="1400"/>
              <a:buFont typeface="Georgia"/>
              <a:buChar char="●"/>
            </a:pPr>
            <a:r>
              <a:rPr b="1" lang="en" sz="1400">
                <a:solidFill>
                  <a:schemeClr val="dk1"/>
                </a:solidFill>
                <a:latin typeface="Georgia"/>
                <a:ea typeface="Georgia"/>
                <a:cs typeface="Georgia"/>
                <a:sym typeface="Georgia"/>
              </a:rPr>
              <a:t>MinimumDate</a:t>
            </a:r>
            <a:r>
              <a:rPr lang="en" sz="1400">
                <a:solidFill>
                  <a:schemeClr val="dk1"/>
                </a:solidFill>
                <a:latin typeface="Georgia"/>
                <a:ea typeface="Georgia"/>
                <a:cs typeface="Georgia"/>
                <a:sym typeface="Georgia"/>
              </a:rPr>
              <a:t> of type </a:t>
            </a:r>
            <a:r>
              <a:rPr lang="en" sz="1400">
                <a:solidFill>
                  <a:schemeClr val="dk1"/>
                </a:solidFill>
                <a:uFill>
                  <a:noFill/>
                </a:uFill>
                <a:latin typeface="Georgia"/>
                <a:ea typeface="Georgia"/>
                <a:cs typeface="Georgia"/>
                <a:sym typeface="Georgia"/>
                <a:hlinkClick r:id="rId4"/>
              </a:rPr>
              <a:t>DateTime</a:t>
            </a:r>
            <a:r>
              <a:rPr lang="en" sz="1400">
                <a:solidFill>
                  <a:schemeClr val="dk1"/>
                </a:solidFill>
                <a:latin typeface="Georgia"/>
                <a:ea typeface="Georgia"/>
                <a:cs typeface="Georgia"/>
                <a:sym typeface="Georgia"/>
              </a:rPr>
              <a:t>, which defaults to the first day of the year 1900.</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latin typeface="Georgia"/>
                <a:ea typeface="Georgia"/>
                <a:cs typeface="Georgia"/>
                <a:sym typeface="Georgia"/>
              </a:rPr>
              <a:t>MaximumDate</a:t>
            </a:r>
            <a:r>
              <a:rPr lang="en" sz="1400">
                <a:solidFill>
                  <a:schemeClr val="dk1"/>
                </a:solidFill>
                <a:latin typeface="Georgia"/>
                <a:ea typeface="Georgia"/>
                <a:cs typeface="Georgia"/>
                <a:sym typeface="Georgia"/>
              </a:rPr>
              <a:t> of type DateTime, which defaults to the last day of the year 2100.</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latin typeface="Georgia"/>
                <a:ea typeface="Georgia"/>
                <a:cs typeface="Georgia"/>
                <a:sym typeface="Georgia"/>
              </a:rPr>
              <a:t>Date</a:t>
            </a:r>
            <a:r>
              <a:rPr lang="en" sz="1400">
                <a:solidFill>
                  <a:schemeClr val="dk1"/>
                </a:solidFill>
                <a:latin typeface="Georgia"/>
                <a:ea typeface="Georgia"/>
                <a:cs typeface="Georgia"/>
                <a:sym typeface="Georgia"/>
              </a:rPr>
              <a:t> of type DateTime, the selected date, which defaults to the value </a:t>
            </a:r>
            <a:r>
              <a:rPr lang="en" sz="1400">
                <a:solidFill>
                  <a:schemeClr val="dk1"/>
                </a:solidFill>
                <a:uFill>
                  <a:noFill/>
                </a:uFill>
                <a:latin typeface="Georgia"/>
                <a:ea typeface="Georgia"/>
                <a:cs typeface="Georgia"/>
                <a:sym typeface="Georgia"/>
                <a:hlinkClick r:id="rId5"/>
              </a:rPr>
              <a:t>DateTime.Today</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latin typeface="Georgia"/>
                <a:ea typeface="Georgia"/>
                <a:cs typeface="Georgia"/>
                <a:sym typeface="Georgia"/>
              </a:rPr>
              <a:t>Format</a:t>
            </a:r>
            <a:r>
              <a:rPr lang="en" sz="1400">
                <a:solidFill>
                  <a:schemeClr val="dk1"/>
                </a:solidFill>
                <a:latin typeface="Georgia"/>
                <a:ea typeface="Georgia"/>
                <a:cs typeface="Georgia"/>
                <a:sym typeface="Georgia"/>
              </a:rPr>
              <a:t> of type string, a </a:t>
            </a:r>
            <a:r>
              <a:rPr lang="en" sz="1400">
                <a:solidFill>
                  <a:schemeClr val="dk1"/>
                </a:solidFill>
                <a:uFill>
                  <a:noFill/>
                </a:uFill>
                <a:latin typeface="Georgia"/>
                <a:ea typeface="Georgia"/>
                <a:cs typeface="Georgia"/>
                <a:sym typeface="Georgia"/>
                <a:hlinkClick r:id="rId6"/>
              </a:rPr>
              <a:t>standard</a:t>
            </a:r>
            <a:r>
              <a:rPr lang="en" sz="1400">
                <a:solidFill>
                  <a:schemeClr val="dk1"/>
                </a:solidFill>
                <a:latin typeface="Georgia"/>
                <a:ea typeface="Georgia"/>
                <a:cs typeface="Georgia"/>
                <a:sym typeface="Georgia"/>
              </a:rPr>
              <a:t> or </a:t>
            </a:r>
            <a:r>
              <a:rPr lang="en" sz="1400">
                <a:solidFill>
                  <a:schemeClr val="dk1"/>
                </a:solidFill>
                <a:uFill>
                  <a:noFill/>
                </a:uFill>
                <a:latin typeface="Georgia"/>
                <a:ea typeface="Georgia"/>
                <a:cs typeface="Georgia"/>
                <a:sym typeface="Georgia"/>
                <a:hlinkClick r:id="rId7"/>
              </a:rPr>
              <a:t>custom</a:t>
            </a:r>
            <a:r>
              <a:rPr lang="en" sz="1400">
                <a:solidFill>
                  <a:schemeClr val="dk1"/>
                </a:solidFill>
                <a:latin typeface="Georgia"/>
                <a:ea typeface="Georgia"/>
                <a:cs typeface="Georgia"/>
                <a:sym typeface="Georgia"/>
              </a:rPr>
              <a:t> .NET formatting string, which defaults to "D", the long date pattern.</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latin typeface="Georgia"/>
                <a:ea typeface="Georgia"/>
                <a:cs typeface="Georgia"/>
                <a:sym typeface="Georgia"/>
              </a:rPr>
              <a:t>TextColor</a:t>
            </a:r>
            <a:r>
              <a:rPr lang="en" sz="1400">
                <a:solidFill>
                  <a:schemeClr val="dk1"/>
                </a:solidFill>
                <a:latin typeface="Georgia"/>
                <a:ea typeface="Georgia"/>
                <a:cs typeface="Georgia"/>
                <a:sym typeface="Georgia"/>
              </a:rPr>
              <a:t> of type </a:t>
            </a:r>
            <a:r>
              <a:rPr lang="en" sz="1400">
                <a:solidFill>
                  <a:schemeClr val="dk1"/>
                </a:solidFill>
                <a:uFill>
                  <a:noFill/>
                </a:uFill>
                <a:latin typeface="Georgia"/>
                <a:ea typeface="Georgia"/>
                <a:cs typeface="Georgia"/>
                <a:sym typeface="Georgia"/>
                <a:hlinkClick r:id="rId8"/>
              </a:rPr>
              <a:t>Color</a:t>
            </a:r>
            <a:r>
              <a:rPr lang="en" sz="1400">
                <a:solidFill>
                  <a:schemeClr val="dk1"/>
                </a:solidFill>
                <a:latin typeface="Georgia"/>
                <a:ea typeface="Georgia"/>
                <a:cs typeface="Georgia"/>
                <a:sym typeface="Georgia"/>
              </a:rPr>
              <a:t>, the color used to display the selected date, which defaults to </a:t>
            </a:r>
            <a:r>
              <a:rPr lang="en" sz="1400">
                <a:solidFill>
                  <a:schemeClr val="dk1"/>
                </a:solidFill>
                <a:uFill>
                  <a:noFill/>
                </a:uFill>
                <a:latin typeface="Georgia"/>
                <a:ea typeface="Georgia"/>
                <a:cs typeface="Georgia"/>
                <a:sym typeface="Georgia"/>
                <a:hlinkClick r:id="rId9"/>
              </a:rPr>
              <a:t>Color.Default</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pic>
        <p:nvPicPr>
          <p:cNvPr id="356" name="Shape 356"/>
          <p:cNvPicPr preferRelativeResize="0"/>
          <p:nvPr/>
        </p:nvPicPr>
        <p:blipFill>
          <a:blip r:embed="rId3">
            <a:alphaModFix/>
          </a:blip>
          <a:stretch>
            <a:fillRect/>
          </a:stretch>
        </p:blipFill>
        <p:spPr>
          <a:xfrm>
            <a:off x="2724150" y="784675"/>
            <a:ext cx="1752600" cy="3457575"/>
          </a:xfrm>
          <a:prstGeom prst="rect">
            <a:avLst/>
          </a:prstGeom>
          <a:noFill/>
          <a:ln>
            <a:noFill/>
          </a:ln>
        </p:spPr>
      </p:pic>
      <p:pic>
        <p:nvPicPr>
          <p:cNvPr id="357" name="Shape 357"/>
          <p:cNvPicPr preferRelativeResize="0"/>
          <p:nvPr/>
        </p:nvPicPr>
        <p:blipFill>
          <a:blip r:embed="rId4">
            <a:alphaModFix/>
          </a:blip>
          <a:stretch>
            <a:fillRect/>
          </a:stretch>
        </p:blipFill>
        <p:spPr>
          <a:xfrm>
            <a:off x="4629150" y="784675"/>
            <a:ext cx="1790700" cy="3505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TimePicker</a:t>
            </a:r>
            <a:endParaRPr>
              <a:solidFill>
                <a:srgbClr val="3498DB"/>
              </a:solidFill>
              <a:latin typeface="Georgia"/>
              <a:ea typeface="Georgia"/>
              <a:cs typeface="Georgia"/>
              <a:sym typeface="Georgia"/>
            </a:endParaRPr>
          </a:p>
        </p:txBody>
      </p:sp>
      <p:sp>
        <p:nvSpPr>
          <p:cNvPr id="363" name="Shape 363"/>
          <p:cNvSpPr txBox="1"/>
          <p:nvPr>
            <p:ph idx="1" type="body"/>
          </p:nvPr>
        </p:nvSpPr>
        <p:spPr>
          <a:xfrm>
            <a:off x="311700" y="1152475"/>
            <a:ext cx="42705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Georgia"/>
                <a:ea typeface="Georgia"/>
                <a:cs typeface="Georgia"/>
                <a:sym typeface="Georgia"/>
              </a:rPr>
              <a:t>Properties :</a:t>
            </a:r>
            <a:endParaRPr>
              <a:solidFill>
                <a:schemeClr val="dk1"/>
              </a:solidFill>
              <a:latin typeface="Georgia"/>
              <a:ea typeface="Georgia"/>
              <a:cs typeface="Georgia"/>
              <a:sym typeface="Georgia"/>
            </a:endParaRPr>
          </a:p>
          <a:p>
            <a:pPr indent="-317500" lvl="0" marL="457200" rtl="0">
              <a:spcBef>
                <a:spcPts val="1600"/>
              </a:spcBef>
              <a:spcAft>
                <a:spcPts val="0"/>
              </a:spcAft>
              <a:buSzPts val="1400"/>
              <a:buFont typeface="Georgia"/>
              <a:buChar char="●"/>
            </a:pPr>
            <a:r>
              <a:rPr b="1" lang="en" sz="1400">
                <a:solidFill>
                  <a:schemeClr val="dk1"/>
                </a:solidFill>
                <a:highlight>
                  <a:srgbClr val="FFFFFF"/>
                </a:highlight>
                <a:latin typeface="Georgia"/>
                <a:ea typeface="Georgia"/>
                <a:cs typeface="Georgia"/>
                <a:sym typeface="Georgia"/>
              </a:rPr>
              <a:t>Format</a:t>
            </a:r>
            <a:r>
              <a:rPr lang="en" sz="1400">
                <a:solidFill>
                  <a:schemeClr val="dk1"/>
                </a:solidFill>
                <a:highlight>
                  <a:srgbClr val="FFFFFF"/>
                </a:highlight>
                <a:latin typeface="Georgia"/>
                <a:ea typeface="Georgia"/>
                <a:cs typeface="Georgia"/>
                <a:sym typeface="Georgia"/>
              </a:rPr>
              <a:t> - The format of the time to display to the user. This is a bindable property.</a:t>
            </a:r>
            <a:endParaRPr sz="1400">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highlight>
                  <a:srgbClr val="FFFFFF"/>
                </a:highlight>
                <a:latin typeface="Georgia"/>
                <a:ea typeface="Georgia"/>
                <a:cs typeface="Georgia"/>
                <a:sym typeface="Georgia"/>
              </a:rPr>
              <a:t>TextColor - </a:t>
            </a:r>
            <a:r>
              <a:rPr lang="en" sz="1400">
                <a:solidFill>
                  <a:schemeClr val="dk1"/>
                </a:solidFill>
                <a:highlight>
                  <a:srgbClr val="FFFFFF"/>
                </a:highlight>
                <a:latin typeface="Georgia"/>
                <a:ea typeface="Georgia"/>
                <a:cs typeface="Georgia"/>
                <a:sym typeface="Georgia"/>
              </a:rPr>
              <a:t>Gets or sets the text color.</a:t>
            </a:r>
            <a:endParaRPr sz="1400">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highlight>
                  <a:srgbClr val="FFFFFF"/>
                </a:highlight>
                <a:latin typeface="Georgia"/>
                <a:ea typeface="Georgia"/>
                <a:cs typeface="Georgia"/>
                <a:sym typeface="Georgia"/>
              </a:rPr>
              <a:t>Time - </a:t>
            </a:r>
            <a:r>
              <a:rPr lang="en" sz="1400">
                <a:solidFill>
                  <a:schemeClr val="dk1"/>
                </a:solidFill>
                <a:highlight>
                  <a:srgbClr val="FFFFFF"/>
                </a:highlight>
                <a:latin typeface="Georgia"/>
                <a:ea typeface="Georgia"/>
                <a:cs typeface="Georgia"/>
                <a:sym typeface="Georgia"/>
              </a:rPr>
              <a:t>Gets or sets the displayed time. This is a bindable property.</a:t>
            </a:r>
            <a:endParaRPr sz="1400">
              <a:solidFill>
                <a:schemeClr val="dk1"/>
              </a:solidFill>
              <a:highlight>
                <a:srgbClr val="FFFFFF"/>
              </a:highlight>
              <a:latin typeface="Georgia"/>
              <a:ea typeface="Georgia"/>
              <a:cs typeface="Georgia"/>
              <a:sym typeface="Georgia"/>
            </a:endParaRPr>
          </a:p>
          <a:p>
            <a:pPr indent="0" lvl="0" marL="0">
              <a:spcBef>
                <a:spcPts val="0"/>
              </a:spcBef>
              <a:spcAft>
                <a:spcPts val="1600"/>
              </a:spcAft>
              <a:buNone/>
            </a:pPr>
            <a:r>
              <a:t/>
            </a:r>
            <a:endParaRPr>
              <a:solidFill>
                <a:schemeClr val="dk1"/>
              </a:solidFill>
              <a:latin typeface="Georgia"/>
              <a:ea typeface="Georgia"/>
              <a:cs typeface="Georgia"/>
              <a:sym typeface="Georgia"/>
            </a:endParaRPr>
          </a:p>
        </p:txBody>
      </p:sp>
      <p:pic>
        <p:nvPicPr>
          <p:cNvPr id="364" name="Shape 364"/>
          <p:cNvPicPr preferRelativeResize="0"/>
          <p:nvPr/>
        </p:nvPicPr>
        <p:blipFill>
          <a:blip r:embed="rId3">
            <a:alphaModFix/>
          </a:blip>
          <a:stretch>
            <a:fillRect/>
          </a:stretch>
        </p:blipFill>
        <p:spPr>
          <a:xfrm>
            <a:off x="6645650" y="661263"/>
            <a:ext cx="1915159" cy="38209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Views for editing text</a:t>
            </a:r>
            <a:endParaRPr>
              <a:solidFill>
                <a:srgbClr val="3498DB"/>
              </a:solidFill>
              <a:latin typeface="Georgia"/>
              <a:ea typeface="Georgia"/>
              <a:cs typeface="Georgia"/>
              <a:sym typeface="Georgia"/>
            </a:endParaRPr>
          </a:p>
        </p:txBody>
      </p:sp>
      <p:sp>
        <p:nvSpPr>
          <p:cNvPr id="370" name="Shape 3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Entry</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Editor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Label</a:t>
            </a:r>
            <a:endParaRPr>
              <a:solidFill>
                <a:srgbClr val="3498DB"/>
              </a:solidFill>
              <a:latin typeface="Georgia"/>
              <a:ea typeface="Georgia"/>
              <a:cs typeface="Georgia"/>
              <a:sym typeface="Georgia"/>
            </a:endParaRPr>
          </a:p>
        </p:txBody>
      </p:sp>
      <p:sp>
        <p:nvSpPr>
          <p:cNvPr id="79" name="Shape 79"/>
          <p:cNvSpPr txBox="1"/>
          <p:nvPr>
            <p:ph idx="1" type="body"/>
          </p:nvPr>
        </p:nvSpPr>
        <p:spPr>
          <a:xfrm>
            <a:off x="311700" y="1152475"/>
            <a:ext cx="8520600" cy="659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Label </a:t>
            </a:r>
            <a:r>
              <a:rPr lang="en" sz="1400">
                <a:solidFill>
                  <a:schemeClr val="dk1"/>
                </a:solidFill>
                <a:highlight>
                  <a:srgbClr val="FFFFFF"/>
                </a:highlight>
                <a:latin typeface="Georgia"/>
                <a:ea typeface="Georgia"/>
                <a:cs typeface="Georgia"/>
                <a:sym typeface="Georgia"/>
              </a:rPr>
              <a:t>view is used for displaying text, both single and multi-line.</a:t>
            </a:r>
            <a:endParaRPr sz="1400">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 Labels can have custom fonts (families, sizes, and options) and colored text.</a:t>
            </a:r>
            <a:endParaRPr sz="1400">
              <a:solidFill>
                <a:schemeClr val="dk1"/>
              </a:solidFill>
              <a:highlight>
                <a:srgbClr val="FFFFFF"/>
              </a:highlight>
              <a:latin typeface="Georgia"/>
              <a:ea typeface="Georgia"/>
              <a:cs typeface="Georgia"/>
              <a:sym typeface="Georgia"/>
            </a:endParaRPr>
          </a:p>
          <a:p>
            <a:pPr indent="0" lvl="0" marL="0" rtl="0">
              <a:spcBef>
                <a:spcPts val="1600"/>
              </a:spcBef>
              <a:spcAft>
                <a:spcPts val="0"/>
              </a:spcAft>
              <a:buNone/>
            </a:pPr>
            <a:r>
              <a:t/>
            </a:r>
            <a:endParaRPr sz="1200">
              <a:solidFill>
                <a:schemeClr val="dk1"/>
              </a:solidFill>
            </a:endParaRPr>
          </a:p>
          <a:p>
            <a:pPr indent="0" lvl="0" marL="0" rtl="0">
              <a:spcBef>
                <a:spcPts val="1200"/>
              </a:spcBef>
              <a:spcAft>
                <a:spcPts val="1600"/>
              </a:spcAft>
              <a:buNone/>
            </a:pPr>
            <a:r>
              <a:t/>
            </a:r>
            <a:endParaRPr sz="1400">
              <a:solidFill>
                <a:schemeClr val="dk1"/>
              </a:solidFill>
              <a:highlight>
                <a:srgbClr val="FFFFFF"/>
              </a:highlight>
              <a:latin typeface="Georgia"/>
              <a:ea typeface="Georgia"/>
              <a:cs typeface="Georgia"/>
              <a:sym typeface="Georgia"/>
            </a:endParaRPr>
          </a:p>
        </p:txBody>
      </p:sp>
      <p:pic>
        <p:nvPicPr>
          <p:cNvPr id="80" name="Shape 80"/>
          <p:cNvPicPr preferRelativeResize="0"/>
          <p:nvPr/>
        </p:nvPicPr>
        <p:blipFill>
          <a:blip r:embed="rId3">
            <a:alphaModFix/>
          </a:blip>
          <a:stretch>
            <a:fillRect/>
          </a:stretch>
        </p:blipFill>
        <p:spPr>
          <a:xfrm>
            <a:off x="588776" y="2597650"/>
            <a:ext cx="8142375" cy="2105025"/>
          </a:xfrm>
          <a:prstGeom prst="rect">
            <a:avLst/>
          </a:prstGeom>
          <a:noFill/>
          <a:ln>
            <a:noFill/>
          </a:ln>
        </p:spPr>
      </p:pic>
      <p:sp>
        <p:nvSpPr>
          <p:cNvPr id="81" name="Shape 81"/>
          <p:cNvSpPr txBox="1"/>
          <p:nvPr>
            <p:ph type="title"/>
          </p:nvPr>
        </p:nvSpPr>
        <p:spPr>
          <a:xfrm>
            <a:off x="311700" y="1892825"/>
            <a:ext cx="13080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2400">
                <a:highlight>
                  <a:srgbClr val="FFFFFF"/>
                </a:highlight>
                <a:latin typeface="Georgia"/>
                <a:ea typeface="Georgia"/>
                <a:cs typeface="Georgia"/>
                <a:sym typeface="Georgia"/>
              </a:rPr>
              <a:t>C#</a:t>
            </a:r>
            <a:endParaRPr sz="2400">
              <a:latin typeface="Georgia"/>
              <a:ea typeface="Georgia"/>
              <a:cs typeface="Georgia"/>
              <a:sym typeface="Georgi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Entry</a:t>
            </a:r>
            <a:endParaRPr>
              <a:solidFill>
                <a:srgbClr val="3498DB"/>
              </a:solidFill>
              <a:latin typeface="Georgia"/>
              <a:ea typeface="Georgia"/>
              <a:cs typeface="Georgia"/>
              <a:sym typeface="Georgia"/>
            </a:endParaRPr>
          </a:p>
        </p:txBody>
      </p:sp>
      <p:sp>
        <p:nvSpPr>
          <p:cNvPr id="376" name="Shape 3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Entry is used for single-line text input.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Entry can be used as a password field.</a:t>
            </a:r>
            <a:endParaRPr>
              <a:solidFill>
                <a:schemeClr val="dk1"/>
              </a:solidFill>
              <a:latin typeface="Georgia"/>
              <a:ea typeface="Georgia"/>
              <a:cs typeface="Georgia"/>
              <a:sym typeface="Georgia"/>
            </a:endParaRPr>
          </a:p>
          <a:p>
            <a:pPr indent="0" lvl="0" marL="0" rtl="0">
              <a:spcBef>
                <a:spcPts val="1600"/>
              </a:spcBef>
              <a:spcAft>
                <a:spcPts val="0"/>
              </a:spcAft>
              <a:buNone/>
            </a:pPr>
            <a:r>
              <a:rPr lang="en">
                <a:solidFill>
                  <a:schemeClr val="dk1"/>
                </a:solidFill>
                <a:latin typeface="Georgia"/>
                <a:ea typeface="Georgia"/>
                <a:cs typeface="Georgia"/>
                <a:sym typeface="Georgia"/>
              </a:rPr>
              <a:t>Keyboards :</a:t>
            </a:r>
            <a:endParaRPr>
              <a:solidFill>
                <a:schemeClr val="dk1"/>
              </a:solidFill>
              <a:latin typeface="Georgia"/>
              <a:ea typeface="Georgia"/>
              <a:cs typeface="Georgia"/>
              <a:sym typeface="Georgia"/>
            </a:endParaRPr>
          </a:p>
          <a:p>
            <a:pPr indent="-317500" lvl="0" marL="457200" rtl="0">
              <a:spcBef>
                <a:spcPts val="160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Default</a:t>
            </a:r>
            <a:r>
              <a:rPr lang="en" sz="1400">
                <a:solidFill>
                  <a:schemeClr val="dk1"/>
                </a:solidFill>
                <a:latin typeface="Georgia"/>
                <a:ea typeface="Georgia"/>
                <a:cs typeface="Georgia"/>
                <a:sym typeface="Georgia"/>
              </a:rPr>
              <a:t> – the default keyboard</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Chat</a:t>
            </a:r>
            <a:r>
              <a:rPr lang="en" sz="1400">
                <a:solidFill>
                  <a:schemeClr val="dk1"/>
                </a:solidFill>
                <a:latin typeface="Georgia"/>
                <a:ea typeface="Georgia"/>
                <a:cs typeface="Georgia"/>
                <a:sym typeface="Georgia"/>
              </a:rPr>
              <a:t> – used for texting &amp; places where emoji are useful</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Email</a:t>
            </a:r>
            <a:r>
              <a:rPr lang="en" sz="1400">
                <a:solidFill>
                  <a:schemeClr val="dk1"/>
                </a:solidFill>
                <a:latin typeface="Georgia"/>
                <a:ea typeface="Georgia"/>
                <a:cs typeface="Georgia"/>
                <a:sym typeface="Georgia"/>
              </a:rPr>
              <a:t> – used when entering email addresses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Numeric</a:t>
            </a:r>
            <a:r>
              <a:rPr lang="en" sz="1400">
                <a:solidFill>
                  <a:schemeClr val="dk1"/>
                </a:solidFill>
                <a:latin typeface="Georgia"/>
                <a:ea typeface="Georgia"/>
                <a:cs typeface="Georgia"/>
                <a:sym typeface="Georgia"/>
              </a:rPr>
              <a:t> – used when entering numbers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Telephone</a:t>
            </a:r>
            <a:r>
              <a:rPr lang="en" sz="1400">
                <a:solidFill>
                  <a:schemeClr val="dk1"/>
                </a:solidFill>
                <a:latin typeface="Georgia"/>
                <a:ea typeface="Georgia"/>
                <a:cs typeface="Georgia"/>
                <a:sym typeface="Georgia"/>
              </a:rPr>
              <a:t> – used when entering telephone numbers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Url</a:t>
            </a:r>
            <a:r>
              <a:rPr lang="en" sz="1400">
                <a:solidFill>
                  <a:schemeClr val="dk1"/>
                </a:solidFill>
                <a:latin typeface="Georgia"/>
                <a:ea typeface="Georgia"/>
                <a:cs typeface="Georgia"/>
                <a:sym typeface="Georgia"/>
              </a:rPr>
              <a:t> – used for entering file paths and web addresses</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sz="1400">
              <a:solidFill>
                <a:schemeClr val="dk1"/>
              </a:solidFill>
              <a:latin typeface="Georgia"/>
              <a:ea typeface="Georgia"/>
              <a:cs typeface="Georgia"/>
              <a:sym typeface="Georgi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Properties</a:t>
            </a:r>
            <a:endParaRPr>
              <a:latin typeface="Georgia"/>
              <a:ea typeface="Georgia"/>
              <a:cs typeface="Georgia"/>
              <a:sym typeface="Georgia"/>
            </a:endParaRPr>
          </a:p>
        </p:txBody>
      </p:sp>
      <p:sp>
        <p:nvSpPr>
          <p:cNvPr id="382" name="Shape 3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FontAttributes - </a:t>
            </a:r>
            <a:r>
              <a:rPr lang="en" sz="1400">
                <a:solidFill>
                  <a:schemeClr val="dk1"/>
                </a:solidFill>
                <a:latin typeface="Georgia"/>
                <a:ea typeface="Georgia"/>
                <a:cs typeface="Georgia"/>
                <a:sym typeface="Georgia"/>
              </a:rPr>
              <a:t>Gets a value that indicates whether the font for the Entry element text is bold, italic, or neither.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FontFamily - </a:t>
            </a:r>
            <a:r>
              <a:rPr lang="en" sz="1400">
                <a:solidFill>
                  <a:schemeClr val="dk1"/>
                </a:solidFill>
                <a:latin typeface="Georgia"/>
                <a:ea typeface="Georgia"/>
                <a:cs typeface="Georgia"/>
                <a:sym typeface="Georgia"/>
              </a:rPr>
              <a:t>Gets the font family for the Entry element text.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FontSize - </a:t>
            </a:r>
            <a:r>
              <a:rPr lang="en" sz="1400">
                <a:solidFill>
                  <a:schemeClr val="dk1"/>
                </a:solidFill>
                <a:latin typeface="Georgia"/>
                <a:ea typeface="Georgia"/>
                <a:cs typeface="Georgia"/>
                <a:sym typeface="Georgia"/>
              </a:rPr>
              <a:t>Gets the size of the font for the Entry element text.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HorizontalTextAlignment - </a:t>
            </a:r>
            <a:r>
              <a:rPr lang="en" sz="1400">
                <a:solidFill>
                  <a:schemeClr val="dk1"/>
                </a:solidFill>
                <a:latin typeface="Georgia"/>
                <a:ea typeface="Georgia"/>
                <a:cs typeface="Georgia"/>
                <a:sym typeface="Georgia"/>
              </a:rPr>
              <a:t>Gets or sets the horizontal text alignment.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IsPassword - </a:t>
            </a:r>
            <a:r>
              <a:rPr lang="en" sz="1400">
                <a:solidFill>
                  <a:schemeClr val="dk1"/>
                </a:solidFill>
                <a:latin typeface="Georgia"/>
                <a:ea typeface="Georgia"/>
                <a:cs typeface="Georgia"/>
                <a:sym typeface="Georgia"/>
              </a:rPr>
              <a:t>Gets or sets a value that indicates if the entry should visually obscure typed text.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Placeholder - </a:t>
            </a:r>
            <a:r>
              <a:rPr lang="en" sz="1400">
                <a:solidFill>
                  <a:schemeClr val="dk1"/>
                </a:solidFill>
                <a:latin typeface="Georgia"/>
                <a:ea typeface="Georgia"/>
                <a:cs typeface="Georgia"/>
                <a:sym typeface="Georgia"/>
              </a:rPr>
              <a:t>Gets or sets the placeholder text shown when the entry Entry.</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latin typeface="Georgia"/>
                <a:ea typeface="Georgia"/>
                <a:cs typeface="Georgia"/>
                <a:sym typeface="Georgia"/>
              </a:rPr>
              <a:t>PlaceholderColor - </a:t>
            </a:r>
            <a:r>
              <a:rPr lang="en" sz="1400">
                <a:solidFill>
                  <a:schemeClr val="dk1"/>
                </a:solidFill>
                <a:latin typeface="Georgia"/>
                <a:ea typeface="Georgia"/>
                <a:cs typeface="Georgia"/>
                <a:sym typeface="Georgia"/>
              </a:rPr>
              <a:t>Gets or sets the color of the placeholder text.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Text - </a:t>
            </a:r>
            <a:r>
              <a:rPr lang="en" sz="1400">
                <a:solidFill>
                  <a:schemeClr val="dk1"/>
                </a:solidFill>
                <a:latin typeface="Georgia"/>
                <a:ea typeface="Georgia"/>
                <a:cs typeface="Georgia"/>
                <a:sym typeface="Georgia"/>
              </a:rPr>
              <a:t>Gets or sets the text of the entry.</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TextColor - </a:t>
            </a:r>
            <a:r>
              <a:rPr lang="en" sz="1400">
                <a:solidFill>
                  <a:schemeClr val="dk1"/>
                </a:solidFill>
                <a:latin typeface="Georgia"/>
                <a:ea typeface="Georgia"/>
                <a:cs typeface="Georgia"/>
                <a:sym typeface="Georgia"/>
              </a:rPr>
              <a:t>Gets or sets the </a:t>
            </a:r>
            <a:r>
              <a:rPr lang="en" sz="1400">
                <a:solidFill>
                  <a:schemeClr val="dk1"/>
                </a:solidFill>
                <a:uFill>
                  <a:noFill/>
                </a:uFill>
                <a:latin typeface="Georgia"/>
                <a:ea typeface="Georgia"/>
                <a:cs typeface="Georgia"/>
                <a:sym typeface="Georgia"/>
                <a:hlinkClick r:id="rId3"/>
              </a:rPr>
              <a:t>Color</a:t>
            </a:r>
            <a:r>
              <a:rPr lang="en" sz="1400">
                <a:solidFill>
                  <a:schemeClr val="dk1"/>
                </a:solidFill>
                <a:latin typeface="Georgia"/>
                <a:ea typeface="Georgia"/>
                <a:cs typeface="Georgia"/>
                <a:sym typeface="Georgia"/>
              </a:rPr>
              <a:t> for the text of the Entry.</a:t>
            </a:r>
            <a:endParaRPr sz="1400">
              <a:solidFill>
                <a:schemeClr val="dk1"/>
              </a:solidFill>
              <a:latin typeface="Georgia"/>
              <a:ea typeface="Georgia"/>
              <a:cs typeface="Georgia"/>
              <a:sym typeface="Georgia"/>
            </a:endParaRPr>
          </a:p>
          <a:p>
            <a:pPr indent="0" lvl="0" marL="0">
              <a:spcBef>
                <a:spcPts val="0"/>
              </a:spcBef>
              <a:spcAft>
                <a:spcPts val="16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Events</a:t>
            </a:r>
            <a:endParaRPr>
              <a:latin typeface="Georgia"/>
              <a:ea typeface="Georgia"/>
              <a:cs typeface="Georgia"/>
              <a:sym typeface="Georgia"/>
            </a:endParaRPr>
          </a:p>
        </p:txBody>
      </p:sp>
      <p:sp>
        <p:nvSpPr>
          <p:cNvPr id="388" name="Shape 388"/>
          <p:cNvSpPr txBox="1"/>
          <p:nvPr>
            <p:ph idx="1" type="body"/>
          </p:nvPr>
        </p:nvSpPr>
        <p:spPr>
          <a:xfrm>
            <a:off x="311700" y="1152475"/>
            <a:ext cx="4263300" cy="1334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Completed - </a:t>
            </a:r>
            <a:r>
              <a:rPr lang="en" sz="1400">
                <a:solidFill>
                  <a:srgbClr val="000000"/>
                </a:solidFill>
                <a:latin typeface="Georgia"/>
                <a:ea typeface="Georgia"/>
                <a:cs typeface="Georgia"/>
                <a:sym typeface="Georgia"/>
              </a:rPr>
              <a:t>Occurs when the user finalizes the text in an entry with the return key.</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TextChanged - </a:t>
            </a:r>
            <a:r>
              <a:rPr lang="en" sz="1400">
                <a:solidFill>
                  <a:srgbClr val="000000"/>
                </a:solidFill>
                <a:latin typeface="Georgia"/>
                <a:ea typeface="Georgia"/>
                <a:cs typeface="Georgia"/>
                <a:sym typeface="Georgia"/>
              </a:rPr>
              <a:t>Event that is raised when the text in this </a:t>
            </a:r>
            <a:r>
              <a:rPr lang="en" sz="1400">
                <a:solidFill>
                  <a:srgbClr val="000000"/>
                </a:solidFill>
                <a:uFill>
                  <a:noFill/>
                </a:uFill>
                <a:latin typeface="Georgia"/>
                <a:ea typeface="Georgia"/>
                <a:cs typeface="Georgia"/>
                <a:sym typeface="Georgia"/>
                <a:hlinkClick r:id="rId3"/>
              </a:rPr>
              <a:t>Entry</a:t>
            </a:r>
            <a:r>
              <a:rPr lang="en" sz="1400">
                <a:solidFill>
                  <a:srgbClr val="000000"/>
                </a:solidFill>
                <a:latin typeface="Georgia"/>
                <a:ea typeface="Georgia"/>
                <a:cs typeface="Georgia"/>
                <a:sym typeface="Georgia"/>
              </a:rPr>
              <a:t> element is changed.</a:t>
            </a:r>
            <a:endParaRPr sz="1400">
              <a:solidFill>
                <a:srgbClr val="000000"/>
              </a:solidFill>
              <a:latin typeface="Georgia"/>
              <a:ea typeface="Georgia"/>
              <a:cs typeface="Georgia"/>
              <a:sym typeface="Georgia"/>
            </a:endParaRPr>
          </a:p>
          <a:p>
            <a:pPr indent="0" lvl="0" marL="0">
              <a:spcBef>
                <a:spcPts val="0"/>
              </a:spcBef>
              <a:spcAft>
                <a:spcPts val="1600"/>
              </a:spcAft>
              <a:buNone/>
            </a:pPr>
            <a:r>
              <a:t/>
            </a:r>
            <a:endParaRPr/>
          </a:p>
        </p:txBody>
      </p:sp>
      <p:pic>
        <p:nvPicPr>
          <p:cNvPr id="389" name="Shape 389"/>
          <p:cNvPicPr preferRelativeResize="0"/>
          <p:nvPr/>
        </p:nvPicPr>
        <p:blipFill>
          <a:blip r:embed="rId4">
            <a:alphaModFix/>
          </a:blip>
          <a:stretch>
            <a:fillRect/>
          </a:stretch>
        </p:blipFill>
        <p:spPr>
          <a:xfrm>
            <a:off x="6745025" y="661263"/>
            <a:ext cx="1910488" cy="3820975"/>
          </a:xfrm>
          <a:prstGeom prst="rect">
            <a:avLst/>
          </a:prstGeom>
          <a:noFill/>
          <a:ln>
            <a:noFill/>
          </a:ln>
        </p:spPr>
      </p:pic>
      <p:pic>
        <p:nvPicPr>
          <p:cNvPr id="390" name="Shape 390"/>
          <p:cNvPicPr preferRelativeResize="0"/>
          <p:nvPr/>
        </p:nvPicPr>
        <p:blipFill>
          <a:blip r:embed="rId5">
            <a:alphaModFix/>
          </a:blip>
          <a:stretch>
            <a:fillRect/>
          </a:stretch>
        </p:blipFill>
        <p:spPr>
          <a:xfrm>
            <a:off x="1573275" y="2795275"/>
            <a:ext cx="2447925" cy="352425"/>
          </a:xfrm>
          <a:prstGeom prst="rect">
            <a:avLst/>
          </a:prstGeom>
          <a:noFill/>
          <a:ln>
            <a:noFill/>
          </a:ln>
        </p:spPr>
      </p:pic>
      <p:pic>
        <p:nvPicPr>
          <p:cNvPr id="391" name="Shape 391"/>
          <p:cNvPicPr preferRelativeResize="0"/>
          <p:nvPr/>
        </p:nvPicPr>
        <p:blipFill>
          <a:blip r:embed="rId6">
            <a:alphaModFix/>
          </a:blip>
          <a:stretch>
            <a:fillRect/>
          </a:stretch>
        </p:blipFill>
        <p:spPr>
          <a:xfrm>
            <a:off x="744600" y="3875550"/>
            <a:ext cx="4105275" cy="3429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Editor</a:t>
            </a:r>
            <a:endParaRPr>
              <a:solidFill>
                <a:srgbClr val="3498DB"/>
              </a:solidFill>
              <a:latin typeface="Georgia"/>
              <a:ea typeface="Georgia"/>
              <a:cs typeface="Georgia"/>
              <a:sym typeface="Georgia"/>
            </a:endParaRPr>
          </a:p>
        </p:txBody>
      </p:sp>
      <p:sp>
        <p:nvSpPr>
          <p:cNvPr id="397" name="Shape 3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solidFill>
                  <a:schemeClr val="dk1"/>
                </a:solidFill>
                <a:latin typeface="Georgia"/>
                <a:ea typeface="Georgia"/>
                <a:cs typeface="Georgia"/>
                <a:sym typeface="Georgia"/>
              </a:rPr>
              <a:t>Editor</a:t>
            </a:r>
            <a:r>
              <a:rPr lang="en" sz="1400">
                <a:solidFill>
                  <a:schemeClr val="dk1"/>
                </a:solidFill>
                <a:latin typeface="Georgia"/>
                <a:ea typeface="Georgia"/>
                <a:cs typeface="Georgia"/>
                <a:sym typeface="Georgia"/>
              </a:rPr>
              <a:t> control is used to accept multi-line input</a:t>
            </a:r>
            <a:endParaRPr sz="1400">
              <a:solidFill>
                <a:schemeClr val="dk1"/>
              </a:solidFill>
              <a:latin typeface="Georgia"/>
              <a:ea typeface="Georgia"/>
              <a:cs typeface="Georgia"/>
              <a:sym typeface="Georgia"/>
            </a:endParaRPr>
          </a:p>
          <a:p>
            <a:pPr indent="0" lvl="0" marL="0">
              <a:spcBef>
                <a:spcPts val="1600"/>
              </a:spcBef>
              <a:spcAft>
                <a:spcPts val="0"/>
              </a:spcAft>
              <a:buNone/>
            </a:pPr>
            <a:r>
              <a:rPr lang="en">
                <a:solidFill>
                  <a:schemeClr val="dk1"/>
                </a:solidFill>
                <a:latin typeface="Georgia"/>
                <a:ea typeface="Georgia"/>
                <a:cs typeface="Georgia"/>
                <a:sym typeface="Georgia"/>
              </a:rPr>
              <a:t>Keyboards :</a:t>
            </a:r>
            <a:endParaRPr>
              <a:solidFill>
                <a:schemeClr val="dk1"/>
              </a:solidFill>
              <a:latin typeface="Georgia"/>
              <a:ea typeface="Georgia"/>
              <a:cs typeface="Georgia"/>
              <a:sym typeface="Georgia"/>
            </a:endParaRPr>
          </a:p>
          <a:p>
            <a:pPr indent="-317500" lvl="0" marL="457200" rtl="0">
              <a:spcBef>
                <a:spcPts val="1600"/>
              </a:spcBef>
              <a:spcAft>
                <a:spcPts val="0"/>
              </a:spcAft>
              <a:buClr>
                <a:schemeClr val="dk1"/>
              </a:buClr>
              <a:buSzPts val="1400"/>
              <a:buChar char="●"/>
            </a:pPr>
            <a:r>
              <a:rPr b="1" lang="en" sz="1400">
                <a:solidFill>
                  <a:schemeClr val="dk1"/>
                </a:solidFill>
                <a:latin typeface="Georgia"/>
                <a:ea typeface="Georgia"/>
                <a:cs typeface="Georgia"/>
                <a:sym typeface="Georgia"/>
              </a:rPr>
              <a:t>Default</a:t>
            </a:r>
            <a:r>
              <a:rPr lang="en" sz="1400">
                <a:solidFill>
                  <a:schemeClr val="dk1"/>
                </a:solidFill>
                <a:latin typeface="Georgia"/>
                <a:ea typeface="Georgia"/>
                <a:cs typeface="Georgia"/>
                <a:sym typeface="Georgia"/>
              </a:rPr>
              <a:t> – the default keyboard</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Chat</a:t>
            </a:r>
            <a:r>
              <a:rPr lang="en" sz="1400">
                <a:solidFill>
                  <a:schemeClr val="dk1"/>
                </a:solidFill>
                <a:latin typeface="Georgia"/>
                <a:ea typeface="Georgia"/>
                <a:cs typeface="Georgia"/>
                <a:sym typeface="Georgia"/>
              </a:rPr>
              <a:t> – used for texting &amp; places where emoji are useful</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Email</a:t>
            </a:r>
            <a:r>
              <a:rPr lang="en" sz="1400">
                <a:solidFill>
                  <a:schemeClr val="dk1"/>
                </a:solidFill>
                <a:latin typeface="Georgia"/>
                <a:ea typeface="Georgia"/>
                <a:cs typeface="Georgia"/>
                <a:sym typeface="Georgia"/>
              </a:rPr>
              <a:t> – used when entering email addresses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Numeric</a:t>
            </a:r>
            <a:r>
              <a:rPr lang="en" sz="1400">
                <a:solidFill>
                  <a:schemeClr val="dk1"/>
                </a:solidFill>
                <a:latin typeface="Georgia"/>
                <a:ea typeface="Georgia"/>
                <a:cs typeface="Georgia"/>
                <a:sym typeface="Georgia"/>
              </a:rPr>
              <a:t> – used when entering numbers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Telephone</a:t>
            </a:r>
            <a:r>
              <a:rPr lang="en" sz="1400">
                <a:solidFill>
                  <a:schemeClr val="dk1"/>
                </a:solidFill>
                <a:latin typeface="Georgia"/>
                <a:ea typeface="Georgia"/>
                <a:cs typeface="Georgia"/>
                <a:sym typeface="Georgia"/>
              </a:rPr>
              <a:t> – used when entering telephone numbers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Url</a:t>
            </a:r>
            <a:r>
              <a:rPr lang="en" sz="1400">
                <a:solidFill>
                  <a:schemeClr val="dk1"/>
                </a:solidFill>
                <a:latin typeface="Georgia"/>
                <a:ea typeface="Georgia"/>
                <a:cs typeface="Georgia"/>
                <a:sym typeface="Georgia"/>
              </a:rPr>
              <a:t> – used for entering file paths &amp; web addresses</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a:solidFill>
                <a:schemeClr val="dk1"/>
              </a:solidFill>
              <a:latin typeface="Georgia"/>
              <a:ea typeface="Georgia"/>
              <a:cs typeface="Georgia"/>
              <a:sym typeface="Georgi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Properties</a:t>
            </a:r>
            <a:endParaRPr>
              <a:latin typeface="Georgia"/>
              <a:ea typeface="Georgia"/>
              <a:cs typeface="Georgia"/>
              <a:sym typeface="Georgia"/>
            </a:endParaRPr>
          </a:p>
        </p:txBody>
      </p:sp>
      <p:sp>
        <p:nvSpPr>
          <p:cNvPr id="403" name="Shape 4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FontAttributes - </a:t>
            </a:r>
            <a:r>
              <a:rPr lang="en" sz="1400">
                <a:solidFill>
                  <a:schemeClr val="dk1"/>
                </a:solidFill>
                <a:latin typeface="Georgia"/>
                <a:ea typeface="Georgia"/>
                <a:cs typeface="Georgia"/>
                <a:sym typeface="Georgia"/>
              </a:rPr>
              <a:t>Gets a value that indicates whether the font for the editor is bold, italic, or neither.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FontFamily - </a:t>
            </a:r>
            <a:r>
              <a:rPr lang="en" sz="1400">
                <a:solidFill>
                  <a:schemeClr val="dk1"/>
                </a:solidFill>
                <a:latin typeface="Georgia"/>
                <a:ea typeface="Georgia"/>
                <a:cs typeface="Georgia"/>
                <a:sym typeface="Georgia"/>
              </a:rPr>
              <a:t>Gets the font family to which the font for the editor belongs.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FontSize - </a:t>
            </a:r>
            <a:r>
              <a:rPr lang="en" sz="1400">
                <a:solidFill>
                  <a:schemeClr val="dk1"/>
                </a:solidFill>
                <a:latin typeface="Georgia"/>
                <a:ea typeface="Georgia"/>
                <a:cs typeface="Georgia"/>
                <a:sym typeface="Georgia"/>
              </a:rPr>
              <a:t>Gets the size of the font for the editor.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Text - </a:t>
            </a:r>
            <a:r>
              <a:rPr lang="en" sz="1400">
                <a:solidFill>
                  <a:schemeClr val="dk1"/>
                </a:solidFill>
                <a:latin typeface="Georgia"/>
                <a:ea typeface="Georgia"/>
                <a:cs typeface="Georgia"/>
                <a:sym typeface="Georgia"/>
              </a:rPr>
              <a:t>Gets or sets the text of the entry.</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TextColor - </a:t>
            </a:r>
            <a:r>
              <a:rPr lang="en" sz="1400">
                <a:solidFill>
                  <a:schemeClr val="dk1"/>
                </a:solidFill>
                <a:latin typeface="Georgia"/>
                <a:ea typeface="Georgia"/>
                <a:cs typeface="Georgia"/>
                <a:sym typeface="Georgia"/>
              </a:rPr>
              <a:t>Gets or sets the text color.</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a:solidFill>
                  <a:schemeClr val="dk1"/>
                </a:solidFill>
                <a:latin typeface="Georgia"/>
                <a:ea typeface="Georgia"/>
                <a:cs typeface="Georgia"/>
                <a:sym typeface="Georgia"/>
              </a:rPr>
              <a:t>Events</a:t>
            </a:r>
            <a:endParaRPr>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Completed - </a:t>
            </a:r>
            <a:r>
              <a:rPr lang="en" sz="1400">
                <a:solidFill>
                  <a:schemeClr val="dk1"/>
                </a:solidFill>
                <a:latin typeface="Georgia"/>
                <a:ea typeface="Georgia"/>
                <a:cs typeface="Georgia"/>
                <a:sym typeface="Georgia"/>
              </a:rPr>
              <a:t>Ev</a:t>
            </a:r>
            <a:r>
              <a:rPr lang="en" sz="1400">
                <a:solidFill>
                  <a:schemeClr val="dk1"/>
                </a:solidFill>
                <a:latin typeface="Georgia"/>
                <a:ea typeface="Georgia"/>
                <a:cs typeface="Georgia"/>
                <a:sym typeface="Georgia"/>
              </a:rPr>
              <a:t>ent that is fired when editing has completed.</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TextChanged - </a:t>
            </a:r>
            <a:r>
              <a:rPr lang="en" sz="1400">
                <a:solidFill>
                  <a:schemeClr val="dk1"/>
                </a:solidFill>
                <a:latin typeface="Georgia"/>
                <a:ea typeface="Georgia"/>
                <a:cs typeface="Georgia"/>
                <a:sym typeface="Georgia"/>
              </a:rPr>
              <a:t>Occurs when the text of the Editor changes.</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a:solidFill>
                <a:schemeClr val="dk1"/>
              </a:solidFill>
              <a:latin typeface="Georgia"/>
              <a:ea typeface="Georgia"/>
              <a:cs typeface="Georgia"/>
              <a:sym typeface="Georgia"/>
            </a:endParaRPr>
          </a:p>
          <a:p>
            <a:pPr indent="0" lvl="0" marL="0">
              <a:spcBef>
                <a:spcPts val="0"/>
              </a:spcBef>
              <a:spcAft>
                <a:spcPts val="16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pic>
        <p:nvPicPr>
          <p:cNvPr id="408" name="Shape 408"/>
          <p:cNvPicPr preferRelativeResize="0"/>
          <p:nvPr/>
        </p:nvPicPr>
        <p:blipFill>
          <a:blip r:embed="rId3">
            <a:alphaModFix/>
          </a:blip>
          <a:stretch>
            <a:fillRect/>
          </a:stretch>
        </p:blipFill>
        <p:spPr>
          <a:xfrm>
            <a:off x="6368650" y="152400"/>
            <a:ext cx="2380948" cy="4838700"/>
          </a:xfrm>
          <a:prstGeom prst="rect">
            <a:avLst/>
          </a:prstGeom>
          <a:noFill/>
          <a:ln>
            <a:noFill/>
          </a:ln>
        </p:spPr>
      </p:pic>
      <p:pic>
        <p:nvPicPr>
          <p:cNvPr id="409" name="Shape 409"/>
          <p:cNvPicPr preferRelativeResize="0"/>
          <p:nvPr/>
        </p:nvPicPr>
        <p:blipFill>
          <a:blip r:embed="rId4">
            <a:alphaModFix/>
          </a:blip>
          <a:stretch>
            <a:fillRect/>
          </a:stretch>
        </p:blipFill>
        <p:spPr>
          <a:xfrm>
            <a:off x="294473" y="876300"/>
            <a:ext cx="5943600" cy="3390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Views to Indicate Activity</a:t>
            </a:r>
            <a:endParaRPr>
              <a:solidFill>
                <a:srgbClr val="3498DB"/>
              </a:solidFill>
              <a:latin typeface="Georgia"/>
              <a:ea typeface="Georgia"/>
              <a:cs typeface="Georgia"/>
              <a:sym typeface="Georgia"/>
            </a:endParaRPr>
          </a:p>
        </p:txBody>
      </p:sp>
      <p:sp>
        <p:nvSpPr>
          <p:cNvPr id="415" name="Shape 4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ActivityIndicator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ProgressBar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ActivityIndicator</a:t>
            </a:r>
            <a:endParaRPr>
              <a:solidFill>
                <a:srgbClr val="3498DB"/>
              </a:solidFill>
              <a:latin typeface="Georgia"/>
              <a:ea typeface="Georgia"/>
              <a:cs typeface="Georgia"/>
              <a:sym typeface="Georgia"/>
            </a:endParaRPr>
          </a:p>
        </p:txBody>
      </p:sp>
      <p:sp>
        <p:nvSpPr>
          <p:cNvPr id="421" name="Shape 421"/>
          <p:cNvSpPr txBox="1"/>
          <p:nvPr>
            <p:ph idx="1" type="body"/>
          </p:nvPr>
        </p:nvSpPr>
        <p:spPr>
          <a:xfrm>
            <a:off x="311700" y="1152475"/>
            <a:ext cx="4263300" cy="1348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Georgia"/>
              <a:buChar char="●"/>
            </a:pPr>
            <a:r>
              <a:rPr b="1" lang="en" sz="1400">
                <a:solidFill>
                  <a:srgbClr val="000000"/>
                </a:solidFill>
                <a:latin typeface="Georgia"/>
                <a:ea typeface="Georgia"/>
                <a:cs typeface="Georgia"/>
                <a:sym typeface="Georgia"/>
              </a:rPr>
              <a:t>Color - </a:t>
            </a:r>
            <a:r>
              <a:rPr lang="en" sz="1400">
                <a:solidFill>
                  <a:schemeClr val="dk1"/>
                </a:solidFill>
                <a:latin typeface="Georgia"/>
                <a:ea typeface="Georgia"/>
                <a:cs typeface="Georgia"/>
                <a:sym typeface="Georgia"/>
              </a:rPr>
              <a:t>Gets or sets the Color of the ActivityIndicator.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IsRunning - </a:t>
            </a:r>
            <a:r>
              <a:rPr lang="en" sz="1400">
                <a:solidFill>
                  <a:schemeClr val="dk1"/>
                </a:solidFill>
                <a:latin typeface="Georgia"/>
                <a:ea typeface="Georgia"/>
                <a:cs typeface="Georgia"/>
                <a:sym typeface="Georgia"/>
              </a:rPr>
              <a:t>Gets or sets the value indicating if the ActivityIndicator is running.</a:t>
            </a:r>
            <a:endParaRPr sz="1400">
              <a:solidFill>
                <a:schemeClr val="dk1"/>
              </a:solidFill>
              <a:latin typeface="Georgia"/>
              <a:ea typeface="Georgia"/>
              <a:cs typeface="Georgia"/>
              <a:sym typeface="Georgia"/>
            </a:endParaRPr>
          </a:p>
          <a:p>
            <a:pPr indent="0" lvl="0" marL="0">
              <a:spcBef>
                <a:spcPts val="0"/>
              </a:spcBef>
              <a:spcAft>
                <a:spcPts val="1600"/>
              </a:spcAft>
              <a:buNone/>
            </a:pPr>
            <a:r>
              <a:t/>
            </a:r>
            <a:endParaRPr/>
          </a:p>
        </p:txBody>
      </p:sp>
      <p:pic>
        <p:nvPicPr>
          <p:cNvPr id="422" name="Shape 422"/>
          <p:cNvPicPr preferRelativeResize="0"/>
          <p:nvPr/>
        </p:nvPicPr>
        <p:blipFill>
          <a:blip r:embed="rId3">
            <a:alphaModFix/>
          </a:blip>
          <a:stretch>
            <a:fillRect/>
          </a:stretch>
        </p:blipFill>
        <p:spPr>
          <a:xfrm>
            <a:off x="6631325" y="661263"/>
            <a:ext cx="1817745" cy="38209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Shape 4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ProgressBar</a:t>
            </a:r>
            <a:endParaRPr>
              <a:solidFill>
                <a:srgbClr val="3498DB"/>
              </a:solidFill>
              <a:latin typeface="Georgia"/>
              <a:ea typeface="Georgia"/>
              <a:cs typeface="Georgia"/>
              <a:sym typeface="Georgia"/>
            </a:endParaRPr>
          </a:p>
        </p:txBody>
      </p:sp>
      <p:sp>
        <p:nvSpPr>
          <p:cNvPr id="428" name="Shape 428"/>
          <p:cNvSpPr txBox="1"/>
          <p:nvPr>
            <p:ph idx="1" type="body"/>
          </p:nvPr>
        </p:nvSpPr>
        <p:spPr>
          <a:xfrm>
            <a:off x="311700" y="1152475"/>
            <a:ext cx="4242300" cy="5727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Progress - </a:t>
            </a:r>
            <a:r>
              <a:rPr lang="en" sz="1400">
                <a:solidFill>
                  <a:schemeClr val="dk1"/>
                </a:solidFill>
                <a:latin typeface="Georgia"/>
                <a:ea typeface="Georgia"/>
                <a:cs typeface="Georgia"/>
                <a:sym typeface="Georgia"/>
              </a:rPr>
              <a:t>Gets or sets the progress value.</a:t>
            </a:r>
            <a:endParaRPr sz="1400">
              <a:solidFill>
                <a:schemeClr val="dk1"/>
              </a:solidFill>
              <a:latin typeface="Georgia"/>
              <a:ea typeface="Georgia"/>
              <a:cs typeface="Georgia"/>
              <a:sym typeface="Georgia"/>
            </a:endParaRPr>
          </a:p>
          <a:p>
            <a:pPr indent="0" lvl="0" marL="0">
              <a:spcBef>
                <a:spcPts val="0"/>
              </a:spcBef>
              <a:spcAft>
                <a:spcPts val="1600"/>
              </a:spcAft>
              <a:buNone/>
            </a:pPr>
            <a:r>
              <a:t/>
            </a:r>
            <a:endParaRPr/>
          </a:p>
        </p:txBody>
      </p:sp>
      <p:pic>
        <p:nvPicPr>
          <p:cNvPr id="429" name="Shape 429"/>
          <p:cNvPicPr preferRelativeResize="0"/>
          <p:nvPr/>
        </p:nvPicPr>
        <p:blipFill>
          <a:blip r:embed="rId3">
            <a:alphaModFix/>
          </a:blip>
          <a:stretch>
            <a:fillRect/>
          </a:stretch>
        </p:blipFill>
        <p:spPr>
          <a:xfrm>
            <a:off x="926775" y="2090700"/>
            <a:ext cx="4457700" cy="1762125"/>
          </a:xfrm>
          <a:prstGeom prst="rect">
            <a:avLst/>
          </a:prstGeom>
          <a:noFill/>
          <a:ln>
            <a:noFill/>
          </a:ln>
        </p:spPr>
      </p:pic>
      <p:pic>
        <p:nvPicPr>
          <p:cNvPr id="430" name="Shape 430"/>
          <p:cNvPicPr preferRelativeResize="0"/>
          <p:nvPr/>
        </p:nvPicPr>
        <p:blipFill>
          <a:blip r:embed="rId4">
            <a:alphaModFix/>
          </a:blip>
          <a:stretch>
            <a:fillRect/>
          </a:stretch>
        </p:blipFill>
        <p:spPr>
          <a:xfrm>
            <a:off x="6630925" y="848150"/>
            <a:ext cx="1822596" cy="38209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Views that display Collection</a:t>
            </a:r>
            <a:endParaRPr>
              <a:solidFill>
                <a:srgbClr val="3498DB"/>
              </a:solidFill>
              <a:latin typeface="Georgia"/>
              <a:ea typeface="Georgia"/>
              <a:cs typeface="Georgia"/>
              <a:sym typeface="Georgia"/>
            </a:endParaRPr>
          </a:p>
        </p:txBody>
      </p:sp>
      <p:sp>
        <p:nvSpPr>
          <p:cNvPr id="436" name="Shape 4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Picker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ListView</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TableView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Shape 86"/>
          <p:cNvPicPr preferRelativeResize="0"/>
          <p:nvPr/>
        </p:nvPicPr>
        <p:blipFill>
          <a:blip r:embed="rId3">
            <a:alphaModFix/>
          </a:blip>
          <a:stretch>
            <a:fillRect/>
          </a:stretch>
        </p:blipFill>
        <p:spPr>
          <a:xfrm>
            <a:off x="628788" y="1485900"/>
            <a:ext cx="6124575" cy="2171700"/>
          </a:xfrm>
          <a:prstGeom prst="rect">
            <a:avLst/>
          </a:prstGeom>
          <a:noFill/>
          <a:ln>
            <a:noFill/>
          </a:ln>
        </p:spPr>
      </p:pic>
      <p:pic>
        <p:nvPicPr>
          <p:cNvPr id="87" name="Shape 87"/>
          <p:cNvPicPr preferRelativeResize="0"/>
          <p:nvPr/>
        </p:nvPicPr>
        <p:blipFill>
          <a:blip r:embed="rId4">
            <a:alphaModFix/>
          </a:blip>
          <a:stretch>
            <a:fillRect/>
          </a:stretch>
        </p:blipFill>
        <p:spPr>
          <a:xfrm>
            <a:off x="6856038" y="521425"/>
            <a:ext cx="2085837" cy="4100640"/>
          </a:xfrm>
          <a:prstGeom prst="rect">
            <a:avLst/>
          </a:prstGeom>
          <a:noFill/>
          <a:ln>
            <a:noFill/>
          </a:ln>
        </p:spPr>
      </p:pic>
      <p:sp>
        <p:nvSpPr>
          <p:cNvPr id="88" name="Shape 88"/>
          <p:cNvSpPr txBox="1"/>
          <p:nvPr>
            <p:ph type="title"/>
          </p:nvPr>
        </p:nvSpPr>
        <p:spPr>
          <a:xfrm>
            <a:off x="311700" y="445025"/>
            <a:ext cx="13080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2400">
                <a:highlight>
                  <a:srgbClr val="FFFFFF"/>
                </a:highlight>
                <a:latin typeface="Georgia"/>
                <a:ea typeface="Georgia"/>
                <a:cs typeface="Georgia"/>
                <a:sym typeface="Georgia"/>
              </a:rPr>
              <a:t>Xaml</a:t>
            </a:r>
            <a:endParaRPr sz="2400">
              <a:latin typeface="Georgia"/>
              <a:ea typeface="Georgia"/>
              <a:cs typeface="Georgia"/>
              <a:sym typeface="Georgi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Shape 4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Picker</a:t>
            </a:r>
            <a:endParaRPr>
              <a:solidFill>
                <a:srgbClr val="3498DB"/>
              </a:solidFill>
              <a:latin typeface="Georgia"/>
              <a:ea typeface="Georgia"/>
              <a:cs typeface="Georgia"/>
              <a:sym typeface="Georgia"/>
            </a:endParaRPr>
          </a:p>
        </p:txBody>
      </p:sp>
      <p:sp>
        <p:nvSpPr>
          <p:cNvPr id="442" name="Shape 4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ItemDisplayBinding - </a:t>
            </a:r>
            <a:r>
              <a:rPr lang="en" sz="1400">
                <a:solidFill>
                  <a:schemeClr val="dk1"/>
                </a:solidFill>
                <a:latin typeface="Georgia"/>
                <a:ea typeface="Georgia"/>
                <a:cs typeface="Georgia"/>
                <a:sym typeface="Georgia"/>
              </a:rPr>
              <a:t>Gets or sets a binding that selects the property that will be displayed for each object in the list of items.</a:t>
            </a:r>
            <a:endParaRPr sz="1400">
              <a:solidFill>
                <a:schemeClr val="dk1"/>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chemeClr val="dk1"/>
                </a:solidFill>
                <a:latin typeface="Georgia"/>
                <a:ea typeface="Georgia"/>
                <a:cs typeface="Georgia"/>
                <a:sym typeface="Georgia"/>
              </a:rPr>
              <a:t>Items - </a:t>
            </a:r>
            <a:r>
              <a:rPr lang="en" sz="1400">
                <a:solidFill>
                  <a:schemeClr val="dk1"/>
                </a:solidFill>
                <a:latin typeface="Georgia"/>
                <a:ea typeface="Georgia"/>
                <a:cs typeface="Georgia"/>
                <a:sym typeface="Georgia"/>
              </a:rPr>
              <a:t>Gets the list of choices. (Readonly)</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ItemsSource - </a:t>
            </a:r>
            <a:r>
              <a:rPr lang="en" sz="1400">
                <a:solidFill>
                  <a:schemeClr val="dk1"/>
                </a:solidFill>
                <a:latin typeface="Georgia"/>
                <a:ea typeface="Georgia"/>
                <a:cs typeface="Georgia"/>
                <a:sym typeface="Georgia"/>
              </a:rPr>
              <a:t>Gets or sets the source list of items to template and display.</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SelectedIndex - </a:t>
            </a:r>
            <a:r>
              <a:rPr lang="en" sz="1400">
                <a:solidFill>
                  <a:schemeClr val="dk1"/>
                </a:solidFill>
                <a:latin typeface="Georgia"/>
                <a:ea typeface="Georgia"/>
                <a:cs typeface="Georgia"/>
                <a:sym typeface="Georgia"/>
              </a:rPr>
              <a:t>Gets or sets the index of the selected item of the picker.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SelectedItem - </a:t>
            </a:r>
            <a:r>
              <a:rPr lang="en" sz="1400">
                <a:solidFill>
                  <a:schemeClr val="dk1"/>
                </a:solidFill>
                <a:latin typeface="Georgia"/>
                <a:ea typeface="Georgia"/>
                <a:cs typeface="Georgia"/>
                <a:sym typeface="Georgia"/>
              </a:rPr>
              <a:t>Gets or sets the selected item.</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TextColor - </a:t>
            </a:r>
            <a:r>
              <a:rPr lang="en" sz="1400">
                <a:solidFill>
                  <a:schemeClr val="dk1"/>
                </a:solidFill>
                <a:latin typeface="Georgia"/>
                <a:ea typeface="Georgia"/>
                <a:cs typeface="Georgia"/>
                <a:sym typeface="Georgia"/>
              </a:rPr>
              <a:t>Gets or sets the text color.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Title - </a:t>
            </a:r>
            <a:r>
              <a:rPr lang="en" sz="1400">
                <a:solidFill>
                  <a:schemeClr val="dk1"/>
                </a:solidFill>
                <a:latin typeface="Georgia"/>
                <a:ea typeface="Georgia"/>
                <a:cs typeface="Georgia"/>
                <a:sym typeface="Georgia"/>
              </a:rPr>
              <a:t>Gets or sets the title for the Picker.</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b="1" sz="1400">
              <a:solidFill>
                <a:srgbClr val="000000"/>
              </a:solidFill>
              <a:latin typeface="Georgia"/>
              <a:ea typeface="Georgia"/>
              <a:cs typeface="Georgia"/>
              <a:sym typeface="Georgi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pic>
        <p:nvPicPr>
          <p:cNvPr id="447" name="Shape 447"/>
          <p:cNvPicPr preferRelativeResize="0"/>
          <p:nvPr/>
        </p:nvPicPr>
        <p:blipFill>
          <a:blip r:embed="rId3">
            <a:alphaModFix/>
          </a:blip>
          <a:stretch>
            <a:fillRect/>
          </a:stretch>
        </p:blipFill>
        <p:spPr>
          <a:xfrm>
            <a:off x="6461000" y="614363"/>
            <a:ext cx="1952625" cy="3914775"/>
          </a:xfrm>
          <a:prstGeom prst="rect">
            <a:avLst/>
          </a:prstGeom>
          <a:noFill/>
          <a:ln>
            <a:noFill/>
          </a:ln>
        </p:spPr>
      </p:pic>
      <p:pic>
        <p:nvPicPr>
          <p:cNvPr id="448" name="Shape 448"/>
          <p:cNvPicPr preferRelativeResize="0"/>
          <p:nvPr/>
        </p:nvPicPr>
        <p:blipFill>
          <a:blip r:embed="rId4">
            <a:alphaModFix/>
          </a:blip>
          <a:stretch>
            <a:fillRect/>
          </a:stretch>
        </p:blipFill>
        <p:spPr>
          <a:xfrm>
            <a:off x="1610950" y="1919288"/>
            <a:ext cx="4305300" cy="13049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ListView</a:t>
            </a:r>
            <a:endParaRPr>
              <a:solidFill>
                <a:srgbClr val="3498DB"/>
              </a:solidFill>
              <a:latin typeface="Georgia"/>
              <a:ea typeface="Georgia"/>
              <a:cs typeface="Georgia"/>
              <a:sym typeface="Georgia"/>
            </a:endParaRPr>
          </a:p>
        </p:txBody>
      </p:sp>
      <p:sp>
        <p:nvSpPr>
          <p:cNvPr id="454" name="Shape 4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latin typeface="Georgia"/>
                <a:ea typeface="Georgia"/>
                <a:cs typeface="Georgia"/>
                <a:sym typeface="Georgia"/>
              </a:rPr>
              <a:t>Properties :</a:t>
            </a:r>
            <a:endParaRPr>
              <a:solidFill>
                <a:srgbClr val="000000"/>
              </a:solidFill>
              <a:latin typeface="Georgia"/>
              <a:ea typeface="Georgia"/>
              <a:cs typeface="Georgia"/>
              <a:sym typeface="Georgia"/>
            </a:endParaRPr>
          </a:p>
          <a:p>
            <a:pPr indent="-304800" lvl="0" marL="457200" rtl="0">
              <a:spcBef>
                <a:spcPts val="0"/>
              </a:spcBef>
              <a:spcAft>
                <a:spcPts val="0"/>
              </a:spcAft>
              <a:buClr>
                <a:srgbClr val="000000"/>
              </a:buClr>
              <a:buSzPts val="1200"/>
              <a:buFont typeface="Georgia"/>
              <a:buChar char="●"/>
            </a:pPr>
            <a:r>
              <a:rPr b="1" lang="en" sz="1200">
                <a:solidFill>
                  <a:srgbClr val="000000"/>
                </a:solidFill>
                <a:latin typeface="Georgia"/>
                <a:ea typeface="Georgia"/>
                <a:cs typeface="Georgia"/>
                <a:sym typeface="Georgia"/>
              </a:rPr>
              <a:t>CachingStrategy - </a:t>
            </a:r>
            <a:r>
              <a:rPr lang="en" sz="1200">
                <a:solidFill>
                  <a:srgbClr val="000000"/>
                </a:solidFill>
                <a:latin typeface="Georgia"/>
                <a:ea typeface="Georgia"/>
                <a:cs typeface="Georgia"/>
                <a:sym typeface="Georgia"/>
              </a:rPr>
              <a:t>For internal use by the Xamarin.Forms platform.</a:t>
            </a:r>
            <a:endParaRPr sz="1200">
              <a:solidFill>
                <a:srgbClr val="000000"/>
              </a:solidFill>
              <a:latin typeface="Georgia"/>
              <a:ea typeface="Georgia"/>
              <a:cs typeface="Georgia"/>
              <a:sym typeface="Georgia"/>
            </a:endParaRPr>
          </a:p>
          <a:p>
            <a:pPr indent="-304800" lvl="0" marL="457200" rtl="0">
              <a:spcBef>
                <a:spcPts val="0"/>
              </a:spcBef>
              <a:spcAft>
                <a:spcPts val="0"/>
              </a:spcAft>
              <a:buClr>
                <a:srgbClr val="000000"/>
              </a:buClr>
              <a:buSzPts val="1200"/>
              <a:buFont typeface="Georgia"/>
              <a:buChar char="●"/>
            </a:pPr>
            <a:r>
              <a:rPr b="1" lang="en" sz="1200">
                <a:solidFill>
                  <a:srgbClr val="000000"/>
                </a:solidFill>
                <a:latin typeface="Georgia"/>
                <a:ea typeface="Georgia"/>
                <a:cs typeface="Georgia"/>
                <a:sym typeface="Georgia"/>
              </a:rPr>
              <a:t>Footer - </a:t>
            </a:r>
            <a:r>
              <a:rPr lang="en" sz="1200">
                <a:solidFill>
                  <a:srgbClr val="000000"/>
                </a:solidFill>
                <a:latin typeface="Georgia"/>
                <a:ea typeface="Georgia"/>
                <a:cs typeface="Georgia"/>
                <a:sym typeface="Georgia"/>
              </a:rPr>
              <a:t>Gets or sets the string, binding, or view that will be displayed at the bottom of the list view.</a:t>
            </a:r>
            <a:endParaRPr sz="1200">
              <a:solidFill>
                <a:srgbClr val="000000"/>
              </a:solidFill>
              <a:latin typeface="Georgia"/>
              <a:ea typeface="Georgia"/>
              <a:cs typeface="Georgia"/>
              <a:sym typeface="Georgia"/>
            </a:endParaRPr>
          </a:p>
          <a:p>
            <a:pPr indent="-304800" lvl="0" marL="457200" rtl="0">
              <a:spcBef>
                <a:spcPts val="0"/>
              </a:spcBef>
              <a:spcAft>
                <a:spcPts val="0"/>
              </a:spcAft>
              <a:buClr>
                <a:srgbClr val="000000"/>
              </a:buClr>
              <a:buSzPts val="1200"/>
              <a:buFont typeface="Georgia"/>
              <a:buChar char="●"/>
            </a:pPr>
            <a:r>
              <a:rPr b="1" lang="en" sz="1200">
                <a:solidFill>
                  <a:srgbClr val="000000"/>
                </a:solidFill>
                <a:latin typeface="Georgia"/>
                <a:ea typeface="Georgia"/>
                <a:cs typeface="Georgia"/>
                <a:sym typeface="Georgia"/>
              </a:rPr>
              <a:t>FooterElement - </a:t>
            </a:r>
            <a:r>
              <a:rPr lang="en" sz="1200">
                <a:solidFill>
                  <a:srgbClr val="000000"/>
                </a:solidFill>
                <a:latin typeface="Georgia"/>
                <a:ea typeface="Georgia"/>
                <a:cs typeface="Georgia"/>
                <a:sym typeface="Georgia"/>
              </a:rPr>
              <a:t>For internal use by the Xamarin.Forms platform. (Readonly)</a:t>
            </a:r>
            <a:endParaRPr sz="1200">
              <a:solidFill>
                <a:srgbClr val="000000"/>
              </a:solidFill>
              <a:latin typeface="Georgia"/>
              <a:ea typeface="Georgia"/>
              <a:cs typeface="Georgia"/>
              <a:sym typeface="Georgia"/>
            </a:endParaRPr>
          </a:p>
          <a:p>
            <a:pPr indent="-304800" lvl="0" marL="457200" rtl="0">
              <a:spcBef>
                <a:spcPts val="0"/>
              </a:spcBef>
              <a:spcAft>
                <a:spcPts val="0"/>
              </a:spcAft>
              <a:buClr>
                <a:srgbClr val="000000"/>
              </a:buClr>
              <a:buSzPts val="1200"/>
              <a:buFont typeface="Georgia"/>
              <a:buChar char="●"/>
            </a:pPr>
            <a:r>
              <a:rPr b="1" lang="en" sz="1200">
                <a:solidFill>
                  <a:srgbClr val="000000"/>
                </a:solidFill>
                <a:latin typeface="Georgia"/>
                <a:ea typeface="Georgia"/>
                <a:cs typeface="Georgia"/>
                <a:sym typeface="Georgia"/>
              </a:rPr>
              <a:t>FooterTemplate - </a:t>
            </a:r>
            <a:r>
              <a:rPr lang="en" sz="1200">
                <a:solidFill>
                  <a:srgbClr val="000000"/>
                </a:solidFill>
                <a:latin typeface="Georgia"/>
                <a:ea typeface="Georgia"/>
                <a:cs typeface="Georgia"/>
                <a:sym typeface="Georgia"/>
              </a:rPr>
              <a:t>Gets or sets a data template to use to format a data object for display at the bottom of the list view.</a:t>
            </a:r>
            <a:endParaRPr sz="1200">
              <a:solidFill>
                <a:srgbClr val="000000"/>
              </a:solidFill>
              <a:latin typeface="Georgia"/>
              <a:ea typeface="Georgia"/>
              <a:cs typeface="Georgia"/>
              <a:sym typeface="Georgia"/>
            </a:endParaRPr>
          </a:p>
          <a:p>
            <a:pPr indent="-304800" lvl="0" marL="457200" rtl="0">
              <a:spcBef>
                <a:spcPts val="0"/>
              </a:spcBef>
              <a:spcAft>
                <a:spcPts val="0"/>
              </a:spcAft>
              <a:buClr>
                <a:srgbClr val="000000"/>
              </a:buClr>
              <a:buSzPts val="1200"/>
              <a:buFont typeface="Georgia"/>
              <a:buChar char="●"/>
            </a:pPr>
            <a:r>
              <a:rPr b="1" lang="en" sz="1200">
                <a:solidFill>
                  <a:srgbClr val="000000"/>
                </a:solidFill>
                <a:latin typeface="Georgia"/>
                <a:ea typeface="Georgia"/>
                <a:cs typeface="Georgia"/>
                <a:sym typeface="Georgia"/>
              </a:rPr>
              <a:t>GroupDisplayBinding - </a:t>
            </a:r>
            <a:r>
              <a:rPr lang="en" sz="1200">
                <a:solidFill>
                  <a:srgbClr val="000000"/>
                </a:solidFill>
                <a:latin typeface="Georgia"/>
                <a:ea typeface="Georgia"/>
                <a:cs typeface="Georgia"/>
                <a:sym typeface="Georgia"/>
              </a:rPr>
              <a:t>Gets or sets the binding to use for display the group header.</a:t>
            </a:r>
            <a:endParaRPr sz="1200">
              <a:solidFill>
                <a:srgbClr val="000000"/>
              </a:solidFill>
              <a:latin typeface="Georgia"/>
              <a:ea typeface="Georgia"/>
              <a:cs typeface="Georgia"/>
              <a:sym typeface="Georgia"/>
            </a:endParaRPr>
          </a:p>
          <a:p>
            <a:pPr indent="-304800" lvl="0" marL="457200" rtl="0">
              <a:spcBef>
                <a:spcPts val="0"/>
              </a:spcBef>
              <a:spcAft>
                <a:spcPts val="0"/>
              </a:spcAft>
              <a:buClr>
                <a:srgbClr val="000000"/>
              </a:buClr>
              <a:buSzPts val="1200"/>
              <a:buFont typeface="Georgia"/>
              <a:buChar char="●"/>
            </a:pPr>
            <a:r>
              <a:rPr b="1" lang="en" sz="1200">
                <a:solidFill>
                  <a:srgbClr val="000000"/>
                </a:solidFill>
                <a:latin typeface="Georgia"/>
                <a:ea typeface="Georgia"/>
                <a:cs typeface="Georgia"/>
                <a:sym typeface="Georgia"/>
              </a:rPr>
              <a:t>GroupHeaderTemplate - </a:t>
            </a:r>
            <a:r>
              <a:rPr lang="en" sz="1200">
                <a:solidFill>
                  <a:srgbClr val="000000"/>
                </a:solidFill>
                <a:latin typeface="Georgia"/>
                <a:ea typeface="Georgia"/>
                <a:cs typeface="Georgia"/>
                <a:sym typeface="Georgia"/>
              </a:rPr>
              <a:t>Gets or sets a </a:t>
            </a:r>
            <a:r>
              <a:rPr lang="en" sz="1200">
                <a:solidFill>
                  <a:srgbClr val="000000"/>
                </a:solidFill>
                <a:uFill>
                  <a:noFill/>
                </a:uFill>
                <a:latin typeface="Georgia"/>
                <a:ea typeface="Georgia"/>
                <a:cs typeface="Georgia"/>
                <a:sym typeface="Georgia"/>
                <a:hlinkClick r:id="rId3"/>
              </a:rPr>
              <a:t>DataTemplate</a:t>
            </a:r>
            <a:r>
              <a:rPr lang="en" sz="1200">
                <a:solidFill>
                  <a:srgbClr val="000000"/>
                </a:solidFill>
                <a:latin typeface="Georgia"/>
                <a:ea typeface="Georgia"/>
                <a:cs typeface="Georgia"/>
                <a:sym typeface="Georgia"/>
              </a:rPr>
              <a:t> for group headers.</a:t>
            </a:r>
            <a:endParaRPr sz="1200">
              <a:solidFill>
                <a:srgbClr val="000000"/>
              </a:solidFill>
              <a:latin typeface="Georgia"/>
              <a:ea typeface="Georgia"/>
              <a:cs typeface="Georgia"/>
              <a:sym typeface="Georgia"/>
            </a:endParaRPr>
          </a:p>
          <a:p>
            <a:pPr indent="-304800" lvl="0" marL="457200" rtl="0">
              <a:spcBef>
                <a:spcPts val="0"/>
              </a:spcBef>
              <a:spcAft>
                <a:spcPts val="0"/>
              </a:spcAft>
              <a:buClr>
                <a:srgbClr val="000000"/>
              </a:buClr>
              <a:buSzPts val="1200"/>
              <a:buFont typeface="Georgia"/>
              <a:buChar char="●"/>
            </a:pPr>
            <a:r>
              <a:rPr b="1" lang="en" sz="1200">
                <a:solidFill>
                  <a:srgbClr val="000000"/>
                </a:solidFill>
                <a:latin typeface="Georgia"/>
                <a:ea typeface="Georgia"/>
                <a:cs typeface="Georgia"/>
                <a:sym typeface="Georgia"/>
              </a:rPr>
              <a:t>GroupShortNameBinding - </a:t>
            </a:r>
            <a:r>
              <a:rPr lang="en" sz="1200">
                <a:solidFill>
                  <a:srgbClr val="000000"/>
                </a:solidFill>
                <a:latin typeface="Georgia"/>
                <a:ea typeface="Georgia"/>
                <a:cs typeface="Georgia"/>
                <a:sym typeface="Georgia"/>
              </a:rPr>
              <a:t>Gets or sets a binding for the name to display in grouped jump lists.</a:t>
            </a:r>
            <a:endParaRPr sz="1200">
              <a:solidFill>
                <a:srgbClr val="000000"/>
              </a:solidFill>
              <a:latin typeface="Georgia"/>
              <a:ea typeface="Georgia"/>
              <a:cs typeface="Georgia"/>
              <a:sym typeface="Georgia"/>
            </a:endParaRPr>
          </a:p>
          <a:p>
            <a:pPr indent="-304800" lvl="0" marL="457200" rtl="0">
              <a:spcBef>
                <a:spcPts val="0"/>
              </a:spcBef>
              <a:spcAft>
                <a:spcPts val="0"/>
              </a:spcAft>
              <a:buClr>
                <a:srgbClr val="000000"/>
              </a:buClr>
              <a:buSzPts val="1200"/>
              <a:buFont typeface="Georgia"/>
              <a:buChar char="●"/>
            </a:pPr>
            <a:r>
              <a:rPr b="1" lang="en" sz="1200">
                <a:solidFill>
                  <a:srgbClr val="000000"/>
                </a:solidFill>
                <a:latin typeface="Georgia"/>
                <a:ea typeface="Georgia"/>
                <a:cs typeface="Georgia"/>
                <a:sym typeface="Georgia"/>
              </a:rPr>
              <a:t>HasUnevenRows - </a:t>
            </a:r>
            <a:r>
              <a:rPr lang="en" sz="1200">
                <a:solidFill>
                  <a:srgbClr val="000000"/>
                </a:solidFill>
                <a:latin typeface="Georgia"/>
                <a:ea typeface="Georgia"/>
                <a:cs typeface="Georgia"/>
                <a:sym typeface="Georgia"/>
              </a:rPr>
              <a:t>Gets or sets a Boolean value that indicates whether this </a:t>
            </a:r>
            <a:r>
              <a:rPr lang="en" sz="1200">
                <a:solidFill>
                  <a:srgbClr val="000000"/>
                </a:solidFill>
                <a:uFill>
                  <a:noFill/>
                </a:uFill>
                <a:latin typeface="Georgia"/>
                <a:ea typeface="Georgia"/>
                <a:cs typeface="Georgia"/>
                <a:sym typeface="Georgia"/>
                <a:hlinkClick r:id="rId4"/>
              </a:rPr>
              <a:t>ListView</a:t>
            </a:r>
            <a:r>
              <a:rPr lang="en" sz="1200">
                <a:solidFill>
                  <a:srgbClr val="000000"/>
                </a:solidFill>
                <a:latin typeface="Georgia"/>
                <a:ea typeface="Georgia"/>
                <a:cs typeface="Georgia"/>
                <a:sym typeface="Georgia"/>
              </a:rPr>
              <a:t> element has uneven rows.</a:t>
            </a:r>
            <a:endParaRPr sz="1200">
              <a:solidFill>
                <a:srgbClr val="000000"/>
              </a:solidFill>
              <a:latin typeface="Georgia"/>
              <a:ea typeface="Georgia"/>
              <a:cs typeface="Georgia"/>
              <a:sym typeface="Georgia"/>
            </a:endParaRPr>
          </a:p>
          <a:p>
            <a:pPr indent="-304800" lvl="0" marL="457200" rtl="0">
              <a:spcBef>
                <a:spcPts val="0"/>
              </a:spcBef>
              <a:spcAft>
                <a:spcPts val="0"/>
              </a:spcAft>
              <a:buClr>
                <a:srgbClr val="000000"/>
              </a:buClr>
              <a:buSzPts val="1200"/>
              <a:buFont typeface="Georgia"/>
              <a:buChar char="●"/>
            </a:pPr>
            <a:r>
              <a:rPr b="1" lang="en" sz="1200">
                <a:solidFill>
                  <a:srgbClr val="000000"/>
                </a:solidFill>
                <a:latin typeface="Georgia"/>
                <a:ea typeface="Georgia"/>
                <a:cs typeface="Georgia"/>
                <a:sym typeface="Georgia"/>
              </a:rPr>
              <a:t>Header - </a:t>
            </a:r>
            <a:r>
              <a:rPr lang="en" sz="1200">
                <a:solidFill>
                  <a:srgbClr val="000000"/>
                </a:solidFill>
                <a:latin typeface="Georgia"/>
                <a:ea typeface="Georgia"/>
                <a:cs typeface="Georgia"/>
                <a:sym typeface="Georgia"/>
              </a:rPr>
              <a:t>Gets or sets the string, binding, or view that will be displayed at the top of the list view.</a:t>
            </a:r>
            <a:endParaRPr sz="1200">
              <a:solidFill>
                <a:srgbClr val="000000"/>
              </a:solidFill>
              <a:latin typeface="Georgia"/>
              <a:ea typeface="Georgia"/>
              <a:cs typeface="Georgia"/>
              <a:sym typeface="Georgia"/>
            </a:endParaRPr>
          </a:p>
          <a:p>
            <a:pPr indent="-304800" lvl="0" marL="457200" rtl="0">
              <a:spcBef>
                <a:spcPts val="0"/>
              </a:spcBef>
              <a:spcAft>
                <a:spcPts val="0"/>
              </a:spcAft>
              <a:buClr>
                <a:srgbClr val="000000"/>
              </a:buClr>
              <a:buSzPts val="1200"/>
              <a:buFont typeface="Georgia"/>
              <a:buChar char="●"/>
            </a:pPr>
            <a:r>
              <a:rPr b="1" lang="en" sz="1200">
                <a:solidFill>
                  <a:srgbClr val="000000"/>
                </a:solidFill>
                <a:latin typeface="Georgia"/>
                <a:ea typeface="Georgia"/>
                <a:cs typeface="Georgia"/>
                <a:sym typeface="Georgia"/>
              </a:rPr>
              <a:t>HeaderElement - </a:t>
            </a:r>
            <a:r>
              <a:rPr lang="en" sz="1200">
                <a:solidFill>
                  <a:srgbClr val="000000"/>
                </a:solidFill>
                <a:latin typeface="Georgia"/>
                <a:ea typeface="Georgia"/>
                <a:cs typeface="Georgia"/>
                <a:sym typeface="Georgia"/>
              </a:rPr>
              <a:t>For internal use by the Xamarin.Forms platform.</a:t>
            </a:r>
            <a:endParaRPr sz="1200">
              <a:solidFill>
                <a:srgbClr val="000000"/>
              </a:solidFill>
              <a:latin typeface="Georgia"/>
              <a:ea typeface="Georgia"/>
              <a:cs typeface="Georgia"/>
              <a:sym typeface="Georgia"/>
            </a:endParaRPr>
          </a:p>
          <a:p>
            <a:pPr indent="-304800" lvl="0" marL="457200" rtl="0">
              <a:spcBef>
                <a:spcPts val="0"/>
              </a:spcBef>
              <a:spcAft>
                <a:spcPts val="0"/>
              </a:spcAft>
              <a:buClr>
                <a:srgbClr val="000000"/>
              </a:buClr>
              <a:buSzPts val="1200"/>
              <a:buFont typeface="Georgia"/>
              <a:buChar char="●"/>
            </a:pPr>
            <a:r>
              <a:rPr b="1" lang="en" sz="1200">
                <a:solidFill>
                  <a:srgbClr val="000000"/>
                </a:solidFill>
                <a:latin typeface="Georgia"/>
                <a:ea typeface="Georgia"/>
                <a:cs typeface="Georgia"/>
                <a:sym typeface="Georgia"/>
              </a:rPr>
              <a:t>HeaderTemplate - </a:t>
            </a:r>
            <a:r>
              <a:rPr lang="en" sz="1200">
                <a:solidFill>
                  <a:srgbClr val="000000"/>
                </a:solidFill>
                <a:latin typeface="Georgia"/>
                <a:ea typeface="Georgia"/>
                <a:cs typeface="Georgia"/>
                <a:sym typeface="Georgia"/>
              </a:rPr>
              <a:t>Gets or sets a data template to use to format a data object for display at the top of the list view.</a:t>
            </a:r>
            <a:endParaRPr sz="1200">
              <a:solidFill>
                <a:srgbClr val="000000"/>
              </a:solidFill>
              <a:latin typeface="Georgia"/>
              <a:ea typeface="Georgia"/>
              <a:cs typeface="Georgia"/>
              <a:sym typeface="Georgia"/>
            </a:endParaRPr>
          </a:p>
          <a:p>
            <a:pPr indent="-304800" lvl="0" marL="457200" rtl="0">
              <a:spcBef>
                <a:spcPts val="0"/>
              </a:spcBef>
              <a:spcAft>
                <a:spcPts val="0"/>
              </a:spcAft>
              <a:buClr>
                <a:srgbClr val="000000"/>
              </a:buClr>
              <a:buSzPts val="1200"/>
              <a:buFont typeface="Georgia"/>
              <a:buChar char="●"/>
            </a:pPr>
            <a:r>
              <a:rPr b="1" lang="en" sz="1200">
                <a:solidFill>
                  <a:srgbClr val="000000"/>
                </a:solidFill>
                <a:latin typeface="Georgia"/>
                <a:ea typeface="Georgia"/>
                <a:cs typeface="Georgia"/>
                <a:sym typeface="Georgia"/>
              </a:rPr>
              <a:t>IsGroupingEnabled - </a:t>
            </a:r>
            <a:r>
              <a:rPr lang="en" sz="1200">
                <a:solidFill>
                  <a:srgbClr val="000000"/>
                </a:solidFill>
                <a:latin typeface="Georgia"/>
                <a:ea typeface="Georgia"/>
                <a:cs typeface="Georgia"/>
                <a:sym typeface="Georgia"/>
              </a:rPr>
              <a:t>Gets or sets whether or not grouping is enabled for </a:t>
            </a:r>
            <a:r>
              <a:rPr lang="en" sz="1200">
                <a:solidFill>
                  <a:srgbClr val="000000"/>
                </a:solidFill>
                <a:uFill>
                  <a:noFill/>
                </a:uFill>
                <a:latin typeface="Georgia"/>
                <a:ea typeface="Georgia"/>
                <a:cs typeface="Georgia"/>
                <a:sym typeface="Georgia"/>
                <a:hlinkClick r:id="rId5"/>
              </a:rPr>
              <a:t>ListView</a:t>
            </a:r>
            <a:r>
              <a:rPr lang="en" sz="1200">
                <a:solidFill>
                  <a:srgbClr val="000000"/>
                </a:solidFill>
                <a:latin typeface="Georgia"/>
                <a:ea typeface="Georgia"/>
                <a:cs typeface="Georgia"/>
                <a:sym typeface="Georgia"/>
              </a:rPr>
              <a:t>.</a:t>
            </a:r>
            <a:endParaRPr sz="1200">
              <a:solidFill>
                <a:srgbClr val="000000"/>
              </a:solidFill>
              <a:latin typeface="Georgia"/>
              <a:ea typeface="Georgia"/>
              <a:cs typeface="Georgia"/>
              <a:sym typeface="Georgia"/>
            </a:endParaRPr>
          </a:p>
          <a:p>
            <a:pPr indent="-304800" lvl="0" marL="457200" rtl="0">
              <a:spcBef>
                <a:spcPts val="0"/>
              </a:spcBef>
              <a:spcAft>
                <a:spcPts val="0"/>
              </a:spcAft>
              <a:buClr>
                <a:srgbClr val="000000"/>
              </a:buClr>
              <a:buSzPts val="1200"/>
              <a:buFont typeface="Georgia"/>
              <a:buChar char="●"/>
            </a:pPr>
            <a:r>
              <a:rPr b="1" lang="en" sz="1200">
                <a:solidFill>
                  <a:srgbClr val="000000"/>
                </a:solidFill>
                <a:latin typeface="Georgia"/>
                <a:ea typeface="Georgia"/>
                <a:cs typeface="Georgia"/>
                <a:sym typeface="Georgia"/>
              </a:rPr>
              <a:t>IsPullToRefreshEnabled - </a:t>
            </a:r>
            <a:r>
              <a:rPr lang="en" sz="1200">
                <a:solidFill>
                  <a:srgbClr val="000000"/>
                </a:solidFill>
                <a:latin typeface="Georgia"/>
                <a:ea typeface="Georgia"/>
                <a:cs typeface="Georgia"/>
                <a:sym typeface="Georgia"/>
              </a:rPr>
              <a:t>Gets or sets a value that tells whether the user can swipe down to cause the application to refresh.</a:t>
            </a:r>
            <a:endParaRPr sz="1200">
              <a:solidFill>
                <a:srgbClr val="000000"/>
              </a:solidFill>
              <a:latin typeface="Georgia"/>
              <a:ea typeface="Georgia"/>
              <a:cs typeface="Georgia"/>
              <a:sym typeface="Georgia"/>
            </a:endParaRPr>
          </a:p>
          <a:p>
            <a:pPr indent="0" lvl="0" marL="0" rtl="0">
              <a:spcBef>
                <a:spcPts val="1200"/>
              </a:spcBef>
              <a:spcAft>
                <a:spcPts val="0"/>
              </a:spcAft>
              <a:buNone/>
            </a:pPr>
            <a:r>
              <a:t/>
            </a:r>
            <a:endParaRPr sz="1200">
              <a:solidFill>
                <a:srgbClr val="000000"/>
              </a:solidFill>
              <a:latin typeface="Georgia"/>
              <a:ea typeface="Georgia"/>
              <a:cs typeface="Georgia"/>
              <a:sym typeface="Georgia"/>
            </a:endParaRPr>
          </a:p>
          <a:p>
            <a:pPr indent="0" lvl="0" marL="0">
              <a:spcBef>
                <a:spcPts val="1200"/>
              </a:spcBef>
              <a:spcAft>
                <a:spcPts val="1600"/>
              </a:spcAft>
              <a:buNone/>
            </a:pPr>
            <a:r>
              <a:t/>
            </a:r>
            <a:endParaRPr sz="1200">
              <a:solidFill>
                <a:srgbClr val="000000"/>
              </a:solidFill>
              <a:latin typeface="Georgia"/>
              <a:ea typeface="Georgia"/>
              <a:cs typeface="Georgia"/>
              <a:sym typeface="Georgia"/>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60" name="Shape 4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IsRefreshing - </a:t>
            </a:r>
            <a:r>
              <a:rPr lang="en" sz="1200">
                <a:solidFill>
                  <a:schemeClr val="dk1"/>
                </a:solidFill>
                <a:latin typeface="Georgia"/>
                <a:ea typeface="Georgia"/>
                <a:cs typeface="Georgia"/>
                <a:sym typeface="Georgia"/>
              </a:rPr>
              <a:t>Gets or sets a value that tells whether the list view is currently refreshing.</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RefreshAllowed - </a:t>
            </a:r>
            <a:r>
              <a:rPr lang="en" sz="1200">
                <a:solidFill>
                  <a:schemeClr val="dk1"/>
                </a:solidFill>
                <a:latin typeface="Georgia"/>
                <a:ea typeface="Georgia"/>
                <a:cs typeface="Georgia"/>
                <a:sym typeface="Georgia"/>
              </a:rPr>
              <a:t>For internal use by the Xamarin.Forms platform.</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RefreshCommand - </a:t>
            </a:r>
            <a:r>
              <a:rPr lang="en" sz="1200">
                <a:solidFill>
                  <a:schemeClr val="dk1"/>
                </a:solidFill>
                <a:latin typeface="Georgia"/>
                <a:ea typeface="Georgia"/>
                <a:cs typeface="Georgia"/>
                <a:sym typeface="Georgia"/>
              </a:rPr>
              <a:t>Gets or sets the command that is run when the list view enters the refreshing state.</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RowHeight - </a:t>
            </a:r>
            <a:r>
              <a:rPr lang="en" sz="1200">
                <a:solidFill>
                  <a:schemeClr val="dk1"/>
                </a:solidFill>
                <a:latin typeface="Georgia"/>
                <a:ea typeface="Georgia"/>
                <a:cs typeface="Georgia"/>
                <a:sym typeface="Georgia"/>
              </a:rPr>
              <a:t>Gets or sets a value that represents the height of a row.</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SelectedItem - </a:t>
            </a:r>
            <a:r>
              <a:rPr lang="en" sz="1200">
                <a:solidFill>
                  <a:schemeClr val="dk1"/>
                </a:solidFill>
                <a:latin typeface="Georgia"/>
                <a:ea typeface="Georgia"/>
                <a:cs typeface="Georgia"/>
                <a:sym typeface="Georgia"/>
              </a:rPr>
              <a:t>Gets or sets the currently selected item from the </a:t>
            </a:r>
            <a:r>
              <a:rPr lang="en" sz="1200">
                <a:solidFill>
                  <a:schemeClr val="dk1"/>
                </a:solidFill>
                <a:uFill>
                  <a:noFill/>
                </a:uFill>
                <a:latin typeface="Georgia"/>
                <a:ea typeface="Georgia"/>
                <a:cs typeface="Georgia"/>
                <a:sym typeface="Georgia"/>
                <a:hlinkClick r:id="rId3"/>
              </a:rPr>
              <a:t>ListView.ItemsSource</a:t>
            </a:r>
            <a:r>
              <a:rPr lang="en" sz="1200">
                <a:solidFill>
                  <a:schemeClr val="dk1"/>
                </a:solidFill>
                <a:latin typeface="Georgia"/>
                <a:ea typeface="Georgia"/>
                <a:cs typeface="Georgia"/>
                <a:sym typeface="Georgia"/>
              </a:rPr>
              <a:t>.</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SeparatorColor - </a:t>
            </a:r>
            <a:r>
              <a:rPr lang="en" sz="1200">
                <a:solidFill>
                  <a:schemeClr val="dk1"/>
                </a:solidFill>
                <a:latin typeface="Georgia"/>
                <a:ea typeface="Georgia"/>
                <a:cs typeface="Georgia"/>
                <a:sym typeface="Georgia"/>
              </a:rPr>
              <a:t>Gets or sets the color of the bar that separates list items.</a:t>
            </a:r>
            <a:endParaRPr sz="1200">
              <a:solidFill>
                <a:schemeClr val="dk1"/>
              </a:solidFill>
              <a:latin typeface="Georgia"/>
              <a:ea typeface="Georgia"/>
              <a:cs typeface="Georgia"/>
              <a:sym typeface="Georgia"/>
            </a:endParaRPr>
          </a:p>
          <a:p>
            <a:pPr indent="-304800" lvl="0" marL="457200" rtl="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SeparatorVisibility - </a:t>
            </a:r>
            <a:r>
              <a:rPr lang="en" sz="1200">
                <a:solidFill>
                  <a:schemeClr val="dk1"/>
                </a:solidFill>
                <a:latin typeface="Georgia"/>
                <a:ea typeface="Georgia"/>
                <a:cs typeface="Georgia"/>
                <a:sym typeface="Georgia"/>
              </a:rPr>
              <a:t>Gets or sets a value that tells whether separators are visible between items.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Shape 4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ListView</a:t>
            </a:r>
            <a:endParaRPr>
              <a:latin typeface="Georgia"/>
              <a:ea typeface="Georgia"/>
              <a:cs typeface="Georgia"/>
              <a:sym typeface="Georgia"/>
            </a:endParaRPr>
          </a:p>
        </p:txBody>
      </p:sp>
      <p:sp>
        <p:nvSpPr>
          <p:cNvPr id="466" name="Shape 4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1200"/>
              </a:spcBef>
              <a:spcAft>
                <a:spcPts val="0"/>
              </a:spcAft>
              <a:buSzPts val="1400"/>
              <a:buFont typeface="Georgia"/>
              <a:buChar char="●"/>
            </a:pPr>
            <a:r>
              <a:rPr b="1" lang="en" sz="1400">
                <a:solidFill>
                  <a:schemeClr val="dk1"/>
                </a:solidFill>
                <a:latin typeface="Georgia"/>
                <a:ea typeface="Georgia"/>
                <a:cs typeface="Georgia"/>
                <a:sym typeface="Georgia"/>
              </a:rPr>
              <a:t>Data Sources</a:t>
            </a:r>
            <a:r>
              <a:rPr lang="en" sz="1400">
                <a:solidFill>
                  <a:schemeClr val="dk1"/>
                </a:solidFill>
                <a:latin typeface="Georgia"/>
                <a:ea typeface="Georgia"/>
                <a:cs typeface="Georgia"/>
                <a:sym typeface="Georgia"/>
              </a:rPr>
              <a:t> – Populate a ListView with data, with or without data binding.</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uFill>
                  <a:noFill/>
                </a:uFill>
                <a:latin typeface="Georgia"/>
                <a:ea typeface="Georgia"/>
                <a:cs typeface="Georgia"/>
                <a:sym typeface="Georgia"/>
                <a:hlinkClick r:id="rId3"/>
              </a:rPr>
              <a:t>Cell Appearance</a:t>
            </a:r>
            <a:r>
              <a:rPr lang="en" sz="1400">
                <a:solidFill>
                  <a:schemeClr val="dk1"/>
                </a:solidFill>
                <a:latin typeface="Georgia"/>
                <a:ea typeface="Georgia"/>
                <a:cs typeface="Georgia"/>
                <a:sym typeface="Georgia"/>
              </a:rPr>
              <a:t> – Customize the appearance of the built-in cells or create your own custom cell.</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uFill>
                  <a:noFill/>
                </a:uFill>
                <a:latin typeface="Georgia"/>
                <a:ea typeface="Georgia"/>
                <a:cs typeface="Georgia"/>
                <a:sym typeface="Georgia"/>
                <a:hlinkClick r:id="rId4"/>
              </a:rPr>
              <a:t>List Appearance</a:t>
            </a:r>
            <a:r>
              <a:rPr lang="en" sz="1400">
                <a:solidFill>
                  <a:schemeClr val="dk1"/>
                </a:solidFill>
                <a:latin typeface="Georgia"/>
                <a:ea typeface="Georgia"/>
                <a:cs typeface="Georgia"/>
                <a:sym typeface="Georgia"/>
              </a:rPr>
              <a:t> – Customize the appearance of ListView. Set headers and footers, enable groups and change the height of rows.</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uFill>
                  <a:noFill/>
                </a:uFill>
                <a:latin typeface="Georgia"/>
                <a:ea typeface="Georgia"/>
                <a:cs typeface="Georgia"/>
                <a:sym typeface="Georgia"/>
                <a:hlinkClick r:id="rId5"/>
              </a:rPr>
              <a:t>Interactivity</a:t>
            </a:r>
            <a:r>
              <a:rPr lang="en" sz="1400">
                <a:solidFill>
                  <a:schemeClr val="dk1"/>
                </a:solidFill>
                <a:latin typeface="Georgia"/>
                <a:ea typeface="Georgia"/>
                <a:cs typeface="Georgia"/>
                <a:sym typeface="Georgia"/>
              </a:rPr>
              <a:t> – Handle taps and selections, implement pull-to-refresh, and add contextual actions.</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uFill>
                  <a:noFill/>
                </a:uFill>
                <a:latin typeface="Georgia"/>
                <a:ea typeface="Georgia"/>
                <a:cs typeface="Georgia"/>
                <a:sym typeface="Georgia"/>
                <a:hlinkClick r:id="rId6"/>
              </a:rPr>
              <a:t>Performance</a:t>
            </a:r>
            <a:r>
              <a:rPr lang="en" sz="1400">
                <a:solidFill>
                  <a:schemeClr val="dk1"/>
                </a:solidFill>
                <a:latin typeface="Georgia"/>
                <a:ea typeface="Georgia"/>
                <a:cs typeface="Georgia"/>
                <a:sym typeface="Georgia"/>
              </a:rPr>
              <a:t> – Avoid performance problems.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Shape 4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Data Sources</a:t>
            </a:r>
            <a:endParaRPr>
              <a:solidFill>
                <a:srgbClr val="3498DB"/>
              </a:solidFill>
              <a:latin typeface="Georgia"/>
              <a:ea typeface="Georgia"/>
              <a:cs typeface="Georgia"/>
              <a:sym typeface="Georgia"/>
            </a:endParaRPr>
          </a:p>
        </p:txBody>
      </p:sp>
      <p:sp>
        <p:nvSpPr>
          <p:cNvPr id="472" name="Shape 4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
                <a:highlight>
                  <a:srgbClr val="FFFFFF"/>
                </a:highlight>
                <a:latin typeface="Georgia"/>
                <a:ea typeface="Georgia"/>
                <a:cs typeface="Georgia"/>
                <a:sym typeface="Georgia"/>
              </a:rPr>
              <a:t>Formatted Text</a:t>
            </a:r>
            <a:endParaRPr>
              <a:latin typeface="Georgia"/>
              <a:ea typeface="Georgia"/>
              <a:cs typeface="Georgia"/>
              <a:sym typeface="Georgia"/>
            </a:endParaRPr>
          </a:p>
        </p:txBody>
      </p:sp>
      <p:sp>
        <p:nvSpPr>
          <p:cNvPr id="94" name="Shape 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400">
                <a:solidFill>
                  <a:schemeClr val="dk1"/>
                </a:solidFill>
                <a:latin typeface="Georgia"/>
                <a:ea typeface="Georgia"/>
                <a:cs typeface="Georgia"/>
                <a:sym typeface="Georgia"/>
              </a:rPr>
              <a:t>Labels expose a Formatted Text property which allows you to present text with multiple fonts and colors in the same view. The FormattedText property is of type FormattedString. Formatted Strings are composed of one or more Spans, each one with the following properties:</a:t>
            </a:r>
            <a:endParaRPr sz="1400">
              <a:solidFill>
                <a:schemeClr val="dk1"/>
              </a:solidFill>
              <a:latin typeface="Georgia"/>
              <a:ea typeface="Georgia"/>
              <a:cs typeface="Georgia"/>
              <a:sym typeface="Georgia"/>
            </a:endParaRPr>
          </a:p>
          <a:p>
            <a:pPr indent="-317500" lvl="0" marL="457200" rtl="0">
              <a:spcBef>
                <a:spcPts val="1600"/>
              </a:spcBef>
              <a:spcAft>
                <a:spcPts val="0"/>
              </a:spcAft>
              <a:buClr>
                <a:schemeClr val="dk1"/>
              </a:buClr>
              <a:buSzPts val="1400"/>
              <a:buChar char="●"/>
            </a:pPr>
            <a:r>
              <a:rPr b="1" lang="en" sz="1400">
                <a:solidFill>
                  <a:schemeClr val="dk1"/>
                </a:solidFill>
                <a:latin typeface="Georgia"/>
                <a:ea typeface="Georgia"/>
                <a:cs typeface="Georgia"/>
                <a:sym typeface="Georgia"/>
              </a:rPr>
              <a:t>BackgroundColor</a:t>
            </a:r>
            <a:r>
              <a:rPr lang="en" sz="1400">
                <a:solidFill>
                  <a:schemeClr val="dk1"/>
                </a:solidFill>
                <a:latin typeface="Georgia"/>
                <a:ea typeface="Georgia"/>
                <a:cs typeface="Georgia"/>
                <a:sym typeface="Georgia"/>
              </a:rPr>
              <a:t> – can be used to set a background color, for example to achieve a highlighter effect.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FontAttributes</a:t>
            </a:r>
            <a:r>
              <a:rPr lang="en" sz="1400">
                <a:solidFill>
                  <a:schemeClr val="dk1"/>
                </a:solidFill>
                <a:latin typeface="Georgia"/>
                <a:ea typeface="Georgia"/>
                <a:cs typeface="Georgia"/>
                <a:sym typeface="Georgia"/>
              </a:rPr>
              <a:t> – can be set to bold, italic, or neither.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FontFamily</a:t>
            </a:r>
            <a:r>
              <a:rPr lang="en" sz="1400">
                <a:solidFill>
                  <a:schemeClr val="dk1"/>
                </a:solidFill>
                <a:latin typeface="Georgia"/>
                <a:ea typeface="Georgia"/>
                <a:cs typeface="Georgia"/>
                <a:sym typeface="Georgia"/>
              </a:rPr>
              <a:t> – sets the font to be used.</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FontSize</a:t>
            </a:r>
            <a:r>
              <a:rPr lang="en" sz="1400">
                <a:solidFill>
                  <a:schemeClr val="dk1"/>
                </a:solidFill>
                <a:latin typeface="Georgia"/>
                <a:ea typeface="Georgia"/>
                <a:cs typeface="Georgia"/>
                <a:sym typeface="Georgia"/>
              </a:rPr>
              <a:t> – sets the size of the text.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ForegroundColor</a:t>
            </a:r>
            <a:r>
              <a:rPr lang="en" sz="1400">
                <a:solidFill>
                  <a:schemeClr val="dk1"/>
                </a:solidFill>
                <a:latin typeface="Georgia"/>
                <a:ea typeface="Georgia"/>
                <a:cs typeface="Georgia"/>
                <a:sym typeface="Georgia"/>
              </a:rPr>
              <a:t> – sets the color of the text.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Text</a:t>
            </a:r>
            <a:r>
              <a:rPr lang="en" sz="1400">
                <a:solidFill>
                  <a:schemeClr val="dk1"/>
                </a:solidFill>
                <a:latin typeface="Georgia"/>
                <a:ea typeface="Georgia"/>
                <a:cs typeface="Georgia"/>
                <a:sym typeface="Georgia"/>
              </a:rPr>
              <a:t> – the text to be presented.</a:t>
            </a:r>
            <a:endParaRPr sz="14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Shape 99"/>
          <p:cNvPicPr preferRelativeResize="0"/>
          <p:nvPr/>
        </p:nvPicPr>
        <p:blipFill>
          <a:blip r:embed="rId3">
            <a:alphaModFix/>
          </a:blip>
          <a:stretch>
            <a:fillRect/>
          </a:stretch>
        </p:blipFill>
        <p:spPr>
          <a:xfrm>
            <a:off x="63900" y="1017725"/>
            <a:ext cx="6484449" cy="3629025"/>
          </a:xfrm>
          <a:prstGeom prst="rect">
            <a:avLst/>
          </a:prstGeom>
          <a:noFill/>
          <a:ln>
            <a:noFill/>
          </a:ln>
        </p:spPr>
      </p:pic>
      <p:pic>
        <p:nvPicPr>
          <p:cNvPr id="100" name="Shape 100"/>
          <p:cNvPicPr preferRelativeResize="0"/>
          <p:nvPr/>
        </p:nvPicPr>
        <p:blipFill>
          <a:blip r:embed="rId4">
            <a:alphaModFix/>
          </a:blip>
          <a:stretch>
            <a:fillRect/>
          </a:stretch>
        </p:blipFill>
        <p:spPr>
          <a:xfrm>
            <a:off x="6548349" y="103013"/>
            <a:ext cx="2488176" cy="4937474"/>
          </a:xfrm>
          <a:prstGeom prst="rect">
            <a:avLst/>
          </a:prstGeom>
          <a:noFill/>
          <a:ln>
            <a:noFill/>
          </a:ln>
        </p:spPr>
      </p:pic>
      <p:sp>
        <p:nvSpPr>
          <p:cNvPr id="101" name="Shape 101"/>
          <p:cNvSpPr txBox="1"/>
          <p:nvPr>
            <p:ph type="title"/>
          </p:nvPr>
        </p:nvSpPr>
        <p:spPr>
          <a:xfrm>
            <a:off x="311700" y="445025"/>
            <a:ext cx="13080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2400">
                <a:highlight>
                  <a:srgbClr val="FFFFFF"/>
                </a:highlight>
                <a:latin typeface="Georgia"/>
                <a:ea typeface="Georgia"/>
                <a:cs typeface="Georgia"/>
                <a:sym typeface="Georgia"/>
              </a:rPr>
              <a:t>Xaml</a:t>
            </a:r>
            <a:endParaRPr sz="24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Shape 106"/>
          <p:cNvPicPr preferRelativeResize="0"/>
          <p:nvPr/>
        </p:nvPicPr>
        <p:blipFill>
          <a:blip r:embed="rId3">
            <a:alphaModFix/>
          </a:blip>
          <a:stretch>
            <a:fillRect/>
          </a:stretch>
        </p:blipFill>
        <p:spPr>
          <a:xfrm>
            <a:off x="163400" y="1283625"/>
            <a:ext cx="8788001" cy="2675700"/>
          </a:xfrm>
          <a:prstGeom prst="rect">
            <a:avLst/>
          </a:prstGeom>
          <a:noFill/>
          <a:ln>
            <a:noFill/>
          </a:ln>
        </p:spPr>
      </p:pic>
      <p:sp>
        <p:nvSpPr>
          <p:cNvPr id="107" name="Shape 107"/>
          <p:cNvSpPr txBox="1"/>
          <p:nvPr>
            <p:ph type="title"/>
          </p:nvPr>
        </p:nvSpPr>
        <p:spPr>
          <a:xfrm>
            <a:off x="311700" y="445025"/>
            <a:ext cx="13080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2400">
                <a:highlight>
                  <a:srgbClr val="FFFFFF"/>
                </a:highlight>
                <a:latin typeface="Georgia"/>
                <a:ea typeface="Georgia"/>
                <a:cs typeface="Georgia"/>
                <a:sym typeface="Georgia"/>
              </a:rPr>
              <a:t>C#</a:t>
            </a:r>
            <a:endParaRPr sz="24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