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jpg"/><Relationship Id="rId4" Type="http://schemas.openxmlformats.org/officeDocument/2006/relationships/image" Target="../media/image2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2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eveloper.xamarin.com/api/type/Xamarin.Forms.NavigationPag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eveloper.xamarin.com/api/type/Xamarin.Forms.NavigationPage/" TargetMode="External"/><Relationship Id="rId4" Type="http://schemas.openxmlformats.org/officeDocument/2006/relationships/hyperlink" Target="https://developer.xamarin.com/api/type/Xamarin.Forms.NavigationPage/" TargetMode="External"/><Relationship Id="rId5" Type="http://schemas.openxmlformats.org/officeDocument/2006/relationships/hyperlink" Target="https://developer.xamarin.com/api/type/Xamarin.Forms.NavigationPag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eveloper.xamarin.com/api/type/Xamarin.Forms.Page/" TargetMode="External"/><Relationship Id="rId4" Type="http://schemas.openxmlformats.org/officeDocument/2006/relationships/hyperlink" Target="https://developer.xamarin.com/api/type/Xamarin.Forms.Page/" TargetMode="External"/><Relationship Id="rId5" Type="http://schemas.openxmlformats.org/officeDocument/2006/relationships/hyperlink" Target="https://developer.xamarin.com/api/type/Xamarin.Forms.Page/" TargetMode="External"/><Relationship Id="rId6" Type="http://schemas.openxmlformats.org/officeDocument/2006/relationships/hyperlink" Target="https://developer.xamarin.com/api/type/Xamarin.Forms.Page/" TargetMode="External"/><Relationship Id="rId7" Type="http://schemas.openxmlformats.org/officeDocument/2006/relationships/hyperlink" Target="https://developer.xamarin.com/api/type/Xamarin.Forms.NavigationPag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jpg"/><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jpg"/><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jpg"/><Relationship Id="rId4" Type="http://schemas.openxmlformats.org/officeDocument/2006/relationships/image" Target="../media/image7.jpg"/><Relationship Id="rId5"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jpg"/><Relationship Id="rId4" Type="http://schemas.openxmlformats.org/officeDocument/2006/relationships/image" Target="../media/image2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developer.xamarin.com/api/property/Xamarin.Forms.VisualElement.Navigation/" TargetMode="External"/><Relationship Id="rId4" Type="http://schemas.openxmlformats.org/officeDocument/2006/relationships/hyperlink" Target="https://developer.xamarin.com/api/type/Xamarin.Forms.Page/" TargetMode="External"/><Relationship Id="rId5" Type="http://schemas.openxmlformats.org/officeDocument/2006/relationships/hyperlink" Target="https://docs.microsoft.com/en-us/xamarin/xamarin-forms/app-fundamentals/navigation/modal#Pushing_Pages_to_the_Modal_Stack" TargetMode="External"/><Relationship Id="rId6" Type="http://schemas.openxmlformats.org/officeDocument/2006/relationships/hyperlink" Target="https://docs.microsoft.com/en-us/xamarin/xamarin-forms/app-fundamentals/navigation/modal#Popping_Pages_from_the_Modal_Stack" TargetMode="External"/><Relationship Id="rId7"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jpg"/><Relationship Id="rId4" Type="http://schemas.openxmlformats.org/officeDocument/2006/relationships/image" Target="../media/image3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7.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9.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3.jpg"/><Relationship Id="rId4" Type="http://schemas.openxmlformats.org/officeDocument/2006/relationships/image" Target="../media/image3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6.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0.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eveloper.xamarin.com/api/type/Xamarin.Forms.Pag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eveloper.xamarin.com/api/property/Xamarin.Forms.ContentPage.Content/" TargetMode="External"/><Relationship Id="rId4" Type="http://schemas.openxmlformats.org/officeDocument/2006/relationships/hyperlink" Target="https://docs.microsoft.com/en-gb/xamarin/xamarin-forms/user-interface/controls/views" TargetMode="External"/><Relationship Id="rId5" Type="http://schemas.openxmlformats.org/officeDocument/2006/relationships/hyperlink" Target="https://docs.microsoft.com/en-gb/xamarin/xamarin-forms/user-interface/controls/layouts" TargetMode="External"/><Relationship Id="rId6" Type="http://schemas.openxmlformats.org/officeDocument/2006/relationships/hyperlink" Target="https://docs.microsoft.com/en-gb/xamarin/xamarin-forms/user-interface/controls/layouts#stackLayout" TargetMode="External"/><Relationship Id="rId7" Type="http://schemas.openxmlformats.org/officeDocument/2006/relationships/hyperlink" Target="https://docs.microsoft.com/en-gb/xamarin/xamarin-forms/user-interface/controls/layouts#grid" TargetMode="External"/><Relationship Id="rId8" Type="http://schemas.openxmlformats.org/officeDocument/2006/relationships/hyperlink" Target="https://docs.microsoft.com/en-gb/xamarin/xamarin-forms/user-interface/controls/layouts#scrollVie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eveloper.xamarin.com/api/type/Xamarin.Forms.MasterDetailPag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eveloper.xamarin.com/api/property/Xamarin.Forms.MasterDetailPage.Master/" TargetMode="External"/><Relationship Id="rId4" Type="http://schemas.openxmlformats.org/officeDocument/2006/relationships/hyperlink" Target="https://developer.xamarin.com/api/type/Xamarin.Forms.MasterDetailPag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nvSpPr>
        <p:spPr>
          <a:xfrm>
            <a:off x="354325" y="2869650"/>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3498DB"/>
                </a:solidFill>
                <a:latin typeface="Georgia"/>
                <a:ea typeface="Georgia"/>
                <a:cs typeface="Georgia"/>
                <a:sym typeface="Georgia"/>
              </a:rPr>
              <a:t>Session - 6</a:t>
            </a:r>
            <a:endParaRPr sz="2800">
              <a:solidFill>
                <a:srgbClr val="3498DB"/>
              </a:solidFill>
              <a:latin typeface="Georgia"/>
              <a:ea typeface="Georgia"/>
              <a:cs typeface="Georgia"/>
              <a:sym typeface="Georgia"/>
            </a:endParaRPr>
          </a:p>
        </p:txBody>
      </p:sp>
      <p:pic>
        <p:nvPicPr>
          <p:cNvPr id="55" name="Shape 55"/>
          <p:cNvPicPr preferRelativeResize="0"/>
          <p:nvPr/>
        </p:nvPicPr>
        <p:blipFill>
          <a:blip r:embed="rId3">
            <a:alphaModFix/>
          </a:blip>
          <a:stretch>
            <a:fillRect/>
          </a:stretch>
        </p:blipFill>
        <p:spPr>
          <a:xfrm>
            <a:off x="1825600" y="1325650"/>
            <a:ext cx="5433323" cy="1471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36384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Creating Master Page</a:t>
            </a:r>
            <a:endParaRPr>
              <a:latin typeface="Georgia"/>
              <a:ea typeface="Georgia"/>
              <a:cs typeface="Georgia"/>
              <a:sym typeface="Georgia"/>
            </a:endParaRPr>
          </a:p>
        </p:txBody>
      </p:sp>
      <p:pic>
        <p:nvPicPr>
          <p:cNvPr id="108" name="Shape 108"/>
          <p:cNvPicPr preferRelativeResize="0"/>
          <p:nvPr/>
        </p:nvPicPr>
        <p:blipFill>
          <a:blip r:embed="rId3">
            <a:alphaModFix/>
          </a:blip>
          <a:stretch>
            <a:fillRect/>
          </a:stretch>
        </p:blipFill>
        <p:spPr>
          <a:xfrm>
            <a:off x="6370875" y="152400"/>
            <a:ext cx="2337991" cy="4838700"/>
          </a:xfrm>
          <a:prstGeom prst="rect">
            <a:avLst/>
          </a:prstGeom>
          <a:noFill/>
          <a:ln>
            <a:noFill/>
          </a:ln>
        </p:spPr>
      </p:pic>
      <p:pic>
        <p:nvPicPr>
          <p:cNvPr id="109" name="Shape 109"/>
          <p:cNvPicPr preferRelativeResize="0"/>
          <p:nvPr/>
        </p:nvPicPr>
        <p:blipFill>
          <a:blip r:embed="rId4">
            <a:alphaModFix/>
          </a:blip>
          <a:stretch>
            <a:fillRect/>
          </a:stretch>
        </p:blipFill>
        <p:spPr>
          <a:xfrm>
            <a:off x="266075" y="1017725"/>
            <a:ext cx="6066076" cy="38160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Navigation to</a:t>
            </a:r>
            <a:r>
              <a:rPr lang="en">
                <a:latin typeface="Georgia"/>
                <a:ea typeface="Georgia"/>
                <a:cs typeface="Georgia"/>
                <a:sym typeface="Georgia"/>
              </a:rPr>
              <a:t> Detail Page</a:t>
            </a:r>
            <a:endParaRPr>
              <a:latin typeface="Georgia"/>
              <a:ea typeface="Georgia"/>
              <a:cs typeface="Georgia"/>
              <a:sym typeface="Georgia"/>
            </a:endParaRPr>
          </a:p>
        </p:txBody>
      </p:sp>
      <p:pic>
        <p:nvPicPr>
          <p:cNvPr id="115" name="Shape 115"/>
          <p:cNvPicPr preferRelativeResize="0"/>
          <p:nvPr/>
        </p:nvPicPr>
        <p:blipFill>
          <a:blip r:embed="rId3">
            <a:alphaModFix/>
          </a:blip>
          <a:stretch>
            <a:fillRect/>
          </a:stretch>
        </p:blipFill>
        <p:spPr>
          <a:xfrm>
            <a:off x="152400" y="1170125"/>
            <a:ext cx="6791325" cy="3400425"/>
          </a:xfrm>
          <a:prstGeom prst="rect">
            <a:avLst/>
          </a:prstGeom>
          <a:noFill/>
          <a:ln>
            <a:noFill/>
          </a:ln>
        </p:spPr>
      </p:pic>
      <p:pic>
        <p:nvPicPr>
          <p:cNvPr id="116" name="Shape 116"/>
          <p:cNvPicPr preferRelativeResize="0"/>
          <p:nvPr/>
        </p:nvPicPr>
        <p:blipFill>
          <a:blip r:embed="rId4">
            <a:alphaModFix/>
          </a:blip>
          <a:stretch>
            <a:fillRect/>
          </a:stretch>
        </p:blipFill>
        <p:spPr>
          <a:xfrm>
            <a:off x="7096125" y="959850"/>
            <a:ext cx="1849944" cy="3820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Controlling the Detail Page Display Behavior</a:t>
            </a:r>
            <a:endParaRPr>
              <a:latin typeface="Georgia"/>
              <a:ea typeface="Georgia"/>
              <a:cs typeface="Georgia"/>
              <a:sym typeface="Georgia"/>
            </a:endParaRPr>
          </a:p>
        </p:txBody>
      </p:sp>
      <p:sp>
        <p:nvSpPr>
          <p:cNvPr id="122" name="Shape 122"/>
          <p:cNvSpPr txBox="1"/>
          <p:nvPr>
            <p:ph idx="1" type="body"/>
          </p:nvPr>
        </p:nvSpPr>
        <p:spPr>
          <a:xfrm>
            <a:off x="311700" y="1152475"/>
            <a:ext cx="8520600" cy="18597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 </a:t>
            </a:r>
            <a:r>
              <a:rPr b="1" lang="en" sz="1400">
                <a:solidFill>
                  <a:schemeClr val="dk1"/>
                </a:solidFill>
                <a:latin typeface="Georgia"/>
                <a:ea typeface="Georgia"/>
                <a:cs typeface="Georgia"/>
                <a:sym typeface="Georgia"/>
              </a:rPr>
              <a:t>MasterBehavior property</a:t>
            </a:r>
            <a:r>
              <a:rPr lang="en" sz="1400">
                <a:solidFill>
                  <a:schemeClr val="dk1"/>
                </a:solidFill>
                <a:latin typeface="Georgia"/>
                <a:ea typeface="Georgia"/>
                <a:cs typeface="Georgia"/>
                <a:sym typeface="Georgia"/>
              </a:rPr>
              <a:t> -  This property determines how the detail page will be displayed. They are:</a:t>
            </a:r>
            <a:endParaRPr sz="1400">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Char char="○"/>
            </a:pPr>
            <a:r>
              <a:rPr b="1" lang="en">
                <a:solidFill>
                  <a:schemeClr val="dk1"/>
                </a:solidFill>
                <a:latin typeface="Georgia"/>
                <a:ea typeface="Georgia"/>
                <a:cs typeface="Georgia"/>
                <a:sym typeface="Georgia"/>
              </a:rPr>
              <a:t>Default</a:t>
            </a:r>
            <a:r>
              <a:rPr lang="en">
                <a:solidFill>
                  <a:schemeClr val="dk1"/>
                </a:solidFill>
                <a:latin typeface="Georgia"/>
                <a:ea typeface="Georgia"/>
                <a:cs typeface="Georgia"/>
                <a:sym typeface="Georgia"/>
              </a:rPr>
              <a:t> – The pages are displayed using the platform default.</a:t>
            </a:r>
            <a:endParaRPr>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Char char="○"/>
            </a:pPr>
            <a:r>
              <a:rPr b="1" lang="en">
                <a:solidFill>
                  <a:schemeClr val="dk1"/>
                </a:solidFill>
                <a:latin typeface="Georgia"/>
                <a:ea typeface="Georgia"/>
                <a:cs typeface="Georgia"/>
                <a:sym typeface="Georgia"/>
              </a:rPr>
              <a:t>Popover</a:t>
            </a:r>
            <a:r>
              <a:rPr lang="en">
                <a:solidFill>
                  <a:schemeClr val="dk1"/>
                </a:solidFill>
                <a:latin typeface="Georgia"/>
                <a:ea typeface="Georgia"/>
                <a:cs typeface="Georgia"/>
                <a:sym typeface="Georgia"/>
              </a:rPr>
              <a:t> – The detail page covers, or partially covers the master page.</a:t>
            </a:r>
            <a:endParaRPr>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Char char="○"/>
            </a:pPr>
            <a:r>
              <a:rPr b="1" lang="en">
                <a:solidFill>
                  <a:schemeClr val="dk1"/>
                </a:solidFill>
                <a:latin typeface="Georgia"/>
                <a:ea typeface="Georgia"/>
                <a:cs typeface="Georgia"/>
                <a:sym typeface="Georgia"/>
              </a:rPr>
              <a:t>Split</a:t>
            </a:r>
            <a:r>
              <a:rPr lang="en">
                <a:solidFill>
                  <a:schemeClr val="dk1"/>
                </a:solidFill>
                <a:latin typeface="Georgia"/>
                <a:ea typeface="Georgia"/>
                <a:cs typeface="Georgia"/>
                <a:sym typeface="Georgia"/>
              </a:rPr>
              <a:t> – The master page is displayed on the left and the detail page is on the right.</a:t>
            </a:r>
            <a:endParaRPr>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Char char="○"/>
            </a:pPr>
            <a:r>
              <a:rPr b="1" lang="en">
                <a:solidFill>
                  <a:schemeClr val="dk1"/>
                </a:solidFill>
                <a:latin typeface="Georgia"/>
                <a:ea typeface="Georgia"/>
                <a:cs typeface="Georgia"/>
                <a:sym typeface="Georgia"/>
              </a:rPr>
              <a:t>SplitOnLandscape</a:t>
            </a:r>
            <a:r>
              <a:rPr lang="en">
                <a:solidFill>
                  <a:schemeClr val="dk1"/>
                </a:solidFill>
                <a:latin typeface="Georgia"/>
                <a:ea typeface="Georgia"/>
                <a:cs typeface="Georgia"/>
                <a:sym typeface="Georgia"/>
              </a:rPr>
              <a:t> – A split screen is used when the device is in landscape orientation.</a:t>
            </a:r>
            <a:endParaRPr>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Char char="○"/>
            </a:pPr>
            <a:r>
              <a:rPr b="1" lang="en">
                <a:solidFill>
                  <a:schemeClr val="dk1"/>
                </a:solidFill>
                <a:latin typeface="Georgia"/>
                <a:ea typeface="Georgia"/>
                <a:cs typeface="Georgia"/>
                <a:sym typeface="Georgia"/>
              </a:rPr>
              <a:t>SplitOnPortrait</a:t>
            </a:r>
            <a:r>
              <a:rPr lang="en">
                <a:solidFill>
                  <a:schemeClr val="dk1"/>
                </a:solidFill>
                <a:latin typeface="Georgia"/>
                <a:ea typeface="Georgia"/>
                <a:cs typeface="Georgia"/>
                <a:sym typeface="Georgia"/>
              </a:rPr>
              <a:t> – A split screen is used when the device is in portrait orientation.</a:t>
            </a:r>
            <a:endParaRPr>
              <a:solidFill>
                <a:schemeClr val="dk1"/>
              </a:solidFill>
              <a:latin typeface="Georgia"/>
              <a:ea typeface="Georgia"/>
              <a:cs typeface="Georgia"/>
              <a:sym typeface="Georgia"/>
            </a:endParaRPr>
          </a:p>
          <a:p>
            <a:pPr indent="0" lvl="0" marL="457200">
              <a:spcBef>
                <a:spcPts val="1200"/>
              </a:spcBef>
              <a:spcAft>
                <a:spcPts val="1600"/>
              </a:spcAft>
              <a:buNone/>
            </a:pPr>
            <a:r>
              <a:t/>
            </a:r>
            <a:endParaRPr>
              <a:solidFill>
                <a:schemeClr val="dk1"/>
              </a:solidFill>
              <a:latin typeface="Georgia"/>
              <a:ea typeface="Georgia"/>
              <a:cs typeface="Georgia"/>
              <a:sym typeface="Georgia"/>
            </a:endParaRPr>
          </a:p>
        </p:txBody>
      </p:sp>
      <p:pic>
        <p:nvPicPr>
          <p:cNvPr id="123" name="Shape 123"/>
          <p:cNvPicPr preferRelativeResize="0"/>
          <p:nvPr/>
        </p:nvPicPr>
        <p:blipFill>
          <a:blip r:embed="rId3">
            <a:alphaModFix/>
          </a:blip>
          <a:stretch>
            <a:fillRect/>
          </a:stretch>
        </p:blipFill>
        <p:spPr>
          <a:xfrm>
            <a:off x="1708250" y="3146925"/>
            <a:ext cx="5410200" cy="1352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Navigation Page</a:t>
            </a:r>
            <a:endParaRPr>
              <a:solidFill>
                <a:srgbClr val="3498DB"/>
              </a:solidFill>
              <a:latin typeface="Georgia"/>
              <a:ea typeface="Georgia"/>
              <a:cs typeface="Georgia"/>
              <a:sym typeface="Georgia"/>
            </a:endParaRPr>
          </a:p>
        </p:txBody>
      </p:sp>
      <p:sp>
        <p:nvSpPr>
          <p:cNvPr id="129" name="Shape 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The </a:t>
            </a:r>
            <a:r>
              <a:rPr lang="en" sz="1400">
                <a:solidFill>
                  <a:schemeClr val="dk1"/>
                </a:solidFill>
                <a:uFill>
                  <a:noFill/>
                </a:uFill>
                <a:latin typeface="Georgia"/>
                <a:ea typeface="Georgia"/>
                <a:cs typeface="Georgia"/>
                <a:sym typeface="Georgia"/>
                <a:hlinkClick r:id="rId3"/>
              </a:rPr>
              <a:t>NavigationPage</a:t>
            </a:r>
            <a:r>
              <a:rPr lang="en" sz="1400">
                <a:solidFill>
                  <a:schemeClr val="dk1"/>
                </a:solidFill>
                <a:latin typeface="Georgia"/>
                <a:ea typeface="Georgia"/>
                <a:cs typeface="Georgia"/>
                <a:sym typeface="Georgia"/>
              </a:rPr>
              <a:t> manages navigation among other pages using a </a:t>
            </a:r>
            <a:r>
              <a:rPr b="1" lang="en" sz="1400">
                <a:solidFill>
                  <a:schemeClr val="dk1"/>
                </a:solidFill>
                <a:latin typeface="Georgia"/>
                <a:ea typeface="Georgia"/>
                <a:cs typeface="Georgia"/>
                <a:sym typeface="Georgia"/>
              </a:rPr>
              <a:t>stack-based</a:t>
            </a:r>
            <a:r>
              <a:rPr lang="en" sz="1400">
                <a:solidFill>
                  <a:schemeClr val="dk1"/>
                </a:solidFill>
                <a:latin typeface="Georgia"/>
                <a:ea typeface="Georgia"/>
                <a:cs typeface="Georgia"/>
                <a:sym typeface="Georgia"/>
              </a:rPr>
              <a:t> architecture.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When using page navigation in your application, an instance of the home page should be passed to the constructor of a NavigationPage object.</a:t>
            </a:r>
            <a:endParaRPr sz="1400">
              <a:solidFill>
                <a:schemeClr val="dk1"/>
              </a:solidFill>
              <a:latin typeface="Georgia"/>
              <a:ea typeface="Georgia"/>
              <a:cs typeface="Georgia"/>
              <a:sym typeface="Georgia"/>
            </a:endParaRPr>
          </a:p>
          <a:p>
            <a:pPr indent="0" lvl="0" marL="0" rtl="0">
              <a:spcBef>
                <a:spcPts val="1600"/>
              </a:spcBef>
              <a:spcAft>
                <a:spcPts val="0"/>
              </a:spcAft>
              <a:buNone/>
            </a:pPr>
            <a:r>
              <a:rPr lang="en">
                <a:solidFill>
                  <a:schemeClr val="dk1"/>
                </a:solidFill>
                <a:latin typeface="Georgia"/>
                <a:ea typeface="Georgia"/>
                <a:cs typeface="Georgia"/>
                <a:sym typeface="Georgia"/>
              </a:rPr>
              <a:t>Properties:</a:t>
            </a:r>
            <a:endParaRPr>
              <a:solidFill>
                <a:schemeClr val="dk1"/>
              </a:solidFill>
              <a:latin typeface="Georgia"/>
              <a:ea typeface="Georgia"/>
              <a:cs typeface="Georgia"/>
              <a:sym typeface="Georgia"/>
            </a:endParaRPr>
          </a:p>
          <a:p>
            <a:pPr indent="-317500" lvl="0" marL="457200" rtl="0">
              <a:spcBef>
                <a:spcPts val="160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BarBackgroundColor - </a:t>
            </a:r>
            <a:r>
              <a:rPr lang="en" sz="1400">
                <a:solidFill>
                  <a:schemeClr val="dk1"/>
                </a:solidFill>
                <a:latin typeface="Georgia"/>
                <a:ea typeface="Georgia"/>
                <a:cs typeface="Georgia"/>
                <a:sym typeface="Georgia"/>
              </a:rPr>
              <a:t>Gets or sets the background color for the bar at the top of the NavigationPage.</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BarTextColor - </a:t>
            </a:r>
            <a:r>
              <a:rPr lang="en" sz="1400">
                <a:solidFill>
                  <a:schemeClr val="dk1"/>
                </a:solidFill>
                <a:latin typeface="Georgia"/>
                <a:ea typeface="Georgia"/>
                <a:cs typeface="Georgia"/>
                <a:sym typeface="Georgia"/>
              </a:rPr>
              <a:t>Gets or sets the text that appears on the bar at the top of the NavigationPage.</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CurrentPage - </a:t>
            </a:r>
            <a:r>
              <a:rPr lang="en" sz="1400">
                <a:solidFill>
                  <a:schemeClr val="dk1"/>
                </a:solidFill>
                <a:latin typeface="Georgia"/>
                <a:ea typeface="Georgia"/>
                <a:cs typeface="Georgia"/>
                <a:sym typeface="Georgia"/>
              </a:rPr>
              <a:t>The Page that is currently top-most on the navigation stack.</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Pages - </a:t>
            </a:r>
            <a:r>
              <a:rPr lang="en" sz="1400">
                <a:solidFill>
                  <a:schemeClr val="dk1"/>
                </a:solidFill>
                <a:latin typeface="Georgia"/>
                <a:ea typeface="Georgia"/>
                <a:cs typeface="Georgia"/>
                <a:sym typeface="Georgia"/>
              </a:rPr>
              <a:t>For internal use by the Xamarin.Forms platform.</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RootPage - </a:t>
            </a:r>
            <a:r>
              <a:rPr lang="en" sz="1400">
                <a:solidFill>
                  <a:schemeClr val="dk1"/>
                </a:solidFill>
                <a:latin typeface="Georgia"/>
                <a:ea typeface="Georgia"/>
                <a:cs typeface="Georgia"/>
                <a:sym typeface="Georgia"/>
              </a:rPr>
              <a:t>The Page that is the root of the navigation stack.</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StackDepth - </a:t>
            </a:r>
            <a:r>
              <a:rPr lang="en" sz="1400">
                <a:solidFill>
                  <a:schemeClr val="dk1"/>
                </a:solidFill>
                <a:latin typeface="Georgia"/>
                <a:ea typeface="Georgia"/>
                <a:cs typeface="Georgia"/>
                <a:sym typeface="Georgia"/>
              </a:rPr>
              <a:t>For internal use by the Xamarin.Forms platform.</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Tint - </a:t>
            </a:r>
            <a:r>
              <a:rPr lang="en" sz="1400">
                <a:solidFill>
                  <a:schemeClr val="dk1"/>
                </a:solidFill>
                <a:latin typeface="Georgia"/>
                <a:ea typeface="Georgia"/>
                <a:cs typeface="Georgia"/>
                <a:sym typeface="Georgia"/>
              </a:rPr>
              <a:t>The color to be used as the Tint of the NavigationPage.</a:t>
            </a:r>
            <a:endParaRPr sz="1400">
              <a:solidFill>
                <a:schemeClr val="dk1"/>
              </a:solidFill>
              <a:latin typeface="Georgia"/>
              <a:ea typeface="Georgia"/>
              <a:cs typeface="Georgia"/>
              <a:sym typeface="Georgia"/>
            </a:endParaRPr>
          </a:p>
          <a:p>
            <a:pPr indent="0" lvl="0" marL="0">
              <a:spcBef>
                <a:spcPts val="0"/>
              </a:spcBef>
              <a:spcAft>
                <a:spcPts val="1600"/>
              </a:spcAft>
              <a:buNone/>
            </a:pPr>
            <a:r>
              <a:t/>
            </a:r>
            <a:endParaRPr>
              <a:solidFill>
                <a:schemeClr val="dk1"/>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Events</a:t>
            </a:r>
            <a:endParaRPr>
              <a:latin typeface="Georgia"/>
              <a:ea typeface="Georgia"/>
              <a:cs typeface="Georgia"/>
              <a:sym typeface="Georgia"/>
            </a:endParaRPr>
          </a:p>
        </p:txBody>
      </p:sp>
      <p:sp>
        <p:nvSpPr>
          <p:cNvPr id="135" name="Shape 1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b="1" lang="en" sz="1400">
                <a:solidFill>
                  <a:srgbClr val="000000"/>
                </a:solidFill>
                <a:latin typeface="Georgia"/>
                <a:ea typeface="Georgia"/>
                <a:cs typeface="Georgia"/>
                <a:sym typeface="Georgia"/>
              </a:rPr>
              <a:t>Popped - </a:t>
            </a:r>
            <a:r>
              <a:rPr lang="en" sz="1400">
                <a:solidFill>
                  <a:schemeClr val="dk1"/>
                </a:solidFill>
                <a:latin typeface="Georgia"/>
                <a:ea typeface="Georgia"/>
                <a:cs typeface="Georgia"/>
                <a:sym typeface="Georgia"/>
              </a:rPr>
              <a:t>Event that is raised after a page is popped from this </a:t>
            </a:r>
            <a:r>
              <a:rPr lang="en" sz="1400">
                <a:solidFill>
                  <a:schemeClr val="dk1"/>
                </a:solidFill>
                <a:uFill>
                  <a:noFill/>
                </a:uFill>
                <a:latin typeface="Georgia"/>
                <a:ea typeface="Georgia"/>
                <a:cs typeface="Georgia"/>
                <a:sym typeface="Georgia"/>
                <a:hlinkClick r:id="rId3"/>
              </a:rPr>
              <a:t>NavigationPage</a:t>
            </a:r>
            <a:r>
              <a:rPr lang="en" sz="1400">
                <a:solidFill>
                  <a:schemeClr val="dk1"/>
                </a:solidFill>
                <a:latin typeface="Georgia"/>
                <a:ea typeface="Georgia"/>
                <a:cs typeface="Georgia"/>
                <a:sym typeface="Georgia"/>
              </a:rPr>
              <a:t> element.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PoppedToRoot - </a:t>
            </a:r>
            <a:r>
              <a:rPr lang="en" sz="1400">
                <a:solidFill>
                  <a:schemeClr val="dk1"/>
                </a:solidFill>
                <a:latin typeface="Georgia"/>
                <a:ea typeface="Georgia"/>
                <a:cs typeface="Georgia"/>
                <a:sym typeface="Georgia"/>
              </a:rPr>
              <a:t>Event that is raised when the last nonroot element is popped from this </a:t>
            </a:r>
            <a:r>
              <a:rPr lang="en" sz="1400">
                <a:solidFill>
                  <a:schemeClr val="dk1"/>
                </a:solidFill>
                <a:uFill>
                  <a:noFill/>
                </a:uFill>
                <a:latin typeface="Georgia"/>
                <a:ea typeface="Georgia"/>
                <a:cs typeface="Georgia"/>
                <a:sym typeface="Georgia"/>
                <a:hlinkClick r:id="rId4"/>
              </a:rPr>
              <a:t>NavigationPage</a:t>
            </a:r>
            <a:r>
              <a:rPr lang="en" sz="1400">
                <a:solidFill>
                  <a:schemeClr val="dk1"/>
                </a:solidFill>
                <a:latin typeface="Georgia"/>
                <a:ea typeface="Georgia"/>
                <a:cs typeface="Georgia"/>
                <a:sym typeface="Georgia"/>
              </a:rPr>
              <a:t> element.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Pushed - </a:t>
            </a:r>
            <a:r>
              <a:rPr lang="en" sz="1400">
                <a:solidFill>
                  <a:schemeClr val="dk1"/>
                </a:solidFill>
                <a:latin typeface="Georgia"/>
                <a:ea typeface="Georgia"/>
                <a:cs typeface="Georgia"/>
                <a:sym typeface="Georgia"/>
              </a:rPr>
              <a:t>Event that is raised when a page is pushed onto this </a:t>
            </a:r>
            <a:r>
              <a:rPr lang="en" sz="1400">
                <a:solidFill>
                  <a:schemeClr val="dk1"/>
                </a:solidFill>
                <a:uFill>
                  <a:noFill/>
                </a:uFill>
                <a:latin typeface="Georgia"/>
                <a:ea typeface="Georgia"/>
                <a:cs typeface="Georgia"/>
                <a:sym typeface="Georgia"/>
                <a:hlinkClick r:id="rId5"/>
              </a:rPr>
              <a:t>NavigationPage</a:t>
            </a:r>
            <a:r>
              <a:rPr lang="en" sz="1400">
                <a:solidFill>
                  <a:schemeClr val="dk1"/>
                </a:solidFill>
                <a:latin typeface="Georgia"/>
                <a:ea typeface="Georgia"/>
                <a:cs typeface="Georgia"/>
                <a:sym typeface="Georgia"/>
              </a:rPr>
              <a:t> element.</a:t>
            </a:r>
            <a:endParaRPr>
              <a:solidFill>
                <a:schemeClr val="dk1"/>
              </a:solidFill>
              <a:latin typeface="Georgia"/>
              <a:ea typeface="Georgia"/>
              <a:cs typeface="Georgia"/>
              <a:sym typeface="Georgia"/>
            </a:endParaRPr>
          </a:p>
          <a:p>
            <a:pPr indent="0" lvl="0" marL="0" rtl="0">
              <a:spcBef>
                <a:spcPts val="0"/>
              </a:spcBef>
              <a:spcAft>
                <a:spcPts val="0"/>
              </a:spcAft>
              <a:buNone/>
            </a:pPr>
            <a:r>
              <a:t/>
            </a:r>
            <a:endParaRPr>
              <a:solidFill>
                <a:schemeClr val="dk1"/>
              </a:solidFill>
              <a:latin typeface="Georgia"/>
              <a:ea typeface="Georgia"/>
              <a:cs typeface="Georgia"/>
              <a:sym typeface="Georgia"/>
            </a:endParaRPr>
          </a:p>
          <a:p>
            <a:pPr indent="0" lvl="0" marL="0" rtl="0">
              <a:spcBef>
                <a:spcPts val="0"/>
              </a:spcBef>
              <a:spcAft>
                <a:spcPts val="0"/>
              </a:spcAft>
              <a:buNone/>
            </a:pPr>
            <a:r>
              <a:t/>
            </a:r>
            <a:endParaRPr>
              <a:solidFill>
                <a:schemeClr val="dk1"/>
              </a:solidFill>
              <a:latin typeface="Georgia"/>
              <a:ea typeface="Georgia"/>
              <a:cs typeface="Georgia"/>
              <a:sym typeface="Georgia"/>
            </a:endParaRPr>
          </a:p>
          <a:p>
            <a:pPr indent="0" lvl="0" marL="0" rtl="0">
              <a:spcBef>
                <a:spcPts val="0"/>
              </a:spcBef>
              <a:spcAft>
                <a:spcPts val="0"/>
              </a:spcAft>
              <a:buNone/>
            </a:pPr>
            <a:r>
              <a:t/>
            </a:r>
            <a:endParaRPr>
              <a:solidFill>
                <a:schemeClr val="dk1"/>
              </a:solidFill>
              <a:latin typeface="Georgia"/>
              <a:ea typeface="Georgia"/>
              <a:cs typeface="Georgia"/>
              <a:sym typeface="Georgia"/>
            </a:endParaRPr>
          </a:p>
          <a:p>
            <a:pPr indent="0" lvl="0" marL="0">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a:latin typeface="Georgia"/>
                <a:ea typeface="Georgia"/>
                <a:cs typeface="Georgia"/>
                <a:sym typeface="Georgia"/>
              </a:rPr>
              <a:t>Methods</a:t>
            </a:r>
            <a:endParaRPr>
              <a:latin typeface="Georgia"/>
              <a:ea typeface="Georgia"/>
              <a:cs typeface="Georgia"/>
              <a:sym typeface="Georgia"/>
            </a:endParaRPr>
          </a:p>
        </p:txBody>
      </p:sp>
      <p:sp>
        <p:nvSpPr>
          <p:cNvPr id="141" name="Shape 1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Georgia"/>
              <a:buChar char="●"/>
            </a:pPr>
            <a:r>
              <a:rPr b="1" lang="en" sz="1400">
                <a:solidFill>
                  <a:srgbClr val="000000"/>
                </a:solidFill>
                <a:latin typeface="Georgia"/>
                <a:ea typeface="Georgia"/>
                <a:cs typeface="Georgia"/>
                <a:sym typeface="Georgia"/>
              </a:rPr>
              <a:t>PopAsync</a:t>
            </a:r>
            <a:r>
              <a:rPr b="1" lang="en" sz="1400">
                <a:solidFill>
                  <a:schemeClr val="dk1"/>
                </a:solidFill>
                <a:latin typeface="Georgia"/>
                <a:ea typeface="Georgia"/>
                <a:cs typeface="Georgia"/>
                <a:sym typeface="Georgia"/>
              </a:rPr>
              <a:t>()</a:t>
            </a:r>
            <a:r>
              <a:rPr lang="en" sz="1400">
                <a:solidFill>
                  <a:schemeClr val="dk1"/>
                </a:solidFill>
                <a:latin typeface="Georgia"/>
                <a:ea typeface="Georgia"/>
                <a:cs typeface="Georgia"/>
                <a:sym typeface="Georgia"/>
              </a:rPr>
              <a:t> : Asynchronously removes the top </a:t>
            </a:r>
            <a:r>
              <a:rPr lang="en" sz="1400">
                <a:solidFill>
                  <a:schemeClr val="dk1"/>
                </a:solidFill>
                <a:uFill>
                  <a:noFill/>
                </a:uFill>
                <a:latin typeface="Georgia"/>
                <a:ea typeface="Georgia"/>
                <a:cs typeface="Georgia"/>
                <a:sym typeface="Georgia"/>
                <a:hlinkClick r:id="rId3"/>
              </a:rPr>
              <a:t>Page</a:t>
            </a:r>
            <a:r>
              <a:rPr lang="en" sz="1400">
                <a:solidFill>
                  <a:schemeClr val="dk1"/>
                </a:solidFill>
                <a:latin typeface="Georgia"/>
                <a:ea typeface="Georgia"/>
                <a:cs typeface="Georgia"/>
                <a:sym typeface="Georgia"/>
              </a:rPr>
              <a:t> from the navigation stack.</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chemeClr val="dk1"/>
                </a:solidFill>
                <a:latin typeface="Georgia"/>
                <a:ea typeface="Georgia"/>
                <a:cs typeface="Georgia"/>
                <a:sym typeface="Georgia"/>
              </a:rPr>
              <a:t>PopToRootAsync()</a:t>
            </a:r>
            <a:r>
              <a:rPr lang="en" sz="1400">
                <a:solidFill>
                  <a:schemeClr val="dk1"/>
                </a:solidFill>
                <a:latin typeface="Georgia"/>
                <a:ea typeface="Georgia"/>
                <a:cs typeface="Georgia"/>
                <a:sym typeface="Georgia"/>
              </a:rPr>
              <a:t> : Pops all but the root </a:t>
            </a:r>
            <a:r>
              <a:rPr lang="en" sz="1400">
                <a:solidFill>
                  <a:schemeClr val="dk1"/>
                </a:solidFill>
                <a:uFill>
                  <a:noFill/>
                </a:uFill>
                <a:latin typeface="Georgia"/>
                <a:ea typeface="Georgia"/>
                <a:cs typeface="Georgia"/>
                <a:sym typeface="Georgia"/>
                <a:hlinkClick r:id="rId4"/>
              </a:rPr>
              <a:t>Page</a:t>
            </a:r>
            <a:r>
              <a:rPr lang="en" sz="1400">
                <a:solidFill>
                  <a:schemeClr val="dk1"/>
                </a:solidFill>
                <a:latin typeface="Georgia"/>
                <a:ea typeface="Georgia"/>
                <a:cs typeface="Georgia"/>
                <a:sym typeface="Georgia"/>
              </a:rPr>
              <a:t> off the navigation stack.</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chemeClr val="dk1"/>
                </a:solidFill>
                <a:latin typeface="Georgia"/>
                <a:ea typeface="Georgia"/>
                <a:cs typeface="Georgia"/>
                <a:sym typeface="Georgia"/>
              </a:rPr>
              <a:t>PushAsync(</a:t>
            </a:r>
            <a:r>
              <a:rPr b="1" lang="en" sz="1400">
                <a:solidFill>
                  <a:schemeClr val="dk1"/>
                </a:solidFill>
                <a:uFill>
                  <a:noFill/>
                </a:uFill>
                <a:latin typeface="Georgia"/>
                <a:ea typeface="Georgia"/>
                <a:cs typeface="Georgia"/>
                <a:sym typeface="Georgia"/>
                <a:hlinkClick r:id="rId5"/>
              </a:rPr>
              <a:t>Page</a:t>
            </a:r>
            <a:r>
              <a:rPr b="1" lang="en" sz="1400">
                <a:solidFill>
                  <a:schemeClr val="dk1"/>
                </a:solidFill>
                <a:latin typeface="Georgia"/>
                <a:ea typeface="Georgia"/>
                <a:cs typeface="Georgia"/>
                <a:sym typeface="Georgia"/>
              </a:rPr>
              <a:t>)</a:t>
            </a:r>
            <a:r>
              <a:rPr lang="en" sz="1400">
                <a:solidFill>
                  <a:schemeClr val="dk1"/>
                </a:solidFill>
                <a:latin typeface="Georgia"/>
                <a:ea typeface="Georgia"/>
                <a:cs typeface="Georgia"/>
                <a:sym typeface="Georgia"/>
              </a:rPr>
              <a:t> : Presents a </a:t>
            </a:r>
            <a:r>
              <a:rPr lang="en" sz="1400">
                <a:solidFill>
                  <a:schemeClr val="dk1"/>
                </a:solidFill>
                <a:uFill>
                  <a:noFill/>
                </a:uFill>
                <a:latin typeface="Georgia"/>
                <a:ea typeface="Georgia"/>
                <a:cs typeface="Georgia"/>
                <a:sym typeface="Georgia"/>
                <a:hlinkClick r:id="rId6"/>
              </a:rPr>
              <a:t>Page</a:t>
            </a:r>
            <a:r>
              <a:rPr lang="en" sz="1400">
                <a:solidFill>
                  <a:schemeClr val="dk1"/>
                </a:solidFill>
                <a:latin typeface="Georgia"/>
                <a:ea typeface="Georgia"/>
                <a:cs typeface="Georgia"/>
                <a:sym typeface="Georgia"/>
              </a:rPr>
              <a:t> modally.</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chemeClr val="dk1"/>
                </a:solidFill>
                <a:latin typeface="Georgia"/>
                <a:ea typeface="Georgia"/>
                <a:cs typeface="Georgia"/>
                <a:sym typeface="Georgia"/>
              </a:rPr>
              <a:t>SetBackButtonTitle() </a:t>
            </a:r>
            <a:r>
              <a:rPr lang="en" sz="1400">
                <a:solidFill>
                  <a:schemeClr val="dk1"/>
                </a:solidFill>
                <a:latin typeface="Georgia"/>
                <a:ea typeface="Georgia"/>
                <a:cs typeface="Georgia"/>
                <a:sym typeface="Georgia"/>
              </a:rPr>
              <a:t>: Sets the title that appears on the back button for </a:t>
            </a:r>
            <a:r>
              <a:rPr i="1" lang="en" sz="1400">
                <a:solidFill>
                  <a:schemeClr val="dk1"/>
                </a:solidFill>
                <a:latin typeface="Georgia"/>
                <a:ea typeface="Georgia"/>
                <a:cs typeface="Georgia"/>
                <a:sym typeface="Georgia"/>
              </a:rPr>
              <a:t>page</a:t>
            </a:r>
            <a:r>
              <a:rPr lang="en" sz="1400">
                <a:solidFill>
                  <a:schemeClr val="dk1"/>
                </a:solidFill>
                <a:latin typeface="Georgia"/>
                <a:ea typeface="Georgia"/>
                <a:cs typeface="Georgia"/>
                <a:sym typeface="Georgia"/>
              </a:rPr>
              <a:t>.</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chemeClr val="dk1"/>
                </a:solidFill>
                <a:latin typeface="Georgia"/>
                <a:ea typeface="Georgia"/>
                <a:cs typeface="Georgia"/>
                <a:sym typeface="Georgia"/>
              </a:rPr>
              <a:t>SetHasBackButton() </a:t>
            </a:r>
            <a:r>
              <a:rPr lang="en" sz="1400">
                <a:solidFill>
                  <a:schemeClr val="dk1"/>
                </a:solidFill>
                <a:latin typeface="Georgia"/>
                <a:ea typeface="Georgia"/>
                <a:cs typeface="Georgia"/>
                <a:sym typeface="Georgia"/>
              </a:rPr>
              <a:t>: Adds or removes a back button to </a:t>
            </a:r>
            <a:r>
              <a:rPr i="1" lang="en" sz="1400">
                <a:solidFill>
                  <a:schemeClr val="dk1"/>
                </a:solidFill>
                <a:latin typeface="Georgia"/>
                <a:ea typeface="Georgia"/>
                <a:cs typeface="Georgia"/>
                <a:sym typeface="Georgia"/>
              </a:rPr>
              <a:t>page</a:t>
            </a:r>
            <a:r>
              <a:rPr lang="en" sz="1400">
                <a:solidFill>
                  <a:schemeClr val="dk1"/>
                </a:solidFill>
                <a:latin typeface="Georgia"/>
                <a:ea typeface="Georgia"/>
                <a:cs typeface="Georgia"/>
                <a:sym typeface="Georgia"/>
              </a:rPr>
              <a:t>, with optional animation.</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chemeClr val="dk1"/>
                </a:solidFill>
                <a:latin typeface="Georgia"/>
                <a:ea typeface="Georgia"/>
                <a:cs typeface="Georgia"/>
                <a:sym typeface="Georgia"/>
              </a:rPr>
              <a:t>SetHasNavigationBar()</a:t>
            </a:r>
            <a:r>
              <a:rPr lang="en" sz="1400">
                <a:solidFill>
                  <a:schemeClr val="dk1"/>
                </a:solidFill>
                <a:latin typeface="Georgia"/>
                <a:ea typeface="Georgia"/>
                <a:cs typeface="Georgia"/>
                <a:sym typeface="Georgia"/>
              </a:rPr>
              <a:t> : Sets a value that indicates whether or not this </a:t>
            </a:r>
            <a:r>
              <a:rPr lang="en" sz="1400">
                <a:solidFill>
                  <a:schemeClr val="dk1"/>
                </a:solidFill>
                <a:uFill>
                  <a:noFill/>
                </a:uFill>
                <a:latin typeface="Georgia"/>
                <a:ea typeface="Georgia"/>
                <a:cs typeface="Georgia"/>
                <a:sym typeface="Georgia"/>
                <a:hlinkClick r:id="rId7"/>
              </a:rPr>
              <a:t>NavigationPage</a:t>
            </a:r>
            <a:r>
              <a:rPr lang="en" sz="1400">
                <a:solidFill>
                  <a:schemeClr val="dk1"/>
                </a:solidFill>
                <a:latin typeface="Georgia"/>
                <a:ea typeface="Georgia"/>
                <a:cs typeface="Georgia"/>
                <a:sym typeface="Georgia"/>
              </a:rPr>
              <a:t> element has a navigation bar.</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chemeClr val="dk1"/>
                </a:solidFill>
                <a:latin typeface="Georgia"/>
                <a:ea typeface="Georgia"/>
                <a:cs typeface="Georgia"/>
                <a:sym typeface="Georgia"/>
              </a:rPr>
              <a:t>SetTitleIcon() </a:t>
            </a:r>
            <a:r>
              <a:rPr lang="en" sz="1400">
                <a:solidFill>
                  <a:schemeClr val="dk1"/>
                </a:solidFill>
                <a:latin typeface="Georgia"/>
                <a:ea typeface="Georgia"/>
                <a:cs typeface="Georgia"/>
                <a:sym typeface="Georgia"/>
              </a:rPr>
              <a:t>: Sets the title icon of the </a:t>
            </a:r>
            <a:r>
              <a:rPr i="1" lang="en" sz="1400">
                <a:solidFill>
                  <a:schemeClr val="dk1"/>
                </a:solidFill>
                <a:latin typeface="Georgia"/>
                <a:ea typeface="Georgia"/>
                <a:cs typeface="Georgia"/>
                <a:sym typeface="Georgia"/>
              </a:rPr>
              <a:t>bindable</a:t>
            </a:r>
            <a:r>
              <a:rPr lang="en" sz="1400">
                <a:solidFill>
                  <a:schemeClr val="dk1"/>
                </a:solidFill>
                <a:latin typeface="Georgia"/>
                <a:ea typeface="Georgia"/>
                <a:cs typeface="Georgia"/>
                <a:sym typeface="Georgia"/>
              </a:rPr>
              <a:t> to the icon file at </a:t>
            </a:r>
            <a:r>
              <a:rPr i="1" lang="en" sz="1400">
                <a:solidFill>
                  <a:schemeClr val="dk1"/>
                </a:solidFill>
                <a:latin typeface="Georgia"/>
                <a:ea typeface="Georgia"/>
                <a:cs typeface="Georgia"/>
                <a:sym typeface="Georgia"/>
              </a:rPr>
              <a:t>value</a:t>
            </a:r>
            <a:r>
              <a:rPr lang="en" sz="1400">
                <a:solidFill>
                  <a:schemeClr val="dk1"/>
                </a:solidFill>
                <a:latin typeface="Georgia"/>
                <a:ea typeface="Georgia"/>
                <a:cs typeface="Georgia"/>
                <a:sym typeface="Georgia"/>
              </a:rPr>
              <a:t>.</a:t>
            </a:r>
            <a:endParaRPr sz="1400">
              <a:solidFill>
                <a:schemeClr val="dk1"/>
              </a:solidFill>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Shape 146"/>
          <p:cNvPicPr preferRelativeResize="0"/>
          <p:nvPr/>
        </p:nvPicPr>
        <p:blipFill>
          <a:blip r:embed="rId3">
            <a:alphaModFix/>
          </a:blip>
          <a:stretch>
            <a:fillRect/>
          </a:stretch>
        </p:blipFill>
        <p:spPr>
          <a:xfrm>
            <a:off x="1824038" y="1209675"/>
            <a:ext cx="5495925" cy="1343025"/>
          </a:xfrm>
          <a:prstGeom prst="rect">
            <a:avLst/>
          </a:prstGeom>
          <a:noFill/>
          <a:ln>
            <a:noFill/>
          </a:ln>
        </p:spPr>
      </p:pic>
      <p:pic>
        <p:nvPicPr>
          <p:cNvPr id="147" name="Shape 147"/>
          <p:cNvPicPr preferRelativeResize="0"/>
          <p:nvPr/>
        </p:nvPicPr>
        <p:blipFill>
          <a:blip r:embed="rId4">
            <a:alphaModFix/>
          </a:blip>
          <a:stretch>
            <a:fillRect/>
          </a:stretch>
        </p:blipFill>
        <p:spPr>
          <a:xfrm>
            <a:off x="1824038" y="2705100"/>
            <a:ext cx="5438775" cy="1228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Creating Root Page</a:t>
            </a:r>
            <a:endParaRPr>
              <a:latin typeface="Georgia"/>
              <a:ea typeface="Georgia"/>
              <a:cs typeface="Georgia"/>
              <a:sym typeface="Georgia"/>
            </a:endParaRPr>
          </a:p>
        </p:txBody>
      </p:sp>
      <p:pic>
        <p:nvPicPr>
          <p:cNvPr id="153" name="Shape 153"/>
          <p:cNvPicPr preferRelativeResize="0"/>
          <p:nvPr/>
        </p:nvPicPr>
        <p:blipFill>
          <a:blip r:embed="rId3">
            <a:alphaModFix/>
          </a:blip>
          <a:stretch>
            <a:fillRect/>
          </a:stretch>
        </p:blipFill>
        <p:spPr>
          <a:xfrm>
            <a:off x="1232250" y="2133600"/>
            <a:ext cx="3895725" cy="876300"/>
          </a:xfrm>
          <a:prstGeom prst="rect">
            <a:avLst/>
          </a:prstGeom>
          <a:noFill/>
          <a:ln>
            <a:noFill/>
          </a:ln>
        </p:spPr>
      </p:pic>
      <p:pic>
        <p:nvPicPr>
          <p:cNvPr id="154" name="Shape 154"/>
          <p:cNvPicPr preferRelativeResize="0"/>
          <p:nvPr/>
        </p:nvPicPr>
        <p:blipFill>
          <a:blip r:embed="rId4">
            <a:alphaModFix/>
          </a:blip>
          <a:stretch>
            <a:fillRect/>
          </a:stretch>
        </p:blipFill>
        <p:spPr>
          <a:xfrm>
            <a:off x="6232350" y="838200"/>
            <a:ext cx="1676400" cy="3467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Pushing or Poping Pages with Navigation Stack</a:t>
            </a:r>
            <a:endParaRPr>
              <a:latin typeface="Georgia"/>
              <a:ea typeface="Georgia"/>
              <a:cs typeface="Georgia"/>
              <a:sym typeface="Georgia"/>
            </a:endParaRPr>
          </a:p>
        </p:txBody>
      </p:sp>
      <p:pic>
        <p:nvPicPr>
          <p:cNvPr id="160" name="Shape 160"/>
          <p:cNvPicPr preferRelativeResize="0"/>
          <p:nvPr/>
        </p:nvPicPr>
        <p:blipFill>
          <a:blip r:embed="rId3">
            <a:alphaModFix/>
          </a:blip>
          <a:stretch>
            <a:fillRect/>
          </a:stretch>
        </p:blipFill>
        <p:spPr>
          <a:xfrm>
            <a:off x="2195513" y="3642425"/>
            <a:ext cx="4752975" cy="914400"/>
          </a:xfrm>
          <a:prstGeom prst="rect">
            <a:avLst/>
          </a:prstGeom>
          <a:noFill/>
          <a:ln>
            <a:noFill/>
          </a:ln>
        </p:spPr>
      </p:pic>
      <p:pic>
        <p:nvPicPr>
          <p:cNvPr id="161" name="Shape 161"/>
          <p:cNvPicPr preferRelativeResize="0"/>
          <p:nvPr/>
        </p:nvPicPr>
        <p:blipFill>
          <a:blip r:embed="rId4">
            <a:alphaModFix/>
          </a:blip>
          <a:stretch>
            <a:fillRect/>
          </a:stretch>
        </p:blipFill>
        <p:spPr>
          <a:xfrm>
            <a:off x="2190750" y="1334675"/>
            <a:ext cx="4762500" cy="952500"/>
          </a:xfrm>
          <a:prstGeom prst="rect">
            <a:avLst/>
          </a:prstGeom>
          <a:noFill/>
          <a:ln>
            <a:noFill/>
          </a:ln>
        </p:spPr>
      </p:pic>
      <p:pic>
        <p:nvPicPr>
          <p:cNvPr id="162" name="Shape 162"/>
          <p:cNvPicPr preferRelativeResize="0"/>
          <p:nvPr/>
        </p:nvPicPr>
        <p:blipFill>
          <a:blip r:embed="rId5">
            <a:alphaModFix/>
          </a:blip>
          <a:stretch>
            <a:fillRect/>
          </a:stretch>
        </p:blipFill>
        <p:spPr>
          <a:xfrm>
            <a:off x="1985963" y="2553250"/>
            <a:ext cx="5172075" cy="866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Passing data while navigating</a:t>
            </a:r>
            <a:endParaRPr>
              <a:latin typeface="Georgia"/>
              <a:ea typeface="Georgia"/>
              <a:cs typeface="Georgia"/>
              <a:sym typeface="Georgia"/>
            </a:endParaRPr>
          </a:p>
        </p:txBody>
      </p:sp>
      <p:sp>
        <p:nvSpPr>
          <p:cNvPr id="168" name="Shape 168"/>
          <p:cNvSpPr txBox="1"/>
          <p:nvPr/>
        </p:nvSpPr>
        <p:spPr>
          <a:xfrm>
            <a:off x="696225" y="1378225"/>
            <a:ext cx="2678400" cy="632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latin typeface="Georgia"/>
                <a:ea typeface="Georgia"/>
                <a:cs typeface="Georgia"/>
                <a:sym typeface="Georgia"/>
              </a:rPr>
              <a:t>App.xaml.cs</a:t>
            </a:r>
            <a:endParaRPr sz="1800">
              <a:latin typeface="Georgia"/>
              <a:ea typeface="Georgia"/>
              <a:cs typeface="Georgia"/>
              <a:sym typeface="Georgia"/>
            </a:endParaRPr>
          </a:p>
        </p:txBody>
      </p:sp>
      <p:sp>
        <p:nvSpPr>
          <p:cNvPr id="169" name="Shape 169"/>
          <p:cNvSpPr txBox="1"/>
          <p:nvPr/>
        </p:nvSpPr>
        <p:spPr>
          <a:xfrm>
            <a:off x="656800" y="2923050"/>
            <a:ext cx="2678400" cy="632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Georgia"/>
                <a:ea typeface="Georgia"/>
                <a:cs typeface="Georgia"/>
                <a:sym typeface="Georgia"/>
              </a:rPr>
              <a:t>MainPage</a:t>
            </a:r>
            <a:r>
              <a:rPr lang="en" sz="1800">
                <a:latin typeface="Georgia"/>
                <a:ea typeface="Georgia"/>
                <a:cs typeface="Georgia"/>
                <a:sym typeface="Georgia"/>
              </a:rPr>
              <a:t>.xaml.cs</a:t>
            </a:r>
            <a:endParaRPr sz="1800">
              <a:latin typeface="Georgia"/>
              <a:ea typeface="Georgia"/>
              <a:cs typeface="Georgia"/>
              <a:sym typeface="Georgia"/>
            </a:endParaRPr>
          </a:p>
        </p:txBody>
      </p:sp>
      <p:pic>
        <p:nvPicPr>
          <p:cNvPr id="170" name="Shape 170"/>
          <p:cNvPicPr preferRelativeResize="0"/>
          <p:nvPr/>
        </p:nvPicPr>
        <p:blipFill>
          <a:blip r:embed="rId3">
            <a:alphaModFix/>
          </a:blip>
          <a:stretch>
            <a:fillRect/>
          </a:stretch>
        </p:blipFill>
        <p:spPr>
          <a:xfrm>
            <a:off x="834425" y="1931775"/>
            <a:ext cx="5819775" cy="923925"/>
          </a:xfrm>
          <a:prstGeom prst="rect">
            <a:avLst/>
          </a:prstGeom>
          <a:noFill/>
          <a:ln>
            <a:noFill/>
          </a:ln>
        </p:spPr>
      </p:pic>
      <p:pic>
        <p:nvPicPr>
          <p:cNvPr id="171" name="Shape 171"/>
          <p:cNvPicPr preferRelativeResize="0"/>
          <p:nvPr/>
        </p:nvPicPr>
        <p:blipFill>
          <a:blip r:embed="rId4">
            <a:alphaModFix/>
          </a:blip>
          <a:stretch>
            <a:fillRect/>
          </a:stretch>
        </p:blipFill>
        <p:spPr>
          <a:xfrm>
            <a:off x="2482700" y="3555450"/>
            <a:ext cx="2286000" cy="1057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Content</a:t>
            </a:r>
            <a:endParaRPr>
              <a:solidFill>
                <a:srgbClr val="3498DB"/>
              </a:solidFill>
              <a:latin typeface="Georgia"/>
              <a:ea typeface="Georgia"/>
              <a:cs typeface="Georgia"/>
              <a:sym typeface="Georgia"/>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Introduction to Pages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Content Page</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Master Detail Page</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Navigation Page</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Tabbed Page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Templated Page </a:t>
            </a:r>
            <a:endParaRPr sz="1400">
              <a:solidFill>
                <a:schemeClr val="dk1"/>
              </a:solidFill>
              <a:latin typeface="Georgia"/>
              <a:ea typeface="Georgia"/>
              <a:cs typeface="Georgia"/>
              <a:sym typeface="Georgia"/>
            </a:endParaRPr>
          </a:p>
          <a:p>
            <a:pPr indent="-317500" lvl="0" marL="45720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Carousel Page</a:t>
            </a:r>
            <a:endParaRPr sz="1400">
              <a:solidFill>
                <a:schemeClr val="dk1"/>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Passing data through BindingContext</a:t>
            </a:r>
            <a:endParaRPr>
              <a:latin typeface="Georgia"/>
              <a:ea typeface="Georgia"/>
              <a:cs typeface="Georgia"/>
              <a:sym typeface="Georgia"/>
            </a:endParaRPr>
          </a:p>
        </p:txBody>
      </p:sp>
      <p:pic>
        <p:nvPicPr>
          <p:cNvPr id="177" name="Shape 177"/>
          <p:cNvPicPr preferRelativeResize="0"/>
          <p:nvPr/>
        </p:nvPicPr>
        <p:blipFill>
          <a:blip r:embed="rId3">
            <a:alphaModFix/>
          </a:blip>
          <a:stretch>
            <a:fillRect/>
          </a:stretch>
        </p:blipFill>
        <p:spPr>
          <a:xfrm>
            <a:off x="776275" y="1162050"/>
            <a:ext cx="7591425" cy="2819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pic>
        <p:nvPicPr>
          <p:cNvPr id="182" name="Shape 182"/>
          <p:cNvPicPr preferRelativeResize="0"/>
          <p:nvPr/>
        </p:nvPicPr>
        <p:blipFill>
          <a:blip r:embed="rId3">
            <a:alphaModFix/>
          </a:blip>
          <a:stretch>
            <a:fillRect/>
          </a:stretch>
        </p:blipFill>
        <p:spPr>
          <a:xfrm>
            <a:off x="2171700" y="1338263"/>
            <a:ext cx="4800600" cy="2466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Manipulating the Navigation Stack</a:t>
            </a:r>
            <a:endParaRPr>
              <a:latin typeface="Georgia"/>
              <a:ea typeface="Georgia"/>
              <a:cs typeface="Georgia"/>
              <a:sym typeface="Georgia"/>
            </a:endParaRPr>
          </a:p>
        </p:txBody>
      </p:sp>
      <p:sp>
        <p:nvSpPr>
          <p:cNvPr id="188" name="Shape 188"/>
          <p:cNvSpPr txBox="1"/>
          <p:nvPr>
            <p:ph idx="1" type="body"/>
          </p:nvPr>
        </p:nvSpPr>
        <p:spPr>
          <a:xfrm>
            <a:off x="311700" y="1203925"/>
            <a:ext cx="2942100" cy="495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chemeClr val="dk1"/>
                </a:solidFill>
                <a:latin typeface="Georgia"/>
                <a:ea typeface="Georgia"/>
                <a:cs typeface="Georgia"/>
                <a:sym typeface="Georgia"/>
              </a:rPr>
              <a:t>InsertPageBefore Method</a:t>
            </a:r>
            <a:endParaRPr>
              <a:solidFill>
                <a:schemeClr val="dk1"/>
              </a:solidFill>
              <a:latin typeface="Georgia"/>
              <a:ea typeface="Georgia"/>
              <a:cs typeface="Georgia"/>
              <a:sym typeface="Georgia"/>
            </a:endParaRPr>
          </a:p>
        </p:txBody>
      </p:sp>
      <p:pic>
        <p:nvPicPr>
          <p:cNvPr id="189" name="Shape 189"/>
          <p:cNvPicPr preferRelativeResize="0"/>
          <p:nvPr/>
        </p:nvPicPr>
        <p:blipFill>
          <a:blip r:embed="rId3">
            <a:alphaModFix/>
          </a:blip>
          <a:stretch>
            <a:fillRect/>
          </a:stretch>
        </p:blipFill>
        <p:spPr>
          <a:xfrm>
            <a:off x="311700" y="1885725"/>
            <a:ext cx="3803324" cy="1254375"/>
          </a:xfrm>
          <a:prstGeom prst="rect">
            <a:avLst/>
          </a:prstGeom>
          <a:noFill/>
          <a:ln>
            <a:noFill/>
          </a:ln>
        </p:spPr>
      </p:pic>
      <p:pic>
        <p:nvPicPr>
          <p:cNvPr id="190" name="Shape 190"/>
          <p:cNvPicPr preferRelativeResize="0"/>
          <p:nvPr/>
        </p:nvPicPr>
        <p:blipFill>
          <a:blip r:embed="rId4">
            <a:alphaModFix/>
          </a:blip>
          <a:stretch>
            <a:fillRect/>
          </a:stretch>
        </p:blipFill>
        <p:spPr>
          <a:xfrm>
            <a:off x="5001925" y="1793775"/>
            <a:ext cx="3450515" cy="1346325"/>
          </a:xfrm>
          <a:prstGeom prst="rect">
            <a:avLst/>
          </a:prstGeom>
          <a:noFill/>
          <a:ln>
            <a:noFill/>
          </a:ln>
        </p:spPr>
      </p:pic>
      <p:sp>
        <p:nvSpPr>
          <p:cNvPr id="191" name="Shape 191"/>
          <p:cNvSpPr txBox="1"/>
          <p:nvPr>
            <p:ph idx="1" type="body"/>
          </p:nvPr>
        </p:nvSpPr>
        <p:spPr>
          <a:xfrm>
            <a:off x="4847425" y="1157950"/>
            <a:ext cx="2942100" cy="4956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solidFill>
                  <a:schemeClr val="dk1"/>
                </a:solidFill>
                <a:latin typeface="Georgia"/>
                <a:ea typeface="Georgia"/>
                <a:cs typeface="Georgia"/>
                <a:sym typeface="Georgia"/>
              </a:rPr>
              <a:t>RemovePage</a:t>
            </a:r>
            <a:r>
              <a:rPr lang="en">
                <a:solidFill>
                  <a:schemeClr val="dk1"/>
                </a:solidFill>
                <a:latin typeface="Georgia"/>
                <a:ea typeface="Georgia"/>
                <a:cs typeface="Georgia"/>
                <a:sym typeface="Georgia"/>
              </a:rPr>
              <a:t> Method</a:t>
            </a:r>
            <a:endParaRPr>
              <a:solidFill>
                <a:schemeClr val="dk1"/>
              </a:solidFill>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id="196" name="Shape 196"/>
          <p:cNvPicPr preferRelativeResize="0"/>
          <p:nvPr/>
        </p:nvPicPr>
        <p:blipFill>
          <a:blip r:embed="rId3">
            <a:alphaModFix/>
          </a:blip>
          <a:stretch>
            <a:fillRect/>
          </a:stretch>
        </p:blipFill>
        <p:spPr>
          <a:xfrm>
            <a:off x="1161200" y="3122000"/>
            <a:ext cx="6543675" cy="1095375"/>
          </a:xfrm>
          <a:prstGeom prst="rect">
            <a:avLst/>
          </a:prstGeom>
          <a:noFill/>
          <a:ln>
            <a:noFill/>
          </a:ln>
        </p:spPr>
      </p:pic>
      <p:pic>
        <p:nvPicPr>
          <p:cNvPr id="197" name="Shape 197"/>
          <p:cNvPicPr preferRelativeResize="0"/>
          <p:nvPr/>
        </p:nvPicPr>
        <p:blipFill>
          <a:blip r:embed="rId4">
            <a:alphaModFix/>
          </a:blip>
          <a:stretch>
            <a:fillRect/>
          </a:stretch>
        </p:blipFill>
        <p:spPr>
          <a:xfrm>
            <a:off x="1247775" y="926775"/>
            <a:ext cx="6648450" cy="1285875"/>
          </a:xfrm>
          <a:prstGeom prst="rect">
            <a:avLst/>
          </a:prstGeom>
          <a:noFill/>
          <a:ln>
            <a:noFill/>
          </a:ln>
        </p:spPr>
      </p:pic>
      <p:sp>
        <p:nvSpPr>
          <p:cNvPr id="198" name="Shape 198"/>
          <p:cNvSpPr txBox="1"/>
          <p:nvPr/>
        </p:nvSpPr>
        <p:spPr>
          <a:xfrm>
            <a:off x="1307200" y="348125"/>
            <a:ext cx="2962500" cy="298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lang="en" sz="1800">
                <a:solidFill>
                  <a:schemeClr val="dk1"/>
                </a:solidFill>
                <a:latin typeface="Georgia"/>
                <a:ea typeface="Georgia"/>
                <a:cs typeface="Georgia"/>
                <a:sym typeface="Georgia"/>
              </a:rPr>
              <a:t>InsertPageBefore Method</a:t>
            </a:r>
            <a:endParaRPr/>
          </a:p>
        </p:txBody>
      </p:sp>
      <p:sp>
        <p:nvSpPr>
          <p:cNvPr id="199" name="Shape 199"/>
          <p:cNvSpPr txBox="1"/>
          <p:nvPr/>
        </p:nvSpPr>
        <p:spPr>
          <a:xfrm>
            <a:off x="1456375" y="2593075"/>
            <a:ext cx="3189900" cy="405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lang="en" sz="1800">
                <a:solidFill>
                  <a:schemeClr val="dk1"/>
                </a:solidFill>
                <a:latin typeface="Georgia"/>
                <a:ea typeface="Georgia"/>
                <a:cs typeface="Georgia"/>
                <a:sym typeface="Georgia"/>
              </a:rPr>
              <a:t>RemovePage Method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Modal Pages</a:t>
            </a:r>
            <a:endParaRPr>
              <a:latin typeface="Georgia"/>
              <a:ea typeface="Georgia"/>
              <a:cs typeface="Georgia"/>
              <a:sym typeface="Georgia"/>
            </a:endParaRPr>
          </a:p>
        </p:txBody>
      </p:sp>
      <p:sp>
        <p:nvSpPr>
          <p:cNvPr id="205" name="Shape 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highlight>
                  <a:schemeClr val="lt1"/>
                </a:highlight>
                <a:latin typeface="Georgia"/>
                <a:ea typeface="Georgia"/>
                <a:cs typeface="Georgia"/>
                <a:sym typeface="Georgia"/>
              </a:rPr>
              <a:t>Modal page encourages users to complete a  task that cannot be navigated away from until the task is completed or cancelled.</a:t>
            </a:r>
            <a:endParaRPr>
              <a:solidFill>
                <a:srgbClr val="000000"/>
              </a:solidFill>
              <a:highlight>
                <a:schemeClr val="lt1"/>
              </a:highlight>
              <a:latin typeface="Georgia"/>
              <a:ea typeface="Georgia"/>
              <a:cs typeface="Georgia"/>
              <a:sym typeface="Georgia"/>
            </a:endParaRPr>
          </a:p>
          <a:p>
            <a:pPr indent="0" lvl="0" marL="0">
              <a:spcBef>
                <a:spcPts val="1600"/>
              </a:spcBef>
              <a:spcAft>
                <a:spcPts val="0"/>
              </a:spcAft>
              <a:buNone/>
            </a:pPr>
            <a:r>
              <a:rPr lang="en">
                <a:solidFill>
                  <a:schemeClr val="dk1"/>
                </a:solidFill>
                <a:highlight>
                  <a:srgbClr val="FFFFFF"/>
                </a:highlight>
                <a:latin typeface="Georgia"/>
                <a:ea typeface="Georgia"/>
                <a:cs typeface="Georgia"/>
                <a:sym typeface="Georgia"/>
              </a:rPr>
              <a:t>To display a modal page the application will push it onto the modal stack</a:t>
            </a:r>
            <a:endParaRPr>
              <a:solidFill>
                <a:schemeClr val="dk1"/>
              </a:solidFill>
              <a:highlight>
                <a:srgbClr val="FFFFFF"/>
              </a:highlight>
              <a:latin typeface="Georgia"/>
              <a:ea typeface="Georgia"/>
              <a:cs typeface="Georgia"/>
              <a:sym typeface="Georgia"/>
            </a:endParaRPr>
          </a:p>
          <a:p>
            <a:pPr indent="0" lvl="0" marL="0">
              <a:spcBef>
                <a:spcPts val="1600"/>
              </a:spcBef>
              <a:spcAft>
                <a:spcPts val="0"/>
              </a:spcAft>
              <a:buNone/>
            </a:pPr>
            <a:r>
              <a:rPr lang="en">
                <a:solidFill>
                  <a:schemeClr val="dk1"/>
                </a:solidFill>
                <a:highlight>
                  <a:srgbClr val="FFFFFF"/>
                </a:highlight>
                <a:latin typeface="Georgia"/>
                <a:ea typeface="Georgia"/>
                <a:cs typeface="Georgia"/>
                <a:sym typeface="Georgia"/>
              </a:rPr>
              <a:t>To return to the previous page the application will pop the current page from the modal stack, and the new topmost page becomes the active page</a:t>
            </a:r>
            <a:endParaRPr>
              <a:solidFill>
                <a:schemeClr val="dk1"/>
              </a:solidFill>
              <a:highlight>
                <a:srgbClr val="FFFFFF"/>
              </a:highlight>
              <a:latin typeface="Georgia"/>
              <a:ea typeface="Georgia"/>
              <a:cs typeface="Georgia"/>
              <a:sym typeface="Georgia"/>
            </a:endParaRPr>
          </a:p>
          <a:p>
            <a:pPr indent="0" lvl="0" marL="0">
              <a:spcBef>
                <a:spcPts val="1600"/>
              </a:spcBef>
              <a:spcAft>
                <a:spcPts val="1600"/>
              </a:spcAft>
              <a:buNone/>
            </a:pPr>
            <a:r>
              <a:t/>
            </a:r>
            <a:endParaRPr sz="1200">
              <a:solidFill>
                <a:schemeClr val="dk1"/>
              </a:solidFill>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103700"/>
            <a:ext cx="8520600" cy="572700"/>
          </a:xfrm>
          <a:prstGeom prst="rect">
            <a:avLst/>
          </a:prstGeom>
        </p:spPr>
        <p:txBody>
          <a:bodyPr anchorCtr="0" anchor="t" bIns="91425" lIns="91425" spcFirstLastPara="1" rIns="91425" wrap="square" tIns="91425">
            <a:noAutofit/>
          </a:bodyPr>
          <a:lstStyle/>
          <a:p>
            <a:pPr indent="0" lvl="0" marL="0" rtl="0" algn="l">
              <a:lnSpc>
                <a:spcPct val="104347"/>
              </a:lnSpc>
              <a:spcBef>
                <a:spcPts val="2300"/>
              </a:spcBef>
              <a:spcAft>
                <a:spcPts val="0"/>
              </a:spcAft>
              <a:buClr>
                <a:schemeClr val="dk1"/>
              </a:buClr>
              <a:buSzPts val="1100"/>
              <a:buFont typeface="Arial"/>
              <a:buNone/>
            </a:pPr>
            <a:r>
              <a:rPr lang="en" sz="2400">
                <a:latin typeface="Georgia"/>
                <a:ea typeface="Georgia"/>
                <a:cs typeface="Georgia"/>
                <a:sym typeface="Georgia"/>
              </a:rPr>
              <a:t>Pushing Pages from the Modal Stack</a:t>
            </a:r>
            <a:endParaRPr sz="2400">
              <a:latin typeface="Georgia"/>
              <a:ea typeface="Georgia"/>
              <a:cs typeface="Georgia"/>
              <a:sym typeface="Georgia"/>
            </a:endParaRPr>
          </a:p>
          <a:p>
            <a:pPr indent="0" lvl="0" marL="0">
              <a:spcBef>
                <a:spcPts val="1400"/>
              </a:spcBef>
              <a:spcAft>
                <a:spcPts val="0"/>
              </a:spcAft>
              <a:buNone/>
            </a:pPr>
            <a:r>
              <a:t/>
            </a:r>
            <a:endParaRPr/>
          </a:p>
        </p:txBody>
      </p:sp>
      <p:sp>
        <p:nvSpPr>
          <p:cNvPr id="211" name="Shape 211"/>
          <p:cNvSpPr txBox="1"/>
          <p:nvPr>
            <p:ph idx="1" type="body"/>
          </p:nvPr>
        </p:nvSpPr>
        <p:spPr>
          <a:xfrm>
            <a:off x="311700" y="1046550"/>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400">
                <a:solidFill>
                  <a:srgbClr val="000000"/>
                </a:solidFill>
                <a:highlight>
                  <a:srgbClr val="FFFFFF"/>
                </a:highlight>
                <a:latin typeface="Georgia"/>
                <a:ea typeface="Georgia"/>
                <a:cs typeface="Georgia"/>
                <a:sym typeface="Georgia"/>
              </a:rPr>
              <a:t>Modal navigation methods are exposed by the </a:t>
            </a:r>
            <a:r>
              <a:rPr lang="en" sz="1400">
                <a:solidFill>
                  <a:srgbClr val="000000"/>
                </a:solidFill>
                <a:highlight>
                  <a:srgbClr val="F9F9F9"/>
                </a:highlight>
                <a:uFill>
                  <a:noFill/>
                </a:uFill>
                <a:latin typeface="Georgia"/>
                <a:ea typeface="Georgia"/>
                <a:cs typeface="Georgia"/>
                <a:sym typeface="Georgia"/>
                <a:hlinkClick r:id="rId3"/>
              </a:rPr>
              <a:t>Navigation</a:t>
            </a:r>
            <a:r>
              <a:rPr lang="en" sz="1400">
                <a:solidFill>
                  <a:srgbClr val="000000"/>
                </a:solidFill>
                <a:highlight>
                  <a:srgbClr val="FFFFFF"/>
                </a:highlight>
                <a:latin typeface="Georgia"/>
                <a:ea typeface="Georgia"/>
                <a:cs typeface="Georgia"/>
                <a:sym typeface="Georgia"/>
              </a:rPr>
              <a:t> property on any </a:t>
            </a:r>
            <a:r>
              <a:rPr lang="en" sz="1400">
                <a:solidFill>
                  <a:srgbClr val="000000"/>
                </a:solidFill>
                <a:highlight>
                  <a:srgbClr val="F9F9F9"/>
                </a:highlight>
                <a:uFill>
                  <a:noFill/>
                </a:uFill>
                <a:latin typeface="Georgia"/>
                <a:ea typeface="Georgia"/>
                <a:cs typeface="Georgia"/>
                <a:sym typeface="Georgia"/>
                <a:hlinkClick r:id="rId4"/>
              </a:rPr>
              <a:t>Page</a:t>
            </a:r>
            <a:r>
              <a:rPr lang="en" sz="1400">
                <a:solidFill>
                  <a:srgbClr val="000000"/>
                </a:solidFill>
                <a:highlight>
                  <a:srgbClr val="FFFFFF"/>
                </a:highlight>
                <a:latin typeface="Georgia"/>
                <a:ea typeface="Georgia"/>
                <a:cs typeface="Georgia"/>
                <a:sym typeface="Georgia"/>
              </a:rPr>
              <a:t> derived types. These methods provide the ability to </a:t>
            </a:r>
            <a:r>
              <a:rPr lang="en" sz="1400">
                <a:solidFill>
                  <a:srgbClr val="000000"/>
                </a:solidFill>
                <a:highlight>
                  <a:srgbClr val="FFFFFF"/>
                </a:highlight>
                <a:uFill>
                  <a:noFill/>
                </a:uFill>
                <a:latin typeface="Georgia"/>
                <a:ea typeface="Georgia"/>
                <a:cs typeface="Georgia"/>
                <a:sym typeface="Georgia"/>
                <a:hlinkClick r:id="rId5"/>
              </a:rPr>
              <a:t>push modal pages</a:t>
            </a:r>
            <a:r>
              <a:rPr lang="en" sz="1400">
                <a:solidFill>
                  <a:srgbClr val="000000"/>
                </a:solidFill>
                <a:highlight>
                  <a:srgbClr val="FFFFFF"/>
                </a:highlight>
                <a:latin typeface="Georgia"/>
                <a:ea typeface="Georgia"/>
                <a:cs typeface="Georgia"/>
                <a:sym typeface="Georgia"/>
              </a:rPr>
              <a:t> onto the modal stack, and </a:t>
            </a:r>
            <a:r>
              <a:rPr lang="en" sz="1400">
                <a:solidFill>
                  <a:srgbClr val="000000"/>
                </a:solidFill>
                <a:highlight>
                  <a:srgbClr val="FFFFFF"/>
                </a:highlight>
                <a:uFill>
                  <a:noFill/>
                </a:uFill>
                <a:latin typeface="Georgia"/>
                <a:ea typeface="Georgia"/>
                <a:cs typeface="Georgia"/>
                <a:sym typeface="Georgia"/>
                <a:hlinkClick r:id="rId6"/>
              </a:rPr>
              <a:t>pop modal pages</a:t>
            </a:r>
            <a:r>
              <a:rPr lang="en" sz="1400">
                <a:solidFill>
                  <a:srgbClr val="000000"/>
                </a:solidFill>
                <a:highlight>
                  <a:srgbClr val="FFFFFF"/>
                </a:highlight>
                <a:latin typeface="Georgia"/>
                <a:ea typeface="Georgia"/>
                <a:cs typeface="Georgia"/>
                <a:sym typeface="Georgia"/>
              </a:rPr>
              <a:t> from the modal stack.</a:t>
            </a:r>
            <a:endParaRPr sz="1400">
              <a:solidFill>
                <a:srgbClr val="000000"/>
              </a:solidFill>
              <a:highlight>
                <a:srgbClr val="FFFFFF"/>
              </a:highlight>
              <a:latin typeface="Georgia"/>
              <a:ea typeface="Georgia"/>
              <a:cs typeface="Georgia"/>
              <a:sym typeface="Georgia"/>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rPr lang="en" sz="1400">
                <a:solidFill>
                  <a:srgbClr val="000000"/>
                </a:solidFill>
                <a:highlight>
                  <a:srgbClr val="FFFFFF"/>
                </a:highlight>
                <a:latin typeface="Georgia"/>
                <a:ea typeface="Georgia"/>
                <a:cs typeface="Georgia"/>
                <a:sym typeface="Georgia"/>
              </a:rPr>
              <a:t>This causes the </a:t>
            </a:r>
            <a:r>
              <a:rPr lang="en" sz="1400">
                <a:solidFill>
                  <a:srgbClr val="000000"/>
                </a:solidFill>
                <a:highlight>
                  <a:srgbClr val="F9F9F9"/>
                </a:highlight>
                <a:latin typeface="Georgia"/>
                <a:ea typeface="Georgia"/>
                <a:cs typeface="Georgia"/>
                <a:sym typeface="Georgia"/>
              </a:rPr>
              <a:t>ModalPage</a:t>
            </a:r>
            <a:r>
              <a:rPr lang="en" sz="1400">
                <a:solidFill>
                  <a:srgbClr val="000000"/>
                </a:solidFill>
                <a:highlight>
                  <a:srgbClr val="FFFFFF"/>
                </a:highlight>
                <a:latin typeface="Georgia"/>
                <a:ea typeface="Georgia"/>
                <a:cs typeface="Georgia"/>
                <a:sym typeface="Georgia"/>
              </a:rPr>
              <a:t> instance to be pushed onto the modal stack, where it becomes the active page, provided that an item has been selected in the </a:t>
            </a:r>
            <a:r>
              <a:rPr lang="en" sz="1400">
                <a:solidFill>
                  <a:srgbClr val="000000"/>
                </a:solidFill>
                <a:highlight>
                  <a:srgbClr val="F9F9F9"/>
                </a:highlight>
                <a:latin typeface="Georgia"/>
                <a:ea typeface="Georgia"/>
                <a:cs typeface="Georgia"/>
                <a:sym typeface="Georgia"/>
              </a:rPr>
              <a:t>ListView</a:t>
            </a:r>
            <a:r>
              <a:rPr lang="en" sz="1400">
                <a:solidFill>
                  <a:srgbClr val="000000"/>
                </a:solidFill>
                <a:highlight>
                  <a:srgbClr val="FFFFFF"/>
                </a:highlight>
                <a:latin typeface="Georgia"/>
                <a:ea typeface="Georgia"/>
                <a:cs typeface="Georgia"/>
                <a:sym typeface="Georgia"/>
              </a:rPr>
              <a:t> on the </a:t>
            </a:r>
            <a:r>
              <a:rPr lang="en" sz="1400">
                <a:solidFill>
                  <a:srgbClr val="000000"/>
                </a:solidFill>
                <a:highlight>
                  <a:srgbClr val="F9F9F9"/>
                </a:highlight>
                <a:latin typeface="Georgia"/>
                <a:ea typeface="Georgia"/>
                <a:cs typeface="Georgia"/>
                <a:sym typeface="Georgia"/>
              </a:rPr>
              <a:t>MainPage</a:t>
            </a:r>
            <a:r>
              <a:rPr lang="en" sz="1400">
                <a:solidFill>
                  <a:srgbClr val="000000"/>
                </a:solidFill>
                <a:highlight>
                  <a:srgbClr val="FFFFFF"/>
                </a:highlight>
                <a:latin typeface="Georgia"/>
                <a:ea typeface="Georgia"/>
                <a:cs typeface="Georgia"/>
                <a:sym typeface="Georgia"/>
              </a:rPr>
              <a:t> instance</a:t>
            </a:r>
            <a:endParaRPr sz="1400">
              <a:solidFill>
                <a:srgbClr val="000000"/>
              </a:solidFill>
              <a:latin typeface="Georgia"/>
              <a:ea typeface="Georgia"/>
              <a:cs typeface="Georgia"/>
              <a:sym typeface="Georgia"/>
            </a:endParaRPr>
          </a:p>
        </p:txBody>
      </p:sp>
      <p:pic>
        <p:nvPicPr>
          <p:cNvPr id="212" name="Shape 212"/>
          <p:cNvPicPr preferRelativeResize="0"/>
          <p:nvPr/>
        </p:nvPicPr>
        <p:blipFill>
          <a:blip r:embed="rId7">
            <a:alphaModFix/>
          </a:blip>
          <a:stretch>
            <a:fillRect/>
          </a:stretch>
        </p:blipFill>
        <p:spPr>
          <a:xfrm>
            <a:off x="640125" y="1938800"/>
            <a:ext cx="6326750" cy="2055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When </a:t>
            </a:r>
            <a:r>
              <a:rPr lang="en">
                <a:solidFill>
                  <a:schemeClr val="dk1"/>
                </a:solidFill>
                <a:highlight>
                  <a:srgbClr val="F9F9F9"/>
                </a:highlight>
                <a:latin typeface="Georgia"/>
                <a:ea typeface="Georgia"/>
                <a:cs typeface="Georgia"/>
                <a:sym typeface="Georgia"/>
              </a:rPr>
              <a:t>PushModalAsync</a:t>
            </a:r>
            <a:r>
              <a:rPr lang="en">
                <a:solidFill>
                  <a:schemeClr val="dk1"/>
                </a:solidFill>
                <a:latin typeface="Georgia"/>
                <a:ea typeface="Georgia"/>
                <a:cs typeface="Georgia"/>
                <a:sym typeface="Georgia"/>
              </a:rPr>
              <a:t> is invoked, the following events occur:</a:t>
            </a:r>
            <a:endParaRPr>
              <a:solidFill>
                <a:schemeClr val="dk1"/>
              </a:solidFill>
              <a:latin typeface="Georgia"/>
              <a:ea typeface="Georgia"/>
              <a:cs typeface="Georgia"/>
              <a:sym typeface="Georgia"/>
            </a:endParaRPr>
          </a:p>
          <a:p>
            <a:pPr indent="-342900" lvl="0" marL="825500" rtl="0">
              <a:spcBef>
                <a:spcPts val="1200"/>
              </a:spcBef>
              <a:spcAft>
                <a:spcPts val="0"/>
              </a:spcAft>
              <a:buClr>
                <a:schemeClr val="dk1"/>
              </a:buClr>
              <a:buSzPts val="1800"/>
              <a:buChar char="●"/>
            </a:pPr>
            <a:r>
              <a:rPr lang="en">
                <a:solidFill>
                  <a:schemeClr val="dk1"/>
                </a:solidFill>
                <a:latin typeface="Georgia"/>
                <a:ea typeface="Georgia"/>
                <a:cs typeface="Georgia"/>
                <a:sym typeface="Georgia"/>
              </a:rPr>
              <a:t>The page calling </a:t>
            </a:r>
            <a:r>
              <a:rPr lang="en">
                <a:solidFill>
                  <a:schemeClr val="dk1"/>
                </a:solidFill>
                <a:highlight>
                  <a:srgbClr val="F9F9F9"/>
                </a:highlight>
                <a:latin typeface="Georgia"/>
                <a:ea typeface="Georgia"/>
                <a:cs typeface="Georgia"/>
                <a:sym typeface="Georgia"/>
              </a:rPr>
              <a:t>PushModalAsync</a:t>
            </a:r>
            <a:r>
              <a:rPr lang="en">
                <a:solidFill>
                  <a:schemeClr val="dk1"/>
                </a:solidFill>
                <a:latin typeface="Georgia"/>
                <a:ea typeface="Georgia"/>
                <a:cs typeface="Georgia"/>
                <a:sym typeface="Georgia"/>
              </a:rPr>
              <a:t> has its </a:t>
            </a:r>
            <a:r>
              <a:rPr lang="en">
                <a:solidFill>
                  <a:schemeClr val="dk1"/>
                </a:solidFill>
                <a:highlight>
                  <a:srgbClr val="F9F9F9"/>
                </a:highlight>
                <a:latin typeface="Georgia"/>
                <a:ea typeface="Georgia"/>
                <a:cs typeface="Georgia"/>
                <a:sym typeface="Georgia"/>
              </a:rPr>
              <a:t>OnDisappearing</a:t>
            </a:r>
            <a:r>
              <a:rPr lang="en">
                <a:solidFill>
                  <a:schemeClr val="dk1"/>
                </a:solidFill>
                <a:latin typeface="Georgia"/>
                <a:ea typeface="Georgia"/>
                <a:cs typeface="Georgia"/>
                <a:sym typeface="Georgia"/>
              </a:rPr>
              <a:t> override invoked, provided that the underlying platform isn't Android.</a:t>
            </a:r>
            <a:endParaRPr>
              <a:solidFill>
                <a:schemeClr val="dk1"/>
              </a:solidFill>
              <a:latin typeface="Georgia"/>
              <a:ea typeface="Georgia"/>
              <a:cs typeface="Georgia"/>
              <a:sym typeface="Georgia"/>
            </a:endParaRPr>
          </a:p>
          <a:p>
            <a:pPr indent="-342900" lvl="0" marL="825500" rtl="0">
              <a:spcBef>
                <a:spcPts val="0"/>
              </a:spcBef>
              <a:spcAft>
                <a:spcPts val="0"/>
              </a:spcAft>
              <a:buClr>
                <a:schemeClr val="dk1"/>
              </a:buClr>
              <a:buSzPts val="1800"/>
              <a:buChar char="●"/>
            </a:pPr>
            <a:r>
              <a:rPr lang="en">
                <a:solidFill>
                  <a:schemeClr val="dk1"/>
                </a:solidFill>
                <a:latin typeface="Georgia"/>
                <a:ea typeface="Georgia"/>
                <a:cs typeface="Georgia"/>
                <a:sym typeface="Georgia"/>
              </a:rPr>
              <a:t>The page being navigated to has its </a:t>
            </a:r>
            <a:r>
              <a:rPr lang="en">
                <a:solidFill>
                  <a:schemeClr val="dk1"/>
                </a:solidFill>
                <a:highlight>
                  <a:srgbClr val="F9F9F9"/>
                </a:highlight>
                <a:latin typeface="Georgia"/>
                <a:ea typeface="Georgia"/>
                <a:cs typeface="Georgia"/>
                <a:sym typeface="Georgia"/>
              </a:rPr>
              <a:t>OnAppearing</a:t>
            </a:r>
            <a:r>
              <a:rPr lang="en">
                <a:solidFill>
                  <a:schemeClr val="dk1"/>
                </a:solidFill>
                <a:latin typeface="Georgia"/>
                <a:ea typeface="Georgia"/>
                <a:cs typeface="Georgia"/>
                <a:sym typeface="Georgia"/>
              </a:rPr>
              <a:t> override invoked.</a:t>
            </a:r>
            <a:endParaRPr>
              <a:solidFill>
                <a:schemeClr val="dk1"/>
              </a:solidFill>
              <a:latin typeface="Georgia"/>
              <a:ea typeface="Georgia"/>
              <a:cs typeface="Georgia"/>
              <a:sym typeface="Georgia"/>
            </a:endParaRPr>
          </a:p>
          <a:p>
            <a:pPr indent="-342900" lvl="0" marL="825500" rtl="0">
              <a:spcBef>
                <a:spcPts val="0"/>
              </a:spcBef>
              <a:spcAft>
                <a:spcPts val="0"/>
              </a:spcAft>
              <a:buClr>
                <a:schemeClr val="dk1"/>
              </a:buClr>
              <a:buSzPts val="1800"/>
              <a:buChar char="●"/>
            </a:pPr>
            <a:r>
              <a:rPr lang="en">
                <a:solidFill>
                  <a:schemeClr val="dk1"/>
                </a:solidFill>
                <a:latin typeface="Georgia"/>
                <a:ea typeface="Georgia"/>
                <a:cs typeface="Georgia"/>
                <a:sym typeface="Georgia"/>
              </a:rPr>
              <a:t>The </a:t>
            </a:r>
            <a:r>
              <a:rPr lang="en">
                <a:solidFill>
                  <a:schemeClr val="dk1"/>
                </a:solidFill>
                <a:highlight>
                  <a:srgbClr val="F9F9F9"/>
                </a:highlight>
                <a:latin typeface="Georgia"/>
                <a:ea typeface="Georgia"/>
                <a:cs typeface="Georgia"/>
                <a:sym typeface="Georgia"/>
              </a:rPr>
              <a:t>PushAsync</a:t>
            </a:r>
            <a:r>
              <a:rPr lang="en">
                <a:solidFill>
                  <a:schemeClr val="dk1"/>
                </a:solidFill>
                <a:latin typeface="Georgia"/>
                <a:ea typeface="Georgia"/>
                <a:cs typeface="Georgia"/>
                <a:sym typeface="Georgia"/>
              </a:rPr>
              <a:t> task completes.</a:t>
            </a:r>
            <a:endParaRPr>
              <a:solidFill>
                <a:schemeClr val="dk1"/>
              </a:solidFill>
              <a:latin typeface="Georgia"/>
              <a:ea typeface="Georgia"/>
              <a:cs typeface="Georgia"/>
              <a:sym typeface="Georgia"/>
            </a:endParaRPr>
          </a:p>
          <a:p>
            <a:pPr indent="0" lvl="0" marL="0">
              <a:spcBef>
                <a:spcPts val="12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280250"/>
            <a:ext cx="8520600" cy="572700"/>
          </a:xfrm>
          <a:prstGeom prst="rect">
            <a:avLst/>
          </a:prstGeom>
        </p:spPr>
        <p:txBody>
          <a:bodyPr anchorCtr="0" anchor="t" bIns="91425" lIns="91425" spcFirstLastPara="1" rIns="91425" wrap="square" tIns="91425">
            <a:noAutofit/>
          </a:bodyPr>
          <a:lstStyle/>
          <a:p>
            <a:pPr indent="0" lvl="0" marL="101600" rtl="0" algn="ctr">
              <a:lnSpc>
                <a:spcPct val="104347"/>
              </a:lnSpc>
              <a:spcBef>
                <a:spcPts val="2300"/>
              </a:spcBef>
              <a:spcAft>
                <a:spcPts val="0"/>
              </a:spcAft>
              <a:buClr>
                <a:schemeClr val="dk1"/>
              </a:buClr>
              <a:buSzPts val="1100"/>
              <a:buFont typeface="Arial"/>
              <a:buNone/>
            </a:pPr>
            <a:r>
              <a:rPr lang="en" sz="2400">
                <a:latin typeface="Georgia"/>
                <a:ea typeface="Georgia"/>
                <a:cs typeface="Georgia"/>
                <a:sym typeface="Georgia"/>
              </a:rPr>
              <a:t>Popping Pages from the Modal Stack</a:t>
            </a:r>
            <a:endParaRPr sz="2400">
              <a:latin typeface="Georgia"/>
              <a:ea typeface="Georgia"/>
              <a:cs typeface="Georgia"/>
              <a:sym typeface="Georgia"/>
            </a:endParaRPr>
          </a:p>
          <a:p>
            <a:pPr indent="0" lvl="0" marL="0">
              <a:spcBef>
                <a:spcPts val="1400"/>
              </a:spcBef>
              <a:spcAft>
                <a:spcPts val="0"/>
              </a:spcAft>
              <a:buNone/>
            </a:pPr>
            <a:r>
              <a:t/>
            </a:r>
            <a:endParaRPr/>
          </a:p>
        </p:txBody>
      </p:sp>
      <p:sp>
        <p:nvSpPr>
          <p:cNvPr id="224" name="Shape 2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sz="1400">
                <a:solidFill>
                  <a:srgbClr val="000000"/>
                </a:solidFill>
                <a:highlight>
                  <a:srgbClr val="FFFFFF"/>
                </a:highlight>
                <a:latin typeface="Georgia"/>
                <a:ea typeface="Georgia"/>
                <a:cs typeface="Georgia"/>
                <a:sym typeface="Georgia"/>
              </a:rPr>
              <a:t>The active page can be popped from the modal stack by pressing the Back button on the device</a:t>
            </a:r>
            <a:endParaRPr sz="1400">
              <a:solidFill>
                <a:srgbClr val="000000"/>
              </a:solidFill>
              <a:highlight>
                <a:srgbClr val="FFFFFF"/>
              </a:highlight>
              <a:latin typeface="Georgia"/>
              <a:ea typeface="Georgia"/>
              <a:cs typeface="Georgia"/>
              <a:sym typeface="Georgia"/>
            </a:endParaRPr>
          </a:p>
          <a:p>
            <a:pPr indent="0" lvl="0" marL="0">
              <a:lnSpc>
                <a:spcPct val="100000"/>
              </a:lnSpc>
              <a:spcBef>
                <a:spcPts val="1600"/>
              </a:spcBef>
              <a:spcAft>
                <a:spcPts val="0"/>
              </a:spcAft>
              <a:buNone/>
            </a:pPr>
            <a:r>
              <a:rPr lang="en" sz="1400">
                <a:solidFill>
                  <a:srgbClr val="000000"/>
                </a:solidFill>
                <a:highlight>
                  <a:srgbClr val="FFFFFF"/>
                </a:highlight>
                <a:latin typeface="Georgia"/>
                <a:ea typeface="Georgia"/>
                <a:cs typeface="Georgia"/>
                <a:sym typeface="Georgia"/>
              </a:rPr>
              <a:t>To programmatically return to the original page, the </a:t>
            </a:r>
            <a:r>
              <a:rPr lang="en" sz="1400">
                <a:solidFill>
                  <a:srgbClr val="000000"/>
                </a:solidFill>
                <a:highlight>
                  <a:srgbClr val="F9F9F9"/>
                </a:highlight>
                <a:latin typeface="Georgia"/>
                <a:ea typeface="Georgia"/>
                <a:cs typeface="Georgia"/>
                <a:sym typeface="Georgia"/>
              </a:rPr>
              <a:t>ModalPage</a:t>
            </a:r>
            <a:r>
              <a:rPr lang="en" sz="1400">
                <a:solidFill>
                  <a:srgbClr val="000000"/>
                </a:solidFill>
                <a:highlight>
                  <a:srgbClr val="FFFFFF"/>
                </a:highlight>
                <a:latin typeface="Georgia"/>
                <a:ea typeface="Georgia"/>
                <a:cs typeface="Georgia"/>
                <a:sym typeface="Georgia"/>
              </a:rPr>
              <a:t> instance must invoke the </a:t>
            </a:r>
            <a:r>
              <a:rPr lang="en" sz="1400">
                <a:solidFill>
                  <a:srgbClr val="000000"/>
                </a:solidFill>
                <a:highlight>
                  <a:srgbClr val="F9F9F9"/>
                </a:highlight>
                <a:latin typeface="Georgia"/>
                <a:ea typeface="Georgia"/>
                <a:cs typeface="Georgia"/>
                <a:sym typeface="Georgia"/>
              </a:rPr>
              <a:t>PopModalAsync</a:t>
            </a:r>
            <a:r>
              <a:rPr lang="en" sz="1400">
                <a:solidFill>
                  <a:srgbClr val="000000"/>
                </a:solidFill>
                <a:highlight>
                  <a:srgbClr val="FFFFFF"/>
                </a:highlight>
                <a:latin typeface="Georgia"/>
                <a:ea typeface="Georgia"/>
                <a:cs typeface="Georgia"/>
                <a:sym typeface="Georgia"/>
              </a:rPr>
              <a:t> method,</a:t>
            </a:r>
            <a:endParaRPr sz="1400">
              <a:solidFill>
                <a:srgbClr val="000000"/>
              </a:solidFill>
              <a:highlight>
                <a:srgbClr val="FFFFFF"/>
              </a:highlight>
              <a:latin typeface="Georgia"/>
              <a:ea typeface="Georgia"/>
              <a:cs typeface="Georgia"/>
              <a:sym typeface="Georgia"/>
            </a:endParaRPr>
          </a:p>
          <a:p>
            <a:pPr indent="0" lvl="0" marL="0">
              <a:spcBef>
                <a:spcPts val="1600"/>
              </a:spcBef>
              <a:spcAft>
                <a:spcPts val="0"/>
              </a:spcAft>
              <a:buNone/>
            </a:pPr>
            <a:r>
              <a:t/>
            </a:r>
            <a:endParaRPr sz="1200">
              <a:solidFill>
                <a:schemeClr val="dk1"/>
              </a:solidFill>
              <a:highlight>
                <a:srgbClr val="FFFFFF"/>
              </a:highlight>
            </a:endParaRPr>
          </a:p>
          <a:p>
            <a:pPr indent="0" lvl="0" marL="0">
              <a:spcBef>
                <a:spcPts val="1600"/>
              </a:spcBef>
              <a:spcAft>
                <a:spcPts val="0"/>
              </a:spcAft>
              <a:buNone/>
            </a:pPr>
            <a:r>
              <a:t/>
            </a:r>
            <a:endParaRPr sz="1200">
              <a:solidFill>
                <a:schemeClr val="dk1"/>
              </a:solidFill>
              <a:highlight>
                <a:srgbClr val="FFFFFF"/>
              </a:highlight>
            </a:endParaRPr>
          </a:p>
          <a:p>
            <a:pPr indent="0" lvl="0" marL="0">
              <a:spcBef>
                <a:spcPts val="1600"/>
              </a:spcBef>
              <a:spcAft>
                <a:spcPts val="0"/>
              </a:spcAft>
              <a:buNone/>
            </a:pPr>
            <a:r>
              <a:t/>
            </a:r>
            <a:endParaRPr sz="1200">
              <a:solidFill>
                <a:schemeClr val="dk1"/>
              </a:solidFill>
              <a:highlight>
                <a:srgbClr val="FFFFFF"/>
              </a:highlight>
            </a:endParaRPr>
          </a:p>
          <a:p>
            <a:pPr indent="0" lvl="0" marL="0">
              <a:spcBef>
                <a:spcPts val="1600"/>
              </a:spcBef>
              <a:spcAft>
                <a:spcPts val="1600"/>
              </a:spcAft>
              <a:buNone/>
            </a:pPr>
            <a:r>
              <a:rPr lang="en" sz="1400">
                <a:solidFill>
                  <a:schemeClr val="dk1"/>
                </a:solidFill>
                <a:highlight>
                  <a:srgbClr val="FFFFFF"/>
                </a:highlight>
                <a:latin typeface="Georgia"/>
                <a:ea typeface="Georgia"/>
                <a:cs typeface="Georgia"/>
                <a:sym typeface="Georgia"/>
              </a:rPr>
              <a:t>This causes the </a:t>
            </a:r>
            <a:r>
              <a:rPr lang="en" sz="1400">
                <a:solidFill>
                  <a:schemeClr val="dk1"/>
                </a:solidFill>
                <a:highlight>
                  <a:srgbClr val="F9F9F9"/>
                </a:highlight>
                <a:latin typeface="Georgia"/>
                <a:ea typeface="Georgia"/>
                <a:cs typeface="Georgia"/>
                <a:sym typeface="Georgia"/>
              </a:rPr>
              <a:t>ModalPage</a:t>
            </a:r>
            <a:r>
              <a:rPr lang="en" sz="1400">
                <a:solidFill>
                  <a:schemeClr val="dk1"/>
                </a:solidFill>
                <a:highlight>
                  <a:srgbClr val="FFFFFF"/>
                </a:highlight>
                <a:latin typeface="Georgia"/>
                <a:ea typeface="Georgia"/>
                <a:cs typeface="Georgia"/>
                <a:sym typeface="Georgia"/>
              </a:rPr>
              <a:t> instance to be removed from the modal stack, with the new topmost page becoming the active page</a:t>
            </a:r>
            <a:endParaRPr sz="1400">
              <a:solidFill>
                <a:schemeClr val="dk1"/>
              </a:solidFill>
              <a:highlight>
                <a:srgbClr val="FFFFFF"/>
              </a:highlight>
              <a:latin typeface="Georgia"/>
              <a:ea typeface="Georgia"/>
              <a:cs typeface="Georgia"/>
              <a:sym typeface="Georgia"/>
            </a:endParaRPr>
          </a:p>
        </p:txBody>
      </p:sp>
      <p:pic>
        <p:nvPicPr>
          <p:cNvPr id="225" name="Shape 225"/>
          <p:cNvPicPr preferRelativeResize="0"/>
          <p:nvPr/>
        </p:nvPicPr>
        <p:blipFill>
          <a:blip r:embed="rId3">
            <a:alphaModFix/>
          </a:blip>
          <a:stretch>
            <a:fillRect/>
          </a:stretch>
        </p:blipFill>
        <p:spPr>
          <a:xfrm>
            <a:off x="655763" y="2281263"/>
            <a:ext cx="5629275" cy="942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rgbClr val="000000"/>
                </a:solidFill>
                <a:highlight>
                  <a:srgbClr val="F9F9F9"/>
                </a:highlight>
                <a:latin typeface="Georgia"/>
                <a:ea typeface="Georgia"/>
                <a:cs typeface="Georgia"/>
                <a:sym typeface="Georgia"/>
              </a:rPr>
              <a:t>PopModalAsync</a:t>
            </a:r>
            <a:r>
              <a:rPr lang="en">
                <a:solidFill>
                  <a:schemeClr val="dk1"/>
                </a:solidFill>
                <a:latin typeface="Georgia"/>
                <a:ea typeface="Georgia"/>
                <a:cs typeface="Georgia"/>
                <a:sym typeface="Georgia"/>
              </a:rPr>
              <a:t> is invoked, the following events occur:</a:t>
            </a:r>
            <a:endParaRPr>
              <a:solidFill>
                <a:schemeClr val="dk1"/>
              </a:solidFill>
              <a:latin typeface="Georgia"/>
              <a:ea typeface="Georgia"/>
              <a:cs typeface="Georgia"/>
              <a:sym typeface="Georgia"/>
            </a:endParaRPr>
          </a:p>
          <a:p>
            <a:pPr indent="-342900" lvl="0" marL="825500" rtl="0">
              <a:spcBef>
                <a:spcPts val="1200"/>
              </a:spcBef>
              <a:spcAft>
                <a:spcPts val="0"/>
              </a:spcAft>
              <a:buClr>
                <a:schemeClr val="dk1"/>
              </a:buClr>
              <a:buSzPts val="1800"/>
              <a:buChar char="●"/>
            </a:pPr>
            <a:r>
              <a:rPr lang="en">
                <a:solidFill>
                  <a:schemeClr val="dk1"/>
                </a:solidFill>
                <a:latin typeface="Georgia"/>
                <a:ea typeface="Georgia"/>
                <a:cs typeface="Georgia"/>
                <a:sym typeface="Georgia"/>
              </a:rPr>
              <a:t>The page calling </a:t>
            </a:r>
            <a:r>
              <a:rPr lang="en">
                <a:solidFill>
                  <a:schemeClr val="dk1"/>
                </a:solidFill>
                <a:highlight>
                  <a:srgbClr val="F9F9F9"/>
                </a:highlight>
                <a:latin typeface="Georgia"/>
                <a:ea typeface="Georgia"/>
                <a:cs typeface="Georgia"/>
                <a:sym typeface="Georgia"/>
              </a:rPr>
              <a:t>PopModalAsync</a:t>
            </a:r>
            <a:r>
              <a:rPr lang="en">
                <a:solidFill>
                  <a:schemeClr val="dk1"/>
                </a:solidFill>
                <a:latin typeface="Georgia"/>
                <a:ea typeface="Georgia"/>
                <a:cs typeface="Georgia"/>
                <a:sym typeface="Georgia"/>
              </a:rPr>
              <a:t> has its </a:t>
            </a:r>
            <a:r>
              <a:rPr lang="en">
                <a:solidFill>
                  <a:schemeClr val="dk1"/>
                </a:solidFill>
                <a:highlight>
                  <a:srgbClr val="F9F9F9"/>
                </a:highlight>
                <a:latin typeface="Georgia"/>
                <a:ea typeface="Georgia"/>
                <a:cs typeface="Georgia"/>
                <a:sym typeface="Georgia"/>
              </a:rPr>
              <a:t>OnDisappearing</a:t>
            </a:r>
            <a:r>
              <a:rPr lang="en">
                <a:solidFill>
                  <a:schemeClr val="dk1"/>
                </a:solidFill>
                <a:latin typeface="Georgia"/>
                <a:ea typeface="Georgia"/>
                <a:cs typeface="Georgia"/>
                <a:sym typeface="Georgia"/>
              </a:rPr>
              <a:t> override invoked.</a:t>
            </a:r>
            <a:endParaRPr>
              <a:solidFill>
                <a:schemeClr val="dk1"/>
              </a:solidFill>
              <a:latin typeface="Georgia"/>
              <a:ea typeface="Georgia"/>
              <a:cs typeface="Georgia"/>
              <a:sym typeface="Georgia"/>
            </a:endParaRPr>
          </a:p>
          <a:p>
            <a:pPr indent="-342900" lvl="0" marL="825500" rtl="0">
              <a:spcBef>
                <a:spcPts val="0"/>
              </a:spcBef>
              <a:spcAft>
                <a:spcPts val="0"/>
              </a:spcAft>
              <a:buClr>
                <a:schemeClr val="dk1"/>
              </a:buClr>
              <a:buSzPts val="1800"/>
              <a:buChar char="●"/>
            </a:pPr>
            <a:r>
              <a:rPr lang="en">
                <a:solidFill>
                  <a:schemeClr val="dk1"/>
                </a:solidFill>
                <a:latin typeface="Georgia"/>
                <a:ea typeface="Georgia"/>
                <a:cs typeface="Georgia"/>
                <a:sym typeface="Georgia"/>
              </a:rPr>
              <a:t>The page being returned to has its </a:t>
            </a:r>
            <a:r>
              <a:rPr lang="en">
                <a:solidFill>
                  <a:schemeClr val="dk1"/>
                </a:solidFill>
                <a:highlight>
                  <a:srgbClr val="F9F9F9"/>
                </a:highlight>
                <a:latin typeface="Georgia"/>
                <a:ea typeface="Georgia"/>
                <a:cs typeface="Georgia"/>
                <a:sym typeface="Georgia"/>
              </a:rPr>
              <a:t>OnAppearing</a:t>
            </a:r>
            <a:r>
              <a:rPr lang="en">
                <a:solidFill>
                  <a:schemeClr val="dk1"/>
                </a:solidFill>
                <a:latin typeface="Georgia"/>
                <a:ea typeface="Georgia"/>
                <a:cs typeface="Georgia"/>
                <a:sym typeface="Georgia"/>
              </a:rPr>
              <a:t> override invoked, provided that the underlying platform isn't Android.</a:t>
            </a:r>
            <a:endParaRPr>
              <a:solidFill>
                <a:schemeClr val="dk1"/>
              </a:solidFill>
              <a:latin typeface="Georgia"/>
              <a:ea typeface="Georgia"/>
              <a:cs typeface="Georgia"/>
              <a:sym typeface="Georgia"/>
            </a:endParaRPr>
          </a:p>
          <a:p>
            <a:pPr indent="-342900" lvl="0" marL="825500" rtl="0">
              <a:spcBef>
                <a:spcPts val="0"/>
              </a:spcBef>
              <a:spcAft>
                <a:spcPts val="0"/>
              </a:spcAft>
              <a:buClr>
                <a:schemeClr val="dk1"/>
              </a:buClr>
              <a:buSzPts val="1800"/>
              <a:buChar char="●"/>
            </a:pPr>
            <a:r>
              <a:rPr lang="en">
                <a:solidFill>
                  <a:schemeClr val="dk1"/>
                </a:solidFill>
                <a:latin typeface="Georgia"/>
                <a:ea typeface="Georgia"/>
                <a:cs typeface="Georgia"/>
                <a:sym typeface="Georgia"/>
              </a:rPr>
              <a:t>The </a:t>
            </a:r>
            <a:r>
              <a:rPr lang="en">
                <a:solidFill>
                  <a:schemeClr val="dk1"/>
                </a:solidFill>
                <a:highlight>
                  <a:srgbClr val="F9F9F9"/>
                </a:highlight>
                <a:latin typeface="Georgia"/>
                <a:ea typeface="Georgia"/>
                <a:cs typeface="Georgia"/>
                <a:sym typeface="Georgia"/>
              </a:rPr>
              <a:t>PopModalAsync</a:t>
            </a:r>
            <a:r>
              <a:rPr lang="en">
                <a:solidFill>
                  <a:schemeClr val="dk1"/>
                </a:solidFill>
                <a:latin typeface="Georgia"/>
                <a:ea typeface="Georgia"/>
                <a:cs typeface="Georgia"/>
                <a:sym typeface="Georgia"/>
              </a:rPr>
              <a:t> task returns.</a:t>
            </a:r>
            <a:endParaRPr>
              <a:solidFill>
                <a:schemeClr val="dk1"/>
              </a:solidFill>
              <a:latin typeface="Georgia"/>
              <a:ea typeface="Georgia"/>
              <a:cs typeface="Georgia"/>
              <a:sym typeface="Georgia"/>
            </a:endParaRPr>
          </a:p>
          <a:p>
            <a:pPr indent="0" lvl="0" marL="0" rtl="0">
              <a:spcBef>
                <a:spcPts val="1200"/>
              </a:spcBef>
              <a:spcAft>
                <a:spcPts val="0"/>
              </a:spcAft>
              <a:buClr>
                <a:schemeClr val="dk1"/>
              </a:buClr>
              <a:buSzPts val="1100"/>
              <a:buFont typeface="Arial"/>
              <a:buNone/>
            </a:pPr>
            <a:r>
              <a:t/>
            </a:r>
            <a:endParaRPr>
              <a:solidFill>
                <a:schemeClr val="dk1"/>
              </a:solidFill>
              <a:latin typeface="Georgia"/>
              <a:ea typeface="Georgia"/>
              <a:cs typeface="Georgia"/>
              <a:sym typeface="Georgia"/>
            </a:endParaRPr>
          </a:p>
          <a:p>
            <a:pPr indent="0" lvl="0" marL="0">
              <a:spcBef>
                <a:spcPts val="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Tabbed Page</a:t>
            </a:r>
            <a:endParaRPr>
              <a:solidFill>
                <a:srgbClr val="3498DB"/>
              </a:solidFill>
              <a:latin typeface="Georgia"/>
              <a:ea typeface="Georgia"/>
              <a:cs typeface="Georgia"/>
              <a:sym typeface="Georgia"/>
            </a:endParaRPr>
          </a:p>
        </p:txBody>
      </p:sp>
      <p:sp>
        <p:nvSpPr>
          <p:cNvPr id="237" name="Shape 237"/>
          <p:cNvSpPr txBox="1"/>
          <p:nvPr/>
        </p:nvSpPr>
        <p:spPr>
          <a:xfrm>
            <a:off x="461775" y="1094050"/>
            <a:ext cx="7140000" cy="31827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a:highlight>
                  <a:schemeClr val="lt1"/>
                </a:highlight>
                <a:latin typeface="Georgia"/>
                <a:ea typeface="Georgia"/>
                <a:cs typeface="Georgia"/>
                <a:sym typeface="Georgia"/>
              </a:rPr>
              <a:t>The TabbedPage page is a collection of tabs. Each tab has a title and may have an icon. </a:t>
            </a:r>
            <a:endParaRPr>
              <a:highlight>
                <a:schemeClr val="lt1"/>
              </a:highlight>
              <a:latin typeface="Georgia"/>
              <a:ea typeface="Georgia"/>
              <a:cs typeface="Georgia"/>
              <a:sym typeface="Georgia"/>
            </a:endParaRPr>
          </a:p>
          <a:p>
            <a:pPr indent="0" lvl="0" marL="0" rtl="0">
              <a:lnSpc>
                <a:spcPct val="150000"/>
              </a:lnSpc>
              <a:spcBef>
                <a:spcPts val="0"/>
              </a:spcBef>
              <a:spcAft>
                <a:spcPts val="0"/>
              </a:spcAft>
              <a:buNone/>
            </a:pPr>
            <a:r>
              <a:t/>
            </a:r>
            <a:endParaRPr sz="1800">
              <a:latin typeface="Georgia"/>
              <a:ea typeface="Georgia"/>
              <a:cs typeface="Georgia"/>
              <a:sym typeface="Georgia"/>
            </a:endParaRPr>
          </a:p>
          <a:p>
            <a:pPr indent="0" lvl="0" marL="0">
              <a:lnSpc>
                <a:spcPct val="150000"/>
              </a:lnSpc>
              <a:spcBef>
                <a:spcPts val="0"/>
              </a:spcBef>
              <a:spcAft>
                <a:spcPts val="0"/>
              </a:spcAft>
              <a:buNone/>
            </a:pPr>
            <a:r>
              <a:rPr lang="en" sz="1800">
                <a:latin typeface="Georgia"/>
                <a:ea typeface="Georgia"/>
                <a:cs typeface="Georgia"/>
                <a:sym typeface="Georgia"/>
              </a:rPr>
              <a:t>Properties:</a:t>
            </a:r>
            <a:endParaRPr sz="1800">
              <a:latin typeface="Georgia"/>
              <a:ea typeface="Georgia"/>
              <a:cs typeface="Georgia"/>
              <a:sym typeface="Georgia"/>
            </a:endParaRPr>
          </a:p>
          <a:p>
            <a:pPr indent="-317500" lvl="0" marL="457200" rtl="0">
              <a:lnSpc>
                <a:spcPct val="115000"/>
              </a:lnSpc>
              <a:spcBef>
                <a:spcPts val="0"/>
              </a:spcBef>
              <a:spcAft>
                <a:spcPts val="0"/>
              </a:spcAft>
              <a:buClr>
                <a:schemeClr val="dk1"/>
              </a:buClr>
              <a:buSzPts val="1400"/>
              <a:buFont typeface="Georgia"/>
              <a:buChar char="●"/>
            </a:pPr>
            <a:r>
              <a:rPr b="1" lang="en">
                <a:latin typeface="Georgia"/>
                <a:ea typeface="Georgia"/>
                <a:cs typeface="Georgia"/>
                <a:sym typeface="Georgia"/>
              </a:rPr>
              <a:t>BarBackgroundColor - </a:t>
            </a:r>
            <a:r>
              <a:rPr lang="en">
                <a:solidFill>
                  <a:schemeClr val="dk1"/>
                </a:solidFill>
                <a:latin typeface="Georgia"/>
                <a:ea typeface="Georgia"/>
                <a:cs typeface="Georgia"/>
                <a:sym typeface="Georgia"/>
              </a:rPr>
              <a:t>Gets or sets the background color of the bar.</a:t>
            </a:r>
            <a:endParaRPr>
              <a:solidFill>
                <a:schemeClr val="dk1"/>
              </a:solidFill>
              <a:latin typeface="Georgia"/>
              <a:ea typeface="Georgia"/>
              <a:cs typeface="Georgia"/>
              <a:sym typeface="Georgia"/>
            </a:endParaRPr>
          </a:p>
          <a:p>
            <a:pPr indent="-317500" lvl="0" marL="457200" rtl="0">
              <a:lnSpc>
                <a:spcPct val="115000"/>
              </a:lnSpc>
              <a:spcBef>
                <a:spcPts val="0"/>
              </a:spcBef>
              <a:spcAft>
                <a:spcPts val="0"/>
              </a:spcAft>
              <a:buClr>
                <a:schemeClr val="dk1"/>
              </a:buClr>
              <a:buSzPts val="1400"/>
              <a:buFont typeface="Georgia"/>
              <a:buChar char="●"/>
            </a:pPr>
            <a:r>
              <a:rPr b="1" lang="en">
                <a:solidFill>
                  <a:schemeClr val="dk1"/>
                </a:solidFill>
                <a:latin typeface="Georgia"/>
                <a:ea typeface="Georgia"/>
                <a:cs typeface="Georgia"/>
                <a:sym typeface="Georgia"/>
              </a:rPr>
              <a:t>BarTextColor - </a:t>
            </a:r>
            <a:r>
              <a:rPr lang="en">
                <a:solidFill>
                  <a:schemeClr val="dk1"/>
                </a:solidFill>
                <a:latin typeface="Georgia"/>
                <a:ea typeface="Georgia"/>
                <a:cs typeface="Georgia"/>
                <a:sym typeface="Georgia"/>
              </a:rPr>
              <a:t>Gets or sets the color of text on the bar.</a:t>
            </a:r>
            <a:endParaRPr>
              <a:solidFill>
                <a:schemeClr val="dk1"/>
              </a:solidFill>
              <a:latin typeface="Georgia"/>
              <a:ea typeface="Georgia"/>
              <a:cs typeface="Georgia"/>
              <a:sym typeface="Georgia"/>
            </a:endParaRPr>
          </a:p>
          <a:p>
            <a:pPr indent="0" lvl="0" marL="0" rtl="0">
              <a:lnSpc>
                <a:spcPct val="115000"/>
              </a:lnSpc>
              <a:spcBef>
                <a:spcPts val="0"/>
              </a:spcBef>
              <a:spcAft>
                <a:spcPts val="0"/>
              </a:spcAft>
              <a:buNone/>
            </a:pPr>
            <a:r>
              <a:t/>
            </a:r>
            <a:endParaRPr>
              <a:solidFill>
                <a:schemeClr val="dk1"/>
              </a:solidFill>
              <a:latin typeface="Georgia"/>
              <a:ea typeface="Georgia"/>
              <a:cs typeface="Georgia"/>
              <a:sym typeface="Georgia"/>
            </a:endParaRPr>
          </a:p>
          <a:p>
            <a:pPr indent="0" lvl="0" marL="0" rtl="0">
              <a:lnSpc>
                <a:spcPct val="115000"/>
              </a:lnSpc>
              <a:spcBef>
                <a:spcPts val="0"/>
              </a:spcBef>
              <a:spcAft>
                <a:spcPts val="0"/>
              </a:spcAft>
              <a:buNone/>
            </a:pPr>
            <a:r>
              <a:rPr lang="en" sz="1800">
                <a:solidFill>
                  <a:schemeClr val="dk1"/>
                </a:solidFill>
                <a:latin typeface="Georgia"/>
                <a:ea typeface="Georgia"/>
                <a:cs typeface="Georgia"/>
                <a:sym typeface="Georgia"/>
              </a:rPr>
              <a:t>Key Points:</a:t>
            </a:r>
            <a:endParaRPr sz="1800">
              <a:solidFill>
                <a:schemeClr val="dk1"/>
              </a:solidFill>
              <a:latin typeface="Georgia"/>
              <a:ea typeface="Georgia"/>
              <a:cs typeface="Georgia"/>
              <a:sym typeface="Georgia"/>
            </a:endParaRPr>
          </a:p>
          <a:p>
            <a:pPr indent="0" lvl="0" marL="0" rtl="0">
              <a:lnSpc>
                <a:spcPct val="115000"/>
              </a:lnSpc>
              <a:spcBef>
                <a:spcPts val="0"/>
              </a:spcBef>
              <a:spcAft>
                <a:spcPts val="0"/>
              </a:spcAft>
              <a:buNone/>
            </a:pPr>
            <a:r>
              <a:rPr lang="en">
                <a:highlight>
                  <a:schemeClr val="lt1"/>
                </a:highlight>
                <a:latin typeface="Georgia"/>
                <a:ea typeface="Georgia"/>
                <a:cs typeface="Georgia"/>
                <a:sym typeface="Georgia"/>
              </a:rPr>
              <a:t>It's recommended that a TabbedPage should be populated with NavigationPage and ContentPage instances only. This will help to ensure a consistent user experience across all platforms.</a:t>
            </a:r>
            <a:endParaRPr>
              <a:highlight>
                <a:schemeClr val="lt1"/>
              </a:highlight>
              <a:latin typeface="Georgia"/>
              <a:ea typeface="Georgia"/>
              <a:cs typeface="Georgia"/>
              <a:sym typeface="Georgia"/>
            </a:endParaRPr>
          </a:p>
          <a:p>
            <a:pPr indent="0" lvl="0" marL="0">
              <a:spcBef>
                <a:spcPts val="0"/>
              </a:spcBef>
              <a:spcAft>
                <a:spcPts val="0"/>
              </a:spcAft>
              <a:buNone/>
            </a:pPr>
            <a:r>
              <a:t/>
            </a:r>
            <a:endParaRPr sz="18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pic>
        <p:nvPicPr>
          <p:cNvPr id="66" name="Shape 66"/>
          <p:cNvPicPr preferRelativeResize="0"/>
          <p:nvPr/>
        </p:nvPicPr>
        <p:blipFill>
          <a:blip r:embed="rId3">
            <a:alphaModFix/>
          </a:blip>
          <a:stretch>
            <a:fillRect/>
          </a:stretch>
        </p:blipFill>
        <p:spPr>
          <a:xfrm>
            <a:off x="180825" y="1347975"/>
            <a:ext cx="8839199" cy="244755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pic>
        <p:nvPicPr>
          <p:cNvPr id="242" name="Shape 242"/>
          <p:cNvPicPr preferRelativeResize="0"/>
          <p:nvPr/>
        </p:nvPicPr>
        <p:blipFill>
          <a:blip r:embed="rId3">
            <a:alphaModFix/>
          </a:blip>
          <a:stretch>
            <a:fillRect/>
          </a:stretch>
        </p:blipFill>
        <p:spPr>
          <a:xfrm>
            <a:off x="740438" y="1312350"/>
            <a:ext cx="7663126" cy="2518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pic>
        <p:nvPicPr>
          <p:cNvPr id="247" name="Shape 247"/>
          <p:cNvPicPr preferRelativeResize="0"/>
          <p:nvPr/>
        </p:nvPicPr>
        <p:blipFill>
          <a:blip r:embed="rId3">
            <a:alphaModFix/>
          </a:blip>
          <a:stretch>
            <a:fillRect/>
          </a:stretch>
        </p:blipFill>
        <p:spPr>
          <a:xfrm>
            <a:off x="628400" y="1409700"/>
            <a:ext cx="5105400" cy="2324100"/>
          </a:xfrm>
          <a:prstGeom prst="rect">
            <a:avLst/>
          </a:prstGeom>
          <a:noFill/>
          <a:ln>
            <a:noFill/>
          </a:ln>
        </p:spPr>
      </p:pic>
      <p:pic>
        <p:nvPicPr>
          <p:cNvPr id="248" name="Shape 248"/>
          <p:cNvPicPr preferRelativeResize="0"/>
          <p:nvPr/>
        </p:nvPicPr>
        <p:blipFill>
          <a:blip r:embed="rId4">
            <a:alphaModFix/>
          </a:blip>
          <a:stretch>
            <a:fillRect/>
          </a:stretch>
        </p:blipFill>
        <p:spPr>
          <a:xfrm>
            <a:off x="5733800" y="1119476"/>
            <a:ext cx="3151250" cy="290455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Templated Page</a:t>
            </a:r>
            <a:endParaRPr>
              <a:solidFill>
                <a:srgbClr val="3498DB"/>
              </a:solidFill>
              <a:latin typeface="Georgia"/>
              <a:ea typeface="Georgia"/>
              <a:cs typeface="Georgia"/>
              <a:sym typeface="Georgia"/>
            </a:endParaRPr>
          </a:p>
        </p:txBody>
      </p:sp>
      <p:sp>
        <p:nvSpPr>
          <p:cNvPr id="254" name="Shape 2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TemplatedPage displays full-screen content with a control template, and is the base class for ContentPage.</a:t>
            </a:r>
            <a:endParaRPr sz="1400">
              <a:solidFill>
                <a:schemeClr val="dk1"/>
              </a:solidFill>
              <a:latin typeface="Georgia"/>
              <a:ea typeface="Georgia"/>
              <a:cs typeface="Georgia"/>
              <a:sym typeface="Georgia"/>
            </a:endParaRPr>
          </a:p>
          <a:p>
            <a:pPr indent="0" lvl="0" marL="0" rtl="0">
              <a:spcBef>
                <a:spcPts val="1600"/>
              </a:spcBef>
              <a:spcAft>
                <a:spcPts val="0"/>
              </a:spcAft>
              <a:buNone/>
            </a:pPr>
            <a:r>
              <a:rPr lang="en">
                <a:solidFill>
                  <a:schemeClr val="dk1"/>
                </a:solidFill>
                <a:latin typeface="Georgia"/>
                <a:ea typeface="Georgia"/>
                <a:cs typeface="Georgia"/>
                <a:sym typeface="Georgia"/>
              </a:rPr>
              <a:t>Property:</a:t>
            </a:r>
            <a:endParaRPr>
              <a:solidFill>
                <a:schemeClr val="dk1"/>
              </a:solidFill>
              <a:latin typeface="Georgia"/>
              <a:ea typeface="Georgia"/>
              <a:cs typeface="Georgia"/>
              <a:sym typeface="Georgia"/>
            </a:endParaRPr>
          </a:p>
          <a:p>
            <a:pPr indent="-317500" lvl="0" marL="457200" rtl="0">
              <a:spcBef>
                <a:spcPts val="160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ControlTemplate - </a:t>
            </a:r>
            <a:r>
              <a:rPr lang="en" sz="1400">
                <a:solidFill>
                  <a:schemeClr val="dk1"/>
                </a:solidFill>
                <a:latin typeface="Georgia"/>
                <a:ea typeface="Georgia"/>
                <a:cs typeface="Georgia"/>
                <a:sym typeface="Georgia"/>
              </a:rPr>
              <a:t>Gets or sets the control template that is used to display content.</a:t>
            </a:r>
            <a:endParaRPr sz="1400">
              <a:solidFill>
                <a:schemeClr val="dk1"/>
              </a:solidFill>
              <a:latin typeface="Georgia"/>
              <a:ea typeface="Georgia"/>
              <a:cs typeface="Georgia"/>
              <a:sym typeface="Georgia"/>
            </a:endParaRPr>
          </a:p>
          <a:p>
            <a:pPr indent="0" lvl="0" marL="0">
              <a:spcBef>
                <a:spcPts val="0"/>
              </a:spcBef>
              <a:spcAft>
                <a:spcPts val="1600"/>
              </a:spcAft>
              <a:buNone/>
            </a:pPr>
            <a:r>
              <a:t/>
            </a:r>
            <a:endParaRPr sz="1400">
              <a:solidFill>
                <a:schemeClr val="dk1"/>
              </a:solidFill>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pic>
        <p:nvPicPr>
          <p:cNvPr id="259" name="Shape 259"/>
          <p:cNvPicPr preferRelativeResize="0"/>
          <p:nvPr/>
        </p:nvPicPr>
        <p:blipFill>
          <a:blip r:embed="rId3">
            <a:alphaModFix/>
          </a:blip>
          <a:stretch>
            <a:fillRect/>
          </a:stretch>
        </p:blipFill>
        <p:spPr>
          <a:xfrm>
            <a:off x="1979350" y="152400"/>
            <a:ext cx="5185293" cy="4838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Creating Control Template</a:t>
            </a:r>
            <a:endParaRPr>
              <a:latin typeface="Georgia"/>
              <a:ea typeface="Georgia"/>
              <a:cs typeface="Georgia"/>
              <a:sym typeface="Georgia"/>
            </a:endParaRPr>
          </a:p>
        </p:txBody>
      </p:sp>
      <p:pic>
        <p:nvPicPr>
          <p:cNvPr id="265" name="Shape 265"/>
          <p:cNvPicPr preferRelativeResize="0"/>
          <p:nvPr/>
        </p:nvPicPr>
        <p:blipFill>
          <a:blip r:embed="rId3">
            <a:alphaModFix/>
          </a:blip>
          <a:stretch>
            <a:fillRect/>
          </a:stretch>
        </p:blipFill>
        <p:spPr>
          <a:xfrm>
            <a:off x="806463" y="1070675"/>
            <a:ext cx="7531074" cy="38209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pic>
        <p:nvPicPr>
          <p:cNvPr id="270" name="Shape 270"/>
          <p:cNvPicPr preferRelativeResize="0"/>
          <p:nvPr/>
        </p:nvPicPr>
        <p:blipFill>
          <a:blip r:embed="rId3">
            <a:alphaModFix/>
          </a:blip>
          <a:stretch>
            <a:fillRect/>
          </a:stretch>
        </p:blipFill>
        <p:spPr>
          <a:xfrm>
            <a:off x="347663" y="623500"/>
            <a:ext cx="8448675" cy="1762125"/>
          </a:xfrm>
          <a:prstGeom prst="rect">
            <a:avLst/>
          </a:prstGeom>
          <a:noFill/>
          <a:ln>
            <a:noFill/>
          </a:ln>
        </p:spPr>
      </p:pic>
      <p:pic>
        <p:nvPicPr>
          <p:cNvPr id="271" name="Shape 271"/>
          <p:cNvPicPr preferRelativeResize="0"/>
          <p:nvPr/>
        </p:nvPicPr>
        <p:blipFill>
          <a:blip r:embed="rId4">
            <a:alphaModFix/>
          </a:blip>
          <a:stretch>
            <a:fillRect/>
          </a:stretch>
        </p:blipFill>
        <p:spPr>
          <a:xfrm>
            <a:off x="7113088" y="1037100"/>
            <a:ext cx="1666875" cy="34671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Creating Control Template at Page Level</a:t>
            </a:r>
            <a:endParaRPr>
              <a:latin typeface="Georgia"/>
              <a:ea typeface="Georgia"/>
              <a:cs typeface="Georgia"/>
              <a:sym typeface="Georgia"/>
            </a:endParaRPr>
          </a:p>
        </p:txBody>
      </p:sp>
      <p:pic>
        <p:nvPicPr>
          <p:cNvPr id="277" name="Shape 277"/>
          <p:cNvPicPr preferRelativeResize="0"/>
          <p:nvPr/>
        </p:nvPicPr>
        <p:blipFill>
          <a:blip r:embed="rId3">
            <a:alphaModFix/>
          </a:blip>
          <a:stretch>
            <a:fillRect/>
          </a:stretch>
        </p:blipFill>
        <p:spPr>
          <a:xfrm>
            <a:off x="390525" y="1166813"/>
            <a:ext cx="8362950" cy="28098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Creating Data Template as Resource</a:t>
            </a:r>
            <a:endParaRPr>
              <a:latin typeface="Georgia"/>
              <a:ea typeface="Georgia"/>
              <a:cs typeface="Georgia"/>
              <a:sym typeface="Georgia"/>
            </a:endParaRPr>
          </a:p>
        </p:txBody>
      </p:sp>
      <p:pic>
        <p:nvPicPr>
          <p:cNvPr id="283" name="Shape 283"/>
          <p:cNvPicPr preferRelativeResize="0"/>
          <p:nvPr/>
        </p:nvPicPr>
        <p:blipFill>
          <a:blip r:embed="rId3">
            <a:alphaModFix/>
          </a:blip>
          <a:stretch>
            <a:fillRect/>
          </a:stretch>
        </p:blipFill>
        <p:spPr>
          <a:xfrm>
            <a:off x="1978200" y="1017725"/>
            <a:ext cx="4933219" cy="3820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rgbClr val="3498DB"/>
                </a:solidFill>
                <a:latin typeface="Georgia"/>
                <a:ea typeface="Georgia"/>
                <a:cs typeface="Georgia"/>
                <a:sym typeface="Georgia"/>
              </a:rPr>
              <a:t>Carousel Page</a:t>
            </a:r>
            <a:endParaRPr/>
          </a:p>
        </p:txBody>
      </p:sp>
      <p:sp>
        <p:nvSpPr>
          <p:cNvPr id="289" name="Shape 289"/>
          <p:cNvSpPr txBox="1"/>
          <p:nvPr>
            <p:ph idx="1" type="body"/>
          </p:nvPr>
        </p:nvSpPr>
        <p:spPr>
          <a:xfrm>
            <a:off x="468000" y="1067225"/>
            <a:ext cx="8520600" cy="34164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solidFill>
                  <a:srgbClr val="000000"/>
                </a:solidFill>
                <a:highlight>
                  <a:schemeClr val="lt1"/>
                </a:highlight>
                <a:latin typeface="Georgia"/>
                <a:ea typeface="Georgia"/>
                <a:cs typeface="Georgia"/>
                <a:sym typeface="Georgia"/>
              </a:rPr>
              <a:t>CarouselPage is a page that users can swipe from side to side to navigate through pages of content</a:t>
            </a:r>
            <a:endParaRPr sz="1400">
              <a:solidFill>
                <a:srgbClr val="000000"/>
              </a:solidFill>
              <a:highlight>
                <a:schemeClr val="lt1"/>
              </a:highlight>
              <a:latin typeface="Georgia"/>
              <a:ea typeface="Georgia"/>
              <a:cs typeface="Georgia"/>
              <a:sym typeface="Georgia"/>
            </a:endParaRPr>
          </a:p>
          <a:p>
            <a:pPr indent="0" lvl="0" marL="0" rtl="0">
              <a:lnSpc>
                <a:spcPct val="115000"/>
              </a:lnSpc>
              <a:spcBef>
                <a:spcPts val="0"/>
              </a:spcBef>
              <a:spcAft>
                <a:spcPts val="0"/>
              </a:spcAft>
              <a:buNone/>
            </a:pPr>
            <a:r>
              <a:rPr lang="en" sz="1400">
                <a:solidFill>
                  <a:srgbClr val="000000"/>
                </a:solidFill>
                <a:highlight>
                  <a:schemeClr val="lt1"/>
                </a:highlight>
                <a:latin typeface="Georgia"/>
                <a:ea typeface="Georgia"/>
                <a:cs typeface="Georgia"/>
                <a:sym typeface="Georgia"/>
              </a:rPr>
              <a:t>The layout of a CarouselPage is identical on each platform. Pages can be navigated through by swiping right to left to navigate forwards through the collection, and by swiping left to right to navigate backwards through the collection</a:t>
            </a:r>
            <a:endParaRPr sz="1400">
              <a:solidFill>
                <a:srgbClr val="000000"/>
              </a:solidFill>
              <a:highlight>
                <a:schemeClr val="lt1"/>
              </a:highlight>
              <a:latin typeface="Georgia"/>
              <a:ea typeface="Georgia"/>
              <a:cs typeface="Georgia"/>
              <a:sym typeface="Georgia"/>
            </a:endParaRPr>
          </a:p>
          <a:p>
            <a:pPr indent="0" lvl="0" marL="0" rtl="0">
              <a:lnSpc>
                <a:spcPct val="115000"/>
              </a:lnSpc>
              <a:spcBef>
                <a:spcPts val="0"/>
              </a:spcBef>
              <a:spcAft>
                <a:spcPts val="0"/>
              </a:spcAft>
              <a:buNone/>
            </a:pPr>
            <a:r>
              <a:t/>
            </a:r>
            <a:endParaRPr sz="1400">
              <a:solidFill>
                <a:srgbClr val="000000"/>
              </a:solidFill>
              <a:highlight>
                <a:schemeClr val="lt1"/>
              </a:highlight>
              <a:latin typeface="Georgia"/>
              <a:ea typeface="Georgia"/>
              <a:cs typeface="Georgia"/>
              <a:sym typeface="Georgia"/>
            </a:endParaRPr>
          </a:p>
          <a:p>
            <a:pPr indent="0" lvl="0" marL="0" rtl="0">
              <a:lnSpc>
                <a:spcPct val="115000"/>
              </a:lnSpc>
              <a:spcBef>
                <a:spcPts val="0"/>
              </a:spcBef>
              <a:spcAft>
                <a:spcPts val="0"/>
              </a:spcAft>
              <a:buNone/>
            </a:pPr>
            <a:r>
              <a:rPr lang="en">
                <a:solidFill>
                  <a:srgbClr val="000000"/>
                </a:solidFill>
                <a:highlight>
                  <a:schemeClr val="lt1"/>
                </a:highlight>
                <a:latin typeface="Georgia"/>
                <a:ea typeface="Georgia"/>
                <a:cs typeface="Georgia"/>
                <a:sym typeface="Georgia"/>
              </a:rPr>
              <a:t>Key Point:</a:t>
            </a:r>
            <a:endParaRPr>
              <a:solidFill>
                <a:srgbClr val="000000"/>
              </a:solidFill>
              <a:highlight>
                <a:schemeClr val="lt1"/>
              </a:highlight>
              <a:latin typeface="Georgia"/>
              <a:ea typeface="Georgia"/>
              <a:cs typeface="Georgia"/>
              <a:sym typeface="Georgia"/>
            </a:endParaRPr>
          </a:p>
          <a:p>
            <a:pPr indent="0" lvl="0" marL="0" rtl="0">
              <a:lnSpc>
                <a:spcPct val="115000"/>
              </a:lnSpc>
              <a:spcBef>
                <a:spcPts val="0"/>
              </a:spcBef>
              <a:spcAft>
                <a:spcPts val="0"/>
              </a:spcAft>
              <a:buClr>
                <a:schemeClr val="dk1"/>
              </a:buClr>
              <a:buSzPts val="1100"/>
              <a:buFont typeface="Arial"/>
              <a:buNone/>
            </a:pPr>
            <a:r>
              <a:rPr lang="en" sz="1400">
                <a:solidFill>
                  <a:srgbClr val="000000"/>
                </a:solidFill>
                <a:highlight>
                  <a:schemeClr val="lt1"/>
                </a:highlight>
                <a:latin typeface="Georgia"/>
                <a:ea typeface="Georgia"/>
                <a:cs typeface="Georgia"/>
                <a:sym typeface="Georgia"/>
              </a:rPr>
              <a:t>A CarouselPage can only be populated with ContentPage instances, or ContentPage derivatives.</a:t>
            </a:r>
            <a:endParaRPr sz="1400">
              <a:solidFill>
                <a:srgbClr val="000000"/>
              </a:solidFill>
              <a:highlight>
                <a:schemeClr val="lt1"/>
              </a:highlight>
              <a:latin typeface="Georgia"/>
              <a:ea typeface="Georgia"/>
              <a:cs typeface="Georgia"/>
              <a:sym typeface="Georgi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pic>
        <p:nvPicPr>
          <p:cNvPr id="294" name="Shape 294"/>
          <p:cNvPicPr preferRelativeResize="0"/>
          <p:nvPr/>
        </p:nvPicPr>
        <p:blipFill>
          <a:blip r:embed="rId3">
            <a:alphaModFix/>
          </a:blip>
          <a:stretch>
            <a:fillRect/>
          </a:stretch>
        </p:blipFill>
        <p:spPr>
          <a:xfrm>
            <a:off x="152400" y="1170125"/>
            <a:ext cx="8839201" cy="34360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Introduction to Pages</a:t>
            </a:r>
            <a:endParaRPr>
              <a:solidFill>
                <a:srgbClr val="3498DB"/>
              </a:solidFill>
              <a:latin typeface="Georgia"/>
              <a:ea typeface="Georgia"/>
              <a:cs typeface="Georgia"/>
              <a:sym typeface="Georgia"/>
            </a:endParaRPr>
          </a:p>
        </p:txBody>
      </p:sp>
      <p:sp>
        <p:nvSpPr>
          <p:cNvPr id="72" name="Shape 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All the page types are derive from the Xamarin.Forms </a:t>
            </a:r>
            <a:r>
              <a:rPr lang="en" sz="1400">
                <a:solidFill>
                  <a:schemeClr val="dk1"/>
                </a:solidFill>
                <a:uFill>
                  <a:noFill/>
                </a:uFill>
                <a:latin typeface="Georgia"/>
                <a:ea typeface="Georgia"/>
                <a:cs typeface="Georgia"/>
                <a:sym typeface="Georgia"/>
                <a:hlinkClick r:id="rId3"/>
              </a:rPr>
              <a:t>Page</a:t>
            </a:r>
            <a:r>
              <a:rPr lang="en" sz="1400">
                <a:solidFill>
                  <a:schemeClr val="dk1"/>
                </a:solidFill>
                <a:latin typeface="Georgia"/>
                <a:ea typeface="Georgia"/>
                <a:cs typeface="Georgia"/>
                <a:sym typeface="Georgia"/>
              </a:rPr>
              <a:t> class.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Pages are visual elements occupy all or most of the screen.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A Page object represents a </a:t>
            </a:r>
            <a:r>
              <a:rPr b="1" lang="en" sz="1400">
                <a:solidFill>
                  <a:schemeClr val="dk1"/>
                </a:solidFill>
                <a:latin typeface="Georgia"/>
                <a:ea typeface="Georgia"/>
                <a:cs typeface="Georgia"/>
                <a:sym typeface="Georgia"/>
              </a:rPr>
              <a:t>ViewController</a:t>
            </a:r>
            <a:r>
              <a:rPr lang="en" sz="1400">
                <a:solidFill>
                  <a:schemeClr val="dk1"/>
                </a:solidFill>
                <a:latin typeface="Georgia"/>
                <a:ea typeface="Georgia"/>
                <a:cs typeface="Georgia"/>
                <a:sym typeface="Georgia"/>
              </a:rPr>
              <a:t> in iOS and a </a:t>
            </a:r>
            <a:r>
              <a:rPr b="1" lang="en" sz="1400">
                <a:solidFill>
                  <a:schemeClr val="dk1"/>
                </a:solidFill>
                <a:latin typeface="Georgia"/>
                <a:ea typeface="Georgia"/>
                <a:cs typeface="Georgia"/>
                <a:sym typeface="Georgia"/>
              </a:rPr>
              <a:t>Page</a:t>
            </a:r>
            <a:r>
              <a:rPr lang="en" sz="1400">
                <a:solidFill>
                  <a:schemeClr val="dk1"/>
                </a:solidFill>
                <a:latin typeface="Georgia"/>
                <a:ea typeface="Georgia"/>
                <a:cs typeface="Georgia"/>
                <a:sym typeface="Georgia"/>
              </a:rPr>
              <a:t> in the Universal Windows Platform. </a:t>
            </a:r>
            <a:endParaRPr sz="1400">
              <a:solidFill>
                <a:schemeClr val="dk1"/>
              </a:solidFill>
              <a:latin typeface="Georgia"/>
              <a:ea typeface="Georgia"/>
              <a:cs typeface="Georgia"/>
              <a:sym typeface="Georgia"/>
            </a:endParaRPr>
          </a:p>
          <a:p>
            <a:pPr indent="-317500" lvl="0" marL="45720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On Android, each page takes up the screen like an </a:t>
            </a:r>
            <a:r>
              <a:rPr b="1" lang="en" sz="1400">
                <a:solidFill>
                  <a:schemeClr val="dk1"/>
                </a:solidFill>
                <a:latin typeface="Georgia"/>
                <a:ea typeface="Georgia"/>
                <a:cs typeface="Georgia"/>
                <a:sym typeface="Georgia"/>
              </a:rPr>
              <a:t>Activity</a:t>
            </a:r>
            <a:r>
              <a:rPr lang="en" sz="1400">
                <a:solidFill>
                  <a:schemeClr val="dk1"/>
                </a:solidFill>
                <a:latin typeface="Georgia"/>
                <a:ea typeface="Georgia"/>
                <a:cs typeface="Georgia"/>
                <a:sym typeface="Georgia"/>
              </a:rPr>
              <a:t>, but Xamarin.Forms pages are </a:t>
            </a:r>
            <a:r>
              <a:rPr i="1" lang="en" sz="1400">
                <a:solidFill>
                  <a:schemeClr val="dk1"/>
                </a:solidFill>
                <a:latin typeface="Georgia"/>
                <a:ea typeface="Georgia"/>
                <a:cs typeface="Georgia"/>
                <a:sym typeface="Georgia"/>
              </a:rPr>
              <a:t>not</a:t>
            </a:r>
            <a:r>
              <a:rPr lang="en" sz="1400">
                <a:solidFill>
                  <a:schemeClr val="dk1"/>
                </a:solidFill>
                <a:latin typeface="Georgia"/>
                <a:ea typeface="Georgia"/>
                <a:cs typeface="Georgia"/>
                <a:sym typeface="Georgia"/>
              </a:rPr>
              <a:t> Activity objects.</a:t>
            </a:r>
            <a:endParaRPr sz="1400">
              <a:solidFill>
                <a:schemeClr val="dk1"/>
              </a:solidFill>
              <a:latin typeface="Georgia"/>
              <a:ea typeface="Georgia"/>
              <a:cs typeface="Georgia"/>
              <a:sym typeface="Georgi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pic>
        <p:nvPicPr>
          <p:cNvPr id="299" name="Shape 299"/>
          <p:cNvPicPr preferRelativeResize="0"/>
          <p:nvPr/>
        </p:nvPicPr>
        <p:blipFill>
          <a:blip r:embed="rId3">
            <a:alphaModFix/>
          </a:blip>
          <a:stretch>
            <a:fillRect/>
          </a:stretch>
        </p:blipFill>
        <p:spPr>
          <a:xfrm>
            <a:off x="1257300" y="922000"/>
            <a:ext cx="6096000" cy="3657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Content Page</a:t>
            </a:r>
            <a:endParaRPr>
              <a:solidFill>
                <a:srgbClr val="3498DB"/>
              </a:solidFill>
              <a:latin typeface="Georgia"/>
              <a:ea typeface="Georgia"/>
              <a:cs typeface="Georgia"/>
              <a:sym typeface="Georgia"/>
            </a:endParaRPr>
          </a:p>
        </p:txBody>
      </p:sp>
      <p:sp>
        <p:nvSpPr>
          <p:cNvPr id="78" name="Shape 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Georgia"/>
              <a:buChar char="●"/>
            </a:pPr>
            <a:r>
              <a:rPr lang="en" sz="1400">
                <a:solidFill>
                  <a:srgbClr val="000000"/>
                </a:solidFill>
                <a:latin typeface="Georgia"/>
                <a:ea typeface="Georgia"/>
                <a:cs typeface="Georgia"/>
                <a:sym typeface="Georgia"/>
              </a:rPr>
              <a:t>ContentPage</a:t>
            </a:r>
            <a:r>
              <a:rPr lang="en" sz="1400">
                <a:solidFill>
                  <a:schemeClr val="dk1"/>
                </a:solidFill>
                <a:latin typeface="Georgia"/>
                <a:ea typeface="Georgia"/>
                <a:cs typeface="Georgia"/>
                <a:sym typeface="Georgia"/>
              </a:rPr>
              <a:t> is the simplest and most common type of page. </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lang="en" sz="1400">
                <a:solidFill>
                  <a:schemeClr val="dk1"/>
                </a:solidFill>
                <a:latin typeface="Georgia"/>
                <a:ea typeface="Georgia"/>
                <a:cs typeface="Georgia"/>
                <a:sym typeface="Georgia"/>
              </a:rPr>
              <a:t>Set the </a:t>
            </a:r>
            <a:r>
              <a:rPr lang="en" sz="1400">
                <a:solidFill>
                  <a:schemeClr val="dk1"/>
                </a:solidFill>
                <a:uFill>
                  <a:noFill/>
                </a:uFill>
                <a:latin typeface="Georgia"/>
                <a:ea typeface="Georgia"/>
                <a:cs typeface="Georgia"/>
                <a:sym typeface="Georgia"/>
                <a:hlinkClick r:id="rId3"/>
              </a:rPr>
              <a:t>Content</a:t>
            </a:r>
            <a:r>
              <a:rPr lang="en" sz="1400">
                <a:solidFill>
                  <a:schemeClr val="dk1"/>
                </a:solidFill>
                <a:latin typeface="Georgia"/>
                <a:ea typeface="Georgia"/>
                <a:cs typeface="Georgia"/>
                <a:sym typeface="Georgia"/>
              </a:rPr>
              <a:t> property to a single </a:t>
            </a:r>
            <a:r>
              <a:rPr lang="en" sz="1400">
                <a:solidFill>
                  <a:schemeClr val="dk1"/>
                </a:solidFill>
                <a:uFill>
                  <a:noFill/>
                </a:uFill>
                <a:latin typeface="Georgia"/>
                <a:ea typeface="Georgia"/>
                <a:cs typeface="Georgia"/>
                <a:sym typeface="Georgia"/>
                <a:hlinkClick r:id="rId4"/>
              </a:rPr>
              <a:t>View</a:t>
            </a:r>
            <a:r>
              <a:rPr lang="en" sz="1400">
                <a:solidFill>
                  <a:schemeClr val="dk1"/>
                </a:solidFill>
                <a:latin typeface="Georgia"/>
                <a:ea typeface="Georgia"/>
                <a:cs typeface="Georgia"/>
                <a:sym typeface="Georgia"/>
              </a:rPr>
              <a:t> object, which is most often a </a:t>
            </a:r>
            <a:r>
              <a:rPr lang="en" sz="1400">
                <a:solidFill>
                  <a:schemeClr val="dk1"/>
                </a:solidFill>
                <a:uFill>
                  <a:noFill/>
                </a:uFill>
                <a:latin typeface="Georgia"/>
                <a:ea typeface="Georgia"/>
                <a:cs typeface="Georgia"/>
                <a:sym typeface="Georgia"/>
                <a:hlinkClick r:id="rId5"/>
              </a:rPr>
              <a:t>Layout</a:t>
            </a:r>
            <a:r>
              <a:rPr lang="en" sz="1400">
                <a:solidFill>
                  <a:schemeClr val="dk1"/>
                </a:solidFill>
                <a:latin typeface="Georgia"/>
                <a:ea typeface="Georgia"/>
                <a:cs typeface="Georgia"/>
                <a:sym typeface="Georgia"/>
              </a:rPr>
              <a:t> such as </a:t>
            </a:r>
            <a:r>
              <a:rPr lang="en" sz="1400">
                <a:solidFill>
                  <a:schemeClr val="dk1"/>
                </a:solidFill>
                <a:uFill>
                  <a:noFill/>
                </a:uFill>
                <a:latin typeface="Georgia"/>
                <a:ea typeface="Georgia"/>
                <a:cs typeface="Georgia"/>
                <a:sym typeface="Georgia"/>
                <a:hlinkClick r:id="rId6"/>
              </a:rPr>
              <a:t>StackLayout</a:t>
            </a:r>
            <a:r>
              <a:rPr lang="en" sz="1400">
                <a:solidFill>
                  <a:schemeClr val="dk1"/>
                </a:solidFill>
                <a:latin typeface="Georgia"/>
                <a:ea typeface="Georgia"/>
                <a:cs typeface="Georgia"/>
                <a:sym typeface="Georgia"/>
              </a:rPr>
              <a:t>, </a:t>
            </a:r>
            <a:r>
              <a:rPr lang="en" sz="1400">
                <a:solidFill>
                  <a:schemeClr val="dk1"/>
                </a:solidFill>
                <a:uFill>
                  <a:noFill/>
                </a:uFill>
                <a:latin typeface="Georgia"/>
                <a:ea typeface="Georgia"/>
                <a:cs typeface="Georgia"/>
                <a:sym typeface="Georgia"/>
                <a:hlinkClick r:id="rId7"/>
              </a:rPr>
              <a:t>Grid</a:t>
            </a:r>
            <a:r>
              <a:rPr lang="en" sz="1400">
                <a:solidFill>
                  <a:schemeClr val="dk1"/>
                </a:solidFill>
                <a:latin typeface="Georgia"/>
                <a:ea typeface="Georgia"/>
                <a:cs typeface="Georgia"/>
                <a:sym typeface="Georgia"/>
              </a:rPr>
              <a:t>, or </a:t>
            </a:r>
            <a:r>
              <a:rPr lang="en" sz="1400">
                <a:solidFill>
                  <a:schemeClr val="dk1"/>
                </a:solidFill>
                <a:uFill>
                  <a:noFill/>
                </a:uFill>
                <a:latin typeface="Georgia"/>
                <a:ea typeface="Georgia"/>
                <a:cs typeface="Georgia"/>
                <a:sym typeface="Georgia"/>
                <a:hlinkClick r:id="rId8"/>
              </a:rPr>
              <a:t>ScrollView</a:t>
            </a:r>
            <a:r>
              <a:rPr lang="en" sz="1400">
                <a:solidFill>
                  <a:schemeClr val="dk1"/>
                </a:solidFill>
                <a:latin typeface="Georgia"/>
                <a:ea typeface="Georgia"/>
                <a:cs typeface="Georgia"/>
                <a:sym typeface="Georgia"/>
              </a:rPr>
              <a:t>.</a:t>
            </a:r>
            <a:endParaRPr sz="1400">
              <a:solidFill>
                <a:schemeClr val="dk1"/>
              </a:solidFill>
              <a:latin typeface="Georgia"/>
              <a:ea typeface="Georgia"/>
              <a:cs typeface="Georgia"/>
              <a:sym typeface="Georgia"/>
            </a:endParaRPr>
          </a:p>
          <a:p>
            <a:pPr indent="0" lvl="0" marL="0" rtl="0">
              <a:spcBef>
                <a:spcPts val="1600"/>
              </a:spcBef>
              <a:spcAft>
                <a:spcPts val="0"/>
              </a:spcAft>
              <a:buNone/>
            </a:pPr>
            <a:r>
              <a:rPr lang="en">
                <a:solidFill>
                  <a:schemeClr val="dk1"/>
                </a:solidFill>
                <a:latin typeface="Georgia"/>
                <a:ea typeface="Georgia"/>
                <a:cs typeface="Georgia"/>
                <a:sym typeface="Georgia"/>
              </a:rPr>
              <a:t>Property:</a:t>
            </a:r>
            <a:endParaRPr>
              <a:solidFill>
                <a:schemeClr val="dk1"/>
              </a:solidFill>
              <a:latin typeface="Georgia"/>
              <a:ea typeface="Georgia"/>
              <a:cs typeface="Georgia"/>
              <a:sym typeface="Georgia"/>
            </a:endParaRPr>
          </a:p>
          <a:p>
            <a:pPr indent="-317500" lvl="0" marL="457200" rtl="0">
              <a:spcBef>
                <a:spcPts val="160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Content - </a:t>
            </a:r>
            <a:r>
              <a:rPr lang="en" sz="1400">
                <a:solidFill>
                  <a:schemeClr val="dk1"/>
                </a:solidFill>
                <a:latin typeface="Georgia"/>
                <a:ea typeface="Georgia"/>
                <a:cs typeface="Georgia"/>
                <a:sym typeface="Georgia"/>
              </a:rPr>
              <a:t>Gets or sets the view that contains the content of the Page</a:t>
            </a:r>
            <a:endParaRPr sz="1400">
              <a:solidFill>
                <a:schemeClr val="dk1"/>
              </a:solidFill>
              <a:latin typeface="Georgia"/>
              <a:ea typeface="Georgia"/>
              <a:cs typeface="Georgia"/>
              <a:sym typeface="Georgia"/>
            </a:endParaRPr>
          </a:p>
          <a:p>
            <a:pPr indent="0" lvl="0" marL="0">
              <a:spcBef>
                <a:spcPts val="0"/>
              </a:spcBef>
              <a:spcAft>
                <a:spcPts val="1600"/>
              </a:spcAft>
              <a:buNone/>
            </a:pPr>
            <a:r>
              <a:t/>
            </a:r>
            <a:endParaRPr>
              <a:solidFill>
                <a:schemeClr val="dk1"/>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Master Detail Page</a:t>
            </a:r>
            <a:endParaRPr>
              <a:solidFill>
                <a:srgbClr val="3498DB"/>
              </a:solidFill>
              <a:latin typeface="Georgia"/>
              <a:ea typeface="Georgia"/>
              <a:cs typeface="Georgia"/>
              <a:sym typeface="Georgia"/>
            </a:endParaRPr>
          </a:p>
        </p:txBody>
      </p:sp>
      <p:sp>
        <p:nvSpPr>
          <p:cNvPr id="84" name="Shape 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Font typeface="Georgia"/>
              <a:buChar char="●"/>
            </a:pPr>
            <a:r>
              <a:rPr lang="en" sz="1400">
                <a:solidFill>
                  <a:srgbClr val="000000"/>
                </a:solidFill>
                <a:latin typeface="Georgia"/>
                <a:ea typeface="Georgia"/>
                <a:cs typeface="Georgia"/>
                <a:sym typeface="Georgia"/>
              </a:rPr>
              <a:t>A </a:t>
            </a:r>
            <a:r>
              <a:rPr lang="en" sz="1400">
                <a:solidFill>
                  <a:srgbClr val="000000"/>
                </a:solidFill>
                <a:uFill>
                  <a:noFill/>
                </a:uFill>
                <a:latin typeface="Georgia"/>
                <a:ea typeface="Georgia"/>
                <a:cs typeface="Georgia"/>
                <a:sym typeface="Georgia"/>
                <a:hlinkClick r:id="rId3"/>
              </a:rPr>
              <a:t>MasterDetailPage</a:t>
            </a:r>
            <a:r>
              <a:rPr lang="en" sz="1400">
                <a:solidFill>
                  <a:srgbClr val="000000"/>
                </a:solidFill>
                <a:latin typeface="Georgia"/>
                <a:ea typeface="Georgia"/>
                <a:cs typeface="Georgia"/>
                <a:sym typeface="Georgia"/>
              </a:rPr>
              <a:t> manages two pages of information. </a:t>
            </a:r>
            <a:endParaRPr sz="1400">
              <a:solidFill>
                <a:srgbClr val="000000"/>
              </a:solidFill>
              <a:latin typeface="Georgia"/>
              <a:ea typeface="Georgia"/>
              <a:cs typeface="Georgia"/>
              <a:sym typeface="Georgia"/>
            </a:endParaRPr>
          </a:p>
          <a:p>
            <a:pPr indent="-317500" lvl="0" marL="457200" rtl="0">
              <a:spcBef>
                <a:spcPts val="0"/>
              </a:spcBef>
              <a:spcAft>
                <a:spcPts val="0"/>
              </a:spcAft>
              <a:buClr>
                <a:srgbClr val="000000"/>
              </a:buClr>
              <a:buSzPts val="1400"/>
              <a:buFont typeface="Georgia"/>
              <a:buChar char="●"/>
            </a:pPr>
            <a:r>
              <a:rPr lang="en" sz="1400">
                <a:solidFill>
                  <a:srgbClr val="000000"/>
                </a:solidFill>
                <a:latin typeface="Georgia"/>
                <a:ea typeface="Georgia"/>
                <a:cs typeface="Georgia"/>
                <a:sym typeface="Georgia"/>
              </a:rPr>
              <a:t>Set the </a:t>
            </a:r>
            <a:r>
              <a:rPr b="1" lang="en" sz="1400">
                <a:solidFill>
                  <a:srgbClr val="000000"/>
                </a:solidFill>
                <a:latin typeface="Georgia"/>
                <a:ea typeface="Georgia"/>
                <a:cs typeface="Georgia"/>
                <a:sym typeface="Georgia"/>
              </a:rPr>
              <a:t>Master property</a:t>
            </a:r>
            <a:r>
              <a:rPr lang="en" sz="1400">
                <a:solidFill>
                  <a:srgbClr val="000000"/>
                </a:solidFill>
                <a:latin typeface="Georgia"/>
                <a:ea typeface="Georgia"/>
                <a:cs typeface="Georgia"/>
                <a:sym typeface="Georgia"/>
              </a:rPr>
              <a:t> to a page generally showing a list or menu. </a:t>
            </a:r>
            <a:endParaRPr sz="1400">
              <a:solidFill>
                <a:srgbClr val="000000"/>
              </a:solidFill>
              <a:latin typeface="Georgia"/>
              <a:ea typeface="Georgia"/>
              <a:cs typeface="Georgia"/>
              <a:sym typeface="Georgia"/>
            </a:endParaRPr>
          </a:p>
          <a:p>
            <a:pPr indent="-317500" lvl="0" marL="457200" rtl="0">
              <a:spcBef>
                <a:spcPts val="0"/>
              </a:spcBef>
              <a:spcAft>
                <a:spcPts val="0"/>
              </a:spcAft>
              <a:buClr>
                <a:srgbClr val="000000"/>
              </a:buClr>
              <a:buSzPts val="1400"/>
              <a:buFont typeface="Georgia"/>
              <a:buChar char="●"/>
            </a:pPr>
            <a:r>
              <a:rPr lang="en" sz="1400">
                <a:solidFill>
                  <a:srgbClr val="000000"/>
                </a:solidFill>
                <a:latin typeface="Georgia"/>
                <a:ea typeface="Georgia"/>
                <a:cs typeface="Georgia"/>
                <a:sym typeface="Georgia"/>
              </a:rPr>
              <a:t>Set the </a:t>
            </a:r>
            <a:r>
              <a:rPr b="1" lang="en" sz="1400">
                <a:solidFill>
                  <a:srgbClr val="000000"/>
                </a:solidFill>
                <a:latin typeface="Georgia"/>
                <a:ea typeface="Georgia"/>
                <a:cs typeface="Georgia"/>
                <a:sym typeface="Georgia"/>
              </a:rPr>
              <a:t>Detail property</a:t>
            </a:r>
            <a:r>
              <a:rPr lang="en" sz="1400">
                <a:solidFill>
                  <a:srgbClr val="000000"/>
                </a:solidFill>
                <a:latin typeface="Georgia"/>
                <a:ea typeface="Georgia"/>
                <a:cs typeface="Georgia"/>
                <a:sym typeface="Georgia"/>
              </a:rPr>
              <a:t> to a page showing a selected item from the master page. </a:t>
            </a:r>
            <a:endParaRPr sz="1400">
              <a:solidFill>
                <a:srgbClr val="000000"/>
              </a:solidFill>
              <a:latin typeface="Georgia"/>
              <a:ea typeface="Georgia"/>
              <a:cs typeface="Georgia"/>
              <a:sym typeface="Georgia"/>
            </a:endParaRPr>
          </a:p>
          <a:p>
            <a:pPr indent="-317500" lvl="0" marL="457200" rtl="0">
              <a:spcBef>
                <a:spcPts val="0"/>
              </a:spcBef>
              <a:spcAft>
                <a:spcPts val="0"/>
              </a:spcAft>
              <a:buClr>
                <a:srgbClr val="000000"/>
              </a:buClr>
              <a:buSzPts val="1400"/>
              <a:buFont typeface="Georgia"/>
              <a:buChar char="●"/>
            </a:pPr>
            <a:r>
              <a:rPr lang="en" sz="1400">
                <a:solidFill>
                  <a:srgbClr val="000000"/>
                </a:solidFill>
                <a:latin typeface="Georgia"/>
                <a:ea typeface="Georgia"/>
                <a:cs typeface="Georgia"/>
                <a:sym typeface="Georgia"/>
              </a:rPr>
              <a:t>The </a:t>
            </a:r>
            <a:r>
              <a:rPr b="1" lang="en" sz="1400">
                <a:solidFill>
                  <a:srgbClr val="000000"/>
                </a:solidFill>
                <a:latin typeface="Georgia"/>
                <a:ea typeface="Georgia"/>
                <a:cs typeface="Georgia"/>
                <a:sym typeface="Georgia"/>
              </a:rPr>
              <a:t>IsPresented</a:t>
            </a:r>
            <a:r>
              <a:rPr lang="en" sz="1400">
                <a:solidFill>
                  <a:srgbClr val="000000"/>
                </a:solidFill>
                <a:latin typeface="Georgia"/>
                <a:ea typeface="Georgia"/>
                <a:cs typeface="Georgia"/>
                <a:sym typeface="Georgia"/>
              </a:rPr>
              <a:t> property governs whether the master or detail page is visible.</a:t>
            </a:r>
            <a:endParaRPr sz="1400">
              <a:solidFill>
                <a:srgbClr val="000000"/>
              </a:solidFill>
              <a:latin typeface="Georgia"/>
              <a:ea typeface="Georgia"/>
              <a:cs typeface="Georgia"/>
              <a:sym typeface="Georgia"/>
            </a:endParaRPr>
          </a:p>
          <a:p>
            <a:pPr indent="0" lvl="0" marL="0" rtl="0">
              <a:spcBef>
                <a:spcPts val="1600"/>
              </a:spcBef>
              <a:spcAft>
                <a:spcPts val="0"/>
              </a:spcAft>
              <a:buNone/>
            </a:pPr>
            <a:r>
              <a:rPr lang="en">
                <a:solidFill>
                  <a:srgbClr val="000000"/>
                </a:solidFill>
                <a:latin typeface="Georgia"/>
                <a:ea typeface="Georgia"/>
                <a:cs typeface="Georgia"/>
                <a:sym typeface="Georgia"/>
              </a:rPr>
              <a:t>Properties:</a:t>
            </a:r>
            <a:endParaRPr>
              <a:solidFill>
                <a:srgbClr val="000000"/>
              </a:solidFill>
              <a:latin typeface="Georgia"/>
              <a:ea typeface="Georgia"/>
              <a:cs typeface="Georgia"/>
              <a:sym typeface="Georgia"/>
            </a:endParaRPr>
          </a:p>
          <a:p>
            <a:pPr indent="-317500" lvl="0" marL="457200" rtl="0">
              <a:spcBef>
                <a:spcPts val="1600"/>
              </a:spcBef>
              <a:spcAft>
                <a:spcPts val="0"/>
              </a:spcAft>
              <a:buClr>
                <a:srgbClr val="000000"/>
              </a:buClr>
              <a:buSzPts val="1400"/>
              <a:buFont typeface="Georgia"/>
              <a:buChar char="●"/>
            </a:pPr>
            <a:r>
              <a:rPr b="1" lang="en" sz="1400">
                <a:solidFill>
                  <a:srgbClr val="000000"/>
                </a:solidFill>
                <a:latin typeface="Georgia"/>
                <a:ea typeface="Georgia"/>
                <a:cs typeface="Georgia"/>
                <a:sym typeface="Georgia"/>
              </a:rPr>
              <a:t>Detail - </a:t>
            </a:r>
            <a:r>
              <a:rPr lang="en" sz="1400">
                <a:solidFill>
                  <a:srgbClr val="000000"/>
                </a:solidFill>
                <a:latin typeface="Georgia"/>
                <a:ea typeface="Georgia"/>
                <a:cs typeface="Georgia"/>
                <a:sym typeface="Georgia"/>
              </a:rPr>
              <a:t>Gets or sets the detail page that is used to display details about items on the master page.</a:t>
            </a:r>
            <a:endParaRPr sz="1400">
              <a:solidFill>
                <a:srgbClr val="000000"/>
              </a:solidFill>
              <a:latin typeface="Georgia"/>
              <a:ea typeface="Georgia"/>
              <a:cs typeface="Georgia"/>
              <a:sym typeface="Georgia"/>
            </a:endParaRPr>
          </a:p>
          <a:p>
            <a:pPr indent="-317500" lvl="0" marL="457200" rtl="0">
              <a:spcBef>
                <a:spcPts val="0"/>
              </a:spcBef>
              <a:spcAft>
                <a:spcPts val="0"/>
              </a:spcAft>
              <a:buClr>
                <a:srgbClr val="000000"/>
              </a:buClr>
              <a:buSzPts val="1400"/>
              <a:buFont typeface="Georgia"/>
              <a:buChar char="●"/>
            </a:pPr>
            <a:r>
              <a:rPr b="1" lang="en" sz="1400">
                <a:solidFill>
                  <a:srgbClr val="000000"/>
                </a:solidFill>
                <a:latin typeface="Georgia"/>
                <a:ea typeface="Georgia"/>
                <a:cs typeface="Georgia"/>
                <a:sym typeface="Georgia"/>
              </a:rPr>
              <a:t>IsGestureEnabled - </a:t>
            </a:r>
            <a:r>
              <a:rPr lang="en" sz="1400">
                <a:solidFill>
                  <a:srgbClr val="000000"/>
                </a:solidFill>
                <a:latin typeface="Georgia"/>
                <a:ea typeface="Georgia"/>
                <a:cs typeface="Georgia"/>
                <a:sym typeface="Georgia"/>
              </a:rPr>
              <a:t>Gets or sets a value that turns on or off the gesture to reveal the master page. </a:t>
            </a:r>
            <a:endParaRPr sz="1400">
              <a:solidFill>
                <a:srgbClr val="000000"/>
              </a:solidFill>
              <a:latin typeface="Georgia"/>
              <a:ea typeface="Georgia"/>
              <a:cs typeface="Georgia"/>
              <a:sym typeface="Georgia"/>
            </a:endParaRPr>
          </a:p>
          <a:p>
            <a:pPr indent="-317500" lvl="0" marL="457200" rtl="0">
              <a:spcBef>
                <a:spcPts val="0"/>
              </a:spcBef>
              <a:spcAft>
                <a:spcPts val="0"/>
              </a:spcAft>
              <a:buClr>
                <a:srgbClr val="000000"/>
              </a:buClr>
              <a:buSzPts val="1400"/>
              <a:buFont typeface="Georgia"/>
              <a:buChar char="●"/>
            </a:pPr>
            <a:r>
              <a:rPr b="1" lang="en" sz="1400">
                <a:solidFill>
                  <a:srgbClr val="000000"/>
                </a:solidFill>
                <a:latin typeface="Georgia"/>
                <a:ea typeface="Georgia"/>
                <a:cs typeface="Georgia"/>
                <a:sym typeface="Georgia"/>
              </a:rPr>
              <a:t>IsPresented - </a:t>
            </a:r>
            <a:r>
              <a:rPr lang="en" sz="1400">
                <a:solidFill>
                  <a:srgbClr val="000000"/>
                </a:solidFill>
                <a:latin typeface="Georgia"/>
                <a:ea typeface="Georgia"/>
                <a:cs typeface="Georgia"/>
                <a:sym typeface="Georgia"/>
              </a:rPr>
              <a:t>Gets or sets a value that indicates whether or not the visual element that is represented by the MasterDetailPage.Masterproperty is presented to the user.</a:t>
            </a:r>
            <a:endParaRPr sz="1400">
              <a:solidFill>
                <a:srgbClr val="000000"/>
              </a:solidFill>
              <a:latin typeface="Georgia"/>
              <a:ea typeface="Georgia"/>
              <a:cs typeface="Georgia"/>
              <a:sym typeface="Georgia"/>
            </a:endParaRPr>
          </a:p>
          <a:p>
            <a:pPr indent="-317500" lvl="0" marL="457200" rtl="0">
              <a:spcBef>
                <a:spcPts val="0"/>
              </a:spcBef>
              <a:spcAft>
                <a:spcPts val="0"/>
              </a:spcAft>
              <a:buClr>
                <a:srgbClr val="000000"/>
              </a:buClr>
              <a:buSzPts val="1400"/>
              <a:buFont typeface="Georgia"/>
              <a:buChar char="●"/>
            </a:pPr>
            <a:r>
              <a:rPr b="1" lang="en" sz="1400">
                <a:solidFill>
                  <a:srgbClr val="000000"/>
                </a:solidFill>
                <a:latin typeface="Georgia"/>
                <a:ea typeface="Georgia"/>
                <a:cs typeface="Georgia"/>
                <a:sym typeface="Georgia"/>
              </a:rPr>
              <a:t>Master - </a:t>
            </a:r>
            <a:r>
              <a:rPr lang="en" sz="1400">
                <a:solidFill>
                  <a:srgbClr val="000000"/>
                </a:solidFill>
                <a:latin typeface="Georgia"/>
                <a:ea typeface="Georgia"/>
                <a:cs typeface="Georgia"/>
                <a:sym typeface="Georgia"/>
              </a:rPr>
              <a:t>Gets or sets the master page.</a:t>
            </a:r>
            <a:endParaRPr sz="1400">
              <a:solidFill>
                <a:srgbClr val="000000"/>
              </a:solidFill>
              <a:latin typeface="Georgia"/>
              <a:ea typeface="Georgia"/>
              <a:cs typeface="Georgia"/>
              <a:sym typeface="Georgia"/>
            </a:endParaRPr>
          </a:p>
          <a:p>
            <a:pPr indent="-317500" lvl="0" marL="457200" rtl="0">
              <a:spcBef>
                <a:spcPts val="0"/>
              </a:spcBef>
              <a:spcAft>
                <a:spcPts val="0"/>
              </a:spcAft>
              <a:buClr>
                <a:srgbClr val="000000"/>
              </a:buClr>
              <a:buSzPts val="1400"/>
              <a:buFont typeface="Georgia"/>
              <a:buChar char="●"/>
            </a:pPr>
            <a:r>
              <a:rPr b="1" lang="en" sz="1400">
                <a:solidFill>
                  <a:srgbClr val="000000"/>
                </a:solidFill>
                <a:latin typeface="Georgia"/>
                <a:ea typeface="Georgia"/>
                <a:cs typeface="Georgia"/>
                <a:sym typeface="Georgia"/>
              </a:rPr>
              <a:t>MasterBehavior - </a:t>
            </a:r>
            <a:r>
              <a:rPr lang="en" sz="1400">
                <a:solidFill>
                  <a:srgbClr val="000000"/>
                </a:solidFill>
                <a:latin typeface="Georgia"/>
                <a:ea typeface="Georgia"/>
                <a:cs typeface="Georgia"/>
                <a:sym typeface="Georgia"/>
              </a:rPr>
              <a:t>Gets or sets a value that indicates how detail content is displayed.</a:t>
            </a:r>
            <a:endParaRPr sz="1400">
              <a:solidFill>
                <a:srgbClr val="000000"/>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Events</a:t>
            </a:r>
            <a:endParaRPr>
              <a:latin typeface="Georgia"/>
              <a:ea typeface="Georgia"/>
              <a:cs typeface="Georgia"/>
              <a:sym typeface="Georgia"/>
            </a:endParaRPr>
          </a:p>
        </p:txBody>
      </p:sp>
      <p:sp>
        <p:nvSpPr>
          <p:cNvPr id="90" name="Shape 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Georgia"/>
              <a:buChar char="●"/>
            </a:pPr>
            <a:r>
              <a:rPr b="1" lang="en" sz="1400">
                <a:solidFill>
                  <a:srgbClr val="000000"/>
                </a:solidFill>
                <a:latin typeface="Georgia"/>
                <a:ea typeface="Georgia"/>
                <a:cs typeface="Georgia"/>
                <a:sym typeface="Georgia"/>
              </a:rPr>
              <a:t>BackButtonPressed - </a:t>
            </a:r>
            <a:r>
              <a:rPr lang="en" sz="1400">
                <a:solidFill>
                  <a:schemeClr val="dk1"/>
                </a:solidFill>
                <a:latin typeface="Georgia"/>
                <a:ea typeface="Georgia"/>
                <a:cs typeface="Georgia"/>
                <a:sym typeface="Georgia"/>
              </a:rPr>
              <a:t>F</a:t>
            </a:r>
            <a:r>
              <a:rPr lang="en" sz="1400">
                <a:solidFill>
                  <a:schemeClr val="dk1"/>
                </a:solidFill>
                <a:latin typeface="Georgia"/>
                <a:ea typeface="Georgia"/>
                <a:cs typeface="Georgia"/>
                <a:sym typeface="Georgia"/>
              </a:rPr>
              <a:t>or internal use by the Xamarin.Forms platform.</a:t>
            </a:r>
            <a:endParaRPr sz="1400">
              <a:solidFill>
                <a:schemeClr val="dk1"/>
              </a:solidFill>
              <a:latin typeface="Georgia"/>
              <a:ea typeface="Georgia"/>
              <a:cs typeface="Georgia"/>
              <a:sym typeface="Georgia"/>
            </a:endParaRPr>
          </a:p>
          <a:p>
            <a:pPr indent="-317500" lvl="0" marL="457200" rtl="0">
              <a:spcBef>
                <a:spcPts val="0"/>
              </a:spcBef>
              <a:spcAft>
                <a:spcPts val="0"/>
              </a:spcAft>
              <a:buSzPts val="1400"/>
              <a:buFont typeface="Georgia"/>
              <a:buChar char="●"/>
            </a:pPr>
            <a:r>
              <a:rPr b="1" lang="en" sz="1400">
                <a:solidFill>
                  <a:schemeClr val="dk1"/>
                </a:solidFill>
                <a:latin typeface="Georgia"/>
                <a:ea typeface="Georgia"/>
                <a:cs typeface="Georgia"/>
                <a:sym typeface="Georgia"/>
              </a:rPr>
              <a:t>IsPresentedChanged - </a:t>
            </a:r>
            <a:r>
              <a:rPr lang="en" sz="1400">
                <a:solidFill>
                  <a:schemeClr val="dk1"/>
                </a:solidFill>
                <a:latin typeface="Georgia"/>
                <a:ea typeface="Georgia"/>
                <a:cs typeface="Georgia"/>
                <a:sym typeface="Georgia"/>
              </a:rPr>
              <a:t>Event that is raised when the visual element that is represented by the </a:t>
            </a:r>
            <a:r>
              <a:rPr lang="en" sz="1400">
                <a:solidFill>
                  <a:schemeClr val="dk1"/>
                </a:solidFill>
                <a:uFill>
                  <a:noFill/>
                </a:uFill>
                <a:latin typeface="Georgia"/>
                <a:ea typeface="Georgia"/>
                <a:cs typeface="Georgia"/>
                <a:sym typeface="Georgia"/>
                <a:hlinkClick r:id="rId3"/>
              </a:rPr>
              <a:t>MasterDetailPage.Master</a:t>
            </a:r>
            <a:r>
              <a:rPr lang="en" sz="1400">
                <a:solidFill>
                  <a:schemeClr val="dk1"/>
                </a:solidFill>
                <a:latin typeface="Georgia"/>
                <a:ea typeface="Georgia"/>
                <a:cs typeface="Georgia"/>
                <a:sym typeface="Georgia"/>
              </a:rPr>
              <a:t> property is presented or hidden.</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a:solidFill>
                  <a:schemeClr val="dk1"/>
                </a:solidFill>
                <a:latin typeface="Georgia"/>
                <a:ea typeface="Georgia"/>
                <a:cs typeface="Georgia"/>
                <a:sym typeface="Georgia"/>
              </a:rPr>
              <a:t>Key Points:</a:t>
            </a:r>
            <a:endParaRPr>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A </a:t>
            </a:r>
            <a:r>
              <a:rPr lang="en" sz="1400">
                <a:solidFill>
                  <a:schemeClr val="dk1"/>
                </a:solidFill>
                <a:uFill>
                  <a:noFill/>
                </a:uFill>
                <a:latin typeface="Georgia"/>
                <a:ea typeface="Georgia"/>
                <a:cs typeface="Georgia"/>
                <a:sym typeface="Georgia"/>
                <a:hlinkClick r:id="rId4"/>
              </a:rPr>
              <a:t>MasterDetailPage</a:t>
            </a:r>
            <a:r>
              <a:rPr lang="en" sz="1400">
                <a:solidFill>
                  <a:schemeClr val="dk1"/>
                </a:solidFill>
                <a:latin typeface="Georgia"/>
                <a:ea typeface="Georgia"/>
                <a:cs typeface="Georgia"/>
                <a:sym typeface="Georgia"/>
              </a:rPr>
              <a:t> is designed to be a </a:t>
            </a:r>
            <a:r>
              <a:rPr b="1" lang="en" sz="1400">
                <a:solidFill>
                  <a:schemeClr val="dk1"/>
                </a:solidFill>
                <a:latin typeface="Georgia"/>
                <a:ea typeface="Georgia"/>
                <a:cs typeface="Georgia"/>
                <a:sym typeface="Georgia"/>
              </a:rPr>
              <a:t>root page</a:t>
            </a:r>
            <a:r>
              <a:rPr lang="en" sz="1400">
                <a:solidFill>
                  <a:schemeClr val="dk1"/>
                </a:solidFill>
                <a:latin typeface="Georgia"/>
                <a:ea typeface="Georgia"/>
                <a:cs typeface="Georgia"/>
                <a:sym typeface="Georgia"/>
              </a:rPr>
              <a: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It's recommended that the master page of a MasterDetailPage should always be a </a:t>
            </a:r>
            <a:r>
              <a:rPr b="1" lang="en" sz="1400">
                <a:solidFill>
                  <a:schemeClr val="dk1"/>
                </a:solidFill>
                <a:latin typeface="Georgia"/>
                <a:ea typeface="Georgia"/>
                <a:cs typeface="Georgia"/>
                <a:sym typeface="Georgia"/>
              </a:rPr>
              <a:t>ContentPage</a:t>
            </a:r>
            <a:r>
              <a:rPr lang="en" sz="1400">
                <a:solidFill>
                  <a:schemeClr val="dk1"/>
                </a:solidFill>
                <a:latin typeface="Georgia"/>
                <a:ea typeface="Georgia"/>
                <a:cs typeface="Georgia"/>
                <a:sym typeface="Georgia"/>
              </a:rPr>
              <a:t>.</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And detail page should only be populated with </a:t>
            </a:r>
            <a:r>
              <a:rPr b="1" lang="en" sz="1400">
                <a:solidFill>
                  <a:schemeClr val="dk1"/>
                </a:solidFill>
                <a:latin typeface="Georgia"/>
                <a:ea typeface="Georgia"/>
                <a:cs typeface="Georgia"/>
                <a:sym typeface="Georgia"/>
              </a:rPr>
              <a:t>TabbedPage</a:t>
            </a:r>
            <a:r>
              <a:rPr lang="en" sz="1400">
                <a:solidFill>
                  <a:schemeClr val="dk1"/>
                </a:solidFill>
                <a:latin typeface="Georgia"/>
                <a:ea typeface="Georgia"/>
                <a:cs typeface="Georgia"/>
                <a:sym typeface="Georgia"/>
              </a:rPr>
              <a:t>, </a:t>
            </a:r>
            <a:r>
              <a:rPr b="1" lang="en" sz="1400">
                <a:solidFill>
                  <a:schemeClr val="dk1"/>
                </a:solidFill>
                <a:latin typeface="Georgia"/>
                <a:ea typeface="Georgia"/>
                <a:cs typeface="Georgia"/>
                <a:sym typeface="Georgia"/>
              </a:rPr>
              <a:t>NavigationPage</a:t>
            </a:r>
            <a:r>
              <a:rPr lang="en" sz="1400">
                <a:solidFill>
                  <a:schemeClr val="dk1"/>
                </a:solidFill>
                <a:latin typeface="Georgia"/>
                <a:ea typeface="Georgia"/>
                <a:cs typeface="Georgia"/>
                <a:sym typeface="Georgia"/>
              </a:rPr>
              <a:t>, and </a:t>
            </a:r>
            <a:r>
              <a:rPr b="1" lang="en" sz="1400">
                <a:solidFill>
                  <a:schemeClr val="dk1"/>
                </a:solidFill>
                <a:latin typeface="Georgia"/>
                <a:ea typeface="Georgia"/>
                <a:cs typeface="Georgia"/>
                <a:sym typeface="Georgia"/>
              </a:rPr>
              <a:t>ContentPage</a:t>
            </a:r>
            <a:r>
              <a:rPr lang="en" sz="1400">
                <a:solidFill>
                  <a:schemeClr val="dk1"/>
                </a:solidFill>
                <a:latin typeface="Georgia"/>
                <a:ea typeface="Georgia"/>
                <a:cs typeface="Georgia"/>
                <a:sym typeface="Georgia"/>
              </a:rPr>
              <a:t>.</a:t>
            </a:r>
            <a:endParaRPr sz="1400">
              <a:solidFill>
                <a:schemeClr val="dk1"/>
              </a:solidFill>
              <a:latin typeface="Georgia"/>
              <a:ea typeface="Georgia"/>
              <a:cs typeface="Georgia"/>
              <a:sym typeface="Georgia"/>
            </a:endParaRPr>
          </a:p>
          <a:p>
            <a:pPr indent="0" lvl="0" marL="0">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Shape 95"/>
          <p:cNvPicPr preferRelativeResize="0"/>
          <p:nvPr/>
        </p:nvPicPr>
        <p:blipFill>
          <a:blip r:embed="rId3">
            <a:alphaModFix/>
          </a:blip>
          <a:stretch>
            <a:fillRect/>
          </a:stretch>
        </p:blipFill>
        <p:spPr>
          <a:xfrm>
            <a:off x="566738" y="1166813"/>
            <a:ext cx="8010525" cy="2809875"/>
          </a:xfrm>
          <a:prstGeom prst="rect">
            <a:avLst/>
          </a:prstGeom>
          <a:noFill/>
          <a:ln>
            <a:noFill/>
          </a:ln>
        </p:spPr>
      </p:pic>
      <p:sp>
        <p:nvSpPr>
          <p:cNvPr id="96" name="Shape 96"/>
          <p:cNvSpPr txBox="1"/>
          <p:nvPr/>
        </p:nvSpPr>
        <p:spPr>
          <a:xfrm>
            <a:off x="575450" y="312600"/>
            <a:ext cx="4049400" cy="532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800">
                <a:latin typeface="Georgia"/>
                <a:ea typeface="Georgia"/>
                <a:cs typeface="Georgia"/>
                <a:sym typeface="Georgia"/>
              </a:rPr>
              <a:t>Xaml Implementation</a:t>
            </a:r>
            <a:endParaRPr sz="28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id="101" name="Shape 101"/>
          <p:cNvPicPr preferRelativeResize="0"/>
          <p:nvPr/>
        </p:nvPicPr>
        <p:blipFill>
          <a:blip r:embed="rId3">
            <a:alphaModFix/>
          </a:blip>
          <a:stretch>
            <a:fillRect/>
          </a:stretch>
        </p:blipFill>
        <p:spPr>
          <a:xfrm>
            <a:off x="2086000" y="1202125"/>
            <a:ext cx="4972000" cy="2739250"/>
          </a:xfrm>
          <a:prstGeom prst="rect">
            <a:avLst/>
          </a:prstGeom>
          <a:noFill/>
          <a:ln>
            <a:noFill/>
          </a:ln>
        </p:spPr>
      </p:pic>
      <p:sp>
        <p:nvSpPr>
          <p:cNvPr id="102" name="Shape 102"/>
          <p:cNvSpPr txBox="1"/>
          <p:nvPr/>
        </p:nvSpPr>
        <p:spPr>
          <a:xfrm>
            <a:off x="575450" y="312600"/>
            <a:ext cx="4049400" cy="53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800">
                <a:latin typeface="Georgia"/>
                <a:ea typeface="Georgia"/>
                <a:cs typeface="Georgia"/>
                <a:sym typeface="Georgia"/>
              </a:rPr>
              <a:t>C#</a:t>
            </a:r>
            <a:r>
              <a:rPr lang="en" sz="2800">
                <a:latin typeface="Georgia"/>
                <a:ea typeface="Georgia"/>
                <a:cs typeface="Georgia"/>
                <a:sym typeface="Georgia"/>
              </a:rPr>
              <a:t> Implementation</a:t>
            </a:r>
            <a:endParaRPr sz="28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