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microsoft.com/en-us/dotnet/csharp/language-reference/keywords/typeof/" TargetMode="External"/><Relationship Id="rId4" Type="http://schemas.openxmlformats.org/officeDocument/2006/relationships/hyperlink" Target="https://developer.xamarin.com/api/property/Xamarin.Forms.Style.TargetType/" TargetMode="External"/><Relationship Id="rId5" Type="http://schemas.openxmlformats.org/officeDocument/2006/relationships/hyperlink" Target="https://docs.microsoft.com/en-us/xamarin/xamarin-forms/xaml/passing-arguments#generic_type_argumen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eveloper.xamarin.com/api/type/Xamarin.Forms.Color/" TargetMode="External"/><Relationship Id="rId4" Type="http://schemas.openxmlformats.org/officeDocument/2006/relationships/image" Target="../media/image26.png"/><Relationship Id="rId5"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cs.microsoft.com/dotnet/api/system.double" TargetMode="External"/><Relationship Id="rId4" Type="http://schemas.openxmlformats.org/officeDocument/2006/relationships/hyperlink" Target="https://docs.microsoft.com/dotnet/api/system.str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354325" y="2869650"/>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3498DB"/>
                </a:solidFill>
                <a:latin typeface="Georgia"/>
                <a:ea typeface="Georgia"/>
                <a:cs typeface="Georgia"/>
                <a:sym typeface="Georgia"/>
              </a:rPr>
              <a:t>Session - 7</a:t>
            </a:r>
            <a:endParaRPr sz="2800">
              <a:solidFill>
                <a:srgbClr val="3498DB"/>
              </a:solidFill>
              <a:latin typeface="Georgia"/>
              <a:ea typeface="Georgia"/>
              <a:cs typeface="Georgia"/>
              <a:sym typeface="Georgia"/>
            </a:endParaRPr>
          </a:p>
        </p:txBody>
      </p:sp>
      <p:pic>
        <p:nvPicPr>
          <p:cNvPr id="55" name="Shape 55"/>
          <p:cNvPicPr preferRelativeResize="0"/>
          <p:nvPr/>
        </p:nvPicPr>
        <p:blipFill>
          <a:blip r:embed="rId3">
            <a:alphaModFix/>
          </a:blip>
          <a:stretch>
            <a:fillRect/>
          </a:stretch>
        </p:blipFill>
        <p:spPr>
          <a:xfrm>
            <a:off x="1825600" y="1325650"/>
            <a:ext cx="5433323" cy="147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Xaml Namespaces</a:t>
            </a:r>
            <a:endParaRPr>
              <a:solidFill>
                <a:srgbClr val="3498DB"/>
              </a:solidFill>
              <a:latin typeface="Georgia"/>
              <a:ea typeface="Georgia"/>
              <a:cs typeface="Georgia"/>
              <a:sym typeface="Georgia"/>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1200"/>
              </a:spcBef>
              <a:spcAft>
                <a:spcPts val="0"/>
              </a:spcAft>
              <a:buClr>
                <a:schemeClr val="dk1"/>
              </a:buClr>
              <a:buSzPts val="1400"/>
              <a:buChar char="●"/>
            </a:pPr>
            <a:r>
              <a:rPr b="1" lang="en" sz="1400">
                <a:solidFill>
                  <a:schemeClr val="dk1"/>
                </a:solidFill>
                <a:latin typeface="Georgia"/>
                <a:ea typeface="Georgia"/>
                <a:cs typeface="Georgia"/>
                <a:sym typeface="Georgia"/>
              </a:rPr>
              <a:t>clr-namespace:</a:t>
            </a:r>
            <a:r>
              <a:rPr lang="en" sz="1400">
                <a:solidFill>
                  <a:schemeClr val="dk1"/>
                </a:solidFill>
                <a:latin typeface="Georgia"/>
                <a:ea typeface="Georgia"/>
                <a:cs typeface="Georgia"/>
                <a:sym typeface="Georgia"/>
              </a:rPr>
              <a:t> or </a:t>
            </a:r>
            <a:r>
              <a:rPr b="1" lang="en" sz="1400">
                <a:solidFill>
                  <a:schemeClr val="dk1"/>
                </a:solidFill>
                <a:latin typeface="Georgia"/>
                <a:ea typeface="Georgia"/>
                <a:cs typeface="Georgia"/>
                <a:sym typeface="Georgia"/>
              </a:rPr>
              <a:t>using:</a:t>
            </a:r>
            <a:r>
              <a:rPr lang="en" sz="1400">
                <a:solidFill>
                  <a:schemeClr val="dk1"/>
                </a:solidFill>
                <a:latin typeface="Georgia"/>
                <a:ea typeface="Georgia"/>
                <a:cs typeface="Georgia"/>
                <a:sym typeface="Georgia"/>
              </a:rPr>
              <a:t> – The CLR namespace declared within the assembly that contains the types to expose as XAML elements. This keyword is required.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assembly=</a:t>
            </a:r>
            <a:r>
              <a:rPr lang="en" sz="1400">
                <a:solidFill>
                  <a:schemeClr val="dk1"/>
                </a:solidFill>
                <a:latin typeface="Georgia"/>
                <a:ea typeface="Georgia"/>
                <a:cs typeface="Georgia"/>
                <a:sym typeface="Georgia"/>
              </a:rPr>
              <a:t> – </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lang="en">
                <a:solidFill>
                  <a:schemeClr val="dk1"/>
                </a:solidFill>
                <a:latin typeface="Georgia"/>
                <a:ea typeface="Georgia"/>
                <a:cs typeface="Georgia"/>
                <a:sym typeface="Georgia"/>
              </a:rPr>
              <a:t>A</a:t>
            </a:r>
            <a:r>
              <a:rPr lang="en" sz="1400">
                <a:solidFill>
                  <a:schemeClr val="dk1"/>
                </a:solidFill>
                <a:latin typeface="Georgia"/>
                <a:ea typeface="Georgia"/>
                <a:cs typeface="Georgia"/>
                <a:sym typeface="Georgia"/>
              </a:rPr>
              <a:t>ssembly that contains the referenced CLR namespace. </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This value is the name of the assembly, without the file extension. </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The path to the assembly should be established as a reference in the project file that contains the XAML file that will reference the assembly. </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This keyword can be omitted if the </a:t>
            </a:r>
            <a:r>
              <a:rPr b="1" lang="en" sz="1400">
                <a:solidFill>
                  <a:schemeClr val="dk1"/>
                </a:solidFill>
                <a:latin typeface="Georgia"/>
                <a:ea typeface="Georgia"/>
                <a:cs typeface="Georgia"/>
                <a:sym typeface="Georgia"/>
              </a:rPr>
              <a:t>clr-namespace</a:t>
            </a:r>
            <a:r>
              <a:rPr lang="en" sz="1400">
                <a:solidFill>
                  <a:schemeClr val="dk1"/>
                </a:solidFill>
                <a:latin typeface="Georgia"/>
                <a:ea typeface="Georgia"/>
                <a:cs typeface="Georgia"/>
                <a:sym typeface="Georgia"/>
              </a:rPr>
              <a:t> value is within the same assembly as the application code that's referencing the types.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pic>
        <p:nvPicPr>
          <p:cNvPr id="115" name="Shape 115"/>
          <p:cNvPicPr preferRelativeResize="0"/>
          <p:nvPr/>
        </p:nvPicPr>
        <p:blipFill>
          <a:blip r:embed="rId3">
            <a:alphaModFix/>
          </a:blip>
          <a:stretch>
            <a:fillRect/>
          </a:stretch>
        </p:blipFill>
        <p:spPr>
          <a:xfrm>
            <a:off x="2243138" y="3889250"/>
            <a:ext cx="4657725" cy="63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Shape 120"/>
          <p:cNvPicPr preferRelativeResize="0"/>
          <p:nvPr/>
        </p:nvPicPr>
        <p:blipFill>
          <a:blip r:embed="rId3">
            <a:alphaModFix/>
          </a:blip>
          <a:stretch>
            <a:fillRect/>
          </a:stretch>
        </p:blipFill>
        <p:spPr>
          <a:xfrm>
            <a:off x="1223950" y="1582375"/>
            <a:ext cx="6696075" cy="657225"/>
          </a:xfrm>
          <a:prstGeom prst="rect">
            <a:avLst/>
          </a:prstGeom>
          <a:noFill/>
          <a:ln>
            <a:noFill/>
          </a:ln>
        </p:spPr>
      </p:pic>
      <p:pic>
        <p:nvPicPr>
          <p:cNvPr id="121" name="Shape 121"/>
          <p:cNvPicPr preferRelativeResize="0"/>
          <p:nvPr/>
        </p:nvPicPr>
        <p:blipFill>
          <a:blip r:embed="rId4">
            <a:alphaModFix/>
          </a:blip>
          <a:stretch>
            <a:fillRect/>
          </a:stretch>
        </p:blipFill>
        <p:spPr>
          <a:xfrm>
            <a:off x="1924050" y="2690400"/>
            <a:ext cx="5295900" cy="103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Xaml Markup Extension</a:t>
            </a:r>
            <a:endParaRPr>
              <a:solidFill>
                <a:srgbClr val="3498DB"/>
              </a:solidFill>
              <a:latin typeface="Georgia"/>
              <a:ea typeface="Georgia"/>
              <a:cs typeface="Georgia"/>
              <a:sym typeface="Georgia"/>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markup extensions help enhance the power and flexibility of XAML by allowing element attributes to be set from a variety of sources.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Several XAML markup extensions are part of the XAML 2009 specification.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These appear in XAML files with the customary x namespace prefix:</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x:Static</a:t>
            </a:r>
            <a:r>
              <a:rPr lang="en" sz="1400">
                <a:solidFill>
                  <a:schemeClr val="dk1"/>
                </a:solidFill>
                <a:latin typeface="Georgia"/>
                <a:ea typeface="Georgia"/>
                <a:cs typeface="Georgia"/>
                <a:sym typeface="Georgia"/>
              </a:rPr>
              <a:t> – reference static properties, fields, or enumeration members.</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x:Reference</a:t>
            </a:r>
            <a:r>
              <a:rPr lang="en" sz="1400">
                <a:solidFill>
                  <a:schemeClr val="dk1"/>
                </a:solidFill>
                <a:latin typeface="Georgia"/>
                <a:ea typeface="Georgia"/>
                <a:cs typeface="Georgia"/>
                <a:sym typeface="Georgia"/>
              </a:rPr>
              <a:t> – reference named elements on the page.</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x:Type</a:t>
            </a:r>
            <a:r>
              <a:rPr lang="en" sz="1400">
                <a:solidFill>
                  <a:schemeClr val="dk1"/>
                </a:solidFill>
                <a:latin typeface="Georgia"/>
                <a:ea typeface="Georgia"/>
                <a:cs typeface="Georgia"/>
                <a:sym typeface="Georgia"/>
              </a:rPr>
              <a:t> – set an attribute to a System.Type object.</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x:Array</a:t>
            </a:r>
            <a:r>
              <a:rPr lang="en" sz="1400">
                <a:solidFill>
                  <a:schemeClr val="dk1"/>
                </a:solidFill>
                <a:latin typeface="Georgia"/>
                <a:ea typeface="Georgia"/>
                <a:cs typeface="Georgia"/>
                <a:sym typeface="Georgia"/>
              </a:rPr>
              <a:t> – construct an array of objects of a particular type.</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x:Null</a:t>
            </a:r>
            <a:r>
              <a:rPr lang="en" sz="1400">
                <a:solidFill>
                  <a:schemeClr val="dk1"/>
                </a:solidFill>
                <a:latin typeface="Georgia"/>
                <a:ea typeface="Georgia"/>
                <a:cs typeface="Georgia"/>
                <a:sym typeface="Georgia"/>
              </a:rPr>
              <a:t> – set an attribute to a null value.</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2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134125" y="0"/>
            <a:ext cx="8520600" cy="7743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x:Static Markup Extension</a:t>
            </a:r>
            <a:endParaRPr sz="2400">
              <a:latin typeface="Georgia"/>
              <a:ea typeface="Georgia"/>
              <a:cs typeface="Georgia"/>
              <a:sym typeface="Georgia"/>
            </a:endParaRPr>
          </a:p>
          <a:p>
            <a:pPr indent="0" lvl="0" marL="0">
              <a:spcBef>
                <a:spcPts val="1200"/>
              </a:spcBef>
              <a:spcAft>
                <a:spcPts val="0"/>
              </a:spcAft>
              <a:buNone/>
            </a:pPr>
            <a:r>
              <a:t/>
            </a:r>
            <a:endParaRPr>
              <a:latin typeface="Georgia"/>
              <a:ea typeface="Georgia"/>
              <a:cs typeface="Georgia"/>
              <a:sym typeface="Georgia"/>
            </a:endParaRPr>
          </a:p>
        </p:txBody>
      </p:sp>
      <p:sp>
        <p:nvSpPr>
          <p:cNvPr id="133" name="Shape 133"/>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x:Static</a:t>
            </a:r>
            <a:r>
              <a:rPr lang="en" sz="1400">
                <a:solidFill>
                  <a:schemeClr val="dk1"/>
                </a:solidFill>
                <a:highlight>
                  <a:srgbClr val="FFFFFF"/>
                </a:highlight>
                <a:latin typeface="Georgia"/>
                <a:ea typeface="Georgia"/>
                <a:cs typeface="Georgia"/>
                <a:sym typeface="Georgia"/>
              </a:rPr>
              <a:t> markup extension is supported by the </a:t>
            </a:r>
            <a:r>
              <a:rPr lang="en" sz="1400">
                <a:solidFill>
                  <a:schemeClr val="dk1"/>
                </a:solidFill>
                <a:highlight>
                  <a:srgbClr val="F9F9F9"/>
                </a:highlight>
                <a:latin typeface="Georgia"/>
                <a:ea typeface="Georgia"/>
                <a:cs typeface="Georgia"/>
                <a:sym typeface="Georgia"/>
              </a:rPr>
              <a:t>StaticExtension</a:t>
            </a:r>
            <a:r>
              <a:rPr lang="en" sz="1400">
                <a:solidFill>
                  <a:schemeClr val="dk1"/>
                </a:solidFill>
                <a:highlight>
                  <a:srgbClr val="FFFFFF"/>
                </a:highlight>
                <a:latin typeface="Georgia"/>
                <a:ea typeface="Georgia"/>
                <a:cs typeface="Georgia"/>
                <a:sym typeface="Georgia"/>
              </a:rPr>
              <a:t> class. The class has a single property named </a:t>
            </a:r>
            <a:r>
              <a:rPr lang="en" sz="1400">
                <a:solidFill>
                  <a:schemeClr val="dk1"/>
                </a:solidFill>
                <a:highlight>
                  <a:srgbClr val="F9F9F9"/>
                </a:highlight>
                <a:latin typeface="Georgia"/>
                <a:ea typeface="Georgia"/>
                <a:cs typeface="Georgia"/>
                <a:sym typeface="Georgia"/>
              </a:rPr>
              <a:t>Member</a:t>
            </a:r>
            <a:r>
              <a:rPr lang="en" sz="1400">
                <a:solidFill>
                  <a:schemeClr val="dk1"/>
                </a:solidFill>
                <a:highlight>
                  <a:srgbClr val="FFFFFF"/>
                </a:highlight>
                <a:latin typeface="Georgia"/>
                <a:ea typeface="Georgia"/>
                <a:cs typeface="Georgia"/>
                <a:sym typeface="Georgia"/>
              </a:rPr>
              <a:t> of type </a:t>
            </a:r>
            <a:r>
              <a:rPr lang="en" sz="1400">
                <a:solidFill>
                  <a:schemeClr val="dk1"/>
                </a:solidFill>
                <a:highlight>
                  <a:srgbClr val="F9F9F9"/>
                </a:highlight>
                <a:latin typeface="Georgia"/>
                <a:ea typeface="Georgia"/>
                <a:cs typeface="Georgia"/>
                <a:sym typeface="Georgia"/>
              </a:rPr>
              <a:t>string</a:t>
            </a:r>
            <a:r>
              <a:rPr lang="en" sz="1400">
                <a:solidFill>
                  <a:schemeClr val="dk1"/>
                </a:solidFill>
                <a:highlight>
                  <a:srgbClr val="FFFFFF"/>
                </a:highlight>
                <a:latin typeface="Georgia"/>
                <a:ea typeface="Georgia"/>
                <a:cs typeface="Georgia"/>
                <a:sym typeface="Georgia"/>
              </a:rPr>
              <a:t> that you set to the name of a public constant, static property, static field, or enumeration member.</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rPr lang="en" sz="1400">
                <a:solidFill>
                  <a:schemeClr val="dk1"/>
                </a:solidFill>
                <a:highlight>
                  <a:srgbClr val="FFFFFF"/>
                </a:highlight>
                <a:latin typeface="Georgia"/>
                <a:ea typeface="Georgia"/>
                <a:cs typeface="Georgia"/>
                <a:sym typeface="Georgia"/>
              </a:rPr>
              <a:t>Several ways to use the </a:t>
            </a:r>
            <a:r>
              <a:rPr lang="en" sz="1400">
                <a:solidFill>
                  <a:schemeClr val="dk1"/>
                </a:solidFill>
                <a:highlight>
                  <a:srgbClr val="F9F9F9"/>
                </a:highlight>
                <a:latin typeface="Georgia"/>
                <a:ea typeface="Georgia"/>
                <a:cs typeface="Georgia"/>
                <a:sym typeface="Georgia"/>
              </a:rPr>
              <a:t>x:Static</a:t>
            </a:r>
            <a:r>
              <a:rPr lang="en" sz="1400">
                <a:solidFill>
                  <a:schemeClr val="dk1"/>
                </a:solidFill>
                <a:highlight>
                  <a:srgbClr val="FFFFFF"/>
                </a:highlight>
                <a:latin typeface="Georgia"/>
                <a:ea typeface="Georgia"/>
                <a:cs typeface="Georgia"/>
                <a:sym typeface="Georgia"/>
              </a:rPr>
              <a:t> markup extension :-</a:t>
            </a:r>
            <a:endParaRPr sz="1400">
              <a:solidFill>
                <a:schemeClr val="dk1"/>
              </a:solidFill>
              <a:highlight>
                <a:srgbClr val="FFFFFF"/>
              </a:highlight>
              <a:latin typeface="Georgia"/>
              <a:ea typeface="Georgia"/>
              <a:cs typeface="Georgia"/>
              <a:sym typeface="Georgia"/>
            </a:endParaRPr>
          </a:p>
        </p:txBody>
      </p:sp>
      <p:pic>
        <p:nvPicPr>
          <p:cNvPr id="134" name="Shape 134"/>
          <p:cNvPicPr preferRelativeResize="0"/>
          <p:nvPr/>
        </p:nvPicPr>
        <p:blipFill>
          <a:blip r:embed="rId3">
            <a:alphaModFix/>
          </a:blip>
          <a:stretch>
            <a:fillRect/>
          </a:stretch>
        </p:blipFill>
        <p:spPr>
          <a:xfrm>
            <a:off x="451925" y="2185425"/>
            <a:ext cx="4869200" cy="904925"/>
          </a:xfrm>
          <a:prstGeom prst="rect">
            <a:avLst/>
          </a:prstGeom>
          <a:noFill/>
          <a:ln>
            <a:noFill/>
          </a:ln>
        </p:spPr>
      </p:pic>
      <p:pic>
        <p:nvPicPr>
          <p:cNvPr id="135" name="Shape 135"/>
          <p:cNvPicPr preferRelativeResize="0"/>
          <p:nvPr/>
        </p:nvPicPr>
        <p:blipFill>
          <a:blip r:embed="rId4">
            <a:alphaModFix/>
          </a:blip>
          <a:stretch>
            <a:fillRect/>
          </a:stretch>
        </p:blipFill>
        <p:spPr>
          <a:xfrm>
            <a:off x="483100" y="3239550"/>
            <a:ext cx="4838026" cy="161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457875" y="760150"/>
            <a:ext cx="6419075" cy="714375"/>
          </a:xfrm>
          <a:prstGeom prst="rect">
            <a:avLst/>
          </a:prstGeom>
          <a:noFill/>
          <a:ln>
            <a:noFill/>
          </a:ln>
        </p:spPr>
      </p:pic>
      <p:pic>
        <p:nvPicPr>
          <p:cNvPr id="141" name="Shape 141"/>
          <p:cNvPicPr preferRelativeResize="0"/>
          <p:nvPr/>
        </p:nvPicPr>
        <p:blipFill>
          <a:blip r:embed="rId4">
            <a:alphaModFix/>
          </a:blip>
          <a:stretch>
            <a:fillRect/>
          </a:stretch>
        </p:blipFill>
        <p:spPr>
          <a:xfrm>
            <a:off x="457875" y="2081625"/>
            <a:ext cx="6419075" cy="714375"/>
          </a:xfrm>
          <a:prstGeom prst="rect">
            <a:avLst/>
          </a:prstGeom>
          <a:noFill/>
          <a:ln>
            <a:noFill/>
          </a:ln>
        </p:spPr>
      </p:pic>
      <p:pic>
        <p:nvPicPr>
          <p:cNvPr id="142" name="Shape 142"/>
          <p:cNvPicPr preferRelativeResize="0"/>
          <p:nvPr/>
        </p:nvPicPr>
        <p:blipFill>
          <a:blip r:embed="rId5">
            <a:alphaModFix/>
          </a:blip>
          <a:stretch>
            <a:fillRect/>
          </a:stretch>
        </p:blipFill>
        <p:spPr>
          <a:xfrm>
            <a:off x="422350" y="3339100"/>
            <a:ext cx="6419076" cy="71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54325" y="75625"/>
            <a:ext cx="8520600" cy="7413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x:Reference Markup Extension</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148" name="Shape 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x:Reference</a:t>
            </a:r>
            <a:r>
              <a:rPr lang="en" sz="1400">
                <a:solidFill>
                  <a:srgbClr val="000000"/>
                </a:solidFill>
                <a:highlight>
                  <a:srgbClr val="FFFFFF"/>
                </a:highlight>
                <a:latin typeface="Georgia"/>
                <a:ea typeface="Georgia"/>
                <a:cs typeface="Georgia"/>
                <a:sym typeface="Georgia"/>
              </a:rPr>
              <a:t> markup extension is supported by the </a:t>
            </a:r>
            <a:r>
              <a:rPr lang="en" sz="1400">
                <a:solidFill>
                  <a:srgbClr val="000000"/>
                </a:solidFill>
                <a:highlight>
                  <a:srgbClr val="F9F9F9"/>
                </a:highlight>
                <a:latin typeface="Georgia"/>
                <a:ea typeface="Georgia"/>
                <a:cs typeface="Georgia"/>
                <a:sym typeface="Georgia"/>
              </a:rPr>
              <a:t>ReferenceExtension</a:t>
            </a:r>
            <a:r>
              <a:rPr lang="en" sz="1400">
                <a:solidFill>
                  <a:srgbClr val="000000"/>
                </a:solidFill>
                <a:highlight>
                  <a:srgbClr val="FFFFFF"/>
                </a:highlight>
                <a:latin typeface="Georgia"/>
                <a:ea typeface="Georgia"/>
                <a:cs typeface="Georgia"/>
                <a:sym typeface="Georgia"/>
              </a:rPr>
              <a:t> class. The class has a single property named </a:t>
            </a:r>
            <a:r>
              <a:rPr lang="en" sz="1400">
                <a:solidFill>
                  <a:srgbClr val="000000"/>
                </a:solidFill>
                <a:highlight>
                  <a:srgbClr val="F9F9F9"/>
                </a:highlight>
                <a:latin typeface="Georgia"/>
                <a:ea typeface="Georgia"/>
                <a:cs typeface="Georgia"/>
                <a:sym typeface="Georgia"/>
              </a:rPr>
              <a:t>Name</a:t>
            </a:r>
            <a:r>
              <a:rPr lang="en" sz="1400">
                <a:solidFill>
                  <a:srgbClr val="000000"/>
                </a:solidFill>
                <a:highlight>
                  <a:srgbClr val="FFFFFF"/>
                </a:highlight>
                <a:latin typeface="Georgia"/>
                <a:ea typeface="Georgia"/>
                <a:cs typeface="Georgia"/>
                <a:sym typeface="Georgia"/>
              </a:rPr>
              <a:t> of type </a:t>
            </a:r>
            <a:r>
              <a:rPr lang="en" sz="1400">
                <a:solidFill>
                  <a:srgbClr val="000000"/>
                </a:solidFill>
                <a:highlight>
                  <a:srgbClr val="F9F9F9"/>
                </a:highlight>
                <a:latin typeface="Georgia"/>
                <a:ea typeface="Georgia"/>
                <a:cs typeface="Georgia"/>
                <a:sym typeface="Georgia"/>
              </a:rPr>
              <a:t>string</a:t>
            </a:r>
            <a:r>
              <a:rPr lang="en" sz="1400">
                <a:solidFill>
                  <a:srgbClr val="000000"/>
                </a:solidFill>
                <a:highlight>
                  <a:srgbClr val="FFFFFF"/>
                </a:highlight>
                <a:latin typeface="Georgia"/>
                <a:ea typeface="Georgia"/>
                <a:cs typeface="Georgia"/>
                <a:sym typeface="Georgia"/>
              </a:rPr>
              <a:t> that you set to the name of an element on the page that has been given a name with </a:t>
            </a:r>
            <a:r>
              <a:rPr lang="en" sz="1400">
                <a:solidFill>
                  <a:srgbClr val="000000"/>
                </a:solidFill>
                <a:highlight>
                  <a:srgbClr val="F9F9F9"/>
                </a:highlight>
                <a:latin typeface="Georgia"/>
                <a:ea typeface="Georgia"/>
                <a:cs typeface="Georgia"/>
                <a:sym typeface="Georgia"/>
              </a:rPr>
              <a:t>x:Name</a:t>
            </a:r>
            <a:r>
              <a:rPr lang="en" sz="1400">
                <a:solidFill>
                  <a:srgbClr val="000000"/>
                </a:solidFill>
                <a:highlight>
                  <a:srgbClr val="FFFFFF"/>
                </a:highlight>
                <a:latin typeface="Georgia"/>
                <a:ea typeface="Georgia"/>
                <a:cs typeface="Georgia"/>
                <a:sym typeface="Georgia"/>
              </a:rPr>
              <a:t>. This </a:t>
            </a:r>
            <a:r>
              <a:rPr lang="en" sz="1400">
                <a:solidFill>
                  <a:srgbClr val="000000"/>
                </a:solidFill>
                <a:highlight>
                  <a:srgbClr val="F9F9F9"/>
                </a:highlight>
                <a:latin typeface="Georgia"/>
                <a:ea typeface="Georgia"/>
                <a:cs typeface="Georgia"/>
                <a:sym typeface="Georgia"/>
              </a:rPr>
              <a:t>Name</a:t>
            </a:r>
            <a:r>
              <a:rPr lang="en" sz="1400">
                <a:solidFill>
                  <a:srgbClr val="000000"/>
                </a:solidFill>
                <a:highlight>
                  <a:srgbClr val="FFFFFF"/>
                </a:highlight>
                <a:latin typeface="Georgia"/>
                <a:ea typeface="Georgia"/>
                <a:cs typeface="Georgia"/>
                <a:sym typeface="Georgia"/>
              </a:rPr>
              <a:t> property is the content property of </a:t>
            </a:r>
            <a:r>
              <a:rPr lang="en" sz="1400">
                <a:solidFill>
                  <a:srgbClr val="000000"/>
                </a:solidFill>
                <a:highlight>
                  <a:srgbClr val="F9F9F9"/>
                </a:highlight>
                <a:latin typeface="Georgia"/>
                <a:ea typeface="Georgia"/>
                <a:cs typeface="Georgia"/>
                <a:sym typeface="Georgia"/>
              </a:rPr>
              <a:t>ReferenceExtension</a:t>
            </a:r>
            <a:r>
              <a:rPr lang="en" sz="1400">
                <a:solidFill>
                  <a:srgbClr val="000000"/>
                </a:solidFill>
                <a:highlight>
                  <a:srgbClr val="FFFFFF"/>
                </a:highlight>
                <a:latin typeface="Georgia"/>
                <a:ea typeface="Georgia"/>
                <a:cs typeface="Georgia"/>
                <a:sym typeface="Georgia"/>
              </a:rPr>
              <a:t>, so </a:t>
            </a:r>
            <a:r>
              <a:rPr lang="en" sz="1400">
                <a:solidFill>
                  <a:srgbClr val="000000"/>
                </a:solidFill>
                <a:highlight>
                  <a:srgbClr val="F9F9F9"/>
                </a:highlight>
                <a:latin typeface="Georgia"/>
                <a:ea typeface="Georgia"/>
                <a:cs typeface="Georgia"/>
                <a:sym typeface="Georgia"/>
              </a:rPr>
              <a:t>Name=</a:t>
            </a:r>
            <a:r>
              <a:rPr lang="en" sz="1400">
                <a:solidFill>
                  <a:srgbClr val="000000"/>
                </a:solidFill>
                <a:highlight>
                  <a:srgbClr val="FFFFFF"/>
                </a:highlight>
                <a:latin typeface="Georgia"/>
                <a:ea typeface="Georgia"/>
                <a:cs typeface="Georgia"/>
                <a:sym typeface="Georgia"/>
              </a:rPr>
              <a:t> is not required when </a:t>
            </a:r>
            <a:r>
              <a:rPr lang="en" sz="1400">
                <a:solidFill>
                  <a:srgbClr val="000000"/>
                </a:solidFill>
                <a:highlight>
                  <a:srgbClr val="F9F9F9"/>
                </a:highlight>
                <a:latin typeface="Georgia"/>
                <a:ea typeface="Georgia"/>
                <a:cs typeface="Georgia"/>
                <a:sym typeface="Georgia"/>
              </a:rPr>
              <a:t>x:Reference</a:t>
            </a:r>
            <a:r>
              <a:rPr lang="en" sz="1400">
                <a:solidFill>
                  <a:srgbClr val="000000"/>
                </a:solidFill>
                <a:highlight>
                  <a:srgbClr val="FFFFFF"/>
                </a:highlight>
                <a:latin typeface="Georgia"/>
                <a:ea typeface="Georgia"/>
                <a:cs typeface="Georgia"/>
                <a:sym typeface="Georgia"/>
              </a:rPr>
              <a:t> appears in curly braces.</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rPr lang="en" sz="1200">
                <a:solidFill>
                  <a:schemeClr val="dk1"/>
                </a:solidFill>
                <a:highlight>
                  <a:srgbClr val="FFFFFF"/>
                </a:highlight>
              </a:rPr>
              <a:t> </a:t>
            </a:r>
            <a:r>
              <a:rPr lang="en">
                <a:solidFill>
                  <a:schemeClr val="dk1"/>
                </a:solidFill>
                <a:highlight>
                  <a:srgbClr val="FFFFFF"/>
                </a:highlight>
                <a:latin typeface="Georgia"/>
                <a:ea typeface="Georgia"/>
                <a:cs typeface="Georgia"/>
                <a:sym typeface="Georgia"/>
              </a:rPr>
              <a:t>Uses of </a:t>
            </a:r>
            <a:r>
              <a:rPr lang="en">
                <a:solidFill>
                  <a:schemeClr val="dk1"/>
                </a:solidFill>
                <a:highlight>
                  <a:srgbClr val="F9F9F9"/>
                </a:highlight>
                <a:latin typeface="Georgia"/>
                <a:ea typeface="Georgia"/>
                <a:cs typeface="Georgia"/>
                <a:sym typeface="Georgia"/>
              </a:rPr>
              <a:t>x:Reference</a:t>
            </a:r>
            <a:r>
              <a:rPr lang="en">
                <a:solidFill>
                  <a:schemeClr val="dk1"/>
                </a:solidFill>
                <a:highlight>
                  <a:srgbClr val="FFFFFF"/>
                </a:highlight>
                <a:latin typeface="Georgia"/>
                <a:ea typeface="Georgia"/>
                <a:cs typeface="Georgia"/>
                <a:sym typeface="Georgia"/>
              </a:rPr>
              <a:t> with data bindings :</a:t>
            </a:r>
            <a:endParaRPr>
              <a:solidFill>
                <a:schemeClr val="dk1"/>
              </a:solidFill>
              <a:highlight>
                <a:srgbClr val="FFFFFF"/>
              </a:highlight>
              <a:latin typeface="Georgia"/>
              <a:ea typeface="Georgia"/>
              <a:cs typeface="Georgia"/>
              <a:sym typeface="Georgia"/>
            </a:endParaRPr>
          </a:p>
          <a:p>
            <a:pPr indent="-317500" lvl="0" marL="457200">
              <a:spcBef>
                <a:spcPts val="160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It is used to set the </a:t>
            </a:r>
            <a:r>
              <a:rPr lang="en" sz="1400">
                <a:solidFill>
                  <a:schemeClr val="dk1"/>
                </a:solidFill>
                <a:highlight>
                  <a:srgbClr val="F9F9F9"/>
                </a:highlight>
                <a:latin typeface="Georgia"/>
                <a:ea typeface="Georgia"/>
                <a:cs typeface="Georgia"/>
                <a:sym typeface="Georgia"/>
              </a:rPr>
              <a:t>Source</a:t>
            </a:r>
            <a:r>
              <a:rPr lang="en" sz="1400">
                <a:solidFill>
                  <a:schemeClr val="dk1"/>
                </a:solidFill>
                <a:highlight>
                  <a:srgbClr val="FFFFFF"/>
                </a:highlight>
                <a:latin typeface="Georgia"/>
                <a:ea typeface="Georgia"/>
                <a:cs typeface="Georgia"/>
                <a:sym typeface="Georgia"/>
              </a:rPr>
              <a:t> property of the </a:t>
            </a:r>
            <a:r>
              <a:rPr lang="en" sz="1400">
                <a:solidFill>
                  <a:schemeClr val="dk1"/>
                </a:solidFill>
                <a:highlight>
                  <a:srgbClr val="F9F9F9"/>
                </a:highlight>
                <a:latin typeface="Georgia"/>
                <a:ea typeface="Georgia"/>
                <a:cs typeface="Georgia"/>
                <a:sym typeface="Georgia"/>
              </a:rPr>
              <a:t>Binding</a:t>
            </a:r>
            <a:r>
              <a:rPr lang="en" sz="1400">
                <a:solidFill>
                  <a:schemeClr val="dk1"/>
                </a:solidFill>
                <a:highlight>
                  <a:srgbClr val="FFFFFF"/>
                </a:highlight>
                <a:latin typeface="Georgia"/>
                <a:ea typeface="Georgia"/>
                <a:cs typeface="Georgia"/>
                <a:sym typeface="Georgia"/>
              </a:rPr>
              <a:t> object</a:t>
            </a:r>
            <a:endParaRPr sz="1400">
              <a:solidFill>
                <a:schemeClr val="dk1"/>
              </a:solidFill>
              <a:highlight>
                <a:srgbClr val="FFFFFF"/>
              </a:highlight>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It is used to set the </a:t>
            </a:r>
            <a:r>
              <a:rPr lang="en" sz="1400">
                <a:solidFill>
                  <a:schemeClr val="dk1"/>
                </a:solidFill>
                <a:highlight>
                  <a:srgbClr val="F9F9F9"/>
                </a:highlight>
                <a:latin typeface="Georgia"/>
                <a:ea typeface="Georgia"/>
                <a:cs typeface="Georgia"/>
                <a:sym typeface="Georgia"/>
              </a:rPr>
              <a:t>BindingContext</a:t>
            </a:r>
            <a:r>
              <a:rPr lang="en" sz="1400">
                <a:solidFill>
                  <a:schemeClr val="dk1"/>
                </a:solidFill>
                <a:highlight>
                  <a:srgbClr val="FFFFFF"/>
                </a:highlight>
                <a:latin typeface="Georgia"/>
                <a:ea typeface="Georgia"/>
                <a:cs typeface="Georgia"/>
                <a:sym typeface="Georgia"/>
              </a:rPr>
              <a:t> property for two data bindings</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152400" y="152400"/>
            <a:ext cx="5559450" cy="4991100"/>
          </a:xfrm>
          <a:prstGeom prst="rect">
            <a:avLst/>
          </a:prstGeom>
          <a:noFill/>
          <a:ln>
            <a:noFill/>
          </a:ln>
        </p:spPr>
      </p:pic>
      <p:pic>
        <p:nvPicPr>
          <p:cNvPr id="154" name="Shape 154"/>
          <p:cNvPicPr preferRelativeResize="0"/>
          <p:nvPr/>
        </p:nvPicPr>
        <p:blipFill>
          <a:blip r:embed="rId4">
            <a:alphaModFix/>
          </a:blip>
          <a:stretch>
            <a:fillRect/>
          </a:stretch>
        </p:blipFill>
        <p:spPr>
          <a:xfrm>
            <a:off x="5821600" y="113675"/>
            <a:ext cx="2735800" cy="4953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212250" y="125325"/>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x:Type Markup Extension</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160" name="Shape 160"/>
          <p:cNvSpPr txBox="1"/>
          <p:nvPr>
            <p:ph idx="1" type="body"/>
          </p:nvPr>
        </p:nvSpPr>
        <p:spPr>
          <a:xfrm>
            <a:off x="311700" y="1102750"/>
            <a:ext cx="8520600" cy="387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x:Type</a:t>
            </a:r>
            <a:r>
              <a:rPr lang="en" sz="1400">
                <a:solidFill>
                  <a:srgbClr val="000000"/>
                </a:solidFill>
                <a:highlight>
                  <a:srgbClr val="FFFFFF"/>
                </a:highlight>
                <a:latin typeface="Georgia"/>
                <a:ea typeface="Georgia"/>
                <a:cs typeface="Georgia"/>
                <a:sym typeface="Georgia"/>
              </a:rPr>
              <a:t> markup extension is the XAML equivalent of the C# </a:t>
            </a:r>
            <a:r>
              <a:rPr lang="en" sz="1400">
                <a:solidFill>
                  <a:srgbClr val="000000"/>
                </a:solidFill>
                <a:highlight>
                  <a:srgbClr val="F9F9F9"/>
                </a:highlight>
                <a:uFill>
                  <a:noFill/>
                </a:uFill>
                <a:latin typeface="Georgia"/>
                <a:ea typeface="Georgia"/>
                <a:cs typeface="Georgia"/>
                <a:sym typeface="Georgia"/>
                <a:hlinkClick r:id="rId3"/>
              </a:rPr>
              <a:t>typeof</a:t>
            </a:r>
            <a:r>
              <a:rPr lang="en" sz="1400">
                <a:solidFill>
                  <a:srgbClr val="000000"/>
                </a:solidFill>
                <a:highlight>
                  <a:srgbClr val="FFFFFF"/>
                </a:highlight>
                <a:latin typeface="Georgia"/>
                <a:ea typeface="Georgia"/>
                <a:cs typeface="Georgia"/>
                <a:sym typeface="Georgia"/>
              </a:rPr>
              <a:t> keyword.</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rPr lang="en" sz="1400">
                <a:solidFill>
                  <a:srgbClr val="000000"/>
                </a:solidFill>
                <a:highlight>
                  <a:srgbClr val="FFFFFF"/>
                </a:highlight>
                <a:latin typeface="Georgia"/>
                <a:ea typeface="Georgia"/>
                <a:cs typeface="Georgia"/>
                <a:sym typeface="Georgia"/>
              </a:rPr>
              <a:t>It is supported by the </a:t>
            </a:r>
            <a:r>
              <a:rPr lang="en" sz="1400">
                <a:solidFill>
                  <a:srgbClr val="000000"/>
                </a:solidFill>
                <a:highlight>
                  <a:srgbClr val="F9F9F9"/>
                </a:highlight>
                <a:latin typeface="Georgia"/>
                <a:ea typeface="Georgia"/>
                <a:cs typeface="Georgia"/>
                <a:sym typeface="Georgia"/>
              </a:rPr>
              <a:t>TypeExtension</a:t>
            </a:r>
            <a:r>
              <a:rPr lang="en" sz="1400">
                <a:solidFill>
                  <a:srgbClr val="000000"/>
                </a:solidFill>
                <a:highlight>
                  <a:srgbClr val="FFFFFF"/>
                </a:highlight>
                <a:latin typeface="Georgia"/>
                <a:ea typeface="Georgia"/>
                <a:cs typeface="Georgia"/>
                <a:sym typeface="Georgia"/>
              </a:rPr>
              <a:t> class, which defines one property named </a:t>
            </a:r>
            <a:r>
              <a:rPr lang="en" sz="1400">
                <a:solidFill>
                  <a:srgbClr val="000000"/>
                </a:solidFill>
                <a:highlight>
                  <a:srgbClr val="F9F9F9"/>
                </a:highlight>
                <a:latin typeface="Georgia"/>
                <a:ea typeface="Georgia"/>
                <a:cs typeface="Georgia"/>
                <a:sym typeface="Georgia"/>
              </a:rPr>
              <a:t>TypeName</a:t>
            </a:r>
            <a:r>
              <a:rPr lang="en" sz="1400">
                <a:solidFill>
                  <a:srgbClr val="000000"/>
                </a:solidFill>
                <a:highlight>
                  <a:srgbClr val="FFFFFF"/>
                </a:highlight>
                <a:latin typeface="Georgia"/>
                <a:ea typeface="Georgia"/>
                <a:cs typeface="Georgia"/>
                <a:sym typeface="Georgia"/>
              </a:rPr>
              <a:t> of type </a:t>
            </a:r>
            <a:r>
              <a:rPr lang="en" sz="1400">
                <a:solidFill>
                  <a:srgbClr val="000000"/>
                </a:solidFill>
                <a:highlight>
                  <a:srgbClr val="F9F9F9"/>
                </a:highlight>
                <a:latin typeface="Georgia"/>
                <a:ea typeface="Georgia"/>
                <a:cs typeface="Georgia"/>
                <a:sym typeface="Georgia"/>
              </a:rPr>
              <a:t>string</a:t>
            </a:r>
            <a:r>
              <a:rPr lang="en" sz="1400">
                <a:solidFill>
                  <a:srgbClr val="000000"/>
                </a:solidFill>
                <a:highlight>
                  <a:srgbClr val="FFFFFF"/>
                </a:highlight>
                <a:latin typeface="Georgia"/>
                <a:ea typeface="Georgia"/>
                <a:cs typeface="Georgia"/>
                <a:sym typeface="Georgia"/>
              </a:rPr>
              <a:t> that is set to a class or structure name. </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x:Type</a:t>
            </a:r>
            <a:r>
              <a:rPr lang="en" sz="1400">
                <a:solidFill>
                  <a:srgbClr val="000000"/>
                </a:solidFill>
                <a:highlight>
                  <a:srgbClr val="FFFFFF"/>
                </a:highlight>
                <a:latin typeface="Georgia"/>
                <a:ea typeface="Georgia"/>
                <a:cs typeface="Georgia"/>
                <a:sym typeface="Georgia"/>
              </a:rPr>
              <a:t> markup extension returns the </a:t>
            </a:r>
            <a:r>
              <a:rPr lang="en" sz="1400">
                <a:solidFill>
                  <a:srgbClr val="000000"/>
                </a:solidFill>
                <a:highlight>
                  <a:srgbClr val="F9F9F9"/>
                </a:highlight>
                <a:latin typeface="Georgia"/>
                <a:ea typeface="Georgia"/>
                <a:cs typeface="Georgia"/>
                <a:sym typeface="Georgia"/>
              </a:rPr>
              <a:t>System.Type</a:t>
            </a:r>
            <a:r>
              <a:rPr lang="en" sz="1400">
                <a:solidFill>
                  <a:srgbClr val="000000"/>
                </a:solidFill>
                <a:highlight>
                  <a:srgbClr val="FFFFFF"/>
                </a:highlight>
                <a:latin typeface="Georgia"/>
                <a:ea typeface="Georgia"/>
                <a:cs typeface="Georgia"/>
                <a:sym typeface="Georgia"/>
              </a:rPr>
              <a:t> object of that class or structure. </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rPr lang="en">
                <a:solidFill>
                  <a:schemeClr val="dk1"/>
                </a:solidFill>
                <a:highlight>
                  <a:srgbClr val="FFFFFF"/>
                </a:highlight>
                <a:latin typeface="Georgia"/>
                <a:ea typeface="Georgia"/>
                <a:cs typeface="Georgia"/>
                <a:sym typeface="Georgia"/>
              </a:rPr>
              <a:t>Properties that have arguments of type </a:t>
            </a:r>
            <a:r>
              <a:rPr lang="en">
                <a:solidFill>
                  <a:schemeClr val="dk1"/>
                </a:solidFill>
                <a:highlight>
                  <a:srgbClr val="F9F9F9"/>
                </a:highlight>
                <a:latin typeface="Georgia"/>
                <a:ea typeface="Georgia"/>
                <a:cs typeface="Georgia"/>
                <a:sym typeface="Georgia"/>
              </a:rPr>
              <a:t>Type :</a:t>
            </a:r>
            <a:endParaRPr>
              <a:solidFill>
                <a:schemeClr val="dk1"/>
              </a:solidFill>
              <a:highlight>
                <a:srgbClr val="F9F9F9"/>
              </a:highlight>
              <a:latin typeface="Georgia"/>
              <a:ea typeface="Georgia"/>
              <a:cs typeface="Georgia"/>
              <a:sym typeface="Georgia"/>
            </a:endParaRPr>
          </a:p>
          <a:p>
            <a:pPr indent="-317500" lvl="0" marL="457200">
              <a:spcBef>
                <a:spcPts val="160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uFill>
                  <a:noFill/>
                </a:uFill>
                <a:latin typeface="Georgia"/>
                <a:ea typeface="Georgia"/>
                <a:cs typeface="Georgia"/>
                <a:sym typeface="Georgia"/>
                <a:hlinkClick r:id="rId4"/>
              </a:rPr>
              <a:t>TargetType</a:t>
            </a:r>
            <a:r>
              <a:rPr lang="en" sz="1400">
                <a:solidFill>
                  <a:srgbClr val="000000"/>
                </a:solidFill>
                <a:highlight>
                  <a:srgbClr val="FFFFFF"/>
                </a:highlight>
                <a:latin typeface="Georgia"/>
                <a:ea typeface="Georgia"/>
                <a:cs typeface="Georgia"/>
                <a:sym typeface="Georgia"/>
              </a:rPr>
              <a:t> property of </a:t>
            </a:r>
            <a:r>
              <a:rPr lang="en" sz="1400">
                <a:solidFill>
                  <a:srgbClr val="000000"/>
                </a:solidFill>
                <a:highlight>
                  <a:srgbClr val="F9F9F9"/>
                </a:highlight>
                <a:latin typeface="Georgia"/>
                <a:ea typeface="Georgia"/>
                <a:cs typeface="Georgia"/>
                <a:sym typeface="Georgia"/>
              </a:rPr>
              <a:t>Style</a:t>
            </a:r>
            <a:endParaRPr sz="1400">
              <a:solidFill>
                <a:srgbClr val="000000"/>
              </a:solidFill>
              <a:highlight>
                <a:srgbClr val="F9F9F9"/>
              </a:highlight>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FFFFF"/>
                </a:highlight>
                <a:uFill>
                  <a:noFill/>
                </a:uFill>
                <a:latin typeface="Georgia"/>
                <a:ea typeface="Georgia"/>
                <a:cs typeface="Georgia"/>
                <a:sym typeface="Georgia"/>
                <a:hlinkClick r:id="rId5"/>
              </a:rPr>
              <a:t>x:TypeArguments</a:t>
            </a:r>
            <a:r>
              <a:rPr lang="en" sz="1400">
                <a:solidFill>
                  <a:srgbClr val="000000"/>
                </a:solidFill>
                <a:highlight>
                  <a:srgbClr val="FFFFFF"/>
                </a:highlight>
                <a:latin typeface="Georgia"/>
                <a:ea typeface="Georgia"/>
                <a:cs typeface="Georgia"/>
                <a:sym typeface="Georgia"/>
              </a:rPr>
              <a:t> attribute used to specify arguments in generic classes</a:t>
            </a:r>
            <a:endParaRPr sz="1400">
              <a:solidFill>
                <a:srgbClr val="000000"/>
              </a:solidFill>
              <a:highlight>
                <a:srgbClr val="FFFFFF"/>
              </a:highlight>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highlight>
                  <a:srgbClr val="F9F9F9"/>
                </a:highlight>
                <a:latin typeface="Georgia"/>
                <a:ea typeface="Georgia"/>
                <a:cs typeface="Georgia"/>
                <a:sym typeface="Georgia"/>
              </a:rPr>
              <a:t>x:Type</a:t>
            </a:r>
            <a:r>
              <a:rPr lang="en" sz="1400">
                <a:solidFill>
                  <a:srgbClr val="000000"/>
                </a:solidFill>
                <a:highlight>
                  <a:srgbClr val="FFFFFF"/>
                </a:highlight>
                <a:latin typeface="Georgia"/>
                <a:ea typeface="Georgia"/>
                <a:cs typeface="Georgia"/>
                <a:sym typeface="Georgia"/>
              </a:rPr>
              <a:t> </a:t>
            </a:r>
            <a:r>
              <a:rPr i="1" lang="en" sz="1400">
                <a:solidFill>
                  <a:srgbClr val="000000"/>
                </a:solidFill>
                <a:highlight>
                  <a:srgbClr val="FFFFFF"/>
                </a:highlight>
                <a:latin typeface="Georgia"/>
                <a:ea typeface="Georgia"/>
                <a:cs typeface="Georgia"/>
                <a:sym typeface="Georgia"/>
              </a:rPr>
              <a:t>is</a:t>
            </a:r>
            <a:r>
              <a:rPr lang="en" sz="1400">
                <a:solidFill>
                  <a:srgbClr val="000000"/>
                </a:solidFill>
                <a:highlight>
                  <a:srgbClr val="FFFFFF"/>
                </a:highlight>
                <a:latin typeface="Georgia"/>
                <a:ea typeface="Georgia"/>
                <a:cs typeface="Georgia"/>
                <a:sym typeface="Georgia"/>
              </a:rPr>
              <a:t> required  with the </a:t>
            </a:r>
            <a:r>
              <a:rPr lang="en" sz="1400">
                <a:solidFill>
                  <a:srgbClr val="000000"/>
                </a:solidFill>
                <a:highlight>
                  <a:srgbClr val="F9F9F9"/>
                </a:highlight>
                <a:latin typeface="Georgia"/>
                <a:ea typeface="Georgia"/>
                <a:cs typeface="Georgia"/>
                <a:sym typeface="Georgia"/>
              </a:rPr>
              <a:t>x:Array</a:t>
            </a:r>
            <a:r>
              <a:rPr lang="en" sz="1400">
                <a:solidFill>
                  <a:srgbClr val="000000"/>
                </a:solidFill>
                <a:highlight>
                  <a:srgbClr val="FFFFFF"/>
                </a:highlight>
                <a:latin typeface="Georgia"/>
                <a:ea typeface="Georgia"/>
                <a:cs typeface="Georgia"/>
                <a:sym typeface="Georgia"/>
              </a:rPr>
              <a:t> markup extension</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t/>
            </a:r>
            <a:endParaRPr sz="1400">
              <a:solidFill>
                <a:schemeClr val="dk1"/>
              </a:solidFill>
              <a:highlight>
                <a:srgbClr val="F9F9F9"/>
              </a:highlight>
              <a:latin typeface="Georgia"/>
              <a:ea typeface="Georgia"/>
              <a:cs typeface="Georgia"/>
              <a:sym typeface="Georgia"/>
            </a:endParaRPr>
          </a:p>
          <a:p>
            <a:pPr indent="0" lvl="0" marL="0">
              <a:spcBef>
                <a:spcPts val="1600"/>
              </a:spcBef>
              <a:spcAft>
                <a:spcPts val="1600"/>
              </a:spcAft>
              <a:buNone/>
            </a:pPr>
            <a:r>
              <a:t/>
            </a:r>
            <a:endParaRPr>
              <a:solidFill>
                <a:schemeClr val="dk1"/>
              </a:solidFill>
              <a:highlight>
                <a:srgbClr val="F9F9F9"/>
              </a:highlight>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233550" y="111125"/>
            <a:ext cx="8520600" cy="5727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x:Array Markup Extension</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166" name="Shape 166"/>
          <p:cNvSpPr txBox="1"/>
          <p:nvPr>
            <p:ph idx="1" type="body"/>
          </p:nvPr>
        </p:nvSpPr>
        <p:spPr>
          <a:xfrm>
            <a:off x="311700" y="11595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rgbClr val="000000"/>
                </a:solidFill>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x:Array</a:t>
            </a:r>
            <a:r>
              <a:rPr lang="en" sz="1400">
                <a:solidFill>
                  <a:srgbClr val="000000"/>
                </a:solidFill>
                <a:latin typeface="Georgia"/>
                <a:ea typeface="Georgia"/>
                <a:cs typeface="Georgia"/>
                <a:sym typeface="Georgia"/>
              </a:rPr>
              <a:t> markup extension allows you to define an array in markup. It is supported by the </a:t>
            </a:r>
            <a:r>
              <a:rPr lang="en" sz="1400">
                <a:solidFill>
                  <a:srgbClr val="000000"/>
                </a:solidFill>
                <a:highlight>
                  <a:srgbClr val="F9F9F9"/>
                </a:highlight>
                <a:latin typeface="Georgia"/>
                <a:ea typeface="Georgia"/>
                <a:cs typeface="Georgia"/>
                <a:sym typeface="Georgia"/>
              </a:rPr>
              <a:t>ArrayExtension</a:t>
            </a:r>
            <a:r>
              <a:rPr lang="en" sz="1400">
                <a:solidFill>
                  <a:srgbClr val="000000"/>
                </a:solidFill>
                <a:latin typeface="Georgia"/>
                <a:ea typeface="Georgia"/>
                <a:cs typeface="Georgia"/>
                <a:sym typeface="Georgia"/>
              </a:rPr>
              <a:t> class, which defines two properties:</a:t>
            </a:r>
            <a:endParaRPr sz="1400">
              <a:solidFill>
                <a:srgbClr val="000000"/>
              </a:solidFill>
              <a:latin typeface="Georgia"/>
              <a:ea typeface="Georgia"/>
              <a:cs typeface="Georgia"/>
              <a:sym typeface="Georgia"/>
            </a:endParaRPr>
          </a:p>
          <a:p>
            <a:pPr indent="-317500" lvl="0" marL="825500" rtl="0">
              <a:spcBef>
                <a:spcPts val="1200"/>
              </a:spcBef>
              <a:spcAft>
                <a:spcPts val="0"/>
              </a:spcAft>
              <a:buClr>
                <a:srgbClr val="000000"/>
              </a:buClr>
              <a:buSzPts val="1400"/>
              <a:buChar char="●"/>
            </a:pPr>
            <a:r>
              <a:rPr lang="en" sz="1400">
                <a:solidFill>
                  <a:srgbClr val="000000"/>
                </a:solidFill>
                <a:highlight>
                  <a:srgbClr val="F9F9F9"/>
                </a:highlight>
                <a:latin typeface="Georgia"/>
                <a:ea typeface="Georgia"/>
                <a:cs typeface="Georgia"/>
                <a:sym typeface="Georgia"/>
              </a:rPr>
              <a:t>Type</a:t>
            </a:r>
            <a:r>
              <a:rPr lang="en" sz="1400">
                <a:solidFill>
                  <a:srgbClr val="000000"/>
                </a:solidFill>
                <a:latin typeface="Georgia"/>
                <a:ea typeface="Georgia"/>
                <a:cs typeface="Georgia"/>
                <a:sym typeface="Georgia"/>
              </a:rPr>
              <a:t> of type </a:t>
            </a:r>
            <a:r>
              <a:rPr lang="en" sz="1400">
                <a:solidFill>
                  <a:srgbClr val="000000"/>
                </a:solidFill>
                <a:highlight>
                  <a:srgbClr val="F9F9F9"/>
                </a:highlight>
                <a:latin typeface="Georgia"/>
                <a:ea typeface="Georgia"/>
                <a:cs typeface="Georgia"/>
                <a:sym typeface="Georgia"/>
              </a:rPr>
              <a:t>Type</a:t>
            </a:r>
            <a:r>
              <a:rPr lang="en" sz="1400">
                <a:solidFill>
                  <a:srgbClr val="000000"/>
                </a:solidFill>
                <a:latin typeface="Georgia"/>
                <a:ea typeface="Georgia"/>
                <a:cs typeface="Georgia"/>
                <a:sym typeface="Georgia"/>
              </a:rPr>
              <a:t>, which indicates the type of the elements in the array.</a:t>
            </a:r>
            <a:endParaRPr sz="1400">
              <a:solidFill>
                <a:srgbClr val="000000"/>
              </a:solidFill>
              <a:latin typeface="Georgia"/>
              <a:ea typeface="Georgia"/>
              <a:cs typeface="Georgia"/>
              <a:sym typeface="Georgia"/>
            </a:endParaRPr>
          </a:p>
          <a:p>
            <a:pPr indent="-317500" lvl="0" marL="825500" rtl="0">
              <a:spcBef>
                <a:spcPts val="0"/>
              </a:spcBef>
              <a:spcAft>
                <a:spcPts val="0"/>
              </a:spcAft>
              <a:buClr>
                <a:srgbClr val="000000"/>
              </a:buClr>
              <a:buSzPts val="1400"/>
              <a:buChar char="●"/>
            </a:pPr>
            <a:r>
              <a:rPr lang="en" sz="1400">
                <a:solidFill>
                  <a:srgbClr val="000000"/>
                </a:solidFill>
                <a:highlight>
                  <a:srgbClr val="F9F9F9"/>
                </a:highlight>
                <a:latin typeface="Georgia"/>
                <a:ea typeface="Georgia"/>
                <a:cs typeface="Georgia"/>
                <a:sym typeface="Georgia"/>
              </a:rPr>
              <a:t>Items</a:t>
            </a:r>
            <a:r>
              <a:rPr lang="en" sz="1400">
                <a:solidFill>
                  <a:srgbClr val="000000"/>
                </a:solidFill>
                <a:latin typeface="Georgia"/>
                <a:ea typeface="Georgia"/>
                <a:cs typeface="Georgia"/>
                <a:sym typeface="Georgia"/>
              </a:rPr>
              <a:t> of type </a:t>
            </a:r>
            <a:r>
              <a:rPr lang="en" sz="1400">
                <a:solidFill>
                  <a:srgbClr val="000000"/>
                </a:solidFill>
                <a:highlight>
                  <a:srgbClr val="F9F9F9"/>
                </a:highlight>
                <a:latin typeface="Georgia"/>
                <a:ea typeface="Georgia"/>
                <a:cs typeface="Georgia"/>
                <a:sym typeface="Georgia"/>
              </a:rPr>
              <a:t>IList</a:t>
            </a:r>
            <a:r>
              <a:rPr lang="en" sz="1400">
                <a:solidFill>
                  <a:srgbClr val="000000"/>
                </a:solidFill>
                <a:latin typeface="Georgia"/>
                <a:ea typeface="Georgia"/>
                <a:cs typeface="Georgia"/>
                <a:sym typeface="Georgia"/>
              </a:rPr>
              <a:t>, which is a collection of the items themselves. This is the content property of </a:t>
            </a:r>
            <a:r>
              <a:rPr lang="en" sz="1400">
                <a:solidFill>
                  <a:srgbClr val="000000"/>
                </a:solidFill>
                <a:highlight>
                  <a:srgbClr val="F9F9F9"/>
                </a:highlight>
                <a:latin typeface="Georgia"/>
                <a:ea typeface="Georgia"/>
                <a:cs typeface="Georgia"/>
                <a:sym typeface="Georgia"/>
              </a:rPr>
              <a:t>ArrayExtension</a:t>
            </a:r>
            <a:r>
              <a:rPr lang="en" sz="1400">
                <a:solidFill>
                  <a:srgbClr val="000000"/>
                </a:solidFill>
                <a:latin typeface="Georgia"/>
                <a:ea typeface="Georgia"/>
                <a:cs typeface="Georgia"/>
                <a:sym typeface="Georgia"/>
              </a:rPr>
              <a:t>.</a:t>
            </a:r>
            <a:endParaRPr sz="1400">
              <a:solidFill>
                <a:srgbClr val="000000"/>
              </a:solidFill>
              <a:latin typeface="Georgia"/>
              <a:ea typeface="Georgia"/>
              <a:cs typeface="Georgia"/>
              <a:sym typeface="Georgia"/>
            </a:endParaRPr>
          </a:p>
          <a:p>
            <a:pPr indent="0" lvl="0" marL="0">
              <a:spcBef>
                <a:spcPts val="1200"/>
              </a:spcBef>
              <a:spcAft>
                <a:spcPts val="1600"/>
              </a:spcAft>
              <a:buNone/>
            </a:pPr>
            <a:r>
              <a:rPr lang="en" sz="1400">
                <a:solidFill>
                  <a:schemeClr val="dk1"/>
                </a:solidFill>
                <a:highlight>
                  <a:srgbClr val="FFFFFF"/>
                </a:highlight>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x:Array</a:t>
            </a:r>
            <a:r>
              <a:rPr lang="en" sz="1400">
                <a:solidFill>
                  <a:schemeClr val="dk1"/>
                </a:solidFill>
                <a:highlight>
                  <a:srgbClr val="FFFFFF"/>
                </a:highlight>
                <a:latin typeface="Georgia"/>
                <a:ea typeface="Georgia"/>
                <a:cs typeface="Georgia"/>
                <a:sym typeface="Georgia"/>
              </a:rPr>
              <a:t> markup extension itself never appears in curly braces. Instead, </a:t>
            </a:r>
            <a:r>
              <a:rPr lang="en" sz="1400">
                <a:solidFill>
                  <a:schemeClr val="dk1"/>
                </a:solidFill>
                <a:highlight>
                  <a:srgbClr val="F9F9F9"/>
                </a:highlight>
                <a:latin typeface="Georgia"/>
                <a:ea typeface="Georgia"/>
                <a:cs typeface="Georgia"/>
                <a:sym typeface="Georgia"/>
              </a:rPr>
              <a:t>x:Array</a:t>
            </a:r>
            <a:r>
              <a:rPr lang="en" sz="1400">
                <a:solidFill>
                  <a:schemeClr val="dk1"/>
                </a:solidFill>
                <a:highlight>
                  <a:srgbClr val="FFFFFF"/>
                </a:highlight>
                <a:latin typeface="Georgia"/>
                <a:ea typeface="Georgia"/>
                <a:cs typeface="Georgia"/>
                <a:sym typeface="Georgia"/>
              </a:rPr>
              <a:t> start and end tags delimit the list of items. Set the </a:t>
            </a:r>
            <a:r>
              <a:rPr lang="en" sz="1400">
                <a:solidFill>
                  <a:schemeClr val="dk1"/>
                </a:solidFill>
                <a:highlight>
                  <a:srgbClr val="F9F9F9"/>
                </a:highlight>
                <a:latin typeface="Georgia"/>
                <a:ea typeface="Georgia"/>
                <a:cs typeface="Georgia"/>
                <a:sym typeface="Georgia"/>
              </a:rPr>
              <a:t>Type</a:t>
            </a:r>
            <a:r>
              <a:rPr lang="en" sz="1400">
                <a:solidFill>
                  <a:schemeClr val="dk1"/>
                </a:solidFill>
                <a:highlight>
                  <a:srgbClr val="FFFFFF"/>
                </a:highlight>
                <a:latin typeface="Georgia"/>
                <a:ea typeface="Georgia"/>
                <a:cs typeface="Georgia"/>
                <a:sym typeface="Georgia"/>
              </a:rPr>
              <a:t>property to an </a:t>
            </a:r>
            <a:r>
              <a:rPr lang="en" sz="1400">
                <a:solidFill>
                  <a:schemeClr val="dk1"/>
                </a:solidFill>
                <a:highlight>
                  <a:srgbClr val="F9F9F9"/>
                </a:highlight>
                <a:latin typeface="Georgia"/>
                <a:ea typeface="Georgia"/>
                <a:cs typeface="Georgia"/>
                <a:sym typeface="Georgia"/>
              </a:rPr>
              <a:t>x:Type</a:t>
            </a:r>
            <a:r>
              <a:rPr lang="en" sz="1400">
                <a:solidFill>
                  <a:schemeClr val="dk1"/>
                </a:solidFill>
                <a:highlight>
                  <a:srgbClr val="FFFFFF"/>
                </a:highlight>
                <a:latin typeface="Georgia"/>
                <a:ea typeface="Georgia"/>
                <a:cs typeface="Georgia"/>
                <a:sym typeface="Georgia"/>
              </a:rPr>
              <a:t> markup extension.</a:t>
            </a:r>
            <a:endParaRPr sz="14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152400" y="152400"/>
            <a:ext cx="4912951" cy="4927150"/>
          </a:xfrm>
          <a:prstGeom prst="rect">
            <a:avLst/>
          </a:prstGeom>
          <a:noFill/>
          <a:ln>
            <a:noFill/>
          </a:ln>
        </p:spPr>
      </p:pic>
      <p:pic>
        <p:nvPicPr>
          <p:cNvPr id="172" name="Shape 172"/>
          <p:cNvPicPr preferRelativeResize="0"/>
          <p:nvPr/>
        </p:nvPicPr>
        <p:blipFill>
          <a:blip r:embed="rId4">
            <a:alphaModFix/>
          </a:blip>
          <a:stretch>
            <a:fillRect/>
          </a:stretch>
        </p:blipFill>
        <p:spPr>
          <a:xfrm>
            <a:off x="5952207" y="152400"/>
            <a:ext cx="2721768"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Content</a:t>
            </a:r>
            <a:endParaRPr>
              <a:solidFill>
                <a:srgbClr val="3498DB"/>
              </a:solidFill>
              <a:latin typeface="Georgia"/>
              <a:ea typeface="Georgia"/>
              <a:cs typeface="Georgia"/>
              <a:sym typeface="Georgia"/>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Basics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Compilation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Namespaces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Markup Extensions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Bindable Properties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Attached Properties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Resource Dictionaries</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Styles</a:t>
            </a:r>
            <a:endParaRPr sz="14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highlight>
                  <a:srgbClr val="FFFFFF"/>
                </a:highlight>
                <a:latin typeface="Georgia"/>
                <a:ea typeface="Georgia"/>
                <a:cs typeface="Georgia"/>
                <a:sym typeface="Georgia"/>
              </a:rPr>
              <a:t>Ways to specify the individual </a:t>
            </a:r>
            <a:r>
              <a:rPr lang="en" sz="2400">
                <a:highlight>
                  <a:srgbClr val="F9F9F9"/>
                </a:highlight>
                <a:latin typeface="Georgia"/>
                <a:ea typeface="Georgia"/>
                <a:cs typeface="Georgia"/>
                <a:sym typeface="Georgia"/>
              </a:rPr>
              <a:t>Color</a:t>
            </a:r>
            <a:r>
              <a:rPr lang="en" sz="2400">
                <a:highlight>
                  <a:srgbClr val="FFFFFF"/>
                </a:highlight>
                <a:latin typeface="Georgia"/>
                <a:ea typeface="Georgia"/>
                <a:cs typeface="Georgia"/>
                <a:sym typeface="Georgia"/>
              </a:rPr>
              <a:t> items in array</a:t>
            </a:r>
            <a:endParaRPr sz="2400">
              <a:latin typeface="Georgia"/>
              <a:ea typeface="Georgia"/>
              <a:cs typeface="Georgia"/>
              <a:sym typeface="Georgia"/>
            </a:endParaRPr>
          </a:p>
        </p:txBody>
      </p:sp>
      <p:sp>
        <p:nvSpPr>
          <p:cNvPr id="178" name="Shape 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0101FD"/>
                </a:solidFill>
                <a:highlight>
                  <a:srgbClr val="F9F9F9"/>
                </a:highlight>
                <a:latin typeface="Courier New"/>
                <a:ea typeface="Courier New"/>
                <a:cs typeface="Courier New"/>
                <a:sym typeface="Courier New"/>
              </a:rPr>
              <a:t>&lt;x:Static </a:t>
            </a:r>
            <a:r>
              <a:rPr lang="en" sz="1050">
                <a:solidFill>
                  <a:srgbClr val="B30000"/>
                </a:solidFill>
                <a:highlight>
                  <a:srgbClr val="F9F9F9"/>
                </a:highlight>
                <a:latin typeface="Courier New"/>
                <a:ea typeface="Courier New"/>
                <a:cs typeface="Courier New"/>
                <a:sym typeface="Courier New"/>
              </a:rPr>
              <a:t>Member</a:t>
            </a:r>
            <a:r>
              <a:rPr lang="en" sz="1050">
                <a:solidFill>
                  <a:srgbClr val="0101FD"/>
                </a:solidFill>
                <a:highlight>
                  <a:srgbClr val="F9F9F9"/>
                </a:highlight>
                <a:latin typeface="Courier New"/>
                <a:ea typeface="Courier New"/>
                <a:cs typeface="Courier New"/>
                <a:sym typeface="Courier New"/>
              </a:rPr>
              <a:t>=</a:t>
            </a:r>
            <a:r>
              <a:rPr lang="en" sz="1050">
                <a:solidFill>
                  <a:srgbClr val="A31515"/>
                </a:solidFill>
                <a:highlight>
                  <a:srgbClr val="F9F9F9"/>
                </a:highlight>
                <a:latin typeface="Courier New"/>
                <a:ea typeface="Courier New"/>
                <a:cs typeface="Courier New"/>
                <a:sym typeface="Courier New"/>
              </a:rPr>
              <a:t>"Color.Blue"</a:t>
            </a:r>
            <a:r>
              <a:rPr lang="en" sz="1050">
                <a:solidFill>
                  <a:srgbClr val="0101FD"/>
                </a:solidFill>
                <a:highlight>
                  <a:srgbClr val="F9F9F9"/>
                </a:highlight>
                <a:latin typeface="Courier New"/>
                <a:ea typeface="Courier New"/>
                <a:cs typeface="Courier New"/>
                <a:sym typeface="Courier New"/>
              </a:rPr>
              <a:t> /&gt;</a:t>
            </a:r>
            <a:endParaRPr sz="1050">
              <a:solidFill>
                <a:srgbClr val="0101FD"/>
              </a:solidFill>
              <a:highlight>
                <a:srgbClr val="F9F9F9"/>
              </a:highlight>
              <a:latin typeface="Courier New"/>
              <a:ea typeface="Courier New"/>
              <a:cs typeface="Courier New"/>
              <a:sym typeface="Courier New"/>
            </a:endParaRPr>
          </a:p>
          <a:p>
            <a:pPr indent="0" lvl="0" marL="0">
              <a:spcBef>
                <a:spcPts val="1600"/>
              </a:spcBef>
              <a:spcAft>
                <a:spcPts val="0"/>
              </a:spcAft>
              <a:buNone/>
            </a:pPr>
            <a:r>
              <a:rPr lang="en" sz="1050">
                <a:solidFill>
                  <a:srgbClr val="0101FD"/>
                </a:solidFill>
                <a:highlight>
                  <a:srgbClr val="F9F9F9"/>
                </a:highlight>
                <a:latin typeface="Courier New"/>
                <a:ea typeface="Courier New"/>
                <a:cs typeface="Courier New"/>
                <a:sym typeface="Courier New"/>
              </a:rPr>
              <a:t>&lt;StaticResource </a:t>
            </a:r>
            <a:r>
              <a:rPr lang="en" sz="1050">
                <a:solidFill>
                  <a:srgbClr val="B30000"/>
                </a:solidFill>
                <a:highlight>
                  <a:srgbClr val="F9F9F9"/>
                </a:highlight>
                <a:latin typeface="Courier New"/>
                <a:ea typeface="Courier New"/>
                <a:cs typeface="Courier New"/>
                <a:sym typeface="Courier New"/>
              </a:rPr>
              <a:t>Key</a:t>
            </a:r>
            <a:r>
              <a:rPr lang="en" sz="1050">
                <a:solidFill>
                  <a:srgbClr val="0101FD"/>
                </a:solidFill>
                <a:highlight>
                  <a:srgbClr val="F9F9F9"/>
                </a:highlight>
                <a:latin typeface="Courier New"/>
                <a:ea typeface="Courier New"/>
                <a:cs typeface="Courier New"/>
                <a:sym typeface="Courier New"/>
              </a:rPr>
              <a:t>=</a:t>
            </a:r>
            <a:r>
              <a:rPr lang="en" sz="1050">
                <a:solidFill>
                  <a:srgbClr val="A31515"/>
                </a:solidFill>
                <a:highlight>
                  <a:srgbClr val="F9F9F9"/>
                </a:highlight>
                <a:latin typeface="Courier New"/>
                <a:ea typeface="Courier New"/>
                <a:cs typeface="Courier New"/>
                <a:sym typeface="Courier New"/>
              </a:rPr>
              <a:t>"myColor"</a:t>
            </a:r>
            <a:r>
              <a:rPr lang="en" sz="1050">
                <a:solidFill>
                  <a:srgbClr val="0101FD"/>
                </a:solidFill>
                <a:highlight>
                  <a:srgbClr val="F9F9F9"/>
                </a:highlight>
                <a:latin typeface="Courier New"/>
                <a:ea typeface="Courier New"/>
                <a:cs typeface="Courier New"/>
                <a:sym typeface="Courier New"/>
              </a:rPr>
              <a:t> /&gt;</a:t>
            </a:r>
            <a:endParaRPr sz="1050">
              <a:solidFill>
                <a:srgbClr val="0101FD"/>
              </a:solidFill>
              <a:highlight>
                <a:srgbClr val="F9F9F9"/>
              </a:highlight>
              <a:latin typeface="Courier New"/>
              <a:ea typeface="Courier New"/>
              <a:cs typeface="Courier New"/>
              <a:sym typeface="Courier New"/>
            </a:endParaRPr>
          </a:p>
          <a:p>
            <a:pPr indent="0" lvl="0" marL="0">
              <a:spcBef>
                <a:spcPts val="1600"/>
              </a:spcBef>
              <a:spcAft>
                <a:spcPts val="1600"/>
              </a:spcAft>
              <a:buNone/>
            </a:pPr>
            <a:r>
              <a:rPr lang="en" sz="1050">
                <a:solidFill>
                  <a:srgbClr val="0101FD"/>
                </a:solidFill>
                <a:highlight>
                  <a:srgbClr val="F9F9F9"/>
                </a:highlight>
                <a:latin typeface="Courier New"/>
                <a:ea typeface="Courier New"/>
                <a:cs typeface="Courier New"/>
                <a:sym typeface="Courier New"/>
              </a:rPr>
              <a:t>&lt;local:HslColor </a:t>
            </a:r>
            <a:r>
              <a:rPr lang="en" sz="1050">
                <a:solidFill>
                  <a:srgbClr val="B30000"/>
                </a:solidFill>
                <a:highlight>
                  <a:srgbClr val="F9F9F9"/>
                </a:highlight>
                <a:latin typeface="Courier New"/>
                <a:ea typeface="Courier New"/>
                <a:cs typeface="Courier New"/>
                <a:sym typeface="Courier New"/>
              </a:rPr>
              <a:t>H</a:t>
            </a:r>
            <a:r>
              <a:rPr lang="en" sz="1050">
                <a:solidFill>
                  <a:srgbClr val="0101FD"/>
                </a:solidFill>
                <a:highlight>
                  <a:srgbClr val="F9F9F9"/>
                </a:highlight>
                <a:latin typeface="Courier New"/>
                <a:ea typeface="Courier New"/>
                <a:cs typeface="Courier New"/>
                <a:sym typeface="Courier New"/>
              </a:rPr>
              <a:t>=</a:t>
            </a:r>
            <a:r>
              <a:rPr lang="en" sz="1050">
                <a:solidFill>
                  <a:srgbClr val="A31515"/>
                </a:solidFill>
                <a:highlight>
                  <a:srgbClr val="F9F9F9"/>
                </a:highlight>
                <a:latin typeface="Courier New"/>
                <a:ea typeface="Courier New"/>
                <a:cs typeface="Courier New"/>
                <a:sym typeface="Courier New"/>
              </a:rPr>
              <a:t>"0.5"</a:t>
            </a:r>
            <a:r>
              <a:rPr lang="en" sz="1050">
                <a:solidFill>
                  <a:srgbClr val="0101FD"/>
                </a:solidFill>
                <a:highlight>
                  <a:srgbClr val="F9F9F9"/>
                </a:highlight>
                <a:latin typeface="Courier New"/>
                <a:ea typeface="Courier New"/>
                <a:cs typeface="Courier New"/>
                <a:sym typeface="Courier New"/>
              </a:rPr>
              <a:t> </a:t>
            </a:r>
            <a:r>
              <a:rPr lang="en" sz="1050">
                <a:solidFill>
                  <a:srgbClr val="B30000"/>
                </a:solidFill>
                <a:highlight>
                  <a:srgbClr val="F9F9F9"/>
                </a:highlight>
                <a:latin typeface="Courier New"/>
                <a:ea typeface="Courier New"/>
                <a:cs typeface="Courier New"/>
                <a:sym typeface="Courier New"/>
              </a:rPr>
              <a:t>S</a:t>
            </a:r>
            <a:r>
              <a:rPr lang="en" sz="1050">
                <a:solidFill>
                  <a:srgbClr val="0101FD"/>
                </a:solidFill>
                <a:highlight>
                  <a:srgbClr val="F9F9F9"/>
                </a:highlight>
                <a:latin typeface="Courier New"/>
                <a:ea typeface="Courier New"/>
                <a:cs typeface="Courier New"/>
                <a:sym typeface="Courier New"/>
              </a:rPr>
              <a:t>=</a:t>
            </a:r>
            <a:r>
              <a:rPr lang="en" sz="1050">
                <a:solidFill>
                  <a:srgbClr val="A31515"/>
                </a:solidFill>
                <a:highlight>
                  <a:srgbClr val="F9F9F9"/>
                </a:highlight>
                <a:latin typeface="Courier New"/>
                <a:ea typeface="Courier New"/>
                <a:cs typeface="Courier New"/>
                <a:sym typeface="Courier New"/>
              </a:rPr>
              <a:t>"1.0"</a:t>
            </a:r>
            <a:r>
              <a:rPr lang="en" sz="1050">
                <a:solidFill>
                  <a:srgbClr val="0101FD"/>
                </a:solidFill>
                <a:highlight>
                  <a:srgbClr val="F9F9F9"/>
                </a:highlight>
                <a:latin typeface="Courier New"/>
                <a:ea typeface="Courier New"/>
                <a:cs typeface="Courier New"/>
                <a:sym typeface="Courier New"/>
              </a:rPr>
              <a:t> </a:t>
            </a:r>
            <a:r>
              <a:rPr lang="en" sz="1050">
                <a:solidFill>
                  <a:srgbClr val="B30000"/>
                </a:solidFill>
                <a:highlight>
                  <a:srgbClr val="F9F9F9"/>
                </a:highlight>
                <a:latin typeface="Courier New"/>
                <a:ea typeface="Courier New"/>
                <a:cs typeface="Courier New"/>
                <a:sym typeface="Courier New"/>
              </a:rPr>
              <a:t>L</a:t>
            </a:r>
            <a:r>
              <a:rPr lang="en" sz="1050">
                <a:solidFill>
                  <a:srgbClr val="0101FD"/>
                </a:solidFill>
                <a:highlight>
                  <a:srgbClr val="F9F9F9"/>
                </a:highlight>
                <a:latin typeface="Courier New"/>
                <a:ea typeface="Courier New"/>
                <a:cs typeface="Courier New"/>
                <a:sym typeface="Courier New"/>
              </a:rPr>
              <a:t>=</a:t>
            </a:r>
            <a:r>
              <a:rPr lang="en" sz="1050">
                <a:solidFill>
                  <a:srgbClr val="A31515"/>
                </a:solidFill>
                <a:highlight>
                  <a:srgbClr val="F9F9F9"/>
                </a:highlight>
                <a:latin typeface="Courier New"/>
                <a:ea typeface="Courier New"/>
                <a:cs typeface="Courier New"/>
                <a:sym typeface="Courier New"/>
              </a:rPr>
              <a:t>"0.5"</a:t>
            </a:r>
            <a:r>
              <a:rPr lang="en" sz="1050">
                <a:solidFill>
                  <a:srgbClr val="0101FD"/>
                </a:solidFill>
                <a:highlight>
                  <a:srgbClr val="F9F9F9"/>
                </a:highlight>
                <a:latin typeface="Courier New"/>
                <a:ea typeface="Courier New"/>
                <a:cs typeface="Courier New"/>
                <a:sym typeface="Courier New"/>
              </a:rPr>
              <a:t> /&gt;</a:t>
            </a:r>
            <a:endParaRPr sz="1050">
              <a:solidFill>
                <a:srgbClr val="0101FD"/>
              </a:solidFill>
              <a:highlight>
                <a:srgbClr val="F9F9F9"/>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61425" y="288750"/>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x:Null Markup Extension</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184" name="Shape 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x:Null</a:t>
            </a:r>
            <a:r>
              <a:rPr lang="en" sz="1400">
                <a:solidFill>
                  <a:srgbClr val="000000"/>
                </a:solidFill>
                <a:highlight>
                  <a:srgbClr val="FFFFFF"/>
                </a:highlight>
                <a:latin typeface="Georgia"/>
                <a:ea typeface="Georgia"/>
                <a:cs typeface="Georgia"/>
                <a:sym typeface="Georgia"/>
              </a:rPr>
              <a:t> markup extension is supported by the </a:t>
            </a:r>
            <a:r>
              <a:rPr lang="en" sz="1400">
                <a:solidFill>
                  <a:srgbClr val="000000"/>
                </a:solidFill>
                <a:highlight>
                  <a:srgbClr val="F9F9F9"/>
                </a:highlight>
                <a:latin typeface="Georgia"/>
                <a:ea typeface="Georgia"/>
                <a:cs typeface="Georgia"/>
                <a:sym typeface="Georgia"/>
              </a:rPr>
              <a:t>NullExtension</a:t>
            </a:r>
            <a:r>
              <a:rPr lang="en" sz="1400">
                <a:solidFill>
                  <a:srgbClr val="000000"/>
                </a:solidFill>
                <a:highlight>
                  <a:srgbClr val="FFFFFF"/>
                </a:highlight>
                <a:latin typeface="Georgia"/>
                <a:ea typeface="Georgia"/>
                <a:cs typeface="Georgia"/>
                <a:sym typeface="Georgia"/>
              </a:rPr>
              <a:t> class. </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1600"/>
              </a:spcAft>
              <a:buNone/>
            </a:pPr>
            <a:r>
              <a:rPr lang="en" sz="1400">
                <a:solidFill>
                  <a:srgbClr val="000000"/>
                </a:solidFill>
                <a:highlight>
                  <a:srgbClr val="FFFFFF"/>
                </a:highlight>
                <a:latin typeface="Georgia"/>
                <a:ea typeface="Georgia"/>
                <a:cs typeface="Georgia"/>
                <a:sym typeface="Georgia"/>
              </a:rPr>
              <a:t>It has no properties and is simply the XAML equivalent of the C# </a:t>
            </a:r>
            <a:r>
              <a:rPr lang="en" sz="1400">
                <a:solidFill>
                  <a:srgbClr val="000000"/>
                </a:solidFill>
                <a:highlight>
                  <a:srgbClr val="F9F9F9"/>
                </a:highlight>
                <a:latin typeface="Georgia"/>
                <a:ea typeface="Georgia"/>
                <a:cs typeface="Georgia"/>
                <a:sym typeface="Georgia"/>
              </a:rPr>
              <a:t>null</a:t>
            </a:r>
            <a:r>
              <a:rPr lang="en" sz="1400">
                <a:solidFill>
                  <a:srgbClr val="000000"/>
                </a:solidFill>
                <a:highlight>
                  <a:srgbClr val="FFFFFF"/>
                </a:highlight>
                <a:latin typeface="Georgia"/>
                <a:ea typeface="Georgia"/>
                <a:cs typeface="Georgia"/>
                <a:sym typeface="Georgia"/>
              </a:rPr>
              <a:t>keyword.</a:t>
            </a:r>
            <a:endParaRPr sz="1400">
              <a:solidFill>
                <a:srgbClr val="000000"/>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Shape 189"/>
          <p:cNvPicPr preferRelativeResize="0"/>
          <p:nvPr/>
        </p:nvPicPr>
        <p:blipFill>
          <a:blip r:embed="rId3">
            <a:alphaModFix/>
          </a:blip>
          <a:stretch>
            <a:fillRect/>
          </a:stretch>
        </p:blipFill>
        <p:spPr>
          <a:xfrm>
            <a:off x="152400" y="228600"/>
            <a:ext cx="5339200" cy="4838700"/>
          </a:xfrm>
          <a:prstGeom prst="rect">
            <a:avLst/>
          </a:prstGeom>
          <a:noFill/>
          <a:ln>
            <a:noFill/>
          </a:ln>
        </p:spPr>
      </p:pic>
      <p:pic>
        <p:nvPicPr>
          <p:cNvPr id="190" name="Shape 190"/>
          <p:cNvPicPr preferRelativeResize="0"/>
          <p:nvPr/>
        </p:nvPicPr>
        <p:blipFill>
          <a:blip r:embed="rId4">
            <a:alphaModFix/>
          </a:blip>
          <a:stretch>
            <a:fillRect/>
          </a:stretch>
        </p:blipFill>
        <p:spPr>
          <a:xfrm>
            <a:off x="6280200" y="483088"/>
            <a:ext cx="2131275" cy="4177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Georgia"/>
                <a:ea typeface="Georgia"/>
                <a:cs typeface="Georgia"/>
                <a:sym typeface="Georgia"/>
              </a:rPr>
              <a:t>Creating XAML Markup Extension</a:t>
            </a:r>
            <a:endParaRPr sz="2400">
              <a:latin typeface="Georgia"/>
              <a:ea typeface="Georgia"/>
              <a:cs typeface="Georgia"/>
              <a:sym typeface="Georgia"/>
            </a:endParaRPr>
          </a:p>
        </p:txBody>
      </p:sp>
      <p:sp>
        <p:nvSpPr>
          <p:cNvPr id="196" name="Shape 196"/>
          <p:cNvSpPr txBox="1"/>
          <p:nvPr>
            <p:ph idx="1" type="body"/>
          </p:nvPr>
        </p:nvSpPr>
        <p:spPr>
          <a:xfrm>
            <a:off x="233575" y="11240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To define custom XAML markup extensions by deriving from </a:t>
            </a:r>
            <a:r>
              <a:rPr b="1" lang="en" sz="1400">
                <a:solidFill>
                  <a:schemeClr val="dk1"/>
                </a:solidFill>
                <a:highlight>
                  <a:srgbClr val="F9F9F9"/>
                </a:highlight>
                <a:latin typeface="Georgia"/>
                <a:ea typeface="Georgia"/>
                <a:cs typeface="Georgia"/>
                <a:sym typeface="Georgia"/>
              </a:rPr>
              <a:t>IMarkupExtension</a:t>
            </a:r>
            <a:r>
              <a:rPr lang="en" sz="1400">
                <a:solidFill>
                  <a:schemeClr val="dk1"/>
                </a:solidFill>
                <a:latin typeface="Georgia"/>
                <a:ea typeface="Georgia"/>
                <a:cs typeface="Georgia"/>
                <a:sym typeface="Georgia"/>
              </a:rPr>
              <a:t> or </a:t>
            </a:r>
            <a:r>
              <a:rPr b="1" lang="en" sz="1400">
                <a:solidFill>
                  <a:schemeClr val="dk1"/>
                </a:solidFill>
                <a:highlight>
                  <a:srgbClr val="F9F9F9"/>
                </a:highlight>
                <a:latin typeface="Georgia"/>
                <a:ea typeface="Georgia"/>
                <a:cs typeface="Georgia"/>
                <a:sym typeface="Georgia"/>
              </a:rPr>
              <a:t>IMarkupExtension&lt;T&gt;</a:t>
            </a:r>
            <a:r>
              <a:rPr lang="en" sz="1400">
                <a:solidFill>
                  <a:schemeClr val="dk1"/>
                </a:solidFill>
                <a:latin typeface="Georgia"/>
                <a:ea typeface="Georgia"/>
                <a:cs typeface="Georgia"/>
                <a:sym typeface="Georgia"/>
              </a:rPr>
              <a:t>. Use the generic form if the markup extension obtains a value of a particular type. This is the case with several of the Xamarin.Forms markup extensions:</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Char char="●"/>
            </a:pPr>
            <a:r>
              <a:rPr lang="en" sz="1400">
                <a:solidFill>
                  <a:schemeClr val="dk1"/>
                </a:solidFill>
                <a:highlight>
                  <a:srgbClr val="F9F9F9"/>
                </a:highlight>
                <a:latin typeface="Georgia"/>
                <a:ea typeface="Georgia"/>
                <a:cs typeface="Georgia"/>
                <a:sym typeface="Georgia"/>
              </a:rPr>
              <a:t>TypeExtension</a:t>
            </a:r>
            <a:r>
              <a:rPr lang="en" sz="1400">
                <a:solidFill>
                  <a:schemeClr val="dk1"/>
                </a:solidFill>
                <a:latin typeface="Georgia"/>
                <a:ea typeface="Georgia"/>
                <a:cs typeface="Georgia"/>
                <a:sym typeface="Georgia"/>
              </a:rPr>
              <a:t> derives from </a:t>
            </a:r>
            <a:r>
              <a:rPr lang="en" sz="1400">
                <a:solidFill>
                  <a:schemeClr val="dk1"/>
                </a:solidFill>
                <a:highlight>
                  <a:srgbClr val="F9F9F9"/>
                </a:highlight>
                <a:latin typeface="Georgia"/>
                <a:ea typeface="Georgia"/>
                <a:cs typeface="Georgia"/>
                <a:sym typeface="Georgia"/>
              </a:rPr>
              <a:t>IMarkupExtension&lt;Type&gt;</a:t>
            </a:r>
            <a:endParaRPr sz="1400">
              <a:solidFill>
                <a:schemeClr val="dk1"/>
              </a:solidFill>
              <a:highlight>
                <a:srgbClr val="F9F9F9"/>
              </a:highlight>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highlight>
                  <a:srgbClr val="F9F9F9"/>
                </a:highlight>
                <a:latin typeface="Georgia"/>
                <a:ea typeface="Georgia"/>
                <a:cs typeface="Georgia"/>
                <a:sym typeface="Georgia"/>
              </a:rPr>
              <a:t>ArrayExtension</a:t>
            </a:r>
            <a:r>
              <a:rPr lang="en" sz="1400">
                <a:solidFill>
                  <a:schemeClr val="dk1"/>
                </a:solidFill>
                <a:latin typeface="Georgia"/>
                <a:ea typeface="Georgia"/>
                <a:cs typeface="Georgia"/>
                <a:sym typeface="Georgia"/>
              </a:rPr>
              <a:t> derives from </a:t>
            </a:r>
            <a:r>
              <a:rPr lang="en" sz="1400">
                <a:solidFill>
                  <a:schemeClr val="dk1"/>
                </a:solidFill>
                <a:highlight>
                  <a:srgbClr val="F9F9F9"/>
                </a:highlight>
                <a:latin typeface="Georgia"/>
                <a:ea typeface="Georgia"/>
                <a:cs typeface="Georgia"/>
                <a:sym typeface="Georgia"/>
              </a:rPr>
              <a:t>IMarkupExtension&lt;Array&gt;</a:t>
            </a:r>
            <a:endParaRPr sz="1400">
              <a:solidFill>
                <a:schemeClr val="dk1"/>
              </a:solidFill>
              <a:highlight>
                <a:srgbClr val="F9F9F9"/>
              </a:highlight>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highlight>
                  <a:srgbClr val="F9F9F9"/>
                </a:highlight>
                <a:latin typeface="Georgia"/>
                <a:ea typeface="Georgia"/>
                <a:cs typeface="Georgia"/>
                <a:sym typeface="Georgia"/>
              </a:rPr>
              <a:t>DynamicResourceExtension</a:t>
            </a:r>
            <a:r>
              <a:rPr lang="en" sz="1400">
                <a:solidFill>
                  <a:schemeClr val="dk1"/>
                </a:solidFill>
                <a:latin typeface="Georgia"/>
                <a:ea typeface="Georgia"/>
                <a:cs typeface="Georgia"/>
                <a:sym typeface="Georgia"/>
              </a:rPr>
              <a:t> derives from </a:t>
            </a:r>
            <a:r>
              <a:rPr lang="en" sz="1400">
                <a:solidFill>
                  <a:schemeClr val="dk1"/>
                </a:solidFill>
                <a:highlight>
                  <a:srgbClr val="F9F9F9"/>
                </a:highlight>
                <a:latin typeface="Georgia"/>
                <a:ea typeface="Georgia"/>
                <a:cs typeface="Georgia"/>
                <a:sym typeface="Georgia"/>
              </a:rPr>
              <a:t>IMarkupExtension&lt;DynamicResource&gt;</a:t>
            </a:r>
            <a:endParaRPr sz="1400">
              <a:solidFill>
                <a:schemeClr val="dk1"/>
              </a:solidFill>
              <a:highlight>
                <a:srgbClr val="F9F9F9"/>
              </a:highlight>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highlight>
                  <a:srgbClr val="F9F9F9"/>
                </a:highlight>
                <a:latin typeface="Georgia"/>
                <a:ea typeface="Georgia"/>
                <a:cs typeface="Georgia"/>
                <a:sym typeface="Georgia"/>
              </a:rPr>
              <a:t>BindingExtension</a:t>
            </a:r>
            <a:r>
              <a:rPr lang="en" sz="1400">
                <a:solidFill>
                  <a:schemeClr val="dk1"/>
                </a:solidFill>
                <a:latin typeface="Georgia"/>
                <a:ea typeface="Georgia"/>
                <a:cs typeface="Georgia"/>
                <a:sym typeface="Georgia"/>
              </a:rPr>
              <a:t> derives from </a:t>
            </a:r>
            <a:r>
              <a:rPr lang="en" sz="1400">
                <a:solidFill>
                  <a:schemeClr val="dk1"/>
                </a:solidFill>
                <a:highlight>
                  <a:srgbClr val="F9F9F9"/>
                </a:highlight>
                <a:latin typeface="Georgia"/>
                <a:ea typeface="Georgia"/>
                <a:cs typeface="Georgia"/>
                <a:sym typeface="Georgia"/>
              </a:rPr>
              <a:t>IMarkupExtension&lt;BindingBase&gt;</a:t>
            </a:r>
            <a:endParaRPr sz="1400">
              <a:solidFill>
                <a:schemeClr val="dk1"/>
              </a:solidFill>
              <a:highlight>
                <a:srgbClr val="F9F9F9"/>
              </a:highlight>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highlight>
                  <a:srgbClr val="F9F9F9"/>
                </a:highlight>
                <a:latin typeface="Georgia"/>
                <a:ea typeface="Georgia"/>
                <a:cs typeface="Georgia"/>
                <a:sym typeface="Georgia"/>
              </a:rPr>
              <a:t>ConstraintExpression</a:t>
            </a:r>
            <a:r>
              <a:rPr lang="en" sz="1400">
                <a:solidFill>
                  <a:schemeClr val="dk1"/>
                </a:solidFill>
                <a:latin typeface="Georgia"/>
                <a:ea typeface="Georgia"/>
                <a:cs typeface="Georgia"/>
                <a:sym typeface="Georgia"/>
              </a:rPr>
              <a:t> derives from </a:t>
            </a:r>
            <a:r>
              <a:rPr lang="en" sz="1400">
                <a:solidFill>
                  <a:schemeClr val="dk1"/>
                </a:solidFill>
                <a:highlight>
                  <a:srgbClr val="F9F9F9"/>
                </a:highlight>
                <a:latin typeface="Georgia"/>
                <a:ea typeface="Georgia"/>
                <a:cs typeface="Georgia"/>
                <a:sym typeface="Georgia"/>
              </a:rPr>
              <a:t>IMarkupExtension&lt;Constraint&gt;</a:t>
            </a:r>
            <a:endParaRPr sz="1400">
              <a:solidFill>
                <a:schemeClr val="dk1"/>
              </a:solidFill>
              <a:highlight>
                <a:srgbClr val="F9F9F9"/>
              </a:highlight>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202" name="Shape 202"/>
          <p:cNvPicPr preferRelativeResize="0"/>
          <p:nvPr/>
        </p:nvPicPr>
        <p:blipFill>
          <a:blip r:embed="rId3">
            <a:alphaModFix/>
          </a:blip>
          <a:stretch>
            <a:fillRect/>
          </a:stretch>
        </p:blipFill>
        <p:spPr>
          <a:xfrm>
            <a:off x="460900" y="1049300"/>
            <a:ext cx="5201225" cy="1955750"/>
          </a:xfrm>
          <a:prstGeom prst="rect">
            <a:avLst/>
          </a:prstGeom>
          <a:noFill/>
          <a:ln>
            <a:noFill/>
          </a:ln>
        </p:spPr>
      </p:pic>
      <p:sp>
        <p:nvSpPr>
          <p:cNvPr id="203" name="Shape 203"/>
          <p:cNvSpPr txBox="1"/>
          <p:nvPr/>
        </p:nvSpPr>
        <p:spPr>
          <a:xfrm>
            <a:off x="425375" y="2884325"/>
            <a:ext cx="6273000" cy="1982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highlight>
                  <a:srgbClr val="FFFFFF"/>
                </a:highlight>
                <a:latin typeface="Georgia"/>
                <a:ea typeface="Georgia"/>
                <a:cs typeface="Georgia"/>
                <a:sym typeface="Georgia"/>
              </a:rPr>
              <a:t>Since </a:t>
            </a:r>
            <a:r>
              <a:rPr lang="en">
                <a:solidFill>
                  <a:schemeClr val="dk1"/>
                </a:solidFill>
                <a:highlight>
                  <a:srgbClr val="F9F9F9"/>
                </a:highlight>
                <a:latin typeface="Georgia"/>
                <a:ea typeface="Georgia"/>
                <a:cs typeface="Georgia"/>
                <a:sym typeface="Georgia"/>
              </a:rPr>
              <a:t>IMarkupExtension&lt;T&gt;</a:t>
            </a:r>
            <a:r>
              <a:rPr lang="en">
                <a:solidFill>
                  <a:schemeClr val="dk1"/>
                </a:solidFill>
                <a:highlight>
                  <a:srgbClr val="FFFFFF"/>
                </a:highlight>
                <a:latin typeface="Georgia"/>
                <a:ea typeface="Georgia"/>
                <a:cs typeface="Georgia"/>
                <a:sym typeface="Georgia"/>
              </a:rPr>
              <a:t> derives from </a:t>
            </a:r>
            <a:r>
              <a:rPr lang="en">
                <a:solidFill>
                  <a:schemeClr val="dk1"/>
                </a:solidFill>
                <a:highlight>
                  <a:srgbClr val="F9F9F9"/>
                </a:highlight>
                <a:latin typeface="Georgia"/>
                <a:ea typeface="Georgia"/>
                <a:cs typeface="Georgia"/>
                <a:sym typeface="Georgia"/>
              </a:rPr>
              <a:t>IMarkupExtension</a:t>
            </a:r>
            <a:r>
              <a:rPr lang="en">
                <a:solidFill>
                  <a:schemeClr val="dk1"/>
                </a:solidFill>
                <a:highlight>
                  <a:srgbClr val="FFFFFF"/>
                </a:highlight>
                <a:latin typeface="Georgia"/>
                <a:ea typeface="Georgia"/>
                <a:cs typeface="Georgia"/>
                <a:sym typeface="Georgia"/>
              </a:rPr>
              <a:t> and includes the </a:t>
            </a:r>
            <a:r>
              <a:rPr lang="en">
                <a:solidFill>
                  <a:schemeClr val="dk1"/>
                </a:solidFill>
                <a:highlight>
                  <a:srgbClr val="F9F9F9"/>
                </a:highlight>
                <a:latin typeface="Georgia"/>
                <a:ea typeface="Georgia"/>
                <a:cs typeface="Georgia"/>
                <a:sym typeface="Georgia"/>
              </a:rPr>
              <a:t>new</a:t>
            </a:r>
            <a:r>
              <a:rPr lang="en">
                <a:solidFill>
                  <a:schemeClr val="dk1"/>
                </a:solidFill>
                <a:highlight>
                  <a:srgbClr val="FFFFFF"/>
                </a:highlight>
                <a:latin typeface="Georgia"/>
                <a:ea typeface="Georgia"/>
                <a:cs typeface="Georgia"/>
                <a:sym typeface="Georgia"/>
              </a:rPr>
              <a:t> keyword on </a:t>
            </a:r>
            <a:r>
              <a:rPr lang="en">
                <a:solidFill>
                  <a:schemeClr val="dk1"/>
                </a:solidFill>
                <a:highlight>
                  <a:srgbClr val="F9F9F9"/>
                </a:highlight>
                <a:latin typeface="Georgia"/>
                <a:ea typeface="Georgia"/>
                <a:cs typeface="Georgia"/>
                <a:sym typeface="Georgia"/>
              </a:rPr>
              <a:t>ProvideValue</a:t>
            </a:r>
            <a:r>
              <a:rPr lang="en">
                <a:solidFill>
                  <a:schemeClr val="dk1"/>
                </a:solidFill>
                <a:highlight>
                  <a:srgbClr val="FFFFFF"/>
                </a:highlight>
                <a:latin typeface="Georgia"/>
                <a:ea typeface="Georgia"/>
                <a:cs typeface="Georgia"/>
                <a:sym typeface="Georgia"/>
              </a:rPr>
              <a:t>, it contains both </a:t>
            </a:r>
            <a:r>
              <a:rPr lang="en">
                <a:solidFill>
                  <a:schemeClr val="dk1"/>
                </a:solidFill>
                <a:highlight>
                  <a:srgbClr val="F9F9F9"/>
                </a:highlight>
                <a:latin typeface="Georgia"/>
                <a:ea typeface="Georgia"/>
                <a:cs typeface="Georgia"/>
                <a:sym typeface="Georgia"/>
              </a:rPr>
              <a:t>ProvideValue</a:t>
            </a:r>
            <a:r>
              <a:rPr lang="en">
                <a:solidFill>
                  <a:schemeClr val="dk1"/>
                </a:solidFill>
                <a:highlight>
                  <a:srgbClr val="FFFFFF"/>
                </a:highlight>
                <a:latin typeface="Georgia"/>
                <a:ea typeface="Georgia"/>
                <a:cs typeface="Georgia"/>
                <a:sym typeface="Georgia"/>
              </a:rPr>
              <a:t>methods</a:t>
            </a:r>
            <a:r>
              <a:rPr lang="en" sz="1200">
                <a:solidFill>
                  <a:schemeClr val="dk1"/>
                </a:solidFill>
                <a:highlight>
                  <a:srgbClr val="FFFFFF"/>
                </a:highlight>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68500"/>
            <a:ext cx="8520600" cy="5727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A Markup Extension for Specifying Color</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209" name="Shape 209"/>
          <p:cNvSpPr txBox="1"/>
          <p:nvPr>
            <p:ph idx="1" type="body"/>
          </p:nvPr>
        </p:nvSpPr>
        <p:spPr>
          <a:xfrm>
            <a:off x="311700" y="981975"/>
            <a:ext cx="8520600" cy="737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chemeClr val="dk1"/>
                </a:solidFill>
                <a:highlight>
                  <a:srgbClr val="FFFFFF"/>
                </a:highlight>
                <a:latin typeface="Georgia"/>
                <a:ea typeface="Georgia"/>
                <a:cs typeface="Georgia"/>
                <a:sym typeface="Georgia"/>
              </a:rPr>
              <a:t> We construct a </a:t>
            </a:r>
            <a:r>
              <a:rPr lang="en" sz="1400">
                <a:solidFill>
                  <a:schemeClr val="dk1"/>
                </a:solidFill>
                <a:highlight>
                  <a:srgbClr val="F9F9F9"/>
                </a:highlight>
                <a:latin typeface="Georgia"/>
                <a:ea typeface="Georgia"/>
                <a:cs typeface="Georgia"/>
                <a:sym typeface="Georgia"/>
              </a:rPr>
              <a:t>Color</a:t>
            </a:r>
            <a:r>
              <a:rPr lang="en" sz="1400">
                <a:solidFill>
                  <a:schemeClr val="dk1"/>
                </a:solidFill>
                <a:highlight>
                  <a:srgbClr val="FFFFFF"/>
                </a:highlight>
                <a:latin typeface="Georgia"/>
                <a:ea typeface="Georgia"/>
                <a:cs typeface="Georgia"/>
                <a:sym typeface="Georgia"/>
              </a:rPr>
              <a:t> value using hue, saturation, and luminosity components. It defines four properties for the four components of the color, including an alpha component that is initialized to 1.The class derives from </a:t>
            </a:r>
            <a:r>
              <a:rPr lang="en" sz="1400">
                <a:solidFill>
                  <a:schemeClr val="dk1"/>
                </a:solidFill>
                <a:highlight>
                  <a:srgbClr val="F9F9F9"/>
                </a:highlight>
                <a:latin typeface="Georgia"/>
                <a:ea typeface="Georgia"/>
                <a:cs typeface="Georgia"/>
                <a:sym typeface="Georgia"/>
              </a:rPr>
              <a:t>IMarkupExtension&lt;Color&gt; </a:t>
            </a:r>
            <a:r>
              <a:rPr lang="en" sz="1400">
                <a:solidFill>
                  <a:schemeClr val="dk1"/>
                </a:solidFill>
                <a:highlight>
                  <a:srgbClr val="FFFFFF"/>
                </a:highlight>
                <a:latin typeface="Georgia"/>
                <a:ea typeface="Georgia"/>
                <a:cs typeface="Georgia"/>
                <a:sym typeface="Georgia"/>
              </a:rPr>
              <a:t>to indicate a </a:t>
            </a:r>
            <a:r>
              <a:rPr lang="en" sz="1400">
                <a:solidFill>
                  <a:schemeClr val="dk1"/>
                </a:solidFill>
                <a:highlight>
                  <a:srgbClr val="F9F9F9"/>
                </a:highlight>
                <a:latin typeface="Georgia"/>
                <a:ea typeface="Georgia"/>
                <a:cs typeface="Georgia"/>
                <a:sym typeface="Georgia"/>
              </a:rPr>
              <a:t>Color</a:t>
            </a:r>
            <a:r>
              <a:rPr lang="en" sz="1400">
                <a:solidFill>
                  <a:schemeClr val="dk1"/>
                </a:solidFill>
                <a:highlight>
                  <a:srgbClr val="FFFFFF"/>
                </a:highlight>
                <a:latin typeface="Georgia"/>
                <a:ea typeface="Georgia"/>
                <a:cs typeface="Georgia"/>
                <a:sym typeface="Georgia"/>
              </a:rPr>
              <a:t> return value:</a:t>
            </a:r>
            <a:endParaRPr sz="1400">
              <a:latin typeface="Georgia"/>
              <a:ea typeface="Georgia"/>
              <a:cs typeface="Georgia"/>
              <a:sym typeface="Georgia"/>
            </a:endParaRPr>
          </a:p>
        </p:txBody>
      </p:sp>
      <p:pic>
        <p:nvPicPr>
          <p:cNvPr id="210" name="Shape 210"/>
          <p:cNvPicPr preferRelativeResize="0"/>
          <p:nvPr/>
        </p:nvPicPr>
        <p:blipFill>
          <a:blip r:embed="rId3">
            <a:alphaModFix/>
          </a:blip>
          <a:stretch>
            <a:fillRect/>
          </a:stretch>
        </p:blipFill>
        <p:spPr>
          <a:xfrm>
            <a:off x="401050" y="1889875"/>
            <a:ext cx="4813500" cy="2827375"/>
          </a:xfrm>
          <a:prstGeom prst="rect">
            <a:avLst/>
          </a:prstGeom>
          <a:noFill/>
          <a:ln>
            <a:noFill/>
          </a:ln>
        </p:spPr>
      </p:pic>
      <p:sp>
        <p:nvSpPr>
          <p:cNvPr id="211" name="Shape 211"/>
          <p:cNvSpPr txBox="1"/>
          <p:nvPr/>
        </p:nvSpPr>
        <p:spPr>
          <a:xfrm>
            <a:off x="5328200" y="1982100"/>
            <a:ext cx="3665700" cy="256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Georgia"/>
                <a:ea typeface="Georgia"/>
                <a:cs typeface="Georgia"/>
                <a:sym typeface="Georgia"/>
              </a:rPr>
              <a:t>Because </a:t>
            </a:r>
            <a:r>
              <a:rPr lang="en">
                <a:solidFill>
                  <a:schemeClr val="dk1"/>
                </a:solidFill>
                <a:highlight>
                  <a:srgbClr val="F9F9F9"/>
                </a:highlight>
                <a:latin typeface="Georgia"/>
                <a:ea typeface="Georgia"/>
                <a:cs typeface="Georgia"/>
                <a:sym typeface="Georgia"/>
              </a:rPr>
              <a:t>IMarkupExtension&lt;T&gt;</a:t>
            </a:r>
            <a:r>
              <a:rPr lang="en">
                <a:solidFill>
                  <a:schemeClr val="dk1"/>
                </a:solidFill>
                <a:highlight>
                  <a:srgbClr val="FFFFFF"/>
                </a:highlight>
                <a:latin typeface="Georgia"/>
                <a:ea typeface="Georgia"/>
                <a:cs typeface="Georgia"/>
                <a:sym typeface="Georgia"/>
              </a:rPr>
              <a:t> derives from </a:t>
            </a:r>
            <a:r>
              <a:rPr lang="en">
                <a:solidFill>
                  <a:schemeClr val="dk1"/>
                </a:solidFill>
                <a:highlight>
                  <a:srgbClr val="F9F9F9"/>
                </a:highlight>
                <a:latin typeface="Georgia"/>
                <a:ea typeface="Georgia"/>
                <a:cs typeface="Georgia"/>
                <a:sym typeface="Georgia"/>
              </a:rPr>
              <a:t>IMarkupExtension</a:t>
            </a:r>
            <a:r>
              <a:rPr lang="en">
                <a:solidFill>
                  <a:schemeClr val="dk1"/>
                </a:solidFill>
                <a:highlight>
                  <a:srgbClr val="FFFFFF"/>
                </a:highlight>
                <a:latin typeface="Georgia"/>
                <a:ea typeface="Georgia"/>
                <a:cs typeface="Georgia"/>
                <a:sym typeface="Georgia"/>
              </a:rPr>
              <a:t>, the class must contain two </a:t>
            </a:r>
            <a:r>
              <a:rPr lang="en">
                <a:solidFill>
                  <a:schemeClr val="dk1"/>
                </a:solidFill>
                <a:highlight>
                  <a:srgbClr val="F9F9F9"/>
                </a:highlight>
                <a:latin typeface="Georgia"/>
                <a:ea typeface="Georgia"/>
                <a:cs typeface="Georgia"/>
                <a:sym typeface="Georgia"/>
              </a:rPr>
              <a:t>ProvideValue</a:t>
            </a:r>
            <a:r>
              <a:rPr lang="en">
                <a:solidFill>
                  <a:schemeClr val="dk1"/>
                </a:solidFill>
                <a:highlight>
                  <a:srgbClr val="FFFFFF"/>
                </a:highlight>
                <a:latin typeface="Georgia"/>
                <a:ea typeface="Georgia"/>
                <a:cs typeface="Georgia"/>
                <a:sym typeface="Georgia"/>
              </a:rPr>
              <a:t> methods, one that returns </a:t>
            </a:r>
            <a:r>
              <a:rPr lang="en">
                <a:solidFill>
                  <a:schemeClr val="dk1"/>
                </a:solidFill>
                <a:highlight>
                  <a:srgbClr val="F9F9F9"/>
                </a:highlight>
                <a:latin typeface="Georgia"/>
                <a:ea typeface="Georgia"/>
                <a:cs typeface="Georgia"/>
                <a:sym typeface="Georgia"/>
              </a:rPr>
              <a:t>Color</a:t>
            </a:r>
            <a:r>
              <a:rPr lang="en">
                <a:solidFill>
                  <a:schemeClr val="dk1"/>
                </a:solidFill>
                <a:highlight>
                  <a:srgbClr val="FFFFFF"/>
                </a:highlight>
                <a:latin typeface="Georgia"/>
                <a:ea typeface="Georgia"/>
                <a:cs typeface="Georgia"/>
                <a:sym typeface="Georgia"/>
              </a:rPr>
              <a:t> and another that returns </a:t>
            </a:r>
            <a:r>
              <a:rPr lang="en">
                <a:solidFill>
                  <a:schemeClr val="dk1"/>
                </a:solidFill>
                <a:highlight>
                  <a:srgbClr val="F9F9F9"/>
                </a:highlight>
                <a:latin typeface="Georgia"/>
                <a:ea typeface="Georgia"/>
                <a:cs typeface="Georgia"/>
                <a:sym typeface="Georgia"/>
              </a:rPr>
              <a:t>object</a:t>
            </a:r>
            <a:r>
              <a:rPr lang="en">
                <a:solidFill>
                  <a:schemeClr val="dk1"/>
                </a:solidFill>
                <a:highlight>
                  <a:srgbClr val="FFFFFF"/>
                </a:highlight>
                <a:latin typeface="Georgia"/>
                <a:ea typeface="Georgia"/>
                <a:cs typeface="Georgia"/>
                <a:sym typeface="Georgia"/>
              </a:rPr>
              <a:t>, but the second method can simply call the first method.</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231875"/>
            <a:ext cx="8520600" cy="7059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A Markup Extension for Accessing Bitmaps</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217" name="Shape 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The argument to </a:t>
            </a:r>
            <a:r>
              <a:rPr lang="en" sz="1400">
                <a:solidFill>
                  <a:schemeClr val="dk1"/>
                </a:solidFill>
                <a:highlight>
                  <a:srgbClr val="F9F9F9"/>
                </a:highlight>
                <a:latin typeface="Georgia"/>
                <a:ea typeface="Georgia"/>
                <a:cs typeface="Georgia"/>
                <a:sym typeface="Georgia"/>
              </a:rPr>
              <a:t>ProvideValue</a:t>
            </a:r>
            <a:r>
              <a:rPr lang="en" sz="1400">
                <a:solidFill>
                  <a:schemeClr val="dk1"/>
                </a:solidFill>
                <a:highlight>
                  <a:srgbClr val="FFFFFF"/>
                </a:highlight>
                <a:latin typeface="Georgia"/>
                <a:ea typeface="Georgia"/>
                <a:cs typeface="Georgia"/>
                <a:sym typeface="Georgia"/>
              </a:rPr>
              <a:t> is an object that implements the </a:t>
            </a:r>
            <a:r>
              <a:rPr lang="en" sz="1400">
                <a:solidFill>
                  <a:schemeClr val="dk1"/>
                </a:solidFill>
                <a:highlight>
                  <a:srgbClr val="F9F9F9"/>
                </a:highlight>
                <a:latin typeface="Georgia"/>
                <a:ea typeface="Georgia"/>
                <a:cs typeface="Georgia"/>
                <a:sym typeface="Georgia"/>
              </a:rPr>
              <a:t>IServiceProvider</a:t>
            </a:r>
            <a:r>
              <a:rPr lang="en" sz="1400">
                <a:solidFill>
                  <a:schemeClr val="dk1"/>
                </a:solidFill>
                <a:highlight>
                  <a:srgbClr val="FFFFFF"/>
                </a:highlight>
                <a:latin typeface="Georgia"/>
                <a:ea typeface="Georgia"/>
                <a:cs typeface="Georgia"/>
                <a:sym typeface="Georgia"/>
              </a:rPr>
              <a:t> interface, which is defined in the .NET </a:t>
            </a:r>
            <a:r>
              <a:rPr lang="en" sz="1400">
                <a:solidFill>
                  <a:schemeClr val="dk1"/>
                </a:solidFill>
                <a:highlight>
                  <a:srgbClr val="F9F9F9"/>
                </a:highlight>
                <a:latin typeface="Georgia"/>
                <a:ea typeface="Georgia"/>
                <a:cs typeface="Georgia"/>
                <a:sym typeface="Georgia"/>
              </a:rPr>
              <a:t>System</a:t>
            </a:r>
            <a:r>
              <a:rPr lang="en" sz="1400">
                <a:solidFill>
                  <a:schemeClr val="dk1"/>
                </a:solidFill>
                <a:highlight>
                  <a:srgbClr val="FFFFFF"/>
                </a:highlight>
                <a:latin typeface="Georgia"/>
                <a:ea typeface="Georgia"/>
                <a:cs typeface="Georgia"/>
                <a:sym typeface="Georgia"/>
              </a:rPr>
              <a:t> namespace. This interface has one member, a method named </a:t>
            </a:r>
            <a:r>
              <a:rPr lang="en" sz="1400">
                <a:solidFill>
                  <a:schemeClr val="dk1"/>
                </a:solidFill>
                <a:highlight>
                  <a:srgbClr val="F9F9F9"/>
                </a:highlight>
                <a:latin typeface="Georgia"/>
                <a:ea typeface="Georgia"/>
                <a:cs typeface="Georgia"/>
                <a:sym typeface="Georgia"/>
              </a:rPr>
              <a:t>GetService</a:t>
            </a:r>
            <a:r>
              <a:rPr lang="en" sz="1400">
                <a:solidFill>
                  <a:schemeClr val="dk1"/>
                </a:solidFill>
                <a:highlight>
                  <a:srgbClr val="FFFFFF"/>
                </a:highlight>
                <a:latin typeface="Georgia"/>
                <a:ea typeface="Georgia"/>
                <a:cs typeface="Georgia"/>
                <a:sym typeface="Georgia"/>
              </a:rPr>
              <a:t> with a </a:t>
            </a:r>
            <a:r>
              <a:rPr lang="en" sz="1400">
                <a:solidFill>
                  <a:schemeClr val="dk1"/>
                </a:solidFill>
                <a:highlight>
                  <a:srgbClr val="F9F9F9"/>
                </a:highlight>
                <a:latin typeface="Georgia"/>
                <a:ea typeface="Georgia"/>
                <a:cs typeface="Georgia"/>
                <a:sym typeface="Georgia"/>
              </a:rPr>
              <a:t>Type</a:t>
            </a:r>
            <a:r>
              <a:rPr lang="en" sz="1400">
                <a:solidFill>
                  <a:schemeClr val="dk1"/>
                </a:solidFill>
                <a:highlight>
                  <a:srgbClr val="FFFFFF"/>
                </a:highlight>
                <a:latin typeface="Georgia"/>
                <a:ea typeface="Georgia"/>
                <a:cs typeface="Georgia"/>
                <a:sym typeface="Georgia"/>
              </a:rPr>
              <a:t> argument.</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0"/>
              </a:spcAft>
              <a:buNone/>
            </a:pPr>
            <a:r>
              <a:rPr lang="en" sz="1400">
                <a:solidFill>
                  <a:schemeClr val="dk1"/>
                </a:solidFill>
                <a:highlight>
                  <a:srgbClr val="FFFFFF"/>
                </a:highlight>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ImageResourceExtension</a:t>
            </a:r>
            <a:r>
              <a:rPr lang="en" sz="1400">
                <a:solidFill>
                  <a:schemeClr val="dk1"/>
                </a:solidFill>
                <a:highlight>
                  <a:srgbClr val="FFFFFF"/>
                </a:highlight>
                <a:latin typeface="Georgia"/>
                <a:ea typeface="Georgia"/>
                <a:cs typeface="Georgia"/>
                <a:sym typeface="Georgia"/>
              </a:rPr>
              <a:t>  uses </a:t>
            </a:r>
            <a:r>
              <a:rPr lang="en" sz="1400">
                <a:solidFill>
                  <a:schemeClr val="dk1"/>
                </a:solidFill>
                <a:highlight>
                  <a:srgbClr val="F9F9F9"/>
                </a:highlight>
                <a:latin typeface="Georgia"/>
                <a:ea typeface="Georgia"/>
                <a:cs typeface="Georgia"/>
                <a:sym typeface="Georgia"/>
              </a:rPr>
              <a:t>IServiceProvider</a:t>
            </a:r>
            <a:r>
              <a:rPr lang="en" sz="1400">
                <a:solidFill>
                  <a:schemeClr val="dk1"/>
                </a:solidFill>
                <a:highlight>
                  <a:srgbClr val="FFFFFF"/>
                </a:highlight>
                <a:latin typeface="Georgia"/>
                <a:ea typeface="Georgia"/>
                <a:cs typeface="Georgia"/>
                <a:sym typeface="Georgia"/>
              </a:rPr>
              <a:t> and </a:t>
            </a:r>
            <a:r>
              <a:rPr lang="en" sz="1400">
                <a:solidFill>
                  <a:schemeClr val="dk1"/>
                </a:solidFill>
                <a:highlight>
                  <a:srgbClr val="F9F9F9"/>
                </a:highlight>
                <a:latin typeface="Georgia"/>
                <a:ea typeface="Georgia"/>
                <a:cs typeface="Georgia"/>
                <a:sym typeface="Georgia"/>
              </a:rPr>
              <a:t>GetService</a:t>
            </a:r>
            <a:r>
              <a:rPr lang="en" sz="1400">
                <a:solidFill>
                  <a:schemeClr val="dk1"/>
                </a:solidFill>
                <a:highlight>
                  <a:srgbClr val="FFFFFF"/>
                </a:highlight>
                <a:latin typeface="Georgia"/>
                <a:ea typeface="Georgia"/>
                <a:cs typeface="Georgia"/>
                <a:sym typeface="Georgia"/>
              </a:rPr>
              <a:t> to obtain an </a:t>
            </a:r>
            <a:r>
              <a:rPr lang="en" sz="1400">
                <a:solidFill>
                  <a:schemeClr val="dk1"/>
                </a:solidFill>
                <a:highlight>
                  <a:srgbClr val="F9F9F9"/>
                </a:highlight>
                <a:latin typeface="Georgia"/>
                <a:ea typeface="Georgia"/>
                <a:cs typeface="Georgia"/>
                <a:sym typeface="Georgia"/>
              </a:rPr>
              <a:t>IXmlLineInfoProvider </a:t>
            </a:r>
            <a:r>
              <a:rPr lang="en" sz="1400">
                <a:solidFill>
                  <a:schemeClr val="dk1"/>
                </a:solidFill>
                <a:highlight>
                  <a:srgbClr val="FFFFFF"/>
                </a:highlight>
                <a:latin typeface="Georgia"/>
                <a:ea typeface="Georgia"/>
                <a:cs typeface="Georgia"/>
                <a:sym typeface="Georgia"/>
              </a:rPr>
              <a:t>object that can provide line and character information indicating where a particular error was detected.</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rPr lang="en" sz="1400">
                <a:solidFill>
                  <a:schemeClr val="dk1"/>
                </a:solidFill>
                <a:highlight>
                  <a:srgbClr val="F9F9F9"/>
                </a:highlight>
                <a:latin typeface="Georgia"/>
                <a:ea typeface="Georgia"/>
                <a:cs typeface="Georgia"/>
                <a:sym typeface="Georgia"/>
              </a:rPr>
              <a:t>ImageResourceExtension</a:t>
            </a:r>
            <a:r>
              <a:rPr lang="en" sz="1400">
                <a:solidFill>
                  <a:schemeClr val="dk1"/>
                </a:solidFill>
                <a:highlight>
                  <a:srgbClr val="FFFFFF"/>
                </a:highlight>
                <a:latin typeface="Georgia"/>
                <a:ea typeface="Georgia"/>
                <a:cs typeface="Georgia"/>
                <a:sym typeface="Georgia"/>
              </a:rPr>
              <a:t> is helpful when a XAML file needs to access an image file stored as an embedded resource in the Portable Class Library project. It uses the </a:t>
            </a:r>
            <a:r>
              <a:rPr lang="en" sz="1400">
                <a:solidFill>
                  <a:schemeClr val="dk1"/>
                </a:solidFill>
                <a:highlight>
                  <a:srgbClr val="F9F9F9"/>
                </a:highlight>
                <a:latin typeface="Georgia"/>
                <a:ea typeface="Georgia"/>
                <a:cs typeface="Georgia"/>
                <a:sym typeface="Georgia"/>
              </a:rPr>
              <a:t>Source</a:t>
            </a:r>
            <a:r>
              <a:rPr lang="en" sz="1400">
                <a:solidFill>
                  <a:schemeClr val="dk1"/>
                </a:solidFill>
                <a:highlight>
                  <a:srgbClr val="FFFFFF"/>
                </a:highlight>
                <a:latin typeface="Georgia"/>
                <a:ea typeface="Georgia"/>
                <a:cs typeface="Georgia"/>
                <a:sym typeface="Georgia"/>
              </a:rPr>
              <a:t> property to call the static </a:t>
            </a:r>
            <a:r>
              <a:rPr lang="en" sz="1400">
                <a:solidFill>
                  <a:schemeClr val="dk1"/>
                </a:solidFill>
                <a:highlight>
                  <a:srgbClr val="F9F9F9"/>
                </a:highlight>
                <a:latin typeface="Georgia"/>
                <a:ea typeface="Georgia"/>
                <a:cs typeface="Georgia"/>
                <a:sym typeface="Georgia"/>
              </a:rPr>
              <a:t>ImageSource.FromResource</a:t>
            </a:r>
            <a:r>
              <a:rPr lang="en" sz="1400">
                <a:solidFill>
                  <a:schemeClr val="dk1"/>
                </a:solidFill>
                <a:highlight>
                  <a:srgbClr val="FFFFFF"/>
                </a:highlight>
                <a:latin typeface="Georgia"/>
                <a:ea typeface="Georgia"/>
                <a:cs typeface="Georgia"/>
                <a:sym typeface="Georgia"/>
              </a:rPr>
              <a:t> method. This method requires a fully-qualified resource name, which consists of the assembly name, the folder name, and the filename separated by periods.</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162500" y="89825"/>
            <a:ext cx="8520600" cy="7698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Service Providers</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223" name="Shape 223"/>
          <p:cNvSpPr txBox="1"/>
          <p:nvPr>
            <p:ph idx="1" type="body"/>
          </p:nvPr>
        </p:nvSpPr>
        <p:spPr>
          <a:xfrm>
            <a:off x="283275" y="989075"/>
            <a:ext cx="8520600" cy="139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By using the </a:t>
            </a:r>
            <a:r>
              <a:rPr lang="en" sz="1400">
                <a:solidFill>
                  <a:schemeClr val="dk1"/>
                </a:solidFill>
                <a:highlight>
                  <a:srgbClr val="F9F9F9"/>
                </a:highlight>
                <a:latin typeface="Georgia"/>
                <a:ea typeface="Georgia"/>
                <a:cs typeface="Georgia"/>
                <a:sym typeface="Georgia"/>
              </a:rPr>
              <a:t>IServiceProvider</a:t>
            </a:r>
            <a:r>
              <a:rPr lang="en" sz="1400">
                <a:solidFill>
                  <a:schemeClr val="dk1"/>
                </a:solidFill>
                <a:highlight>
                  <a:srgbClr val="FFFFFF"/>
                </a:highlight>
                <a:latin typeface="Georgia"/>
                <a:ea typeface="Georgia"/>
                <a:cs typeface="Georgia"/>
                <a:sym typeface="Georgia"/>
              </a:rPr>
              <a:t> argument to </a:t>
            </a:r>
            <a:r>
              <a:rPr lang="en" sz="1400">
                <a:solidFill>
                  <a:schemeClr val="dk1"/>
                </a:solidFill>
                <a:highlight>
                  <a:srgbClr val="F9F9F9"/>
                </a:highlight>
                <a:latin typeface="Georgia"/>
                <a:ea typeface="Georgia"/>
                <a:cs typeface="Georgia"/>
                <a:sym typeface="Georgia"/>
              </a:rPr>
              <a:t>ProvideValue</a:t>
            </a:r>
            <a:r>
              <a:rPr lang="en" sz="1400">
                <a:solidFill>
                  <a:schemeClr val="dk1"/>
                </a:solidFill>
                <a:highlight>
                  <a:srgbClr val="FFFFFF"/>
                </a:highlight>
                <a:latin typeface="Georgia"/>
                <a:ea typeface="Georgia"/>
                <a:cs typeface="Georgia"/>
                <a:sym typeface="Georgia"/>
              </a:rPr>
              <a:t>, XAML markup extensions can get access to helpful information about the XAML file in which they're being used.</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rPr lang="en" sz="1400">
                <a:solidFill>
                  <a:schemeClr val="dk1"/>
                </a:solidFill>
                <a:highlight>
                  <a:srgbClr val="FFFFFF"/>
                </a:highlight>
                <a:latin typeface="Georgia"/>
                <a:ea typeface="Georgia"/>
                <a:cs typeface="Georgia"/>
                <a:sym typeface="Georgia"/>
              </a:rPr>
              <a:t> To use the </a:t>
            </a:r>
            <a:r>
              <a:rPr lang="en" sz="1400">
                <a:solidFill>
                  <a:schemeClr val="dk1"/>
                </a:solidFill>
                <a:highlight>
                  <a:srgbClr val="F9F9F9"/>
                </a:highlight>
                <a:latin typeface="Georgia"/>
                <a:ea typeface="Georgia"/>
                <a:cs typeface="Georgia"/>
                <a:sym typeface="Georgia"/>
              </a:rPr>
              <a:t>IServiceProvider</a:t>
            </a:r>
            <a:r>
              <a:rPr lang="en" sz="1400">
                <a:solidFill>
                  <a:schemeClr val="dk1"/>
                </a:solidFill>
                <a:highlight>
                  <a:srgbClr val="FFFFFF"/>
                </a:highlight>
                <a:latin typeface="Georgia"/>
                <a:ea typeface="Georgia"/>
                <a:cs typeface="Georgia"/>
                <a:sym typeface="Georgia"/>
              </a:rPr>
              <a:t> argument successfully, you need to know what kind of services are available in particular contexts.</a:t>
            </a:r>
            <a:endParaRPr sz="1400">
              <a:solidFill>
                <a:schemeClr val="dk1"/>
              </a:solidFill>
              <a:highlight>
                <a:srgbClr val="FFFFFF"/>
              </a:highlight>
              <a:latin typeface="Georgia"/>
              <a:ea typeface="Georgia"/>
              <a:cs typeface="Georgia"/>
              <a:sym typeface="Georgia"/>
            </a:endParaRPr>
          </a:p>
        </p:txBody>
      </p:sp>
      <p:pic>
        <p:nvPicPr>
          <p:cNvPr id="224" name="Shape 224"/>
          <p:cNvPicPr preferRelativeResize="0"/>
          <p:nvPr/>
        </p:nvPicPr>
        <p:blipFill>
          <a:blip r:embed="rId3">
            <a:alphaModFix/>
          </a:blip>
          <a:stretch>
            <a:fillRect/>
          </a:stretch>
        </p:blipFill>
        <p:spPr>
          <a:xfrm>
            <a:off x="319700" y="2297850"/>
            <a:ext cx="8056249" cy="479500"/>
          </a:xfrm>
          <a:prstGeom prst="rect">
            <a:avLst/>
          </a:prstGeom>
          <a:noFill/>
          <a:ln>
            <a:noFill/>
          </a:ln>
        </p:spPr>
      </p:pic>
      <p:sp>
        <p:nvSpPr>
          <p:cNvPr id="225" name="Shape 225"/>
          <p:cNvSpPr txBox="1"/>
          <p:nvPr/>
        </p:nvSpPr>
        <p:spPr>
          <a:xfrm>
            <a:off x="319725" y="2855925"/>
            <a:ext cx="8056200" cy="15558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chemeClr val="dk1"/>
              </a:buClr>
              <a:buSzPts val="1400"/>
              <a:buFont typeface="Georgia"/>
              <a:buChar char="●"/>
            </a:pPr>
            <a:r>
              <a:rPr lang="en">
                <a:solidFill>
                  <a:schemeClr val="dk1"/>
                </a:solidFill>
                <a:highlight>
                  <a:srgbClr val="FFFFFF"/>
                </a:highlight>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IProvideValueTarget</a:t>
            </a:r>
            <a:r>
              <a:rPr lang="en">
                <a:solidFill>
                  <a:schemeClr val="dk1"/>
                </a:solidFill>
                <a:highlight>
                  <a:srgbClr val="FFFFFF"/>
                </a:highlight>
                <a:latin typeface="Georgia"/>
                <a:ea typeface="Georgia"/>
                <a:cs typeface="Georgia"/>
                <a:sym typeface="Georgia"/>
              </a:rPr>
              <a:t> interface defines two properties, </a:t>
            </a:r>
            <a:r>
              <a:rPr lang="en">
                <a:solidFill>
                  <a:schemeClr val="dk1"/>
                </a:solidFill>
                <a:highlight>
                  <a:srgbClr val="F9F9F9"/>
                </a:highlight>
                <a:latin typeface="Georgia"/>
                <a:ea typeface="Georgia"/>
                <a:cs typeface="Georgia"/>
                <a:sym typeface="Georgia"/>
              </a:rPr>
              <a:t>TargetObject</a:t>
            </a:r>
            <a:r>
              <a:rPr lang="en">
                <a:solidFill>
                  <a:schemeClr val="dk1"/>
                </a:solidFill>
                <a:highlight>
                  <a:srgbClr val="FFFFFF"/>
                </a:highlight>
                <a:latin typeface="Georgia"/>
                <a:ea typeface="Georgia"/>
                <a:cs typeface="Georgia"/>
                <a:sym typeface="Georgia"/>
              </a:rPr>
              <a:t> and </a:t>
            </a:r>
            <a:r>
              <a:rPr lang="en">
                <a:solidFill>
                  <a:schemeClr val="dk1"/>
                </a:solidFill>
                <a:highlight>
                  <a:srgbClr val="F9F9F9"/>
                </a:highlight>
                <a:latin typeface="Georgia"/>
                <a:ea typeface="Georgia"/>
                <a:cs typeface="Georgia"/>
                <a:sym typeface="Georgia"/>
              </a:rPr>
              <a:t>TargetProperty</a:t>
            </a:r>
            <a:r>
              <a:rPr lang="en">
                <a:solidFill>
                  <a:schemeClr val="dk1"/>
                </a:solidFill>
                <a:highlight>
                  <a:srgbClr val="FFFFFF"/>
                </a:highlight>
                <a:latin typeface="Georgia"/>
                <a:ea typeface="Georgia"/>
                <a:cs typeface="Georgia"/>
                <a:sym typeface="Georgia"/>
              </a:rPr>
              <a:t>. When this information is obtained in the </a:t>
            </a:r>
            <a:r>
              <a:rPr lang="en">
                <a:solidFill>
                  <a:schemeClr val="dk1"/>
                </a:solidFill>
                <a:highlight>
                  <a:srgbClr val="F9F9F9"/>
                </a:highlight>
                <a:latin typeface="Georgia"/>
                <a:ea typeface="Georgia"/>
                <a:cs typeface="Georgia"/>
                <a:sym typeface="Georgia"/>
              </a:rPr>
              <a:t>ImageResourceExtension</a:t>
            </a:r>
            <a:r>
              <a:rPr lang="en">
                <a:solidFill>
                  <a:schemeClr val="dk1"/>
                </a:solidFill>
                <a:highlight>
                  <a:srgbClr val="FFFFFF"/>
                </a:highlight>
                <a:latin typeface="Georgia"/>
                <a:ea typeface="Georgia"/>
                <a:cs typeface="Georgia"/>
                <a:sym typeface="Georgia"/>
              </a:rPr>
              <a:t> class, </a:t>
            </a:r>
            <a:r>
              <a:rPr lang="en">
                <a:solidFill>
                  <a:schemeClr val="dk1"/>
                </a:solidFill>
                <a:highlight>
                  <a:srgbClr val="F9F9F9"/>
                </a:highlight>
                <a:latin typeface="Georgia"/>
                <a:ea typeface="Georgia"/>
                <a:cs typeface="Georgia"/>
                <a:sym typeface="Georgia"/>
              </a:rPr>
              <a:t>TargetObject</a:t>
            </a:r>
            <a:r>
              <a:rPr lang="en">
                <a:solidFill>
                  <a:schemeClr val="dk1"/>
                </a:solidFill>
                <a:highlight>
                  <a:srgbClr val="FFFFFF"/>
                </a:highlight>
                <a:latin typeface="Georgia"/>
                <a:ea typeface="Georgia"/>
                <a:cs typeface="Georgia"/>
                <a:sym typeface="Georgia"/>
              </a:rPr>
              <a:t> is the </a:t>
            </a:r>
            <a:r>
              <a:rPr lang="en">
                <a:solidFill>
                  <a:schemeClr val="dk1"/>
                </a:solidFill>
                <a:highlight>
                  <a:srgbClr val="F9F9F9"/>
                </a:highlight>
                <a:latin typeface="Georgia"/>
                <a:ea typeface="Georgia"/>
                <a:cs typeface="Georgia"/>
                <a:sym typeface="Georgia"/>
              </a:rPr>
              <a:t>Image</a:t>
            </a:r>
            <a:r>
              <a:rPr lang="en">
                <a:solidFill>
                  <a:schemeClr val="dk1"/>
                </a:solidFill>
                <a:highlight>
                  <a:srgbClr val="FFFFFF"/>
                </a:highlight>
                <a:latin typeface="Georgia"/>
                <a:ea typeface="Georgia"/>
                <a:cs typeface="Georgia"/>
                <a:sym typeface="Georgia"/>
              </a:rPr>
              <a:t> and </a:t>
            </a:r>
            <a:r>
              <a:rPr lang="en">
                <a:solidFill>
                  <a:schemeClr val="dk1"/>
                </a:solidFill>
                <a:highlight>
                  <a:srgbClr val="F9F9F9"/>
                </a:highlight>
                <a:latin typeface="Georgia"/>
                <a:ea typeface="Georgia"/>
                <a:cs typeface="Georgia"/>
                <a:sym typeface="Georgia"/>
              </a:rPr>
              <a:t>TargetProperty</a:t>
            </a:r>
            <a:r>
              <a:rPr lang="en">
                <a:solidFill>
                  <a:schemeClr val="dk1"/>
                </a:solidFill>
                <a:highlight>
                  <a:srgbClr val="FFFFFF"/>
                </a:highlight>
                <a:latin typeface="Georgia"/>
                <a:ea typeface="Georgia"/>
                <a:cs typeface="Georgia"/>
                <a:sym typeface="Georgia"/>
              </a:rPr>
              <a:t> is a </a:t>
            </a:r>
            <a:r>
              <a:rPr lang="en">
                <a:solidFill>
                  <a:schemeClr val="dk1"/>
                </a:solidFill>
                <a:highlight>
                  <a:srgbClr val="F9F9F9"/>
                </a:highlight>
                <a:latin typeface="Georgia"/>
                <a:ea typeface="Georgia"/>
                <a:cs typeface="Georgia"/>
                <a:sym typeface="Georgia"/>
              </a:rPr>
              <a:t>BindableProperty</a:t>
            </a:r>
            <a:r>
              <a:rPr lang="en">
                <a:solidFill>
                  <a:schemeClr val="dk1"/>
                </a:solidFill>
                <a:highlight>
                  <a:srgbClr val="FFFFFF"/>
                </a:highlight>
                <a:latin typeface="Georgia"/>
                <a:ea typeface="Georgia"/>
                <a:cs typeface="Georgia"/>
                <a:sym typeface="Georgia"/>
              </a:rPr>
              <a:t> object for the </a:t>
            </a:r>
            <a:r>
              <a:rPr lang="en">
                <a:solidFill>
                  <a:schemeClr val="dk1"/>
                </a:solidFill>
                <a:highlight>
                  <a:srgbClr val="F9F9F9"/>
                </a:highlight>
                <a:latin typeface="Georgia"/>
                <a:ea typeface="Georgia"/>
                <a:cs typeface="Georgia"/>
                <a:sym typeface="Georgia"/>
              </a:rPr>
              <a:t>Source</a:t>
            </a:r>
            <a:r>
              <a:rPr lang="en">
                <a:solidFill>
                  <a:schemeClr val="dk1"/>
                </a:solidFill>
                <a:highlight>
                  <a:srgbClr val="FFFFFF"/>
                </a:highlight>
                <a:latin typeface="Georgia"/>
                <a:ea typeface="Georgia"/>
                <a:cs typeface="Georgia"/>
                <a:sym typeface="Georgia"/>
              </a:rPr>
              <a:t> property of </a:t>
            </a:r>
            <a:r>
              <a:rPr lang="en">
                <a:solidFill>
                  <a:schemeClr val="dk1"/>
                </a:solidFill>
                <a:highlight>
                  <a:srgbClr val="F9F9F9"/>
                </a:highlight>
                <a:latin typeface="Georgia"/>
                <a:ea typeface="Georgia"/>
                <a:cs typeface="Georgia"/>
                <a:sym typeface="Georgia"/>
              </a:rPr>
              <a:t>Image</a:t>
            </a:r>
            <a:endParaRPr>
              <a:solidFill>
                <a:schemeClr val="dk1"/>
              </a:solidFill>
              <a:highlight>
                <a:srgbClr val="F9F9F9"/>
              </a:highlight>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a:solidFill>
                  <a:schemeClr val="dk1"/>
                </a:solidFill>
                <a:highlight>
                  <a:srgbClr val="FFFFFF"/>
                </a:highlight>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GetService</a:t>
            </a:r>
            <a:r>
              <a:rPr lang="en">
                <a:solidFill>
                  <a:schemeClr val="dk1"/>
                </a:solidFill>
                <a:highlight>
                  <a:srgbClr val="FFFFFF"/>
                </a:highlight>
                <a:latin typeface="Georgia"/>
                <a:ea typeface="Georgia"/>
                <a:cs typeface="Georgia"/>
                <a:sym typeface="Georgia"/>
              </a:rPr>
              <a:t> call with an argument of </a:t>
            </a:r>
            <a:r>
              <a:rPr lang="en">
                <a:solidFill>
                  <a:schemeClr val="dk1"/>
                </a:solidFill>
                <a:highlight>
                  <a:srgbClr val="F9F9F9"/>
                </a:highlight>
                <a:latin typeface="Georgia"/>
                <a:ea typeface="Georgia"/>
                <a:cs typeface="Georgia"/>
                <a:sym typeface="Georgia"/>
              </a:rPr>
              <a:t>typeof(IProvideValueTarget)</a:t>
            </a:r>
            <a:r>
              <a:rPr lang="en">
                <a:solidFill>
                  <a:schemeClr val="dk1"/>
                </a:solidFill>
                <a:highlight>
                  <a:srgbClr val="FFFFFF"/>
                </a:highlight>
                <a:latin typeface="Georgia"/>
                <a:ea typeface="Georgia"/>
                <a:cs typeface="Georgia"/>
                <a:sym typeface="Georgia"/>
              </a:rPr>
              <a:t> actually returns an object of type </a:t>
            </a:r>
            <a:r>
              <a:rPr lang="en">
                <a:solidFill>
                  <a:schemeClr val="dk1"/>
                </a:solidFill>
                <a:highlight>
                  <a:srgbClr val="F9F9F9"/>
                </a:highlight>
                <a:latin typeface="Georgia"/>
                <a:ea typeface="Georgia"/>
                <a:cs typeface="Georgia"/>
                <a:sym typeface="Georgia"/>
              </a:rPr>
              <a:t>SimpleValueTargetProvider</a:t>
            </a:r>
            <a:r>
              <a:rPr lang="en">
                <a:solidFill>
                  <a:schemeClr val="dk1"/>
                </a:solidFill>
                <a:highlight>
                  <a:srgbClr val="FFFFFF"/>
                </a:highlight>
                <a:latin typeface="Georgia"/>
                <a:ea typeface="Georgia"/>
                <a:cs typeface="Georgia"/>
                <a:sym typeface="Georgia"/>
              </a:rPr>
              <a:t>, which is defined in the </a:t>
            </a:r>
            <a:r>
              <a:rPr lang="en">
                <a:solidFill>
                  <a:schemeClr val="dk1"/>
                </a:solidFill>
                <a:highlight>
                  <a:srgbClr val="F9F9F9"/>
                </a:highlight>
                <a:latin typeface="Georgia"/>
                <a:ea typeface="Georgia"/>
                <a:cs typeface="Georgia"/>
                <a:sym typeface="Georgia"/>
              </a:rPr>
              <a:t>Xamarin.Forms.Xaml.Internals</a:t>
            </a:r>
            <a:r>
              <a:rPr lang="en">
                <a:solidFill>
                  <a:schemeClr val="dk1"/>
                </a:solidFill>
                <a:highlight>
                  <a:srgbClr val="FFFFFF"/>
                </a:highlight>
                <a:latin typeface="Georgia"/>
                <a:ea typeface="Georgia"/>
                <a:cs typeface="Georgia"/>
                <a:sym typeface="Georgia"/>
              </a:rPr>
              <a:t> namespace. </a:t>
            </a:r>
            <a:endParaRPr>
              <a:solidFill>
                <a:schemeClr val="dk1"/>
              </a:solidFill>
              <a:highlight>
                <a:srgbClr val="F9F9F9"/>
              </a:highlight>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Shape 230"/>
          <p:cNvPicPr preferRelativeResize="0"/>
          <p:nvPr/>
        </p:nvPicPr>
        <p:blipFill>
          <a:blip r:embed="rId3">
            <a:alphaModFix/>
          </a:blip>
          <a:stretch>
            <a:fillRect/>
          </a:stretch>
        </p:blipFill>
        <p:spPr>
          <a:xfrm>
            <a:off x="152400" y="152400"/>
            <a:ext cx="5261075" cy="4838700"/>
          </a:xfrm>
          <a:prstGeom prst="rect">
            <a:avLst/>
          </a:prstGeom>
          <a:noFill/>
          <a:ln>
            <a:noFill/>
          </a:ln>
        </p:spPr>
      </p:pic>
      <p:pic>
        <p:nvPicPr>
          <p:cNvPr id="231" name="Shape 231"/>
          <p:cNvPicPr preferRelativeResize="0"/>
          <p:nvPr/>
        </p:nvPicPr>
        <p:blipFill>
          <a:blip r:embed="rId4">
            <a:alphaModFix/>
          </a:blip>
          <a:stretch>
            <a:fillRect/>
          </a:stretch>
        </p:blipFill>
        <p:spPr>
          <a:xfrm>
            <a:off x="5555550" y="152400"/>
            <a:ext cx="2666975"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118225"/>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800"/>
              </a:spcBef>
              <a:spcAft>
                <a:spcPts val="0"/>
              </a:spcAft>
              <a:buClr>
                <a:schemeClr val="dk1"/>
              </a:buClr>
              <a:buSzPts val="1100"/>
              <a:buFont typeface="Arial"/>
              <a:buNone/>
            </a:pPr>
            <a:r>
              <a:rPr lang="en" sz="2300"/>
              <a:t>Passing Arguments in XAML</a:t>
            </a:r>
            <a:endParaRPr sz="2300"/>
          </a:p>
          <a:p>
            <a:pPr indent="0" lvl="0" marL="0">
              <a:spcBef>
                <a:spcPts val="0"/>
              </a:spcBef>
              <a:spcAft>
                <a:spcPts val="0"/>
              </a:spcAft>
              <a:buNone/>
            </a:pPr>
            <a:r>
              <a:t/>
            </a:r>
            <a:endParaRPr/>
          </a:p>
        </p:txBody>
      </p:sp>
      <p:sp>
        <p:nvSpPr>
          <p:cNvPr id="237" name="Shape 237"/>
          <p:cNvSpPr txBox="1"/>
          <p:nvPr>
            <p:ph idx="1" type="body"/>
          </p:nvPr>
        </p:nvSpPr>
        <p:spPr>
          <a:xfrm>
            <a:off x="368525" y="740425"/>
            <a:ext cx="8520600" cy="4097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rgbClr val="000000"/>
                </a:solidFill>
                <a:latin typeface="Georgia"/>
                <a:ea typeface="Georgia"/>
                <a:cs typeface="Georgia"/>
                <a:sym typeface="Georgia"/>
              </a:rPr>
              <a:t>It's often necessary to instantiate objects with constructors that require arguments, or by calling a static creation method. This can be achieved in XAML by using the </a:t>
            </a:r>
            <a:r>
              <a:rPr lang="en" sz="1400">
                <a:solidFill>
                  <a:srgbClr val="000000"/>
                </a:solidFill>
                <a:highlight>
                  <a:srgbClr val="F9F9F9"/>
                </a:highlight>
                <a:latin typeface="Georgia"/>
                <a:ea typeface="Georgia"/>
                <a:cs typeface="Georgia"/>
                <a:sym typeface="Georgia"/>
              </a:rPr>
              <a:t>x:Arguments</a:t>
            </a:r>
            <a:r>
              <a:rPr lang="en" sz="1400">
                <a:solidFill>
                  <a:srgbClr val="000000"/>
                </a:solidFill>
                <a:latin typeface="Georgia"/>
                <a:ea typeface="Georgia"/>
                <a:cs typeface="Georgia"/>
                <a:sym typeface="Georgia"/>
              </a:rPr>
              <a:t> and </a:t>
            </a:r>
            <a:r>
              <a:rPr lang="en" sz="1400">
                <a:solidFill>
                  <a:srgbClr val="000000"/>
                </a:solidFill>
                <a:highlight>
                  <a:srgbClr val="F9F9F9"/>
                </a:highlight>
                <a:latin typeface="Georgia"/>
                <a:ea typeface="Georgia"/>
                <a:cs typeface="Georgia"/>
                <a:sym typeface="Georgia"/>
              </a:rPr>
              <a:t>x:FactoryMethod</a:t>
            </a:r>
            <a:r>
              <a:rPr lang="en" sz="1400">
                <a:solidFill>
                  <a:srgbClr val="000000"/>
                </a:solidFill>
                <a:latin typeface="Georgia"/>
                <a:ea typeface="Georgia"/>
                <a:cs typeface="Georgia"/>
                <a:sym typeface="Georgia"/>
              </a:rPr>
              <a:t> attributes:</a:t>
            </a:r>
            <a:endParaRPr sz="1400">
              <a:solidFill>
                <a:srgbClr val="000000"/>
              </a:solidFill>
              <a:latin typeface="Georgia"/>
              <a:ea typeface="Georgia"/>
              <a:cs typeface="Georgia"/>
              <a:sym typeface="Georgia"/>
            </a:endParaRPr>
          </a:p>
          <a:p>
            <a:pPr indent="-317500" lvl="0" marL="825500" rtl="0">
              <a:spcBef>
                <a:spcPts val="1200"/>
              </a:spcBef>
              <a:spcAft>
                <a:spcPts val="0"/>
              </a:spcAft>
              <a:buClr>
                <a:srgbClr val="000000"/>
              </a:buClr>
              <a:buSzPts val="1400"/>
              <a:buChar char="●"/>
            </a:pPr>
            <a:r>
              <a:rPr lang="en" sz="1400">
                <a:solidFill>
                  <a:srgbClr val="000000"/>
                </a:solidFill>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x:Arguments</a:t>
            </a:r>
            <a:r>
              <a:rPr lang="en" sz="1400">
                <a:solidFill>
                  <a:srgbClr val="000000"/>
                </a:solidFill>
                <a:latin typeface="Georgia"/>
                <a:ea typeface="Georgia"/>
                <a:cs typeface="Georgia"/>
                <a:sym typeface="Georgia"/>
              </a:rPr>
              <a:t> attribute is used to specify constructor arguments for a non-default constructor, or for a factory method object declaration. For more information, see Passing Constructor Arguments.</a:t>
            </a:r>
            <a:endParaRPr sz="1400">
              <a:solidFill>
                <a:srgbClr val="000000"/>
              </a:solidFill>
              <a:latin typeface="Georgia"/>
              <a:ea typeface="Georgia"/>
              <a:cs typeface="Georgia"/>
              <a:sym typeface="Georgia"/>
            </a:endParaRPr>
          </a:p>
          <a:p>
            <a:pPr indent="-317500" lvl="0" marL="825500" rtl="0">
              <a:spcBef>
                <a:spcPts val="0"/>
              </a:spcBef>
              <a:spcAft>
                <a:spcPts val="0"/>
              </a:spcAft>
              <a:buClr>
                <a:srgbClr val="000000"/>
              </a:buClr>
              <a:buSzPts val="1400"/>
              <a:buChar char="●"/>
            </a:pPr>
            <a:r>
              <a:rPr lang="en" sz="1400">
                <a:solidFill>
                  <a:srgbClr val="000000"/>
                </a:solidFill>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x:FactoryMethod</a:t>
            </a:r>
            <a:r>
              <a:rPr lang="en" sz="1400">
                <a:solidFill>
                  <a:srgbClr val="000000"/>
                </a:solidFill>
                <a:latin typeface="Georgia"/>
                <a:ea typeface="Georgia"/>
                <a:cs typeface="Georgia"/>
                <a:sym typeface="Georgia"/>
              </a:rPr>
              <a:t> attribute is used to specify a factory method that can be used to initialize an object. For more information, see Calling Factory Methods.</a:t>
            </a:r>
            <a:endParaRPr sz="1400">
              <a:solidFill>
                <a:srgbClr val="000000"/>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Xaml Basics</a:t>
            </a:r>
            <a:endParaRPr>
              <a:solidFill>
                <a:srgbClr val="3498DB"/>
              </a:solidFill>
              <a:latin typeface="Georgia"/>
              <a:ea typeface="Georgia"/>
              <a:cs typeface="Georgia"/>
              <a:sym typeface="Georgia"/>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is mostly used to define the visual contents of a page.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 XAML file is always associated with a C# code file that provides code support for the markup.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Together, these two files contribute to a new class definition that includes child views and property initialization.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Within the XAML file, classes and properties are referenced with XML elements and attributes, and links between the markup and code are established.</a:t>
            </a:r>
            <a:endParaRPr sz="1400">
              <a:solidFill>
                <a:schemeClr val="dk1"/>
              </a:solidFill>
              <a:latin typeface="Georgia"/>
              <a:ea typeface="Georgia"/>
              <a:cs typeface="Georgia"/>
              <a:sym typeface="Georgia"/>
            </a:endParaRPr>
          </a:p>
          <a:p>
            <a:pPr indent="0" lvl="0" marL="0" rtl="0">
              <a:spcBef>
                <a:spcPts val="1600"/>
              </a:spcBef>
              <a:spcAft>
                <a:spcPts val="0"/>
              </a:spcAft>
              <a:buNone/>
            </a:pPr>
            <a:r>
              <a:t/>
            </a:r>
            <a:endParaRPr sz="1400">
              <a:solidFill>
                <a:schemeClr val="dk1"/>
              </a:solidFill>
              <a:latin typeface="Georgia"/>
              <a:ea typeface="Georgia"/>
              <a:cs typeface="Georgia"/>
              <a:sym typeface="Georgia"/>
            </a:endParaRPr>
          </a:p>
          <a:p>
            <a:pPr indent="0" lvl="0" marL="0">
              <a:spcBef>
                <a:spcPts val="1600"/>
              </a:spcBef>
              <a:spcAft>
                <a:spcPts val="1600"/>
              </a:spcAft>
              <a:buNone/>
            </a:pPr>
            <a:r>
              <a:rPr lang="en">
                <a:solidFill>
                  <a:schemeClr val="dk1"/>
                </a:solidFill>
                <a:latin typeface="Georgia"/>
                <a:ea typeface="Georgia"/>
                <a:cs typeface="Georgia"/>
                <a:sym typeface="Georgia"/>
              </a:rPr>
              <a:t>MainPage.xaml</a:t>
            </a:r>
            <a:endParaRPr>
              <a:solidFill>
                <a:schemeClr val="dk1"/>
              </a:solidFill>
              <a:latin typeface="Georgia"/>
              <a:ea typeface="Georgia"/>
              <a:cs typeface="Georgia"/>
              <a:sym typeface="Georgia"/>
            </a:endParaRPr>
          </a:p>
        </p:txBody>
      </p:sp>
      <p:pic>
        <p:nvPicPr>
          <p:cNvPr id="68" name="Shape 68"/>
          <p:cNvPicPr preferRelativeResize="0"/>
          <p:nvPr/>
        </p:nvPicPr>
        <p:blipFill>
          <a:blip r:embed="rId3">
            <a:alphaModFix/>
          </a:blip>
          <a:stretch>
            <a:fillRect/>
          </a:stretch>
        </p:blipFill>
        <p:spPr>
          <a:xfrm>
            <a:off x="2154513" y="2786600"/>
            <a:ext cx="5019675" cy="1943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269075" y="92375"/>
            <a:ext cx="8520600" cy="738900"/>
          </a:xfrm>
          <a:prstGeom prst="rect">
            <a:avLst/>
          </a:prstGeom>
        </p:spPr>
        <p:txBody>
          <a:bodyPr anchorCtr="0" anchor="t" bIns="91425" lIns="91425" spcFirstLastPara="1" rIns="91425" wrap="square" tIns="91425">
            <a:noAutofit/>
          </a:bodyPr>
          <a:lstStyle/>
          <a:p>
            <a:pPr indent="0" lvl="0" marL="0" rtl="0">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Passing Constructor Arguments</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243" name="Shape 243"/>
          <p:cNvSpPr txBox="1"/>
          <p:nvPr>
            <p:ph idx="1" type="body"/>
          </p:nvPr>
        </p:nvSpPr>
        <p:spPr>
          <a:xfrm>
            <a:off x="311700" y="1003275"/>
            <a:ext cx="8520600" cy="41403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Arguments can be passed to a non-default constructor using the </a:t>
            </a:r>
            <a:r>
              <a:rPr lang="en" sz="1400">
                <a:solidFill>
                  <a:schemeClr val="dk1"/>
                </a:solidFill>
                <a:highlight>
                  <a:srgbClr val="F9F9F9"/>
                </a:highlight>
                <a:latin typeface="Georgia"/>
                <a:ea typeface="Georgia"/>
                <a:cs typeface="Georgia"/>
                <a:sym typeface="Georgia"/>
              </a:rPr>
              <a:t>x:Arguments</a:t>
            </a:r>
            <a:r>
              <a:rPr lang="en" sz="1400">
                <a:solidFill>
                  <a:schemeClr val="dk1"/>
                </a:solidFill>
                <a:latin typeface="Georgia"/>
                <a:ea typeface="Georgia"/>
                <a:cs typeface="Georgia"/>
                <a:sym typeface="Georgia"/>
              </a:rPr>
              <a:t> attribute. Each constructor argument must be delimited within an XML element that represents the type of the argument. Xamarin.Forms supports the following elements for basic types:</a:t>
            </a:r>
            <a:endParaRPr sz="1400">
              <a:solidFill>
                <a:schemeClr val="dk1"/>
              </a:solidFill>
              <a:latin typeface="Georgia"/>
              <a:ea typeface="Georgia"/>
              <a:cs typeface="Georgia"/>
              <a:sym typeface="Georgia"/>
            </a:endParaRPr>
          </a:p>
          <a:p>
            <a:pPr indent="-304800" lvl="0" marL="825500" rtl="0">
              <a:spcBef>
                <a:spcPts val="120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x:Object</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x:Boolean</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x:Byte</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x:Int16</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x:Int32</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x:Int64</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x:Single</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x:Double</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x:Decimal</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x:Char</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x:String</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x:TimeSpan</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x:Array</a:t>
            </a:r>
            <a:endParaRPr sz="1200">
              <a:solidFill>
                <a:schemeClr val="dk1"/>
              </a:solidFill>
              <a:highlight>
                <a:srgbClr val="F9F9F9"/>
              </a:highlight>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highlight>
                  <a:srgbClr val="F9F9F9"/>
                </a:highlight>
                <a:latin typeface="Georgia"/>
                <a:ea typeface="Georgia"/>
                <a:cs typeface="Georgia"/>
                <a:sym typeface="Georgia"/>
              </a:rPr>
              <a:t>x:DateTime</a:t>
            </a:r>
            <a:endParaRPr sz="1200">
              <a:solidFill>
                <a:schemeClr val="dk1"/>
              </a:solidFill>
              <a:highlight>
                <a:srgbClr val="F9F9F9"/>
              </a:highlight>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162525" y="1711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highlight>
                  <a:srgbClr val="FFFFFF"/>
                </a:highlight>
                <a:latin typeface="Georgia"/>
                <a:ea typeface="Georgia"/>
                <a:cs typeface="Georgia"/>
                <a:sym typeface="Georgia"/>
              </a:rPr>
              <a:t>The following code example demonstrates using the </a:t>
            </a:r>
            <a:r>
              <a:rPr lang="en" sz="1400">
                <a:solidFill>
                  <a:srgbClr val="000000"/>
                </a:solidFill>
                <a:highlight>
                  <a:srgbClr val="F9F9F9"/>
                </a:highlight>
                <a:latin typeface="Georgia"/>
                <a:ea typeface="Georgia"/>
                <a:cs typeface="Georgia"/>
                <a:sym typeface="Georgia"/>
              </a:rPr>
              <a:t>x:Arguments</a:t>
            </a:r>
            <a:r>
              <a:rPr lang="en" sz="1400">
                <a:solidFill>
                  <a:srgbClr val="000000"/>
                </a:solidFill>
                <a:highlight>
                  <a:srgbClr val="FFFFFF"/>
                </a:highlight>
                <a:latin typeface="Georgia"/>
                <a:ea typeface="Georgia"/>
                <a:cs typeface="Georgia"/>
                <a:sym typeface="Georgia"/>
              </a:rPr>
              <a:t> attribute with three </a:t>
            </a:r>
            <a:r>
              <a:rPr lang="en" sz="1400">
                <a:solidFill>
                  <a:srgbClr val="000000"/>
                </a:solidFill>
                <a:highlight>
                  <a:srgbClr val="F9F9F9"/>
                </a:highlight>
                <a:uFill>
                  <a:noFill/>
                </a:uFill>
                <a:latin typeface="Georgia"/>
                <a:ea typeface="Georgia"/>
                <a:cs typeface="Georgia"/>
                <a:sym typeface="Georgia"/>
                <a:hlinkClick r:id="rId3"/>
              </a:rPr>
              <a:t>Color</a:t>
            </a:r>
            <a:r>
              <a:rPr lang="en" sz="1400">
                <a:solidFill>
                  <a:srgbClr val="000000"/>
                </a:solidFill>
                <a:highlight>
                  <a:srgbClr val="FFFFFF"/>
                </a:highlight>
                <a:latin typeface="Georgia"/>
                <a:ea typeface="Georgia"/>
                <a:cs typeface="Georgia"/>
                <a:sym typeface="Georgia"/>
              </a:rPr>
              <a:t> constructors</a:t>
            </a:r>
            <a:endParaRPr sz="1400">
              <a:solidFill>
                <a:srgbClr val="000000"/>
              </a:solidFill>
              <a:latin typeface="Georgia"/>
              <a:ea typeface="Georgia"/>
              <a:cs typeface="Georgia"/>
              <a:sym typeface="Georgia"/>
            </a:endParaRPr>
          </a:p>
        </p:txBody>
      </p:sp>
      <p:pic>
        <p:nvPicPr>
          <p:cNvPr id="249" name="Shape 249"/>
          <p:cNvPicPr preferRelativeResize="0"/>
          <p:nvPr/>
        </p:nvPicPr>
        <p:blipFill>
          <a:blip r:embed="rId4">
            <a:alphaModFix/>
          </a:blip>
          <a:stretch>
            <a:fillRect/>
          </a:stretch>
        </p:blipFill>
        <p:spPr>
          <a:xfrm>
            <a:off x="209250" y="743875"/>
            <a:ext cx="4528749" cy="4250426"/>
          </a:xfrm>
          <a:prstGeom prst="rect">
            <a:avLst/>
          </a:prstGeom>
          <a:noFill/>
          <a:ln>
            <a:noFill/>
          </a:ln>
        </p:spPr>
      </p:pic>
      <p:pic>
        <p:nvPicPr>
          <p:cNvPr id="250" name="Shape 250"/>
          <p:cNvPicPr preferRelativeResize="0"/>
          <p:nvPr/>
        </p:nvPicPr>
        <p:blipFill>
          <a:blip r:embed="rId5">
            <a:alphaModFix/>
          </a:blip>
          <a:stretch>
            <a:fillRect/>
          </a:stretch>
        </p:blipFill>
        <p:spPr>
          <a:xfrm>
            <a:off x="5522675" y="653600"/>
            <a:ext cx="2489488" cy="4411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254850" y="-38050"/>
            <a:ext cx="8520600" cy="5727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Calling Factory Methods</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256" name="Shape 256"/>
          <p:cNvSpPr txBox="1"/>
          <p:nvPr>
            <p:ph idx="1" type="body"/>
          </p:nvPr>
        </p:nvSpPr>
        <p:spPr>
          <a:xfrm>
            <a:off x="254850" y="825675"/>
            <a:ext cx="8520600" cy="416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Factory methods can be called in XAML by specifying the method's name using the </a:t>
            </a:r>
            <a:r>
              <a:rPr lang="en" sz="1400">
                <a:solidFill>
                  <a:schemeClr val="dk1"/>
                </a:solidFill>
                <a:highlight>
                  <a:srgbClr val="F9F9F9"/>
                </a:highlight>
                <a:latin typeface="Georgia"/>
                <a:ea typeface="Georgia"/>
                <a:cs typeface="Georgia"/>
                <a:sym typeface="Georgia"/>
              </a:rPr>
              <a:t>x:FactoryMethod</a:t>
            </a:r>
            <a:r>
              <a:rPr lang="en" sz="1400">
                <a:solidFill>
                  <a:schemeClr val="dk1"/>
                </a:solidFill>
                <a:highlight>
                  <a:srgbClr val="FFFFFF"/>
                </a:highlight>
                <a:latin typeface="Georgia"/>
                <a:ea typeface="Georgia"/>
                <a:cs typeface="Georgia"/>
                <a:sym typeface="Georgia"/>
              </a:rPr>
              <a:t> attribute, and its arguments using the </a:t>
            </a:r>
            <a:r>
              <a:rPr lang="en" sz="1400">
                <a:solidFill>
                  <a:schemeClr val="dk1"/>
                </a:solidFill>
                <a:highlight>
                  <a:srgbClr val="F9F9F9"/>
                </a:highlight>
                <a:latin typeface="Georgia"/>
                <a:ea typeface="Georgia"/>
                <a:cs typeface="Georgia"/>
                <a:sym typeface="Georgia"/>
              </a:rPr>
              <a:t>x:Arguments</a:t>
            </a:r>
            <a:r>
              <a:rPr lang="en" sz="1400">
                <a:solidFill>
                  <a:schemeClr val="dk1"/>
                </a:solidFill>
                <a:highlight>
                  <a:srgbClr val="FFFFFF"/>
                </a:highlight>
                <a:latin typeface="Georgia"/>
                <a:ea typeface="Georgia"/>
                <a:cs typeface="Georgia"/>
                <a:sym typeface="Georgia"/>
              </a:rPr>
              <a:t> attribute. A factory method is a </a:t>
            </a:r>
            <a:r>
              <a:rPr lang="en" sz="1400">
                <a:solidFill>
                  <a:schemeClr val="dk1"/>
                </a:solidFill>
                <a:highlight>
                  <a:srgbClr val="F9F9F9"/>
                </a:highlight>
                <a:latin typeface="Georgia"/>
                <a:ea typeface="Georgia"/>
                <a:cs typeface="Georgia"/>
                <a:sym typeface="Georgia"/>
              </a:rPr>
              <a:t>public static</a:t>
            </a:r>
            <a:r>
              <a:rPr lang="en" sz="1400">
                <a:solidFill>
                  <a:schemeClr val="dk1"/>
                </a:solidFill>
                <a:highlight>
                  <a:srgbClr val="FFFFFF"/>
                </a:highlight>
                <a:latin typeface="Georgia"/>
                <a:ea typeface="Georgia"/>
                <a:cs typeface="Georgia"/>
                <a:sym typeface="Georgia"/>
              </a:rPr>
              <a:t> method that returns objects or values of the same type as the class or structure that defines the methods.</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0"/>
              </a:spcAft>
              <a:buNone/>
            </a:pPr>
            <a:r>
              <a:rPr lang="en" sz="1400">
                <a:solidFill>
                  <a:schemeClr val="dk1"/>
                </a:solidFill>
                <a:highlight>
                  <a:srgbClr val="FFFFFF"/>
                </a:highlight>
                <a:latin typeface="Georgia"/>
                <a:ea typeface="Georgia"/>
                <a:cs typeface="Georgia"/>
                <a:sym typeface="Georgia"/>
              </a:rPr>
              <a:t>Things to note:</a:t>
            </a:r>
            <a:endParaRPr sz="1400">
              <a:solidFill>
                <a:schemeClr val="dk1"/>
              </a:solidFill>
              <a:highlight>
                <a:srgbClr val="FFFFFF"/>
              </a:highlight>
              <a:latin typeface="Georgia"/>
              <a:ea typeface="Georgia"/>
              <a:cs typeface="Georgia"/>
              <a:sym typeface="Georgia"/>
            </a:endParaRPr>
          </a:p>
          <a:p>
            <a:pPr indent="-317500" lvl="0" marL="457200">
              <a:spcBef>
                <a:spcPts val="160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The number of elements within the </a:t>
            </a:r>
            <a:r>
              <a:rPr lang="en" sz="1400">
                <a:solidFill>
                  <a:srgbClr val="000000"/>
                </a:solidFill>
                <a:highlight>
                  <a:srgbClr val="F9F9F9"/>
                </a:highlight>
                <a:latin typeface="Georgia"/>
                <a:ea typeface="Georgia"/>
                <a:cs typeface="Georgia"/>
                <a:sym typeface="Georgia"/>
              </a:rPr>
              <a:t>x:Arguments</a:t>
            </a:r>
            <a:r>
              <a:rPr lang="en" sz="1400">
                <a:solidFill>
                  <a:srgbClr val="000000"/>
                </a:solidFill>
                <a:highlight>
                  <a:srgbClr val="FFFFFF"/>
                </a:highlight>
                <a:latin typeface="Georgia"/>
                <a:ea typeface="Georgia"/>
                <a:cs typeface="Georgia"/>
                <a:sym typeface="Georgia"/>
              </a:rPr>
              <a:t> tag, and the types of these elements, must match the arguments of the factory method being called. </a:t>
            </a:r>
            <a:endParaRPr sz="1400">
              <a:solidFill>
                <a:srgbClr val="000000"/>
              </a:solidFill>
              <a:highlight>
                <a:srgbClr val="FFFFFF"/>
              </a:highlight>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FromRgba</a:t>
            </a:r>
            <a:r>
              <a:rPr lang="en" sz="1400">
                <a:solidFill>
                  <a:srgbClr val="000000"/>
                </a:solidFill>
                <a:highlight>
                  <a:srgbClr val="FFFFFF"/>
                </a:highlight>
                <a:latin typeface="Georgia"/>
                <a:ea typeface="Georgia"/>
                <a:cs typeface="Georgia"/>
                <a:sym typeface="Georgia"/>
              </a:rPr>
              <a:t> factory method requires four </a:t>
            </a:r>
            <a:r>
              <a:rPr lang="en" sz="1400">
                <a:solidFill>
                  <a:srgbClr val="000000"/>
                </a:solidFill>
                <a:highlight>
                  <a:srgbClr val="F9F9F9"/>
                </a:highlight>
                <a:latin typeface="Georgia"/>
                <a:ea typeface="Georgia"/>
                <a:cs typeface="Georgia"/>
                <a:sym typeface="Georgia"/>
              </a:rPr>
              <a:t>Int32</a:t>
            </a:r>
            <a:r>
              <a:rPr lang="en" sz="1400">
                <a:solidFill>
                  <a:srgbClr val="000000"/>
                </a:solidFill>
                <a:highlight>
                  <a:srgbClr val="FFFFFF"/>
                </a:highlight>
                <a:latin typeface="Georgia"/>
                <a:ea typeface="Georgia"/>
                <a:cs typeface="Georgia"/>
                <a:sym typeface="Georgia"/>
              </a:rPr>
              <a:t> parameters, which represent the red, green, blue, and alpha values, ranging from 0 to 255 respectively. </a:t>
            </a:r>
            <a:endParaRPr sz="1400">
              <a:solidFill>
                <a:srgbClr val="000000"/>
              </a:solidFill>
              <a:highlight>
                <a:srgbClr val="FFFFFF"/>
              </a:highlight>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FromHsla</a:t>
            </a:r>
            <a:r>
              <a:rPr lang="en" sz="1400">
                <a:solidFill>
                  <a:srgbClr val="000000"/>
                </a:solidFill>
                <a:highlight>
                  <a:srgbClr val="FFFFFF"/>
                </a:highlight>
                <a:latin typeface="Georgia"/>
                <a:ea typeface="Georgia"/>
                <a:cs typeface="Georgia"/>
                <a:sym typeface="Georgia"/>
              </a:rPr>
              <a:t> factory method requires four </a:t>
            </a:r>
            <a:r>
              <a:rPr lang="en" sz="1400">
                <a:solidFill>
                  <a:srgbClr val="000000"/>
                </a:solidFill>
                <a:highlight>
                  <a:srgbClr val="F9F9F9"/>
                </a:highlight>
                <a:uFill>
                  <a:noFill/>
                </a:uFill>
                <a:latin typeface="Georgia"/>
                <a:ea typeface="Georgia"/>
                <a:cs typeface="Georgia"/>
                <a:sym typeface="Georgia"/>
                <a:hlinkClick r:id="rId3"/>
              </a:rPr>
              <a:t>Double</a:t>
            </a:r>
            <a:r>
              <a:rPr lang="en" sz="1400">
                <a:solidFill>
                  <a:srgbClr val="000000"/>
                </a:solidFill>
                <a:highlight>
                  <a:srgbClr val="FFFFFF"/>
                </a:highlight>
                <a:latin typeface="Georgia"/>
                <a:ea typeface="Georgia"/>
                <a:cs typeface="Georgia"/>
                <a:sym typeface="Georgia"/>
              </a:rPr>
              <a:t> parameters, which represent the hue, saturation, luminosity, and alpha values, ranging from 0 to 1 respectively. </a:t>
            </a:r>
            <a:endParaRPr sz="1400">
              <a:solidFill>
                <a:srgbClr val="000000"/>
              </a:solidFill>
              <a:highlight>
                <a:srgbClr val="FFFFFF"/>
              </a:highlight>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FromHex</a:t>
            </a:r>
            <a:r>
              <a:rPr lang="en" sz="1400">
                <a:solidFill>
                  <a:srgbClr val="000000"/>
                </a:solidFill>
                <a:highlight>
                  <a:srgbClr val="FFFFFF"/>
                </a:highlight>
                <a:latin typeface="Georgia"/>
                <a:ea typeface="Georgia"/>
                <a:cs typeface="Georgia"/>
                <a:sym typeface="Georgia"/>
              </a:rPr>
              <a:t> factory method requires a </a:t>
            </a:r>
            <a:r>
              <a:rPr lang="en" sz="1400">
                <a:solidFill>
                  <a:srgbClr val="000000"/>
                </a:solidFill>
                <a:highlight>
                  <a:srgbClr val="F9F9F9"/>
                </a:highlight>
                <a:uFill>
                  <a:noFill/>
                </a:uFill>
                <a:latin typeface="Georgia"/>
                <a:ea typeface="Georgia"/>
                <a:cs typeface="Georgia"/>
                <a:sym typeface="Georgia"/>
                <a:hlinkClick r:id="rId4"/>
              </a:rPr>
              <a:t>String</a:t>
            </a:r>
            <a:r>
              <a:rPr lang="en" sz="1400">
                <a:solidFill>
                  <a:srgbClr val="000000"/>
                </a:solidFill>
                <a:highlight>
                  <a:srgbClr val="FFFFFF"/>
                </a:highlight>
                <a:latin typeface="Georgia"/>
                <a:ea typeface="Georgia"/>
                <a:cs typeface="Georgia"/>
                <a:sym typeface="Georgia"/>
              </a:rPr>
              <a:t> that represents the hexadecimal (A)RGB color.</a:t>
            </a:r>
            <a:endParaRPr sz="14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Shape 261"/>
          <p:cNvPicPr preferRelativeResize="0"/>
          <p:nvPr/>
        </p:nvPicPr>
        <p:blipFill>
          <a:blip r:embed="rId3">
            <a:alphaModFix/>
          </a:blip>
          <a:stretch>
            <a:fillRect/>
          </a:stretch>
        </p:blipFill>
        <p:spPr>
          <a:xfrm>
            <a:off x="152400" y="152400"/>
            <a:ext cx="4664300" cy="4962674"/>
          </a:xfrm>
          <a:prstGeom prst="rect">
            <a:avLst/>
          </a:prstGeom>
          <a:noFill/>
          <a:ln>
            <a:noFill/>
          </a:ln>
        </p:spPr>
      </p:pic>
      <p:pic>
        <p:nvPicPr>
          <p:cNvPr id="262" name="Shape 262"/>
          <p:cNvPicPr preferRelativeResize="0"/>
          <p:nvPr/>
        </p:nvPicPr>
        <p:blipFill>
          <a:blip r:embed="rId4">
            <a:alphaModFix/>
          </a:blip>
          <a:stretch>
            <a:fillRect/>
          </a:stretch>
        </p:blipFill>
        <p:spPr>
          <a:xfrm>
            <a:off x="5558750" y="152400"/>
            <a:ext cx="2448701"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68500"/>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Specifying a Generic Type Argument</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268" name="Shape 268"/>
          <p:cNvSpPr txBox="1"/>
          <p:nvPr>
            <p:ph idx="1" type="body"/>
          </p:nvPr>
        </p:nvSpPr>
        <p:spPr>
          <a:xfrm>
            <a:off x="311700" y="1010400"/>
            <a:ext cx="8520600" cy="65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Generic type arguments for the constructor of a generic type can be specified using the </a:t>
            </a:r>
            <a:r>
              <a:rPr lang="en" sz="1400">
                <a:solidFill>
                  <a:schemeClr val="dk1"/>
                </a:solidFill>
                <a:highlight>
                  <a:srgbClr val="F9F9F9"/>
                </a:highlight>
                <a:latin typeface="Georgia"/>
                <a:ea typeface="Georgia"/>
                <a:cs typeface="Georgia"/>
                <a:sym typeface="Georgia"/>
              </a:rPr>
              <a:t>x:TypeArguments</a:t>
            </a:r>
            <a:r>
              <a:rPr lang="en" sz="1400">
                <a:solidFill>
                  <a:schemeClr val="dk1"/>
                </a:solidFill>
                <a:highlight>
                  <a:srgbClr val="FFFFFF"/>
                </a:highlight>
                <a:latin typeface="Georgia"/>
                <a:ea typeface="Georgia"/>
                <a:cs typeface="Georgia"/>
                <a:sym typeface="Georgia"/>
              </a:rPr>
              <a:t> attribute.</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t/>
            </a:r>
            <a:endParaRPr sz="1400">
              <a:solidFill>
                <a:schemeClr val="dk1"/>
              </a:solidFill>
              <a:highlight>
                <a:srgbClr val="FFFFFF"/>
              </a:highlight>
              <a:latin typeface="Georgia"/>
              <a:ea typeface="Georgia"/>
              <a:cs typeface="Georgia"/>
              <a:sym typeface="Georgia"/>
            </a:endParaRPr>
          </a:p>
        </p:txBody>
      </p:sp>
      <p:pic>
        <p:nvPicPr>
          <p:cNvPr id="269" name="Shape 269"/>
          <p:cNvPicPr preferRelativeResize="0"/>
          <p:nvPr/>
        </p:nvPicPr>
        <p:blipFill>
          <a:blip r:embed="rId3">
            <a:alphaModFix/>
          </a:blip>
          <a:stretch>
            <a:fillRect/>
          </a:stretch>
        </p:blipFill>
        <p:spPr>
          <a:xfrm>
            <a:off x="422375" y="1622975"/>
            <a:ext cx="4799275" cy="2200275"/>
          </a:xfrm>
          <a:prstGeom prst="rect">
            <a:avLst/>
          </a:prstGeom>
          <a:noFill/>
          <a:ln>
            <a:noFill/>
          </a:ln>
        </p:spPr>
      </p:pic>
      <p:sp>
        <p:nvSpPr>
          <p:cNvPr id="270" name="Shape 270"/>
          <p:cNvSpPr txBox="1"/>
          <p:nvPr/>
        </p:nvSpPr>
        <p:spPr>
          <a:xfrm>
            <a:off x="365400" y="3921550"/>
            <a:ext cx="8299500" cy="98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OnPlatform</a:t>
            </a:r>
            <a:r>
              <a:rPr lang="en">
                <a:solidFill>
                  <a:schemeClr val="dk1"/>
                </a:solidFill>
                <a:highlight>
                  <a:srgbClr val="FFFFFF"/>
                </a:highlight>
                <a:latin typeface="Georgia"/>
                <a:ea typeface="Georgia"/>
                <a:cs typeface="Georgia"/>
                <a:sym typeface="Georgia"/>
              </a:rPr>
              <a:t> class is a generic class and must be instantiated with an </a:t>
            </a:r>
            <a:r>
              <a:rPr lang="en">
                <a:solidFill>
                  <a:schemeClr val="dk1"/>
                </a:solidFill>
                <a:highlight>
                  <a:srgbClr val="F9F9F9"/>
                </a:highlight>
                <a:latin typeface="Georgia"/>
                <a:ea typeface="Georgia"/>
                <a:cs typeface="Georgia"/>
                <a:sym typeface="Georgia"/>
              </a:rPr>
              <a:t>x:TypeArguments</a:t>
            </a:r>
            <a:r>
              <a:rPr lang="en">
                <a:solidFill>
                  <a:schemeClr val="dk1"/>
                </a:solidFill>
                <a:highlight>
                  <a:srgbClr val="FFFFFF"/>
                </a:highlight>
                <a:latin typeface="Georgia"/>
                <a:ea typeface="Georgia"/>
                <a:cs typeface="Georgia"/>
                <a:sym typeface="Georgia"/>
              </a:rPr>
              <a:t> attribute that matches the target type. In the </a:t>
            </a:r>
            <a:r>
              <a:rPr lang="en">
                <a:solidFill>
                  <a:schemeClr val="dk1"/>
                </a:solidFill>
                <a:highlight>
                  <a:srgbClr val="F9F9F9"/>
                </a:highlight>
                <a:latin typeface="Georgia"/>
                <a:ea typeface="Georgia"/>
                <a:cs typeface="Georgia"/>
                <a:sym typeface="Georgia"/>
              </a:rPr>
              <a:t>On</a:t>
            </a:r>
            <a:r>
              <a:rPr lang="en">
                <a:solidFill>
                  <a:schemeClr val="dk1"/>
                </a:solidFill>
                <a:highlight>
                  <a:srgbClr val="FFFFFF"/>
                </a:highlight>
                <a:latin typeface="Georgia"/>
                <a:ea typeface="Georgia"/>
                <a:cs typeface="Georgia"/>
                <a:sym typeface="Georgia"/>
              </a:rPr>
              <a:t> class, the </a:t>
            </a:r>
            <a:r>
              <a:rPr lang="en">
                <a:solidFill>
                  <a:schemeClr val="dk1"/>
                </a:solidFill>
                <a:highlight>
                  <a:srgbClr val="F9F9F9"/>
                </a:highlight>
                <a:latin typeface="Georgia"/>
                <a:ea typeface="Georgia"/>
                <a:cs typeface="Georgia"/>
                <a:sym typeface="Georgia"/>
              </a:rPr>
              <a:t>Platform</a:t>
            </a:r>
            <a:r>
              <a:rPr lang="en">
                <a:solidFill>
                  <a:schemeClr val="dk1"/>
                </a:solidFill>
                <a:highlight>
                  <a:srgbClr val="FFFFFF"/>
                </a:highlight>
                <a:latin typeface="Georgia"/>
                <a:ea typeface="Georgia"/>
                <a:cs typeface="Georgia"/>
                <a:sym typeface="Georgia"/>
              </a:rPr>
              <a:t> attribute can accept a single </a:t>
            </a:r>
            <a:r>
              <a:rPr lang="en">
                <a:solidFill>
                  <a:schemeClr val="dk1"/>
                </a:solidFill>
                <a:highlight>
                  <a:srgbClr val="F9F9F9"/>
                </a:highlight>
                <a:latin typeface="Georgia"/>
                <a:ea typeface="Georgia"/>
                <a:cs typeface="Georgia"/>
                <a:sym typeface="Georgia"/>
              </a:rPr>
              <a:t>string</a:t>
            </a:r>
            <a:r>
              <a:rPr lang="en">
                <a:solidFill>
                  <a:schemeClr val="dk1"/>
                </a:solidFill>
                <a:highlight>
                  <a:srgbClr val="FFFFFF"/>
                </a:highlight>
                <a:latin typeface="Georgia"/>
                <a:ea typeface="Georgia"/>
                <a:cs typeface="Georgia"/>
                <a:sym typeface="Georgia"/>
              </a:rPr>
              <a:t> value, or multiple comma-delimited </a:t>
            </a:r>
            <a:r>
              <a:rPr lang="en">
                <a:solidFill>
                  <a:schemeClr val="dk1"/>
                </a:solidFill>
                <a:highlight>
                  <a:srgbClr val="F9F9F9"/>
                </a:highlight>
                <a:latin typeface="Georgia"/>
                <a:ea typeface="Georgia"/>
                <a:cs typeface="Georgia"/>
                <a:sym typeface="Georgia"/>
              </a:rPr>
              <a:t>string</a:t>
            </a:r>
            <a:r>
              <a:rPr lang="en">
                <a:solidFill>
                  <a:schemeClr val="dk1"/>
                </a:solidFill>
                <a:highlight>
                  <a:srgbClr val="FFFFFF"/>
                </a:highlight>
                <a:latin typeface="Georgia"/>
                <a:ea typeface="Georgia"/>
                <a:cs typeface="Georgia"/>
                <a:sym typeface="Georgia"/>
              </a:rPr>
              <a:t> values. In this example, the </a:t>
            </a:r>
            <a:r>
              <a:rPr lang="en">
                <a:solidFill>
                  <a:schemeClr val="dk1"/>
                </a:solidFill>
                <a:highlight>
                  <a:srgbClr val="F9F9F9"/>
                </a:highlight>
                <a:latin typeface="Georgia"/>
                <a:ea typeface="Georgia"/>
                <a:cs typeface="Georgia"/>
                <a:sym typeface="Georgia"/>
              </a:rPr>
              <a:t>StackLayout.Margin </a:t>
            </a:r>
            <a:r>
              <a:rPr lang="en">
                <a:solidFill>
                  <a:schemeClr val="dk1"/>
                </a:solidFill>
                <a:highlight>
                  <a:srgbClr val="FFFFFF"/>
                </a:highlight>
                <a:latin typeface="Georgia"/>
                <a:ea typeface="Georgia"/>
                <a:cs typeface="Georgia"/>
                <a:sym typeface="Georgia"/>
              </a:rPr>
              <a:t>property is set to a platform-specific </a:t>
            </a:r>
            <a:r>
              <a:rPr lang="en">
                <a:solidFill>
                  <a:schemeClr val="dk1"/>
                </a:solidFill>
                <a:highlight>
                  <a:srgbClr val="F9F9F9"/>
                </a:highlight>
                <a:latin typeface="Georgia"/>
                <a:ea typeface="Georgia"/>
                <a:cs typeface="Georgia"/>
                <a:sym typeface="Georgia"/>
              </a:rPr>
              <a:t>Thickness</a:t>
            </a:r>
            <a:r>
              <a:rPr lang="en">
                <a:solidFill>
                  <a:schemeClr val="dk1"/>
                </a:solidFill>
                <a:highlight>
                  <a:srgbClr val="FFFFFF"/>
                </a:highlight>
                <a:latin typeface="Georgia"/>
                <a:ea typeface="Georgia"/>
                <a:cs typeface="Georgia"/>
                <a:sym typeface="Georgia"/>
              </a:rPr>
              <a:t>.</a:t>
            </a:r>
            <a:endParaRPr>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254875" y="196375"/>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800"/>
              </a:spcBef>
              <a:spcAft>
                <a:spcPts val="0"/>
              </a:spcAft>
              <a:buClr>
                <a:schemeClr val="dk1"/>
              </a:buClr>
              <a:buSzPts val="1100"/>
              <a:buFont typeface="Arial"/>
              <a:buNone/>
            </a:pPr>
            <a:r>
              <a:rPr lang="en" sz="2300"/>
              <a:t>Bindable Properties</a:t>
            </a:r>
            <a:endParaRPr sz="2300"/>
          </a:p>
          <a:p>
            <a:pPr indent="0" lvl="0" marL="0">
              <a:spcBef>
                <a:spcPts val="0"/>
              </a:spcBef>
              <a:spcAft>
                <a:spcPts val="0"/>
              </a:spcAft>
              <a:buNone/>
            </a:pPr>
            <a:r>
              <a:t/>
            </a:r>
            <a:endParaRPr/>
          </a:p>
        </p:txBody>
      </p:sp>
      <p:sp>
        <p:nvSpPr>
          <p:cNvPr id="276" name="Shape 276"/>
          <p:cNvSpPr txBox="1"/>
          <p:nvPr>
            <p:ph idx="1" type="body"/>
          </p:nvPr>
        </p:nvSpPr>
        <p:spPr>
          <a:xfrm>
            <a:off x="311700" y="863550"/>
            <a:ext cx="8520600" cy="37116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400">
                <a:solidFill>
                  <a:schemeClr val="dk1"/>
                </a:solidFill>
                <a:highlight>
                  <a:srgbClr val="FFFFFF"/>
                </a:highlight>
                <a:latin typeface="Georgia"/>
                <a:ea typeface="Georgia"/>
                <a:cs typeface="Georgia"/>
                <a:sym typeface="Georgia"/>
              </a:rPr>
              <a:t>A bindable property is a special type of property, where the property's value is tracked by the Xamarin.Forms property system.</a:t>
            </a:r>
            <a:endParaRPr sz="1400">
              <a:solidFill>
                <a:schemeClr val="dk1"/>
              </a:solidFill>
              <a:highlight>
                <a:srgbClr val="FFFFFF"/>
              </a:highlight>
              <a:latin typeface="Georgia"/>
              <a:ea typeface="Georgia"/>
              <a:cs typeface="Georgia"/>
              <a:sym typeface="Georgia"/>
            </a:endParaRPr>
          </a:p>
          <a:p>
            <a:pPr indent="0" lvl="0" marL="0" rtl="0">
              <a:lnSpc>
                <a:spcPct val="100000"/>
              </a:lnSpc>
              <a:spcBef>
                <a:spcPts val="100"/>
              </a:spcBef>
              <a:spcAft>
                <a:spcPts val="0"/>
              </a:spcAft>
              <a:buNone/>
            </a:pPr>
            <a:r>
              <a:rPr lang="en" sz="1400">
                <a:solidFill>
                  <a:schemeClr val="dk1"/>
                </a:solidFill>
                <a:highlight>
                  <a:srgbClr val="FFFFFF"/>
                </a:highlight>
                <a:latin typeface="Georgia"/>
                <a:ea typeface="Georgia"/>
                <a:cs typeface="Georgia"/>
                <a:sym typeface="Georgia"/>
              </a:rPr>
              <a:t>Bindable properties extend CLR property functionality by backing a property with a </a:t>
            </a:r>
            <a:r>
              <a:rPr lang="en" sz="1400">
                <a:solidFill>
                  <a:schemeClr val="dk1"/>
                </a:solidFill>
                <a:highlight>
                  <a:srgbClr val="F9F9F9"/>
                </a:highlight>
                <a:latin typeface="Georgia"/>
                <a:ea typeface="Georgia"/>
                <a:cs typeface="Georgia"/>
                <a:sym typeface="Georgia"/>
              </a:rPr>
              <a:t>BindableProperty</a:t>
            </a:r>
            <a:r>
              <a:rPr lang="en" sz="1400">
                <a:solidFill>
                  <a:schemeClr val="dk1"/>
                </a:solidFill>
                <a:highlight>
                  <a:srgbClr val="FFFFFF"/>
                </a:highlight>
                <a:latin typeface="Georgia"/>
                <a:ea typeface="Georgia"/>
                <a:cs typeface="Georgia"/>
                <a:sym typeface="Georgia"/>
              </a:rPr>
              <a:t> type, instead of backing a property with a field. </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Clr>
                <a:schemeClr val="dk1"/>
              </a:buClr>
              <a:buSzPts val="1100"/>
              <a:buFont typeface="Arial"/>
              <a:buNone/>
            </a:pPr>
            <a:r>
              <a:rPr lang="en" sz="1400">
                <a:solidFill>
                  <a:schemeClr val="dk1"/>
                </a:solidFill>
                <a:latin typeface="Georgia"/>
                <a:ea typeface="Georgia"/>
                <a:cs typeface="Georgia"/>
                <a:sym typeface="Georgia"/>
              </a:rPr>
              <a:t>Properties should be implemented as bindable properties to support one or more of the following features:</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Acting as a valid </a:t>
            </a:r>
            <a:r>
              <a:rPr i="1" lang="en" sz="1400">
                <a:solidFill>
                  <a:schemeClr val="dk1"/>
                </a:solidFill>
                <a:latin typeface="Georgia"/>
                <a:ea typeface="Georgia"/>
                <a:cs typeface="Georgia"/>
                <a:sym typeface="Georgia"/>
              </a:rPr>
              <a:t>target</a:t>
            </a:r>
            <a:r>
              <a:rPr lang="en" sz="1400">
                <a:solidFill>
                  <a:schemeClr val="dk1"/>
                </a:solidFill>
                <a:latin typeface="Georgia"/>
                <a:ea typeface="Georgia"/>
                <a:cs typeface="Georgia"/>
                <a:sym typeface="Georgia"/>
              </a:rPr>
              <a:t> property for data binding.</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Setting the property through a style.</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Providing a default property value that's different from the default for the type of the property.</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Validating the value of the property.</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Monitoring property changes.</a:t>
            </a:r>
            <a:endParaRPr sz="1400">
              <a:solidFill>
                <a:schemeClr val="dk1"/>
              </a:solidFill>
              <a:latin typeface="Georgia"/>
              <a:ea typeface="Georgia"/>
              <a:cs typeface="Georgia"/>
              <a:sym typeface="Georgia"/>
            </a:endParaRPr>
          </a:p>
          <a:p>
            <a:pPr indent="0" lvl="0" marL="0">
              <a:lnSpc>
                <a:spcPct val="100000"/>
              </a:lnSpc>
              <a:spcBef>
                <a:spcPts val="1200"/>
              </a:spcBef>
              <a:spcAft>
                <a:spcPts val="1600"/>
              </a:spcAft>
              <a:buNone/>
            </a:pPr>
            <a:r>
              <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276175" y="68500"/>
            <a:ext cx="8520600" cy="5727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Creating and Consuming a Bindable Property</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282" name="Shape 282"/>
          <p:cNvSpPr txBox="1"/>
          <p:nvPr>
            <p:ph idx="1" type="body"/>
          </p:nvPr>
        </p:nvSpPr>
        <p:spPr>
          <a:xfrm>
            <a:off x="276175" y="910925"/>
            <a:ext cx="8520600" cy="39129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rgbClr val="000000"/>
                </a:solidFill>
                <a:latin typeface="Georgia"/>
                <a:ea typeface="Georgia"/>
                <a:cs typeface="Georgia"/>
                <a:sym typeface="Georgia"/>
              </a:rPr>
              <a:t>The process for creating a bindable property is as follows:</a:t>
            </a:r>
            <a:endParaRPr sz="1400">
              <a:solidFill>
                <a:srgbClr val="000000"/>
              </a:solidFill>
              <a:latin typeface="Georgia"/>
              <a:ea typeface="Georgia"/>
              <a:cs typeface="Georgia"/>
              <a:sym typeface="Georgia"/>
            </a:endParaRPr>
          </a:p>
          <a:p>
            <a:pPr indent="-317500" lvl="0" marL="825500" rtl="0">
              <a:spcBef>
                <a:spcPts val="1200"/>
              </a:spcBef>
              <a:spcAft>
                <a:spcPts val="0"/>
              </a:spcAft>
              <a:buClr>
                <a:srgbClr val="000000"/>
              </a:buClr>
              <a:buSzPts val="1400"/>
              <a:buAutoNum type="arabicPeriod"/>
            </a:pPr>
            <a:r>
              <a:rPr lang="en" sz="1400">
                <a:solidFill>
                  <a:srgbClr val="000000"/>
                </a:solidFill>
                <a:latin typeface="Georgia"/>
                <a:ea typeface="Georgia"/>
                <a:cs typeface="Georgia"/>
                <a:sym typeface="Georgia"/>
              </a:rPr>
              <a:t>Create a </a:t>
            </a:r>
            <a:r>
              <a:rPr lang="en" sz="1400">
                <a:solidFill>
                  <a:srgbClr val="000000"/>
                </a:solidFill>
                <a:highlight>
                  <a:srgbClr val="F9F9F9"/>
                </a:highlight>
                <a:latin typeface="Georgia"/>
                <a:ea typeface="Georgia"/>
                <a:cs typeface="Georgia"/>
                <a:sym typeface="Georgia"/>
              </a:rPr>
              <a:t>BindableProperty</a:t>
            </a:r>
            <a:r>
              <a:rPr lang="en" sz="1400">
                <a:solidFill>
                  <a:srgbClr val="000000"/>
                </a:solidFill>
                <a:latin typeface="Georgia"/>
                <a:ea typeface="Georgia"/>
                <a:cs typeface="Georgia"/>
                <a:sym typeface="Georgia"/>
              </a:rPr>
              <a:t> instance with one of the </a:t>
            </a:r>
            <a:r>
              <a:rPr lang="en" sz="1400">
                <a:solidFill>
                  <a:srgbClr val="000000"/>
                </a:solidFill>
                <a:highlight>
                  <a:srgbClr val="F9F9F9"/>
                </a:highlight>
                <a:latin typeface="Georgia"/>
                <a:ea typeface="Georgia"/>
                <a:cs typeface="Georgia"/>
                <a:sym typeface="Georgia"/>
              </a:rPr>
              <a:t>BindableProperty.Create</a:t>
            </a:r>
            <a:r>
              <a:rPr lang="en" sz="1400">
                <a:solidFill>
                  <a:srgbClr val="000000"/>
                </a:solidFill>
                <a:latin typeface="Georgia"/>
                <a:ea typeface="Georgia"/>
                <a:cs typeface="Georgia"/>
                <a:sym typeface="Georgia"/>
              </a:rPr>
              <a:t> method overloads.</a:t>
            </a:r>
            <a:endParaRPr sz="1400">
              <a:solidFill>
                <a:srgbClr val="000000"/>
              </a:solidFill>
              <a:latin typeface="Georgia"/>
              <a:ea typeface="Georgia"/>
              <a:cs typeface="Georgia"/>
              <a:sym typeface="Georgia"/>
            </a:endParaRPr>
          </a:p>
          <a:p>
            <a:pPr indent="-317500" lvl="0" marL="825500" rtl="0">
              <a:spcBef>
                <a:spcPts val="0"/>
              </a:spcBef>
              <a:spcAft>
                <a:spcPts val="0"/>
              </a:spcAft>
              <a:buClr>
                <a:srgbClr val="000000"/>
              </a:buClr>
              <a:buSzPts val="1400"/>
              <a:buAutoNum type="arabicPeriod"/>
            </a:pPr>
            <a:r>
              <a:rPr lang="en" sz="1400">
                <a:solidFill>
                  <a:srgbClr val="000000"/>
                </a:solidFill>
                <a:latin typeface="Georgia"/>
                <a:ea typeface="Georgia"/>
                <a:cs typeface="Georgia"/>
                <a:sym typeface="Georgia"/>
              </a:rPr>
              <a:t>Define property accessors for the </a:t>
            </a:r>
            <a:r>
              <a:rPr lang="en" sz="1400">
                <a:solidFill>
                  <a:srgbClr val="000000"/>
                </a:solidFill>
                <a:highlight>
                  <a:srgbClr val="F9F9F9"/>
                </a:highlight>
                <a:latin typeface="Georgia"/>
                <a:ea typeface="Georgia"/>
                <a:cs typeface="Georgia"/>
                <a:sym typeface="Georgia"/>
              </a:rPr>
              <a:t>BindableProperty</a:t>
            </a:r>
            <a:r>
              <a:rPr lang="en" sz="1400">
                <a:solidFill>
                  <a:srgbClr val="000000"/>
                </a:solidFill>
                <a:latin typeface="Georgia"/>
                <a:ea typeface="Georgia"/>
                <a:cs typeface="Georgia"/>
                <a:sym typeface="Georgia"/>
              </a:rPr>
              <a:t> instance.</a:t>
            </a:r>
            <a:endParaRPr sz="1400">
              <a:solidFill>
                <a:srgbClr val="000000"/>
              </a:solidFill>
              <a:latin typeface="Georgia"/>
              <a:ea typeface="Georgia"/>
              <a:cs typeface="Georgia"/>
              <a:sym typeface="Georgia"/>
            </a:endParaRPr>
          </a:p>
          <a:p>
            <a:pPr indent="0" lvl="0" marL="0" rtl="0">
              <a:spcBef>
                <a:spcPts val="1200"/>
              </a:spcBef>
              <a:spcAft>
                <a:spcPts val="0"/>
              </a:spcAft>
              <a:buClr>
                <a:schemeClr val="dk1"/>
              </a:buClr>
              <a:buSzPts val="1100"/>
              <a:buFont typeface="Arial"/>
              <a:buNone/>
            </a:pPr>
            <a:r>
              <a:rPr lang="en" sz="1400">
                <a:solidFill>
                  <a:srgbClr val="000000"/>
                </a:solidFill>
                <a:latin typeface="Georgia"/>
                <a:ea typeface="Georgia"/>
                <a:cs typeface="Georgia"/>
                <a:sym typeface="Georgia"/>
              </a:rPr>
              <a:t>Note : All </a:t>
            </a:r>
            <a:r>
              <a:rPr lang="en" sz="1400">
                <a:solidFill>
                  <a:srgbClr val="000000"/>
                </a:solidFill>
                <a:highlight>
                  <a:srgbClr val="F9F9F9"/>
                </a:highlight>
                <a:latin typeface="Georgia"/>
                <a:ea typeface="Georgia"/>
                <a:cs typeface="Georgia"/>
                <a:sym typeface="Georgia"/>
              </a:rPr>
              <a:t>BindableProperty</a:t>
            </a:r>
            <a:r>
              <a:rPr lang="en" sz="1400">
                <a:solidFill>
                  <a:srgbClr val="000000"/>
                </a:solidFill>
                <a:latin typeface="Georgia"/>
                <a:ea typeface="Georgia"/>
                <a:cs typeface="Georgia"/>
                <a:sym typeface="Georgia"/>
              </a:rPr>
              <a:t> instances must be created on the UI thread. This means that only code that runs on the UI thread can get or set the value of a bindable property. However, </a:t>
            </a:r>
            <a:r>
              <a:rPr lang="en" sz="1400">
                <a:solidFill>
                  <a:srgbClr val="000000"/>
                </a:solidFill>
                <a:highlight>
                  <a:srgbClr val="F9F9F9"/>
                </a:highlight>
                <a:latin typeface="Georgia"/>
                <a:ea typeface="Georgia"/>
                <a:cs typeface="Georgia"/>
                <a:sym typeface="Georgia"/>
              </a:rPr>
              <a:t>BindableProperty</a:t>
            </a:r>
            <a:r>
              <a:rPr lang="en" sz="1400">
                <a:solidFill>
                  <a:srgbClr val="000000"/>
                </a:solidFill>
                <a:latin typeface="Georgia"/>
                <a:ea typeface="Georgia"/>
                <a:cs typeface="Georgia"/>
                <a:sym typeface="Georgia"/>
              </a:rPr>
              <a:t> instances can be accessed from other threads by marshaling to the UI thread with the </a:t>
            </a:r>
            <a:r>
              <a:rPr lang="en" sz="1400">
                <a:solidFill>
                  <a:srgbClr val="000000"/>
                </a:solidFill>
                <a:highlight>
                  <a:srgbClr val="F9F9F9"/>
                </a:highlight>
                <a:latin typeface="Georgia"/>
                <a:ea typeface="Georgia"/>
                <a:cs typeface="Georgia"/>
                <a:sym typeface="Georgia"/>
              </a:rPr>
              <a:t>Device.BeginInvokeOnMainThread</a:t>
            </a:r>
            <a:r>
              <a:rPr lang="en" sz="1400">
                <a:solidFill>
                  <a:srgbClr val="000000"/>
                </a:solidFill>
                <a:latin typeface="Georgia"/>
                <a:ea typeface="Georgia"/>
                <a:cs typeface="Georgia"/>
                <a:sym typeface="Georgia"/>
              </a:rPr>
              <a:t> method.</a:t>
            </a:r>
            <a:endParaRPr sz="1400">
              <a:solidFill>
                <a:srgbClr val="000000"/>
              </a:solidFill>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2745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Attached Property</a:t>
            </a:r>
            <a:endParaRPr/>
          </a:p>
        </p:txBody>
      </p:sp>
      <p:sp>
        <p:nvSpPr>
          <p:cNvPr id="288" name="Shape 288"/>
          <p:cNvSpPr txBox="1"/>
          <p:nvPr>
            <p:ph idx="1" type="body"/>
          </p:nvPr>
        </p:nvSpPr>
        <p:spPr>
          <a:xfrm>
            <a:off x="311700" y="9677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An attached property is a special type of bindable property, defined in one class but attached to other objects, and recognizable in XAML as an attribute that contains a class and a property name separated by a period.</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Clr>
                <a:schemeClr val="dk1"/>
              </a:buClr>
              <a:buSzPts val="1100"/>
              <a:buFont typeface="Arial"/>
              <a:buNone/>
            </a:pPr>
            <a:r>
              <a:rPr lang="en" sz="1400">
                <a:solidFill>
                  <a:schemeClr val="dk1"/>
                </a:solidFill>
                <a:latin typeface="Georgia"/>
                <a:ea typeface="Georgia"/>
                <a:cs typeface="Georgia"/>
                <a:sym typeface="Georgia"/>
              </a:rPr>
              <a:t>Bindable properties should be implemented as attached properties in the following scenarios:</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When there's a need to have a property setting mechanism available for classes other than the defining class.</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When the class represents a service that needs to be easily integrated with other classes.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396950" y="3455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Resource Dictionaries</a:t>
            </a:r>
            <a:endParaRPr/>
          </a:p>
        </p:txBody>
      </p:sp>
      <p:sp>
        <p:nvSpPr>
          <p:cNvPr id="294" name="Shape 294"/>
          <p:cNvSpPr txBox="1"/>
          <p:nvPr>
            <p:ph idx="1" type="body"/>
          </p:nvPr>
        </p:nvSpPr>
        <p:spPr>
          <a:xfrm>
            <a:off x="311700" y="1060350"/>
            <a:ext cx="8520600" cy="3416400"/>
          </a:xfrm>
          <a:prstGeom prst="rect">
            <a:avLst/>
          </a:prstGeom>
        </p:spPr>
        <p:txBody>
          <a:bodyPr anchorCtr="0" anchor="t" bIns="91425" lIns="91425" spcFirstLastPara="1" rIns="91425" wrap="square" tIns="91425">
            <a:noAutofit/>
          </a:bodyPr>
          <a:lstStyle/>
          <a:p>
            <a:pPr indent="-317500" lvl="0" marL="457200">
              <a:lnSpc>
                <a:spcPct val="100000"/>
              </a:lnSpc>
              <a:spcBef>
                <a:spcPts val="200"/>
              </a:spcBef>
              <a:spcAft>
                <a:spcPts val="0"/>
              </a:spcAft>
              <a:buSzPts val="1400"/>
              <a:buFont typeface="Georgia"/>
              <a:buChar char="●"/>
            </a:pPr>
            <a:r>
              <a:rPr lang="en" sz="1400">
                <a:solidFill>
                  <a:schemeClr val="dk1"/>
                </a:solidFill>
                <a:highlight>
                  <a:srgbClr val="FFFFFF"/>
                </a:highlight>
                <a:latin typeface="Georgia"/>
                <a:ea typeface="Georgia"/>
                <a:cs typeface="Georgia"/>
                <a:sym typeface="Georgia"/>
              </a:rPr>
              <a:t>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 is a repository for resources that are used by a Xamarin.Forms application.</a:t>
            </a:r>
            <a:endParaRPr sz="1400">
              <a:solidFill>
                <a:schemeClr val="dk1"/>
              </a:solidFill>
              <a:highlight>
                <a:srgbClr val="FFFFFF"/>
              </a:highlight>
              <a:latin typeface="Georgia"/>
              <a:ea typeface="Georgia"/>
              <a:cs typeface="Georgia"/>
              <a:sym typeface="Georgia"/>
            </a:endParaRPr>
          </a:p>
          <a:p>
            <a:pPr indent="-317500" lvl="0" marL="457200">
              <a:lnSpc>
                <a:spcPct val="100000"/>
              </a:lnSpc>
              <a:spcBef>
                <a:spcPts val="0"/>
              </a:spcBef>
              <a:spcAft>
                <a:spcPts val="0"/>
              </a:spcAft>
              <a:buClr>
                <a:schemeClr val="dk1"/>
              </a:buClr>
              <a:buSzPts val="1400"/>
              <a:buFont typeface="Georgia"/>
              <a:buChar char="●"/>
            </a:pPr>
            <a:r>
              <a:rPr i="1" lang="en" sz="1400">
                <a:solidFill>
                  <a:schemeClr val="dk1"/>
                </a:solidFill>
                <a:highlight>
                  <a:srgbClr val="FFFFFF"/>
                </a:highlight>
                <a:latin typeface="Georgia"/>
                <a:ea typeface="Georgia"/>
                <a:cs typeface="Georgia"/>
                <a:sym typeface="Georgia"/>
              </a:rPr>
              <a:t>XAML resources are definitions of objects that can be used more than once. </a:t>
            </a:r>
            <a:endParaRPr i="1" sz="1400">
              <a:solidFill>
                <a:schemeClr val="dk1"/>
              </a:solidFill>
              <a:highlight>
                <a:srgbClr val="FFFFFF"/>
              </a:highlight>
              <a:latin typeface="Georgia"/>
              <a:ea typeface="Georgia"/>
              <a:cs typeface="Georgia"/>
              <a:sym typeface="Georgia"/>
            </a:endParaRPr>
          </a:p>
          <a:p>
            <a:pPr indent="-317500" lvl="0" marL="457200">
              <a:lnSpc>
                <a:spcPct val="100000"/>
              </a:lnSpc>
              <a:spcBef>
                <a:spcPts val="0"/>
              </a:spcBef>
              <a:spcAft>
                <a:spcPts val="0"/>
              </a:spcAft>
              <a:buClr>
                <a:schemeClr val="dk1"/>
              </a:buClr>
              <a:buSzPts val="1400"/>
              <a:buFont typeface="Georgia"/>
              <a:buChar char="●"/>
            </a:pPr>
            <a:r>
              <a:rPr i="1" lang="en" sz="1400">
                <a:solidFill>
                  <a:schemeClr val="dk1"/>
                </a:solidFill>
                <a:highlight>
                  <a:srgbClr val="FFFFFF"/>
                </a:highlight>
                <a:latin typeface="Georgia"/>
                <a:ea typeface="Georgia"/>
                <a:cs typeface="Georgia"/>
                <a:sym typeface="Georgia"/>
              </a:rPr>
              <a:t>A ResourceDictionary allows resources to be defined in a single location, and re-used throughout a Xamarin.Forms application</a:t>
            </a:r>
            <a:endParaRPr i="1" sz="1400">
              <a:solidFill>
                <a:schemeClr val="dk1"/>
              </a:solidFill>
              <a:highlight>
                <a:srgbClr val="FFFFFF"/>
              </a:highlight>
              <a:latin typeface="Georgia"/>
              <a:ea typeface="Georgia"/>
              <a:cs typeface="Georgia"/>
              <a:sym typeface="Georgia"/>
            </a:endParaRPr>
          </a:p>
          <a:p>
            <a:pPr indent="-317500" lvl="0" marL="457200">
              <a:lnSpc>
                <a:spcPct val="100000"/>
              </a:lnSpc>
              <a:spcBef>
                <a:spcPts val="0"/>
              </a:spcBef>
              <a:spcAft>
                <a:spcPts val="0"/>
              </a:spcAft>
              <a:buSzPts val="1400"/>
              <a:buFont typeface="Georgia"/>
              <a:buChar char="●"/>
            </a:pPr>
            <a:r>
              <a:rPr lang="en" sz="1400">
                <a:solidFill>
                  <a:schemeClr val="dk1"/>
                </a:solidFill>
                <a:highlight>
                  <a:srgbClr val="FFFFFF"/>
                </a:highlight>
                <a:latin typeface="Georgia"/>
                <a:ea typeface="Georgia"/>
                <a:cs typeface="Georgia"/>
                <a:sym typeface="Georgia"/>
              </a:rPr>
              <a:t>Typical resources that are stored in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 include styles, control templates, data templates, colors, and converters.</a:t>
            </a:r>
            <a:endParaRPr sz="1400">
              <a:solidFill>
                <a:schemeClr val="dk1"/>
              </a:solidFill>
              <a:highlight>
                <a:srgbClr val="FFFFFF"/>
              </a:highlight>
              <a:latin typeface="Georgia"/>
              <a:ea typeface="Georgia"/>
              <a:cs typeface="Georgia"/>
              <a:sym typeface="Georgia"/>
            </a:endParaRPr>
          </a:p>
          <a:p>
            <a:pPr indent="-317500" lvl="0" marL="457200">
              <a:lnSpc>
                <a:spcPct val="100000"/>
              </a:lnSpc>
              <a:spcBef>
                <a:spcPts val="0"/>
              </a:spcBef>
              <a:spcAft>
                <a:spcPts val="0"/>
              </a:spcAft>
              <a:buSzPts val="1400"/>
              <a:buFont typeface="Georgia"/>
              <a:buChar char="●"/>
            </a:pPr>
            <a:r>
              <a:rPr lang="en" sz="1400">
                <a:solidFill>
                  <a:schemeClr val="dk1"/>
                </a:solidFill>
                <a:highlight>
                  <a:srgbClr val="FFFFFF"/>
                </a:highlight>
                <a:latin typeface="Georgia"/>
                <a:ea typeface="Georgia"/>
                <a:cs typeface="Georgia"/>
                <a:sym typeface="Georgia"/>
              </a:rPr>
              <a:t>In XAML, resources are defined in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 and then retrieved and applied to elements by using the </a:t>
            </a:r>
            <a:r>
              <a:rPr lang="en" sz="1400">
                <a:solidFill>
                  <a:schemeClr val="dk1"/>
                </a:solidFill>
                <a:highlight>
                  <a:srgbClr val="F9F9F9"/>
                </a:highlight>
                <a:latin typeface="Georgia"/>
                <a:ea typeface="Georgia"/>
                <a:cs typeface="Georgia"/>
                <a:sym typeface="Georgia"/>
              </a:rPr>
              <a:t>StaticResource</a:t>
            </a:r>
            <a:r>
              <a:rPr lang="en" sz="1400">
                <a:solidFill>
                  <a:schemeClr val="dk1"/>
                </a:solidFill>
                <a:highlight>
                  <a:srgbClr val="FFFFFF"/>
                </a:highlight>
                <a:latin typeface="Georgia"/>
                <a:ea typeface="Georgia"/>
                <a:cs typeface="Georgia"/>
                <a:sym typeface="Georgia"/>
              </a:rPr>
              <a:t> markup extension.</a:t>
            </a:r>
            <a:endParaRPr sz="1400">
              <a:solidFill>
                <a:schemeClr val="dk1"/>
              </a:solidFill>
              <a:highlight>
                <a:srgbClr val="FFFFFF"/>
              </a:highlight>
              <a:latin typeface="Georgia"/>
              <a:ea typeface="Georgia"/>
              <a:cs typeface="Georgia"/>
              <a:sym typeface="Georgia"/>
            </a:endParaRPr>
          </a:p>
          <a:p>
            <a:pPr indent="-317500" lvl="0" marL="457200" rtl="0">
              <a:lnSpc>
                <a:spcPct val="100000"/>
              </a:lnSpc>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 In C#, resources are defined in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 and then retrieved and applied to elements by using a string-based indexer.</a:t>
            </a:r>
            <a:endParaRPr sz="1400">
              <a:solidFill>
                <a:schemeClr val="dk1"/>
              </a:solidFill>
              <a:highlight>
                <a:srgbClr val="FFFFFF"/>
              </a:highlight>
              <a:latin typeface="Georgia"/>
              <a:ea typeface="Georgia"/>
              <a:cs typeface="Georgia"/>
              <a:sym typeface="Georgia"/>
            </a:endParaRPr>
          </a:p>
          <a:p>
            <a:pPr indent="0" lvl="0" marL="0" rtl="0">
              <a:lnSpc>
                <a:spcPct val="100000"/>
              </a:lnSpc>
              <a:spcBef>
                <a:spcPts val="200"/>
              </a:spcBef>
              <a:spcAft>
                <a:spcPts val="0"/>
              </a:spcAft>
              <a:buNone/>
            </a:pPr>
            <a:r>
              <a:t/>
            </a:r>
            <a:endParaRPr sz="1400">
              <a:solidFill>
                <a:schemeClr val="dk1"/>
              </a:solidFill>
              <a:highlight>
                <a:srgbClr val="FFFFFF"/>
              </a:highlight>
              <a:latin typeface="Georgia"/>
              <a:ea typeface="Georgia"/>
              <a:cs typeface="Georgia"/>
              <a:sym typeface="Georgia"/>
            </a:endParaRPr>
          </a:p>
          <a:p>
            <a:pPr indent="0" lvl="0" marL="0">
              <a:lnSpc>
                <a:spcPct val="100000"/>
              </a:lnSpc>
              <a:spcBef>
                <a:spcPts val="200"/>
              </a:spcBef>
              <a:spcAft>
                <a:spcPts val="200"/>
              </a:spcAft>
              <a:buNone/>
            </a:pPr>
            <a:r>
              <a:rPr lang="en" sz="1400">
                <a:solidFill>
                  <a:schemeClr val="dk1"/>
                </a:solidFill>
                <a:highlight>
                  <a:srgbClr val="FFFFFF"/>
                </a:highlight>
                <a:latin typeface="Georgia"/>
                <a:ea typeface="Georgia"/>
                <a:cs typeface="Georgia"/>
                <a:sym typeface="Georgia"/>
              </a:rPr>
              <a:t>Advantage: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 in C#, as resources can easily be directly assigned to properties of visual elements without having to first retrieve them from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32975"/>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Creating and Consuming a ResourceDictionary</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300" name="Shape 300"/>
          <p:cNvSpPr txBox="1"/>
          <p:nvPr>
            <p:ph idx="1" type="body"/>
          </p:nvPr>
        </p:nvSpPr>
        <p:spPr>
          <a:xfrm>
            <a:off x="283275" y="863550"/>
            <a:ext cx="8520600" cy="405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Things to note:</a:t>
            </a:r>
            <a:endParaRPr/>
          </a:p>
          <a:p>
            <a:pPr indent="0" lvl="0" marL="0" rtl="0">
              <a:spcBef>
                <a:spcPts val="1600"/>
              </a:spcBef>
              <a:spcAft>
                <a:spcPts val="0"/>
              </a:spcAft>
              <a:buClr>
                <a:schemeClr val="dk1"/>
              </a:buClr>
              <a:buSzPts val="1100"/>
              <a:buFont typeface="Arial"/>
              <a:buNone/>
            </a:pPr>
            <a:r>
              <a:rPr lang="en" sz="1400">
                <a:solidFill>
                  <a:schemeClr val="dk1"/>
                </a:solidFill>
                <a:latin typeface="Georgia"/>
                <a:ea typeface="Georgia"/>
                <a:cs typeface="Georgia"/>
                <a:sym typeface="Georgia"/>
              </a:rPr>
              <a:t>Resources can be defined in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latin typeface="Georgia"/>
                <a:ea typeface="Georgia"/>
                <a:cs typeface="Georgia"/>
                <a:sym typeface="Georgia"/>
              </a:rPr>
              <a:t> that's attached to the </a:t>
            </a:r>
            <a:r>
              <a:rPr lang="en" sz="1400">
                <a:solidFill>
                  <a:schemeClr val="dk1"/>
                </a:solidFill>
                <a:highlight>
                  <a:srgbClr val="F9F9F9"/>
                </a:highlight>
                <a:latin typeface="Georgia"/>
                <a:ea typeface="Georgia"/>
                <a:cs typeface="Georgia"/>
                <a:sym typeface="Georgia"/>
              </a:rPr>
              <a:t>Resources</a:t>
            </a:r>
            <a:r>
              <a:rPr lang="en" sz="1400">
                <a:solidFill>
                  <a:schemeClr val="dk1"/>
                </a:solidFill>
                <a:latin typeface="Georgia"/>
                <a:ea typeface="Georgia"/>
                <a:cs typeface="Georgia"/>
                <a:sym typeface="Georgia"/>
              </a:rPr>
              <a:t> collection of a page or control, or to the </a:t>
            </a:r>
            <a:r>
              <a:rPr lang="en" sz="1400">
                <a:solidFill>
                  <a:schemeClr val="dk1"/>
                </a:solidFill>
                <a:highlight>
                  <a:srgbClr val="F9F9F9"/>
                </a:highlight>
                <a:latin typeface="Georgia"/>
                <a:ea typeface="Georgia"/>
                <a:cs typeface="Georgia"/>
                <a:sym typeface="Georgia"/>
              </a:rPr>
              <a:t>Resources</a:t>
            </a:r>
            <a:r>
              <a:rPr lang="en" sz="1400">
                <a:solidFill>
                  <a:schemeClr val="dk1"/>
                </a:solidFill>
                <a:latin typeface="Georgia"/>
                <a:ea typeface="Georgia"/>
                <a:cs typeface="Georgia"/>
                <a:sym typeface="Georgia"/>
              </a:rPr>
              <a:t> collection of the application. Choosing where to define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latin typeface="Georgia"/>
                <a:ea typeface="Georgia"/>
                <a:cs typeface="Georgia"/>
                <a:sym typeface="Georgia"/>
              </a:rPr>
              <a:t> impacts where it can be used:</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Char char="●"/>
            </a:pPr>
            <a:r>
              <a:rPr lang="en" sz="1400">
                <a:solidFill>
                  <a:schemeClr val="dk1"/>
                </a:solidFill>
                <a:latin typeface="Georgia"/>
                <a:ea typeface="Georgia"/>
                <a:cs typeface="Georgia"/>
                <a:sym typeface="Georgia"/>
              </a:rPr>
              <a:t>Resources in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latin typeface="Georgia"/>
                <a:ea typeface="Georgia"/>
                <a:cs typeface="Georgia"/>
                <a:sym typeface="Georgia"/>
              </a:rPr>
              <a:t> defined at the control level can only be applied to the control and to its children.</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Resources in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latin typeface="Georgia"/>
                <a:ea typeface="Georgia"/>
                <a:cs typeface="Georgia"/>
                <a:sym typeface="Georgia"/>
              </a:rPr>
              <a:t> defined at the page level can only be applied to the page and to its children.</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Resources in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latin typeface="Georgia"/>
                <a:ea typeface="Georgia"/>
                <a:cs typeface="Georgia"/>
                <a:sym typeface="Georgia"/>
              </a:rPr>
              <a:t> defined at the application level can be applied throughout the application.</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idx="1" type="body"/>
          </p:nvPr>
        </p:nvSpPr>
        <p:spPr>
          <a:xfrm>
            <a:off x="261975" y="70492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The two XML namespace ( xmlns) declarations refer to URIs, the first seemingly on Xamarin’s web site and the second on Microsoft’s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second namespace declaration defines a prefix of </a:t>
            </a:r>
            <a:r>
              <a:rPr b="1" lang="en" sz="1400">
                <a:solidFill>
                  <a:schemeClr val="dk1"/>
                </a:solidFill>
                <a:latin typeface="Georgia"/>
                <a:ea typeface="Georgia"/>
                <a:cs typeface="Georgia"/>
                <a:sym typeface="Georgia"/>
              </a:rPr>
              <a:t>x</a:t>
            </a:r>
            <a:r>
              <a:rPr lang="en" sz="1400">
                <a:solidFill>
                  <a:schemeClr val="dk1"/>
                </a:solidFill>
                <a:latin typeface="Georgia"/>
                <a:ea typeface="Georgia"/>
                <a:cs typeface="Georgia"/>
                <a:sym typeface="Georgia"/>
              </a:rPr>
              <a:t>. This is used for several elements and attributes that are intrinsic to XAML itself and which are supported by other implementations of XAML.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a:t>
            </a:r>
            <a:r>
              <a:rPr b="1" lang="en" sz="1400">
                <a:solidFill>
                  <a:schemeClr val="dk1"/>
                </a:solidFill>
                <a:latin typeface="Georgia"/>
                <a:ea typeface="Georgia"/>
                <a:cs typeface="Georgia"/>
                <a:sym typeface="Georgia"/>
              </a:rPr>
              <a:t>local</a:t>
            </a:r>
            <a:r>
              <a:rPr lang="en" sz="1400">
                <a:solidFill>
                  <a:schemeClr val="dk1"/>
                </a:solidFill>
                <a:latin typeface="Georgia"/>
                <a:ea typeface="Georgia"/>
                <a:cs typeface="Georgia"/>
                <a:sym typeface="Georgia"/>
              </a:rPr>
              <a:t> namespace declaration allows you to access other classes from the PCL project.</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a:t>
            </a:r>
            <a:r>
              <a:rPr b="1" lang="en" sz="1400">
                <a:solidFill>
                  <a:schemeClr val="dk1"/>
                </a:solidFill>
                <a:latin typeface="Georgia"/>
                <a:ea typeface="Georgia"/>
                <a:cs typeface="Georgia"/>
                <a:sym typeface="Georgia"/>
              </a:rPr>
              <a:t>x:Class</a:t>
            </a:r>
            <a:r>
              <a:rPr lang="en" sz="1400">
                <a:solidFill>
                  <a:schemeClr val="dk1"/>
                </a:solidFill>
                <a:latin typeface="Georgia"/>
                <a:ea typeface="Georgia"/>
                <a:cs typeface="Georgia"/>
                <a:sym typeface="Georgia"/>
              </a:rPr>
              <a:t> attribute specifies a fully qualified .NET class name: the MainPage class in the XamlSamples namespace.</a:t>
            </a:r>
            <a:endParaRPr sz="1400">
              <a:solidFill>
                <a:schemeClr val="dk1"/>
              </a:solidFill>
              <a:latin typeface="Georgia"/>
              <a:ea typeface="Georgia"/>
              <a:cs typeface="Georgia"/>
              <a:sym typeface="Georgia"/>
            </a:endParaRPr>
          </a:p>
        </p:txBody>
      </p:sp>
      <p:pic>
        <p:nvPicPr>
          <p:cNvPr id="74" name="Shape 74"/>
          <p:cNvPicPr preferRelativeResize="0"/>
          <p:nvPr/>
        </p:nvPicPr>
        <p:blipFill>
          <a:blip r:embed="rId3">
            <a:alphaModFix/>
          </a:blip>
          <a:stretch>
            <a:fillRect/>
          </a:stretch>
        </p:blipFill>
        <p:spPr>
          <a:xfrm>
            <a:off x="2559463" y="2822125"/>
            <a:ext cx="5019675" cy="1943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Shape 305"/>
          <p:cNvPicPr preferRelativeResize="0"/>
          <p:nvPr/>
        </p:nvPicPr>
        <p:blipFill>
          <a:blip r:embed="rId3">
            <a:alphaModFix/>
          </a:blip>
          <a:stretch>
            <a:fillRect/>
          </a:stretch>
        </p:blipFill>
        <p:spPr>
          <a:xfrm>
            <a:off x="266075" y="486300"/>
            <a:ext cx="6944775" cy="2714625"/>
          </a:xfrm>
          <a:prstGeom prst="rect">
            <a:avLst/>
          </a:prstGeom>
          <a:noFill/>
          <a:ln>
            <a:noFill/>
          </a:ln>
        </p:spPr>
      </p:pic>
      <p:sp>
        <p:nvSpPr>
          <p:cNvPr id="306" name="Shape 306"/>
          <p:cNvSpPr txBox="1"/>
          <p:nvPr/>
        </p:nvSpPr>
        <p:spPr>
          <a:xfrm>
            <a:off x="511500" y="3644500"/>
            <a:ext cx="6749100" cy="90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Georgia"/>
                <a:ea typeface="Georgia"/>
                <a:cs typeface="Georgia"/>
                <a:sym typeface="Georgia"/>
              </a:rPr>
              <a:t>Each resource has a key that is specified using the </a:t>
            </a:r>
            <a:r>
              <a:rPr lang="en">
                <a:solidFill>
                  <a:schemeClr val="dk1"/>
                </a:solidFill>
                <a:highlight>
                  <a:srgbClr val="F9F9F9"/>
                </a:highlight>
                <a:latin typeface="Georgia"/>
                <a:ea typeface="Georgia"/>
                <a:cs typeface="Georgia"/>
                <a:sym typeface="Georgia"/>
              </a:rPr>
              <a:t>x:Key</a:t>
            </a:r>
            <a:r>
              <a:rPr lang="en">
                <a:solidFill>
                  <a:schemeClr val="dk1"/>
                </a:solidFill>
                <a:highlight>
                  <a:srgbClr val="FFFFFF"/>
                </a:highlight>
                <a:latin typeface="Georgia"/>
                <a:ea typeface="Georgia"/>
                <a:cs typeface="Georgia"/>
                <a:sym typeface="Georgia"/>
              </a:rPr>
              <a:t> attribute, which gives it a descriptive key in the </a:t>
            </a:r>
            <a:r>
              <a:rPr lang="en">
                <a:solidFill>
                  <a:schemeClr val="dk1"/>
                </a:solidFill>
                <a:highlight>
                  <a:srgbClr val="F9F9F9"/>
                </a:highlight>
                <a:latin typeface="Georgia"/>
                <a:ea typeface="Georgia"/>
                <a:cs typeface="Georgia"/>
                <a:sym typeface="Georgia"/>
              </a:rPr>
              <a:t>ResourceDictionary</a:t>
            </a:r>
            <a:r>
              <a:rPr lang="en">
                <a:solidFill>
                  <a:schemeClr val="dk1"/>
                </a:solidFill>
                <a:highlight>
                  <a:srgbClr val="FFFFFF"/>
                </a:highlight>
                <a:latin typeface="Georgia"/>
                <a:ea typeface="Georgia"/>
                <a:cs typeface="Georgia"/>
                <a:sym typeface="Georgia"/>
              </a:rPr>
              <a:t>. The key is used to retrieve a resource from the </a:t>
            </a:r>
            <a:r>
              <a:rPr lang="en">
                <a:solidFill>
                  <a:schemeClr val="dk1"/>
                </a:solidFill>
                <a:highlight>
                  <a:srgbClr val="F9F9F9"/>
                </a:highlight>
                <a:latin typeface="Georgia"/>
                <a:ea typeface="Georgia"/>
                <a:cs typeface="Georgia"/>
                <a:sym typeface="Georgia"/>
              </a:rPr>
              <a:t>ResourceDictionary</a:t>
            </a:r>
            <a:r>
              <a:rPr lang="en">
                <a:solidFill>
                  <a:schemeClr val="dk1"/>
                </a:solidFill>
                <a:highlight>
                  <a:srgbClr val="FFFFFF"/>
                </a:highlight>
                <a:latin typeface="Georgia"/>
                <a:ea typeface="Georgia"/>
                <a:cs typeface="Georgia"/>
                <a:sym typeface="Georgia"/>
              </a:rPr>
              <a:t> by the </a:t>
            </a:r>
            <a:r>
              <a:rPr lang="en">
                <a:solidFill>
                  <a:schemeClr val="dk1"/>
                </a:solidFill>
                <a:highlight>
                  <a:srgbClr val="F9F9F9"/>
                </a:highlight>
                <a:latin typeface="Georgia"/>
                <a:ea typeface="Georgia"/>
                <a:cs typeface="Georgia"/>
                <a:sym typeface="Georgia"/>
              </a:rPr>
              <a:t>StaticResource</a:t>
            </a:r>
            <a:r>
              <a:rPr lang="en">
                <a:solidFill>
                  <a:schemeClr val="dk1"/>
                </a:solidFill>
                <a:highlight>
                  <a:srgbClr val="FFFFFF"/>
                </a:highlight>
                <a:latin typeface="Georgia"/>
                <a:ea typeface="Georgia"/>
                <a:cs typeface="Georgia"/>
                <a:sym typeface="Georgia"/>
              </a:rPr>
              <a:t> markup extension</a:t>
            </a:r>
            <a:endParaRPr>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111100"/>
            <a:ext cx="8520600" cy="5727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Reduce the Application Resource Dictionary Size</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312" name="Shape 312"/>
          <p:cNvSpPr txBox="1"/>
          <p:nvPr>
            <p:ph idx="1" type="body"/>
          </p:nvPr>
        </p:nvSpPr>
        <p:spPr>
          <a:xfrm>
            <a:off x="283275" y="1010400"/>
            <a:ext cx="8520600" cy="37707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Any resources that are used throughout the application should be stored in the application's resource dictionary to avoid duplication. This will help to reduce the amount of XAML that has to be parsed throughout the application</a:t>
            </a:r>
            <a:endParaRPr sz="1400">
              <a:solidFill>
                <a:schemeClr val="dk1"/>
              </a:solidFill>
              <a:highlight>
                <a:srgbClr val="FFFFFF"/>
              </a:highlight>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 If a resource is used by a page that's not the startup page, it should be placed in the resource dictionary for that page, therefore helping to reduce the XAML that's parsed when the application starts. </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x namespace attributes supported by Xamarin</a:t>
            </a:r>
            <a:endParaRPr>
              <a:latin typeface="Georgia"/>
              <a:ea typeface="Georgia"/>
              <a:cs typeface="Georgia"/>
              <a:sym typeface="Georgia"/>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x:Arguments - </a:t>
            </a:r>
            <a:r>
              <a:rPr lang="en" sz="1400">
                <a:solidFill>
                  <a:schemeClr val="dk1"/>
                </a:solidFill>
                <a:latin typeface="Georgia"/>
                <a:ea typeface="Georgia"/>
                <a:cs typeface="Georgia"/>
                <a:sym typeface="Georgia"/>
              </a:rPr>
              <a:t>Specifies constructor arguments for a non-default constructor, or for a factory method object declaration.</a:t>
            </a:r>
            <a:endParaRPr sz="1400">
              <a:solidFill>
                <a:schemeClr val="dk1"/>
              </a:solidFill>
              <a:latin typeface="Georgia"/>
              <a:ea typeface="Georgia"/>
              <a:cs typeface="Georgia"/>
              <a:sym typeface="Georgia"/>
            </a:endParaRPr>
          </a:p>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x:Class - </a:t>
            </a:r>
            <a:r>
              <a:rPr lang="en" sz="1400">
                <a:solidFill>
                  <a:schemeClr val="dk1"/>
                </a:solidFill>
                <a:latin typeface="Georgia"/>
                <a:ea typeface="Georgia"/>
                <a:cs typeface="Georgia"/>
                <a:sym typeface="Georgia"/>
              </a:rPr>
              <a:t>Specifies the namespace and class name for a class defined in XAML. Note that this construct can only appear in the root element of a XAML file.</a:t>
            </a:r>
            <a:endParaRPr sz="1400">
              <a:solidFill>
                <a:schemeClr val="dk1"/>
              </a:solidFill>
              <a:latin typeface="Georgia"/>
              <a:ea typeface="Georgia"/>
              <a:cs typeface="Georgia"/>
              <a:sym typeface="Georgia"/>
            </a:endParaRPr>
          </a:p>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x:FactoryMethod - </a:t>
            </a:r>
            <a:r>
              <a:rPr lang="en" sz="1400">
                <a:solidFill>
                  <a:schemeClr val="dk1"/>
                </a:solidFill>
                <a:latin typeface="Georgia"/>
                <a:ea typeface="Georgia"/>
                <a:cs typeface="Georgia"/>
                <a:sym typeface="Georgia"/>
              </a:rPr>
              <a:t>Specifies a factory method that can be used to initialize an object.</a:t>
            </a:r>
            <a:endParaRPr sz="1400">
              <a:solidFill>
                <a:schemeClr val="dk1"/>
              </a:solidFill>
              <a:latin typeface="Georgia"/>
              <a:ea typeface="Georgia"/>
              <a:cs typeface="Georgia"/>
              <a:sym typeface="Georgia"/>
            </a:endParaRPr>
          </a:p>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x:Key - </a:t>
            </a:r>
            <a:r>
              <a:rPr lang="en" sz="1400">
                <a:solidFill>
                  <a:schemeClr val="dk1"/>
                </a:solidFill>
                <a:latin typeface="Georgia"/>
                <a:ea typeface="Georgia"/>
                <a:cs typeface="Georgia"/>
                <a:sym typeface="Georgia"/>
              </a:rPr>
              <a:t>Specifies a unique user-defined key for each resource in a ResourceDictionary. The key's value is used to retrieve the XAML resource, and is typically used as the argument for the StaticResource markup extension.</a:t>
            </a:r>
            <a:endParaRPr sz="1400">
              <a:solidFill>
                <a:schemeClr val="dk1"/>
              </a:solidFill>
              <a:latin typeface="Georgia"/>
              <a:ea typeface="Georgia"/>
              <a:cs typeface="Georgia"/>
              <a:sym typeface="Georgia"/>
            </a:endParaRPr>
          </a:p>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x:Name - </a:t>
            </a:r>
            <a:r>
              <a:rPr lang="en" sz="1400">
                <a:solidFill>
                  <a:schemeClr val="dk1"/>
                </a:solidFill>
                <a:latin typeface="Georgia"/>
                <a:ea typeface="Georgia"/>
                <a:cs typeface="Georgia"/>
                <a:sym typeface="Georgia"/>
              </a:rPr>
              <a:t>Specifies a runtime object name for the XAML element. Setting x:Name is similar to declaring a variable in code.</a:t>
            </a:r>
            <a:endParaRPr sz="1400">
              <a:solidFill>
                <a:schemeClr val="dk1"/>
              </a:solidFill>
              <a:latin typeface="Georgia"/>
              <a:ea typeface="Georgia"/>
              <a:cs typeface="Georgia"/>
              <a:sym typeface="Georgia"/>
            </a:endParaRPr>
          </a:p>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x:TypeArguments - </a:t>
            </a:r>
            <a:r>
              <a:rPr lang="en" sz="1400">
                <a:solidFill>
                  <a:schemeClr val="dk1"/>
                </a:solidFill>
                <a:latin typeface="Georgia"/>
                <a:ea typeface="Georgia"/>
                <a:cs typeface="Georgia"/>
                <a:sym typeface="Georgia"/>
              </a:rPr>
              <a:t>Specifies the generic type arguments to the constructor of a generic type.</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MainPage.xaml.cs file is Partial</a:t>
            </a:r>
            <a:endParaRPr>
              <a:latin typeface="Georgia"/>
              <a:ea typeface="Georgia"/>
              <a:cs typeface="Georgia"/>
              <a:sym typeface="Georgia"/>
            </a:endParaRPr>
          </a:p>
        </p:txBody>
      </p:sp>
      <p:sp>
        <p:nvSpPr>
          <p:cNvPr id="86" name="Shape 86"/>
          <p:cNvSpPr txBox="1"/>
          <p:nvPr>
            <p:ph idx="1" type="body"/>
          </p:nvPr>
        </p:nvSpPr>
        <p:spPr>
          <a:xfrm>
            <a:off x="311700" y="1152475"/>
            <a:ext cx="5513700" cy="3799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Build your Project and Goto obj\debug folder,</a:t>
            </a:r>
            <a:r>
              <a:rPr lang="en" sz="1400">
                <a:solidFill>
                  <a:schemeClr val="dk1"/>
                </a:solidFill>
                <a:latin typeface="Georgia"/>
                <a:ea typeface="Georgia"/>
                <a:cs typeface="Georgia"/>
                <a:sym typeface="Georgia"/>
              </a:rPr>
              <a:t>you’ll find a file named </a:t>
            </a:r>
            <a:r>
              <a:rPr b="1" lang="en" sz="1400">
                <a:solidFill>
                  <a:schemeClr val="dk1"/>
                </a:solidFill>
                <a:latin typeface="Georgia"/>
                <a:ea typeface="Georgia"/>
                <a:cs typeface="Georgia"/>
                <a:sym typeface="Georgia"/>
              </a:rPr>
              <a:t>XamlSamples.MainPage.xaml.g.cs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So the resultant display is prepared from : </a:t>
            </a:r>
            <a:endParaRPr sz="14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XamlSamples.MainPage.xaml.cs</a:t>
            </a:r>
            <a:endParaRPr sz="12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XamlSamples.MainPage.xaml.g.cs</a:t>
            </a:r>
            <a:endParaRPr sz="12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InitializeComponent : </a:t>
            </a:r>
            <a:endParaRPr sz="14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MainPage class constructor will call the InitializeComponent </a:t>
            </a:r>
            <a:endParaRPr sz="12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Then calls the </a:t>
            </a:r>
            <a:r>
              <a:rPr b="1" lang="en" sz="1200">
                <a:solidFill>
                  <a:schemeClr val="dk1"/>
                </a:solidFill>
                <a:latin typeface="Georgia"/>
                <a:ea typeface="Georgia"/>
                <a:cs typeface="Georgia"/>
                <a:sym typeface="Georgia"/>
              </a:rPr>
              <a:t>LoadFromXaml</a:t>
            </a:r>
            <a:r>
              <a:rPr lang="en" sz="1200">
                <a:solidFill>
                  <a:schemeClr val="dk1"/>
                </a:solidFill>
                <a:latin typeface="Georgia"/>
                <a:ea typeface="Georgia"/>
                <a:cs typeface="Georgia"/>
                <a:sym typeface="Georgia"/>
              </a:rPr>
              <a:t> method that extracts the XAML file (or its compiled binary) from the PCL</a:t>
            </a:r>
            <a:endParaRPr sz="1200">
              <a:solidFill>
                <a:schemeClr val="dk1"/>
              </a:solidFill>
              <a:latin typeface="Georgia"/>
              <a:ea typeface="Georgia"/>
              <a:cs typeface="Georgia"/>
              <a:sym typeface="Georgia"/>
            </a:endParaRPr>
          </a:p>
          <a:p>
            <a:pPr indent="-304800" lvl="1" marL="91440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LoadFromXaml</a:t>
            </a:r>
            <a:r>
              <a:rPr lang="en" sz="1200">
                <a:solidFill>
                  <a:schemeClr val="dk1"/>
                </a:solidFill>
                <a:latin typeface="Georgia"/>
                <a:ea typeface="Georgia"/>
                <a:cs typeface="Georgia"/>
                <a:sym typeface="Georgia"/>
              </a:rPr>
              <a:t> initializes all the objects defined in the XAML file, connects them all together in </a:t>
            </a:r>
            <a:r>
              <a:rPr b="1" lang="en" sz="1200">
                <a:solidFill>
                  <a:schemeClr val="dk1"/>
                </a:solidFill>
                <a:latin typeface="Georgia"/>
                <a:ea typeface="Georgia"/>
                <a:cs typeface="Georgia"/>
                <a:sym typeface="Georgia"/>
              </a:rPr>
              <a:t>parent-child </a:t>
            </a:r>
            <a:r>
              <a:rPr lang="en" sz="1200">
                <a:solidFill>
                  <a:schemeClr val="dk1"/>
                </a:solidFill>
                <a:latin typeface="Georgia"/>
                <a:ea typeface="Georgia"/>
                <a:cs typeface="Georgia"/>
                <a:sym typeface="Georgia"/>
              </a:rPr>
              <a:t>relationships, </a:t>
            </a:r>
            <a:r>
              <a:rPr b="1" lang="en" sz="1200">
                <a:solidFill>
                  <a:schemeClr val="dk1"/>
                </a:solidFill>
                <a:latin typeface="Georgia"/>
                <a:ea typeface="Georgia"/>
                <a:cs typeface="Georgia"/>
                <a:sym typeface="Georgia"/>
              </a:rPr>
              <a:t>attaches event handlers</a:t>
            </a:r>
            <a:r>
              <a:rPr lang="en" sz="1200">
                <a:solidFill>
                  <a:schemeClr val="dk1"/>
                </a:solidFill>
                <a:latin typeface="Georgia"/>
                <a:ea typeface="Georgia"/>
                <a:cs typeface="Georgia"/>
                <a:sym typeface="Georgia"/>
              </a:rPr>
              <a:t> defined in code to events set in the XAML file, and </a:t>
            </a:r>
            <a:r>
              <a:rPr b="1" lang="en" sz="1200">
                <a:solidFill>
                  <a:schemeClr val="dk1"/>
                </a:solidFill>
                <a:latin typeface="Georgia"/>
                <a:ea typeface="Georgia"/>
                <a:cs typeface="Georgia"/>
                <a:sym typeface="Georgia"/>
              </a:rPr>
              <a:t>sets the resultant tree</a:t>
            </a:r>
            <a:r>
              <a:rPr lang="en" sz="1200">
                <a:solidFill>
                  <a:schemeClr val="dk1"/>
                </a:solidFill>
                <a:latin typeface="Georgia"/>
                <a:ea typeface="Georgia"/>
                <a:cs typeface="Georgia"/>
                <a:sym typeface="Georgia"/>
              </a:rPr>
              <a:t> of objects as the content of the page.</a:t>
            </a:r>
            <a:endParaRPr sz="1200">
              <a:solidFill>
                <a:schemeClr val="dk1"/>
              </a:solidFill>
              <a:latin typeface="Georgia"/>
              <a:ea typeface="Georgia"/>
              <a:cs typeface="Georgia"/>
              <a:sym typeface="Georgia"/>
            </a:endParaRPr>
          </a:p>
        </p:txBody>
      </p:sp>
      <p:pic>
        <p:nvPicPr>
          <p:cNvPr id="87" name="Shape 87"/>
          <p:cNvPicPr preferRelativeResize="0"/>
          <p:nvPr/>
        </p:nvPicPr>
        <p:blipFill>
          <a:blip r:embed="rId3">
            <a:alphaModFix/>
          </a:blip>
          <a:stretch>
            <a:fillRect/>
          </a:stretch>
        </p:blipFill>
        <p:spPr>
          <a:xfrm>
            <a:off x="5946275" y="1342700"/>
            <a:ext cx="3069050" cy="260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Setting properties of class as xaml attributes</a:t>
            </a:r>
            <a:endParaRPr>
              <a:latin typeface="Georgia"/>
              <a:ea typeface="Georgia"/>
              <a:cs typeface="Georgia"/>
              <a:sym typeface="Georgia"/>
            </a:endParaRPr>
          </a:p>
        </p:txBody>
      </p:sp>
      <p:pic>
        <p:nvPicPr>
          <p:cNvPr id="93" name="Shape 93"/>
          <p:cNvPicPr preferRelativeResize="0"/>
          <p:nvPr/>
        </p:nvPicPr>
        <p:blipFill>
          <a:blip r:embed="rId3">
            <a:alphaModFix/>
          </a:blip>
          <a:stretch>
            <a:fillRect/>
          </a:stretch>
        </p:blipFill>
        <p:spPr>
          <a:xfrm>
            <a:off x="791775" y="2052638"/>
            <a:ext cx="2505075" cy="1038225"/>
          </a:xfrm>
          <a:prstGeom prst="rect">
            <a:avLst/>
          </a:prstGeom>
          <a:noFill/>
          <a:ln>
            <a:noFill/>
          </a:ln>
        </p:spPr>
      </p:pic>
      <p:pic>
        <p:nvPicPr>
          <p:cNvPr id="94" name="Shape 94"/>
          <p:cNvPicPr preferRelativeResize="0"/>
          <p:nvPr/>
        </p:nvPicPr>
        <p:blipFill>
          <a:blip r:embed="rId4">
            <a:alphaModFix/>
          </a:blip>
          <a:stretch>
            <a:fillRect/>
          </a:stretch>
        </p:blipFill>
        <p:spPr>
          <a:xfrm>
            <a:off x="5772350" y="1170125"/>
            <a:ext cx="2219325" cy="315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Platform difference with OnPlatfrom </a:t>
            </a:r>
            <a:endParaRPr>
              <a:latin typeface="Georgia"/>
              <a:ea typeface="Georgia"/>
              <a:cs typeface="Georgia"/>
              <a:sym typeface="Georgia"/>
            </a:endParaRPr>
          </a:p>
        </p:txBody>
      </p:sp>
      <p:pic>
        <p:nvPicPr>
          <p:cNvPr id="100" name="Shape 100"/>
          <p:cNvPicPr preferRelativeResize="0"/>
          <p:nvPr/>
        </p:nvPicPr>
        <p:blipFill>
          <a:blip r:embed="rId3">
            <a:alphaModFix/>
          </a:blip>
          <a:stretch>
            <a:fillRect/>
          </a:stretch>
        </p:blipFill>
        <p:spPr>
          <a:xfrm>
            <a:off x="5641425" y="2128838"/>
            <a:ext cx="3190875" cy="885825"/>
          </a:xfrm>
          <a:prstGeom prst="rect">
            <a:avLst/>
          </a:prstGeom>
          <a:noFill/>
          <a:ln>
            <a:noFill/>
          </a:ln>
        </p:spPr>
      </p:pic>
      <p:pic>
        <p:nvPicPr>
          <p:cNvPr id="101" name="Shape 101"/>
          <p:cNvPicPr preferRelativeResize="0"/>
          <p:nvPr/>
        </p:nvPicPr>
        <p:blipFill>
          <a:blip r:embed="rId4">
            <a:alphaModFix/>
          </a:blip>
          <a:stretch>
            <a:fillRect/>
          </a:stretch>
        </p:blipFill>
        <p:spPr>
          <a:xfrm>
            <a:off x="258975" y="1284775"/>
            <a:ext cx="5052638" cy="278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2105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Xaml Compilation</a:t>
            </a:r>
            <a:endParaRPr>
              <a:solidFill>
                <a:srgbClr val="3498DB"/>
              </a:solidFill>
              <a:latin typeface="Georgia"/>
              <a:ea typeface="Georgia"/>
              <a:cs typeface="Georgia"/>
              <a:sym typeface="Georgia"/>
            </a:endParaRPr>
          </a:p>
        </p:txBody>
      </p:sp>
      <p:sp>
        <p:nvSpPr>
          <p:cNvPr id="107" name="Shape 107"/>
          <p:cNvSpPr txBox="1"/>
          <p:nvPr>
            <p:ph idx="1" type="body"/>
          </p:nvPr>
        </p:nvSpPr>
        <p:spPr>
          <a:xfrm>
            <a:off x="340125" y="7498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can be optionally compiled directly into intermediate language (IL) with the XAML compiler (XAMLC).</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XAMLC offers a number of a benefits:</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P</a:t>
            </a:r>
            <a:r>
              <a:rPr lang="en" sz="1400">
                <a:solidFill>
                  <a:schemeClr val="dk1"/>
                </a:solidFill>
                <a:latin typeface="Georgia"/>
                <a:ea typeface="Georgia"/>
                <a:cs typeface="Georgia"/>
                <a:sym typeface="Georgia"/>
              </a:rPr>
              <a:t>erforms compile-time checking of XAML, notifying the user of any errors.</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R</a:t>
            </a:r>
            <a:r>
              <a:rPr lang="en" sz="1400">
                <a:solidFill>
                  <a:schemeClr val="dk1"/>
                </a:solidFill>
                <a:latin typeface="Georgia"/>
                <a:ea typeface="Georgia"/>
                <a:cs typeface="Georgia"/>
                <a:sym typeface="Georgia"/>
              </a:rPr>
              <a:t>emoves some of the load and instantiation time for XAML elements.</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H</a:t>
            </a:r>
            <a:r>
              <a:rPr lang="en" sz="1400">
                <a:solidFill>
                  <a:schemeClr val="dk1"/>
                </a:solidFill>
                <a:latin typeface="Georgia"/>
                <a:ea typeface="Georgia"/>
                <a:cs typeface="Georgia"/>
                <a:sym typeface="Georgia"/>
              </a:rPr>
              <a:t>elps to reduce the file size of the final assembly by no longer including .xaml files.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XAMLC is disabled by default to ensure backwards compatibility.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It can be enabled at both the assembly and class level by adding the XamlCompilation attribute.</a:t>
            </a:r>
            <a:endParaRPr sz="1400">
              <a:solidFill>
                <a:schemeClr val="dk1"/>
              </a:solidFill>
              <a:highlight>
                <a:schemeClr val="lt1"/>
              </a:highlight>
              <a:latin typeface="Georgia"/>
              <a:ea typeface="Georgia"/>
              <a:cs typeface="Georgia"/>
              <a:sym typeface="Georgia"/>
            </a:endParaRPr>
          </a:p>
          <a:p>
            <a:pPr indent="0" lvl="0" marL="0">
              <a:spcBef>
                <a:spcPts val="0"/>
              </a:spcBef>
              <a:spcAft>
                <a:spcPts val="1600"/>
              </a:spcAft>
              <a:buNone/>
            </a:pPr>
            <a:r>
              <a:rPr lang="en" sz="1400">
                <a:solidFill>
                  <a:schemeClr val="dk1"/>
                </a:solidFill>
                <a:highlight>
                  <a:schemeClr val="lt1"/>
                </a:highlight>
                <a:latin typeface="Georgia"/>
                <a:ea typeface="Georgia"/>
                <a:cs typeface="Georgia"/>
                <a:sym typeface="Georgia"/>
              </a:rPr>
              <a:t>Note: The XamlCompilation attribute and the XamlCompilationOptions enumeration reside in the Xamarin.Forms.Xaml namespace, which must be imported to use them.</a:t>
            </a:r>
            <a:endParaRPr sz="1400">
              <a:highlight>
                <a:schemeClr val="lt1"/>
              </a:highlight>
              <a:latin typeface="Georgia"/>
              <a:ea typeface="Georgia"/>
              <a:cs typeface="Georgia"/>
              <a:sym typeface="Georgia"/>
            </a:endParaRPr>
          </a:p>
        </p:txBody>
      </p:sp>
      <p:pic>
        <p:nvPicPr>
          <p:cNvPr id="108" name="Shape 108"/>
          <p:cNvPicPr preferRelativeResize="0"/>
          <p:nvPr/>
        </p:nvPicPr>
        <p:blipFill>
          <a:blip r:embed="rId3">
            <a:alphaModFix/>
          </a:blip>
          <a:stretch>
            <a:fillRect/>
          </a:stretch>
        </p:blipFill>
        <p:spPr>
          <a:xfrm>
            <a:off x="4487950" y="3477063"/>
            <a:ext cx="3848100" cy="145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