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microsoft.com/en-us/dotnet/csharp/language-reference/keywords/typeof/" TargetMode="External"/><Relationship Id="rId4" Type="http://schemas.openxmlformats.org/officeDocument/2006/relationships/hyperlink" Target="https://developer.xamarin.com/api/property/Xamarin.Forms.Style.TargetType/" TargetMode="External"/><Relationship Id="rId5" Type="http://schemas.openxmlformats.org/officeDocument/2006/relationships/hyperlink" Target="https://docs.microsoft.com/en-us/xamarin/xamarin-forms/xaml/passing-arguments#generic_type_argumen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eveloper.xamarin.com/api/type/Xamarin.Forms.Color/" TargetMode="External"/><Relationship Id="rId4" Type="http://schemas.openxmlformats.org/officeDocument/2006/relationships/image" Target="../media/image32.png"/><Relationship Id="rId5"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microsoft.com/dotnet/api/system.double" TargetMode="External"/><Relationship Id="rId4" Type="http://schemas.openxmlformats.org/officeDocument/2006/relationships/hyperlink" Target="https://docs.microsoft.com/dotnet/api/system.st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7.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5.png"/><Relationship Id="rId4"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1.pn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4.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9.png"/><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40125" y="2862550"/>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3498DB"/>
                </a:solidFill>
                <a:latin typeface="Georgia"/>
                <a:ea typeface="Georgia"/>
                <a:cs typeface="Georgia"/>
                <a:sym typeface="Georgia"/>
              </a:rPr>
              <a:t>Session - 7</a:t>
            </a:r>
            <a:endParaRPr sz="2800">
              <a:solidFill>
                <a:srgbClr val="3498DB"/>
              </a:solidFill>
              <a:latin typeface="Georgia"/>
              <a:ea typeface="Georgia"/>
              <a:cs typeface="Georgia"/>
              <a:sym typeface="Georgia"/>
            </a:endParaRPr>
          </a:p>
        </p:txBody>
      </p:sp>
      <p:pic>
        <p:nvPicPr>
          <p:cNvPr id="55" name="Shape 55"/>
          <p:cNvPicPr preferRelativeResize="0"/>
          <p:nvPr/>
        </p:nvPicPr>
        <p:blipFill>
          <a:blip r:embed="rId3">
            <a:alphaModFix/>
          </a:blip>
          <a:stretch>
            <a:fillRect/>
          </a:stretch>
        </p:blipFill>
        <p:spPr>
          <a:xfrm>
            <a:off x="1825600" y="1325650"/>
            <a:ext cx="5433323" cy="14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Namespaces</a:t>
            </a:r>
            <a:endParaRPr>
              <a:solidFill>
                <a:srgbClr val="3498DB"/>
              </a:solidFill>
              <a:latin typeface="Georgia"/>
              <a:ea typeface="Georgia"/>
              <a:cs typeface="Georgia"/>
              <a:sym typeface="Georgia"/>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1200"/>
              </a:spcBef>
              <a:spcAft>
                <a:spcPts val="0"/>
              </a:spcAft>
              <a:buClr>
                <a:schemeClr val="dk1"/>
              </a:buClr>
              <a:buSzPts val="1400"/>
              <a:buChar char="●"/>
            </a:pPr>
            <a:r>
              <a:rPr b="1" lang="en" sz="1400">
                <a:solidFill>
                  <a:schemeClr val="dk1"/>
                </a:solidFill>
                <a:latin typeface="Georgia"/>
                <a:ea typeface="Georgia"/>
                <a:cs typeface="Georgia"/>
                <a:sym typeface="Georgia"/>
              </a:rPr>
              <a:t>clr-namespace:</a:t>
            </a:r>
            <a:r>
              <a:rPr lang="en" sz="1400">
                <a:solidFill>
                  <a:schemeClr val="dk1"/>
                </a:solidFill>
                <a:latin typeface="Georgia"/>
                <a:ea typeface="Georgia"/>
                <a:cs typeface="Georgia"/>
                <a:sym typeface="Georgia"/>
              </a:rPr>
              <a:t> or </a:t>
            </a:r>
            <a:r>
              <a:rPr b="1" lang="en" sz="1400">
                <a:solidFill>
                  <a:schemeClr val="dk1"/>
                </a:solidFill>
                <a:latin typeface="Georgia"/>
                <a:ea typeface="Georgia"/>
                <a:cs typeface="Georgia"/>
                <a:sym typeface="Georgia"/>
              </a:rPr>
              <a:t>using:</a:t>
            </a:r>
            <a:r>
              <a:rPr lang="en" sz="1400">
                <a:solidFill>
                  <a:schemeClr val="dk1"/>
                </a:solidFill>
                <a:latin typeface="Georgia"/>
                <a:ea typeface="Georgia"/>
                <a:cs typeface="Georgia"/>
                <a:sym typeface="Georgia"/>
              </a:rPr>
              <a:t> – The CLR namespace declared within the assembly that contains the types to expose as XAML elements. This keyword is required.</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assembly=</a:t>
            </a:r>
            <a:r>
              <a:rPr lang="en" sz="1400">
                <a:solidFill>
                  <a:schemeClr val="dk1"/>
                </a:solidFill>
                <a:latin typeface="Georgia"/>
                <a:ea typeface="Georgia"/>
                <a:cs typeface="Georgia"/>
                <a:sym typeface="Georgia"/>
              </a:rPr>
              <a:t> –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a:solidFill>
                  <a:schemeClr val="dk1"/>
                </a:solidFill>
                <a:latin typeface="Georgia"/>
                <a:ea typeface="Georgia"/>
                <a:cs typeface="Georgia"/>
                <a:sym typeface="Georgia"/>
              </a:rPr>
              <a:t>A</a:t>
            </a:r>
            <a:r>
              <a:rPr lang="en" sz="1400">
                <a:solidFill>
                  <a:schemeClr val="dk1"/>
                </a:solidFill>
                <a:latin typeface="Georgia"/>
                <a:ea typeface="Georgia"/>
                <a:cs typeface="Georgia"/>
                <a:sym typeface="Georgia"/>
              </a:rPr>
              <a:t>ssembly that contains the referenced CLR namespace.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This value is the name of the assembly, without the file extension.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path to the assembly should be established as a reference in the project file that contains the XAML file that will reference the assembly. </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This keyword can be omitted if the </a:t>
            </a:r>
            <a:r>
              <a:rPr b="1" lang="en" sz="1400">
                <a:solidFill>
                  <a:schemeClr val="dk1"/>
                </a:solidFill>
                <a:latin typeface="Georgia"/>
                <a:ea typeface="Georgia"/>
                <a:cs typeface="Georgia"/>
                <a:sym typeface="Georgia"/>
              </a:rPr>
              <a:t>clr-namespace</a:t>
            </a:r>
            <a:r>
              <a:rPr lang="en" sz="1400">
                <a:solidFill>
                  <a:schemeClr val="dk1"/>
                </a:solidFill>
                <a:latin typeface="Georgia"/>
                <a:ea typeface="Georgia"/>
                <a:cs typeface="Georgia"/>
                <a:sym typeface="Georgia"/>
              </a:rPr>
              <a:t> value is within the same assembly as the application code that's referencing the types.</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pic>
        <p:nvPicPr>
          <p:cNvPr id="115" name="Shape 115"/>
          <p:cNvPicPr preferRelativeResize="0"/>
          <p:nvPr/>
        </p:nvPicPr>
        <p:blipFill>
          <a:blip r:embed="rId3">
            <a:alphaModFix/>
          </a:blip>
          <a:stretch>
            <a:fillRect/>
          </a:stretch>
        </p:blipFill>
        <p:spPr>
          <a:xfrm>
            <a:off x="2243138" y="3889250"/>
            <a:ext cx="4657725" cy="6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Shape 120"/>
          <p:cNvPicPr preferRelativeResize="0"/>
          <p:nvPr/>
        </p:nvPicPr>
        <p:blipFill>
          <a:blip r:embed="rId3">
            <a:alphaModFix/>
          </a:blip>
          <a:stretch>
            <a:fillRect/>
          </a:stretch>
        </p:blipFill>
        <p:spPr>
          <a:xfrm>
            <a:off x="1223950" y="1582375"/>
            <a:ext cx="6696075" cy="657225"/>
          </a:xfrm>
          <a:prstGeom prst="rect">
            <a:avLst/>
          </a:prstGeom>
          <a:noFill/>
          <a:ln>
            <a:noFill/>
          </a:ln>
        </p:spPr>
      </p:pic>
      <p:pic>
        <p:nvPicPr>
          <p:cNvPr id="121" name="Shape 121"/>
          <p:cNvPicPr preferRelativeResize="0"/>
          <p:nvPr/>
        </p:nvPicPr>
        <p:blipFill>
          <a:blip r:embed="rId4">
            <a:alphaModFix/>
          </a:blip>
          <a:stretch>
            <a:fillRect/>
          </a:stretch>
        </p:blipFill>
        <p:spPr>
          <a:xfrm>
            <a:off x="1924050" y="2690400"/>
            <a:ext cx="52959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Markup Extension</a:t>
            </a:r>
            <a:endParaRPr>
              <a:solidFill>
                <a:srgbClr val="3498DB"/>
              </a:solidFill>
              <a:latin typeface="Georgia"/>
              <a:ea typeface="Georgia"/>
              <a:cs typeface="Georgia"/>
              <a:sym typeface="Georgia"/>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markup extensions help enhance the power and flexibility of XAML by allowing element attributes to be set from a variety of sources.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Several XAML markup extensions are part of the XAML 2009 specification.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These appear in XAML files with the customary x namespace prefix:</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x:Static</a:t>
            </a:r>
            <a:r>
              <a:rPr lang="en" sz="1400">
                <a:solidFill>
                  <a:schemeClr val="dk1"/>
                </a:solidFill>
                <a:latin typeface="Georgia"/>
                <a:ea typeface="Georgia"/>
                <a:cs typeface="Georgia"/>
                <a:sym typeface="Georgia"/>
              </a:rPr>
              <a:t> – reference static properties, fields, or enumeration members.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x:Reference</a:t>
            </a:r>
            <a:r>
              <a:rPr lang="en" sz="1400">
                <a:solidFill>
                  <a:schemeClr val="dk1"/>
                </a:solidFill>
                <a:latin typeface="Georgia"/>
                <a:ea typeface="Georgia"/>
                <a:cs typeface="Georgia"/>
                <a:sym typeface="Georgia"/>
              </a:rPr>
              <a:t> – reference named elements on the page.</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x:Type</a:t>
            </a:r>
            <a:r>
              <a:rPr lang="en" sz="1400">
                <a:solidFill>
                  <a:schemeClr val="dk1"/>
                </a:solidFill>
                <a:latin typeface="Georgia"/>
                <a:ea typeface="Georgia"/>
                <a:cs typeface="Georgia"/>
                <a:sym typeface="Georgia"/>
              </a:rPr>
              <a:t> – set an attribute to a System.Type object.</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x:Array</a:t>
            </a:r>
            <a:r>
              <a:rPr lang="en" sz="1400">
                <a:solidFill>
                  <a:schemeClr val="dk1"/>
                </a:solidFill>
                <a:latin typeface="Georgia"/>
                <a:ea typeface="Georgia"/>
                <a:cs typeface="Georgia"/>
                <a:sym typeface="Georgia"/>
              </a:rPr>
              <a:t> – construct an array of objects of a particular type.</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Char char="○"/>
            </a:pPr>
            <a:r>
              <a:rPr b="1" lang="en" sz="1400">
                <a:solidFill>
                  <a:schemeClr val="dk1"/>
                </a:solidFill>
                <a:latin typeface="Georgia"/>
                <a:ea typeface="Georgia"/>
                <a:cs typeface="Georgia"/>
                <a:sym typeface="Georgia"/>
              </a:rPr>
              <a:t>x:Null</a:t>
            </a:r>
            <a:r>
              <a:rPr lang="en" sz="1400">
                <a:solidFill>
                  <a:schemeClr val="dk1"/>
                </a:solidFill>
                <a:latin typeface="Georgia"/>
                <a:ea typeface="Georgia"/>
                <a:cs typeface="Georgia"/>
                <a:sym typeface="Georgia"/>
              </a:rPr>
              <a:t> – set an attribute to a null value.</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2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134125" y="0"/>
            <a:ext cx="8520600" cy="7743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x:Static Markup Extension</a:t>
            </a:r>
            <a:endParaRPr sz="2400">
              <a:latin typeface="Georgia"/>
              <a:ea typeface="Georgia"/>
              <a:cs typeface="Georgia"/>
              <a:sym typeface="Georgia"/>
            </a:endParaRPr>
          </a:p>
          <a:p>
            <a:pPr indent="0" lvl="0" marL="0">
              <a:spcBef>
                <a:spcPts val="1200"/>
              </a:spcBef>
              <a:spcAft>
                <a:spcPts val="0"/>
              </a:spcAft>
              <a:buNone/>
            </a:pPr>
            <a:r>
              <a:t/>
            </a:r>
            <a:endParaRPr>
              <a:latin typeface="Georgia"/>
              <a:ea typeface="Georgia"/>
              <a:cs typeface="Georgia"/>
              <a:sym typeface="Georgia"/>
            </a:endParaRPr>
          </a:p>
        </p:txBody>
      </p:sp>
      <p:sp>
        <p:nvSpPr>
          <p:cNvPr id="133" name="Shape 133"/>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x:Static</a:t>
            </a:r>
            <a:r>
              <a:rPr lang="en" sz="1400">
                <a:solidFill>
                  <a:schemeClr val="dk1"/>
                </a:solidFill>
                <a:highlight>
                  <a:srgbClr val="FFFFFF"/>
                </a:highlight>
                <a:latin typeface="Georgia"/>
                <a:ea typeface="Georgia"/>
                <a:cs typeface="Georgia"/>
                <a:sym typeface="Georgia"/>
              </a:rPr>
              <a:t> markup extension is supported by the </a:t>
            </a:r>
            <a:r>
              <a:rPr lang="en" sz="1400">
                <a:solidFill>
                  <a:schemeClr val="dk1"/>
                </a:solidFill>
                <a:highlight>
                  <a:srgbClr val="F9F9F9"/>
                </a:highlight>
                <a:latin typeface="Georgia"/>
                <a:ea typeface="Georgia"/>
                <a:cs typeface="Georgia"/>
                <a:sym typeface="Georgia"/>
              </a:rPr>
              <a:t>StaticExtension</a:t>
            </a:r>
            <a:r>
              <a:rPr lang="en" sz="1400">
                <a:solidFill>
                  <a:schemeClr val="dk1"/>
                </a:solidFill>
                <a:highlight>
                  <a:srgbClr val="FFFFFF"/>
                </a:highlight>
                <a:latin typeface="Georgia"/>
                <a:ea typeface="Georgia"/>
                <a:cs typeface="Georgia"/>
                <a:sym typeface="Georgia"/>
              </a:rPr>
              <a:t> class. The class has a single property named </a:t>
            </a:r>
            <a:r>
              <a:rPr lang="en" sz="1400">
                <a:solidFill>
                  <a:schemeClr val="dk1"/>
                </a:solidFill>
                <a:highlight>
                  <a:srgbClr val="F9F9F9"/>
                </a:highlight>
                <a:latin typeface="Georgia"/>
                <a:ea typeface="Georgia"/>
                <a:cs typeface="Georgia"/>
                <a:sym typeface="Georgia"/>
              </a:rPr>
              <a:t>Member</a:t>
            </a:r>
            <a:r>
              <a:rPr lang="en" sz="1400">
                <a:solidFill>
                  <a:schemeClr val="dk1"/>
                </a:solidFill>
                <a:highlight>
                  <a:srgbClr val="FFFFFF"/>
                </a:highlight>
                <a:latin typeface="Georgia"/>
                <a:ea typeface="Georgia"/>
                <a:cs typeface="Georgia"/>
                <a:sym typeface="Georgia"/>
              </a:rPr>
              <a:t> of type </a:t>
            </a:r>
            <a:r>
              <a:rPr lang="en" sz="1400">
                <a:solidFill>
                  <a:schemeClr val="dk1"/>
                </a:solidFill>
                <a:highlight>
                  <a:srgbClr val="F9F9F9"/>
                </a:highlight>
                <a:latin typeface="Georgia"/>
                <a:ea typeface="Georgia"/>
                <a:cs typeface="Georgia"/>
                <a:sym typeface="Georgia"/>
              </a:rPr>
              <a:t>string</a:t>
            </a:r>
            <a:r>
              <a:rPr lang="en" sz="1400">
                <a:solidFill>
                  <a:schemeClr val="dk1"/>
                </a:solidFill>
                <a:highlight>
                  <a:srgbClr val="FFFFFF"/>
                </a:highlight>
                <a:latin typeface="Georgia"/>
                <a:ea typeface="Georgia"/>
                <a:cs typeface="Georgia"/>
                <a:sym typeface="Georgia"/>
              </a:rPr>
              <a:t> that you set to the name of a public constant, static property, static field, or enumeration member.</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Several ways to use the </a:t>
            </a:r>
            <a:r>
              <a:rPr lang="en" sz="1400">
                <a:solidFill>
                  <a:schemeClr val="dk1"/>
                </a:solidFill>
                <a:highlight>
                  <a:srgbClr val="F9F9F9"/>
                </a:highlight>
                <a:latin typeface="Georgia"/>
                <a:ea typeface="Georgia"/>
                <a:cs typeface="Georgia"/>
                <a:sym typeface="Georgia"/>
              </a:rPr>
              <a:t>x:Static</a:t>
            </a:r>
            <a:r>
              <a:rPr lang="en" sz="1400">
                <a:solidFill>
                  <a:schemeClr val="dk1"/>
                </a:solidFill>
                <a:highlight>
                  <a:srgbClr val="FFFFFF"/>
                </a:highlight>
                <a:latin typeface="Georgia"/>
                <a:ea typeface="Georgia"/>
                <a:cs typeface="Georgia"/>
                <a:sym typeface="Georgia"/>
              </a:rPr>
              <a:t> markup extension :-</a:t>
            </a:r>
            <a:endParaRPr sz="1400">
              <a:solidFill>
                <a:schemeClr val="dk1"/>
              </a:solidFill>
              <a:highlight>
                <a:srgbClr val="FFFFFF"/>
              </a:highlight>
              <a:latin typeface="Georgia"/>
              <a:ea typeface="Georgia"/>
              <a:cs typeface="Georgia"/>
              <a:sym typeface="Georgia"/>
            </a:endParaRPr>
          </a:p>
        </p:txBody>
      </p:sp>
      <p:pic>
        <p:nvPicPr>
          <p:cNvPr id="134" name="Shape 134"/>
          <p:cNvPicPr preferRelativeResize="0"/>
          <p:nvPr/>
        </p:nvPicPr>
        <p:blipFill>
          <a:blip r:embed="rId3">
            <a:alphaModFix/>
          </a:blip>
          <a:stretch>
            <a:fillRect/>
          </a:stretch>
        </p:blipFill>
        <p:spPr>
          <a:xfrm>
            <a:off x="451925" y="2185425"/>
            <a:ext cx="4869200" cy="904925"/>
          </a:xfrm>
          <a:prstGeom prst="rect">
            <a:avLst/>
          </a:prstGeom>
          <a:noFill/>
          <a:ln>
            <a:noFill/>
          </a:ln>
        </p:spPr>
      </p:pic>
      <p:pic>
        <p:nvPicPr>
          <p:cNvPr id="135" name="Shape 135"/>
          <p:cNvPicPr preferRelativeResize="0"/>
          <p:nvPr/>
        </p:nvPicPr>
        <p:blipFill>
          <a:blip r:embed="rId4">
            <a:alphaModFix/>
          </a:blip>
          <a:stretch>
            <a:fillRect/>
          </a:stretch>
        </p:blipFill>
        <p:spPr>
          <a:xfrm>
            <a:off x="483100" y="3239550"/>
            <a:ext cx="4838026" cy="161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457875" y="760150"/>
            <a:ext cx="6419075" cy="714375"/>
          </a:xfrm>
          <a:prstGeom prst="rect">
            <a:avLst/>
          </a:prstGeom>
          <a:noFill/>
          <a:ln>
            <a:noFill/>
          </a:ln>
        </p:spPr>
      </p:pic>
      <p:pic>
        <p:nvPicPr>
          <p:cNvPr id="141" name="Shape 141"/>
          <p:cNvPicPr preferRelativeResize="0"/>
          <p:nvPr/>
        </p:nvPicPr>
        <p:blipFill>
          <a:blip r:embed="rId4">
            <a:alphaModFix/>
          </a:blip>
          <a:stretch>
            <a:fillRect/>
          </a:stretch>
        </p:blipFill>
        <p:spPr>
          <a:xfrm>
            <a:off x="457875" y="2081625"/>
            <a:ext cx="6419075" cy="714375"/>
          </a:xfrm>
          <a:prstGeom prst="rect">
            <a:avLst/>
          </a:prstGeom>
          <a:noFill/>
          <a:ln>
            <a:noFill/>
          </a:ln>
        </p:spPr>
      </p:pic>
      <p:pic>
        <p:nvPicPr>
          <p:cNvPr id="142" name="Shape 142"/>
          <p:cNvPicPr preferRelativeResize="0"/>
          <p:nvPr/>
        </p:nvPicPr>
        <p:blipFill>
          <a:blip r:embed="rId5">
            <a:alphaModFix/>
          </a:blip>
          <a:stretch>
            <a:fillRect/>
          </a:stretch>
        </p:blipFill>
        <p:spPr>
          <a:xfrm>
            <a:off x="422350" y="3339100"/>
            <a:ext cx="6419076" cy="71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54325" y="75625"/>
            <a:ext cx="8520600" cy="7413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x:Reference Markup Extension</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x:Reference</a:t>
            </a:r>
            <a:r>
              <a:rPr lang="en" sz="1400">
                <a:solidFill>
                  <a:srgbClr val="000000"/>
                </a:solidFill>
                <a:highlight>
                  <a:srgbClr val="FFFFFF"/>
                </a:highlight>
                <a:latin typeface="Georgia"/>
                <a:ea typeface="Georgia"/>
                <a:cs typeface="Georgia"/>
                <a:sym typeface="Georgia"/>
              </a:rPr>
              <a:t> markup extension is supported by the </a:t>
            </a:r>
            <a:r>
              <a:rPr lang="en" sz="1400">
                <a:solidFill>
                  <a:srgbClr val="000000"/>
                </a:solidFill>
                <a:highlight>
                  <a:srgbClr val="F9F9F9"/>
                </a:highlight>
                <a:latin typeface="Georgia"/>
                <a:ea typeface="Georgia"/>
                <a:cs typeface="Georgia"/>
                <a:sym typeface="Georgia"/>
              </a:rPr>
              <a:t>ReferenceExtension</a:t>
            </a:r>
            <a:r>
              <a:rPr lang="en" sz="1400">
                <a:solidFill>
                  <a:srgbClr val="000000"/>
                </a:solidFill>
                <a:highlight>
                  <a:srgbClr val="FFFFFF"/>
                </a:highlight>
                <a:latin typeface="Georgia"/>
                <a:ea typeface="Georgia"/>
                <a:cs typeface="Georgia"/>
                <a:sym typeface="Georgia"/>
              </a:rPr>
              <a:t> class. The class has a single property named </a:t>
            </a:r>
            <a:r>
              <a:rPr lang="en" sz="1400">
                <a:solidFill>
                  <a:srgbClr val="000000"/>
                </a:solidFill>
                <a:highlight>
                  <a:srgbClr val="F9F9F9"/>
                </a:highlight>
                <a:latin typeface="Georgia"/>
                <a:ea typeface="Georgia"/>
                <a:cs typeface="Georgia"/>
                <a:sym typeface="Georgia"/>
              </a:rPr>
              <a:t>Name</a:t>
            </a:r>
            <a:r>
              <a:rPr lang="en" sz="1400">
                <a:solidFill>
                  <a:srgbClr val="000000"/>
                </a:solidFill>
                <a:highlight>
                  <a:srgbClr val="FFFFFF"/>
                </a:highlight>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string</a:t>
            </a:r>
            <a:r>
              <a:rPr lang="en" sz="1400">
                <a:solidFill>
                  <a:srgbClr val="000000"/>
                </a:solidFill>
                <a:highlight>
                  <a:srgbClr val="FFFFFF"/>
                </a:highlight>
                <a:latin typeface="Georgia"/>
                <a:ea typeface="Georgia"/>
                <a:cs typeface="Georgia"/>
                <a:sym typeface="Georgia"/>
              </a:rPr>
              <a:t> that you set to the name of an element on the page that has been given a name with </a:t>
            </a:r>
            <a:r>
              <a:rPr lang="en" sz="1400">
                <a:solidFill>
                  <a:srgbClr val="000000"/>
                </a:solidFill>
                <a:highlight>
                  <a:srgbClr val="F9F9F9"/>
                </a:highlight>
                <a:latin typeface="Georgia"/>
                <a:ea typeface="Georgia"/>
                <a:cs typeface="Georgia"/>
                <a:sym typeface="Georgia"/>
              </a:rPr>
              <a:t>x:Name</a:t>
            </a:r>
            <a:r>
              <a:rPr lang="en" sz="1400">
                <a:solidFill>
                  <a:srgbClr val="000000"/>
                </a:solidFill>
                <a:highlight>
                  <a:srgbClr val="FFFFFF"/>
                </a:highlight>
                <a:latin typeface="Georgia"/>
                <a:ea typeface="Georgia"/>
                <a:cs typeface="Georgia"/>
                <a:sym typeface="Georgia"/>
              </a:rPr>
              <a:t>. This </a:t>
            </a:r>
            <a:r>
              <a:rPr lang="en" sz="1400">
                <a:solidFill>
                  <a:srgbClr val="000000"/>
                </a:solidFill>
                <a:highlight>
                  <a:srgbClr val="F9F9F9"/>
                </a:highlight>
                <a:latin typeface="Georgia"/>
                <a:ea typeface="Georgia"/>
                <a:cs typeface="Georgia"/>
                <a:sym typeface="Georgia"/>
              </a:rPr>
              <a:t>Name</a:t>
            </a:r>
            <a:r>
              <a:rPr lang="en" sz="1400">
                <a:solidFill>
                  <a:srgbClr val="000000"/>
                </a:solidFill>
                <a:highlight>
                  <a:srgbClr val="FFFFFF"/>
                </a:highlight>
                <a:latin typeface="Georgia"/>
                <a:ea typeface="Georgia"/>
                <a:cs typeface="Georgia"/>
                <a:sym typeface="Georgia"/>
              </a:rPr>
              <a:t> property is the content property of </a:t>
            </a:r>
            <a:r>
              <a:rPr lang="en" sz="1400">
                <a:solidFill>
                  <a:srgbClr val="000000"/>
                </a:solidFill>
                <a:highlight>
                  <a:srgbClr val="F9F9F9"/>
                </a:highlight>
                <a:latin typeface="Georgia"/>
                <a:ea typeface="Georgia"/>
                <a:cs typeface="Georgia"/>
                <a:sym typeface="Georgia"/>
              </a:rPr>
              <a:t>ReferenceExtension</a:t>
            </a:r>
            <a:r>
              <a:rPr lang="en" sz="1400">
                <a:solidFill>
                  <a:srgbClr val="000000"/>
                </a:solidFill>
                <a:highlight>
                  <a:srgbClr val="FFFFFF"/>
                </a:highlight>
                <a:latin typeface="Georgia"/>
                <a:ea typeface="Georgia"/>
                <a:cs typeface="Georgia"/>
                <a:sym typeface="Georgia"/>
              </a:rPr>
              <a:t>, so </a:t>
            </a:r>
            <a:r>
              <a:rPr lang="en" sz="1400">
                <a:solidFill>
                  <a:srgbClr val="000000"/>
                </a:solidFill>
                <a:highlight>
                  <a:srgbClr val="F9F9F9"/>
                </a:highlight>
                <a:latin typeface="Georgia"/>
                <a:ea typeface="Georgia"/>
                <a:cs typeface="Georgia"/>
                <a:sym typeface="Georgia"/>
              </a:rPr>
              <a:t>Name=</a:t>
            </a:r>
            <a:r>
              <a:rPr lang="en" sz="1400">
                <a:solidFill>
                  <a:srgbClr val="000000"/>
                </a:solidFill>
                <a:highlight>
                  <a:srgbClr val="FFFFFF"/>
                </a:highlight>
                <a:latin typeface="Georgia"/>
                <a:ea typeface="Georgia"/>
                <a:cs typeface="Georgia"/>
                <a:sym typeface="Georgia"/>
              </a:rPr>
              <a:t> is not required when </a:t>
            </a:r>
            <a:r>
              <a:rPr lang="en" sz="1400">
                <a:solidFill>
                  <a:srgbClr val="000000"/>
                </a:solidFill>
                <a:highlight>
                  <a:srgbClr val="F9F9F9"/>
                </a:highlight>
                <a:latin typeface="Georgia"/>
                <a:ea typeface="Georgia"/>
                <a:cs typeface="Georgia"/>
                <a:sym typeface="Georgia"/>
              </a:rPr>
              <a:t>x:Reference</a:t>
            </a:r>
            <a:r>
              <a:rPr lang="en" sz="1400">
                <a:solidFill>
                  <a:srgbClr val="000000"/>
                </a:solidFill>
                <a:highlight>
                  <a:srgbClr val="FFFFFF"/>
                </a:highlight>
                <a:latin typeface="Georgia"/>
                <a:ea typeface="Georgia"/>
                <a:cs typeface="Georgia"/>
                <a:sym typeface="Georgia"/>
              </a:rPr>
              <a:t> appears in curly braces.</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sz="1200">
                <a:solidFill>
                  <a:schemeClr val="dk1"/>
                </a:solidFill>
                <a:highlight>
                  <a:srgbClr val="FFFFFF"/>
                </a:highlight>
              </a:rPr>
              <a:t> </a:t>
            </a:r>
            <a:r>
              <a:rPr lang="en">
                <a:solidFill>
                  <a:schemeClr val="dk1"/>
                </a:solidFill>
                <a:highlight>
                  <a:srgbClr val="FFFFFF"/>
                </a:highlight>
                <a:latin typeface="Georgia"/>
                <a:ea typeface="Georgia"/>
                <a:cs typeface="Georgia"/>
                <a:sym typeface="Georgia"/>
              </a:rPr>
              <a:t>Uses of </a:t>
            </a:r>
            <a:r>
              <a:rPr lang="en">
                <a:solidFill>
                  <a:schemeClr val="dk1"/>
                </a:solidFill>
                <a:highlight>
                  <a:srgbClr val="F9F9F9"/>
                </a:highlight>
                <a:latin typeface="Georgia"/>
                <a:ea typeface="Georgia"/>
                <a:cs typeface="Georgia"/>
                <a:sym typeface="Georgia"/>
              </a:rPr>
              <a:t>x:Reference</a:t>
            </a:r>
            <a:r>
              <a:rPr lang="en">
                <a:solidFill>
                  <a:schemeClr val="dk1"/>
                </a:solidFill>
                <a:highlight>
                  <a:srgbClr val="FFFFFF"/>
                </a:highlight>
                <a:latin typeface="Georgia"/>
                <a:ea typeface="Georgia"/>
                <a:cs typeface="Georgia"/>
                <a:sym typeface="Georgia"/>
              </a:rPr>
              <a:t> with data bindings :</a:t>
            </a:r>
            <a:endParaRPr>
              <a:solidFill>
                <a:schemeClr val="dk1"/>
              </a:solidFill>
              <a:highlight>
                <a:srgbClr val="FFFFFF"/>
              </a:highlight>
              <a:latin typeface="Georgia"/>
              <a:ea typeface="Georgia"/>
              <a:cs typeface="Georgia"/>
              <a:sym typeface="Georgia"/>
            </a:endParaRPr>
          </a:p>
          <a:p>
            <a:pPr indent="-317500" lvl="0" marL="457200">
              <a:spcBef>
                <a:spcPts val="160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It is used to set the </a:t>
            </a:r>
            <a:r>
              <a:rPr lang="en" sz="1400">
                <a:solidFill>
                  <a:schemeClr val="dk1"/>
                </a:solidFill>
                <a:highlight>
                  <a:srgbClr val="F9F9F9"/>
                </a:highlight>
                <a:latin typeface="Georgia"/>
                <a:ea typeface="Georgia"/>
                <a:cs typeface="Georgia"/>
                <a:sym typeface="Georgia"/>
              </a:rPr>
              <a:t>Source</a:t>
            </a:r>
            <a:r>
              <a:rPr lang="en" sz="1400">
                <a:solidFill>
                  <a:schemeClr val="dk1"/>
                </a:solidFill>
                <a:highlight>
                  <a:srgbClr val="FFFFFF"/>
                </a:highlight>
                <a:latin typeface="Georgia"/>
                <a:ea typeface="Georgia"/>
                <a:cs typeface="Georgia"/>
                <a:sym typeface="Georgia"/>
              </a:rPr>
              <a:t> property of the </a:t>
            </a:r>
            <a:r>
              <a:rPr lang="en" sz="1400">
                <a:solidFill>
                  <a:schemeClr val="dk1"/>
                </a:solidFill>
                <a:highlight>
                  <a:srgbClr val="F9F9F9"/>
                </a:highlight>
                <a:latin typeface="Georgia"/>
                <a:ea typeface="Georgia"/>
                <a:cs typeface="Georgia"/>
                <a:sym typeface="Georgia"/>
              </a:rPr>
              <a:t>Binding</a:t>
            </a:r>
            <a:r>
              <a:rPr lang="en" sz="1400">
                <a:solidFill>
                  <a:schemeClr val="dk1"/>
                </a:solidFill>
                <a:highlight>
                  <a:srgbClr val="FFFFFF"/>
                </a:highlight>
                <a:latin typeface="Georgia"/>
                <a:ea typeface="Georgia"/>
                <a:cs typeface="Georgia"/>
                <a:sym typeface="Georgia"/>
              </a:rPr>
              <a:t> object</a:t>
            </a:r>
            <a:endParaRPr sz="1400">
              <a:solidFill>
                <a:schemeClr val="dk1"/>
              </a:solidFill>
              <a:highlight>
                <a:srgbClr val="FFFFFF"/>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It is used to set the </a:t>
            </a:r>
            <a:r>
              <a:rPr lang="en" sz="1400">
                <a:solidFill>
                  <a:schemeClr val="dk1"/>
                </a:solidFill>
                <a:highlight>
                  <a:srgbClr val="F9F9F9"/>
                </a:highlight>
                <a:latin typeface="Georgia"/>
                <a:ea typeface="Georgia"/>
                <a:cs typeface="Georgia"/>
                <a:sym typeface="Georgia"/>
              </a:rPr>
              <a:t>BindingContext</a:t>
            </a:r>
            <a:r>
              <a:rPr lang="en" sz="1400">
                <a:solidFill>
                  <a:schemeClr val="dk1"/>
                </a:solidFill>
                <a:highlight>
                  <a:srgbClr val="FFFFFF"/>
                </a:highlight>
                <a:latin typeface="Georgia"/>
                <a:ea typeface="Georgia"/>
                <a:cs typeface="Georgia"/>
                <a:sym typeface="Georgia"/>
              </a:rPr>
              <a:t> property for two data bindings</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152400" y="152400"/>
            <a:ext cx="5559450" cy="4991100"/>
          </a:xfrm>
          <a:prstGeom prst="rect">
            <a:avLst/>
          </a:prstGeom>
          <a:noFill/>
          <a:ln>
            <a:noFill/>
          </a:ln>
        </p:spPr>
      </p:pic>
      <p:pic>
        <p:nvPicPr>
          <p:cNvPr id="154" name="Shape 154"/>
          <p:cNvPicPr preferRelativeResize="0"/>
          <p:nvPr/>
        </p:nvPicPr>
        <p:blipFill>
          <a:blip r:embed="rId4">
            <a:alphaModFix/>
          </a:blip>
          <a:stretch>
            <a:fillRect/>
          </a:stretch>
        </p:blipFill>
        <p:spPr>
          <a:xfrm>
            <a:off x="5821600" y="113675"/>
            <a:ext cx="2735800" cy="495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212250" y="12532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x:Type Markup Extension</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160" name="Shape 160"/>
          <p:cNvSpPr txBox="1"/>
          <p:nvPr>
            <p:ph idx="1" type="body"/>
          </p:nvPr>
        </p:nvSpPr>
        <p:spPr>
          <a:xfrm>
            <a:off x="311700" y="1102750"/>
            <a:ext cx="8520600" cy="387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x:Type</a:t>
            </a:r>
            <a:r>
              <a:rPr lang="en" sz="1400">
                <a:solidFill>
                  <a:srgbClr val="000000"/>
                </a:solidFill>
                <a:highlight>
                  <a:srgbClr val="FFFFFF"/>
                </a:highlight>
                <a:latin typeface="Georgia"/>
                <a:ea typeface="Georgia"/>
                <a:cs typeface="Georgia"/>
                <a:sym typeface="Georgia"/>
              </a:rPr>
              <a:t> markup extension is the XAML equivalent of the C# </a:t>
            </a:r>
            <a:r>
              <a:rPr lang="en" sz="1400">
                <a:solidFill>
                  <a:srgbClr val="000000"/>
                </a:solidFill>
                <a:highlight>
                  <a:srgbClr val="F9F9F9"/>
                </a:highlight>
                <a:uFill>
                  <a:noFill/>
                </a:uFill>
                <a:latin typeface="Georgia"/>
                <a:ea typeface="Georgia"/>
                <a:cs typeface="Georgia"/>
                <a:sym typeface="Georgia"/>
                <a:hlinkClick r:id="rId3"/>
              </a:rPr>
              <a:t>typeof</a:t>
            </a:r>
            <a:r>
              <a:rPr lang="en" sz="1400">
                <a:solidFill>
                  <a:srgbClr val="000000"/>
                </a:solidFill>
                <a:highlight>
                  <a:srgbClr val="FFFFFF"/>
                </a:highlight>
                <a:latin typeface="Georgia"/>
                <a:ea typeface="Georgia"/>
                <a:cs typeface="Georgia"/>
                <a:sym typeface="Georgia"/>
              </a:rPr>
              <a:t> keyword.</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rgbClr val="000000"/>
                </a:solidFill>
                <a:highlight>
                  <a:srgbClr val="FFFFFF"/>
                </a:highlight>
                <a:latin typeface="Georgia"/>
                <a:ea typeface="Georgia"/>
                <a:cs typeface="Georgia"/>
                <a:sym typeface="Georgia"/>
              </a:rPr>
              <a:t>It is supported by the </a:t>
            </a:r>
            <a:r>
              <a:rPr lang="en" sz="1400">
                <a:solidFill>
                  <a:srgbClr val="000000"/>
                </a:solidFill>
                <a:highlight>
                  <a:srgbClr val="F9F9F9"/>
                </a:highlight>
                <a:latin typeface="Georgia"/>
                <a:ea typeface="Georgia"/>
                <a:cs typeface="Georgia"/>
                <a:sym typeface="Georgia"/>
              </a:rPr>
              <a:t>TypeExtension</a:t>
            </a:r>
            <a:r>
              <a:rPr lang="en" sz="1400">
                <a:solidFill>
                  <a:srgbClr val="000000"/>
                </a:solidFill>
                <a:highlight>
                  <a:srgbClr val="FFFFFF"/>
                </a:highlight>
                <a:latin typeface="Georgia"/>
                <a:ea typeface="Georgia"/>
                <a:cs typeface="Georgia"/>
                <a:sym typeface="Georgia"/>
              </a:rPr>
              <a:t> class, which defines one property named </a:t>
            </a:r>
            <a:r>
              <a:rPr lang="en" sz="1400">
                <a:solidFill>
                  <a:srgbClr val="000000"/>
                </a:solidFill>
                <a:highlight>
                  <a:srgbClr val="F9F9F9"/>
                </a:highlight>
                <a:latin typeface="Georgia"/>
                <a:ea typeface="Georgia"/>
                <a:cs typeface="Georgia"/>
                <a:sym typeface="Georgia"/>
              </a:rPr>
              <a:t>TypeName</a:t>
            </a:r>
            <a:r>
              <a:rPr lang="en" sz="1400">
                <a:solidFill>
                  <a:srgbClr val="000000"/>
                </a:solidFill>
                <a:highlight>
                  <a:srgbClr val="FFFFFF"/>
                </a:highlight>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string</a:t>
            </a:r>
            <a:r>
              <a:rPr lang="en" sz="1400">
                <a:solidFill>
                  <a:srgbClr val="000000"/>
                </a:solidFill>
                <a:highlight>
                  <a:srgbClr val="FFFFFF"/>
                </a:highlight>
                <a:latin typeface="Georgia"/>
                <a:ea typeface="Georgia"/>
                <a:cs typeface="Georgia"/>
                <a:sym typeface="Georgia"/>
              </a:rPr>
              <a:t> that is set to a class or structure name. </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x:Type</a:t>
            </a:r>
            <a:r>
              <a:rPr lang="en" sz="1400">
                <a:solidFill>
                  <a:srgbClr val="000000"/>
                </a:solidFill>
                <a:highlight>
                  <a:srgbClr val="FFFFFF"/>
                </a:highlight>
                <a:latin typeface="Georgia"/>
                <a:ea typeface="Georgia"/>
                <a:cs typeface="Georgia"/>
                <a:sym typeface="Georgia"/>
              </a:rPr>
              <a:t> markup extension returns the </a:t>
            </a:r>
            <a:r>
              <a:rPr lang="en" sz="1400">
                <a:solidFill>
                  <a:srgbClr val="000000"/>
                </a:solidFill>
                <a:highlight>
                  <a:srgbClr val="F9F9F9"/>
                </a:highlight>
                <a:latin typeface="Georgia"/>
                <a:ea typeface="Georgia"/>
                <a:cs typeface="Georgia"/>
                <a:sym typeface="Georgia"/>
              </a:rPr>
              <a:t>System.Type</a:t>
            </a:r>
            <a:r>
              <a:rPr lang="en" sz="1400">
                <a:solidFill>
                  <a:srgbClr val="000000"/>
                </a:solidFill>
                <a:highlight>
                  <a:srgbClr val="FFFFFF"/>
                </a:highlight>
                <a:latin typeface="Georgia"/>
                <a:ea typeface="Georgia"/>
                <a:cs typeface="Georgia"/>
                <a:sym typeface="Georgia"/>
              </a:rPr>
              <a:t> object of that class or structure. </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rPr lang="en">
                <a:solidFill>
                  <a:schemeClr val="dk1"/>
                </a:solidFill>
                <a:highlight>
                  <a:srgbClr val="FFFFFF"/>
                </a:highlight>
                <a:latin typeface="Georgia"/>
                <a:ea typeface="Georgia"/>
                <a:cs typeface="Georgia"/>
                <a:sym typeface="Georgia"/>
              </a:rPr>
              <a:t>Properties that have arguments of type </a:t>
            </a:r>
            <a:r>
              <a:rPr lang="en">
                <a:solidFill>
                  <a:schemeClr val="dk1"/>
                </a:solidFill>
                <a:highlight>
                  <a:srgbClr val="F9F9F9"/>
                </a:highlight>
                <a:latin typeface="Georgia"/>
                <a:ea typeface="Georgia"/>
                <a:cs typeface="Georgia"/>
                <a:sym typeface="Georgia"/>
              </a:rPr>
              <a:t>Type :</a:t>
            </a:r>
            <a:endParaRPr>
              <a:solidFill>
                <a:schemeClr val="dk1"/>
              </a:solidFill>
              <a:highlight>
                <a:srgbClr val="F9F9F9"/>
              </a:highlight>
              <a:latin typeface="Georgia"/>
              <a:ea typeface="Georgia"/>
              <a:cs typeface="Georgia"/>
              <a:sym typeface="Georgia"/>
            </a:endParaRPr>
          </a:p>
          <a:p>
            <a:pPr indent="-317500" lvl="0" marL="457200">
              <a:spcBef>
                <a:spcPts val="160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uFill>
                  <a:noFill/>
                </a:uFill>
                <a:latin typeface="Georgia"/>
                <a:ea typeface="Georgia"/>
                <a:cs typeface="Georgia"/>
                <a:sym typeface="Georgia"/>
                <a:hlinkClick r:id="rId4"/>
              </a:rPr>
              <a:t>TargetType</a:t>
            </a:r>
            <a:r>
              <a:rPr lang="en" sz="1400">
                <a:solidFill>
                  <a:srgbClr val="000000"/>
                </a:solidFill>
                <a:highlight>
                  <a:srgbClr val="FFFFFF"/>
                </a:highlight>
                <a:latin typeface="Georgia"/>
                <a:ea typeface="Georgia"/>
                <a:cs typeface="Georgia"/>
                <a:sym typeface="Georgia"/>
              </a:rPr>
              <a:t> property of </a:t>
            </a:r>
            <a:r>
              <a:rPr lang="en" sz="1400">
                <a:solidFill>
                  <a:srgbClr val="000000"/>
                </a:solidFill>
                <a:highlight>
                  <a:srgbClr val="F9F9F9"/>
                </a:highlight>
                <a:latin typeface="Georgia"/>
                <a:ea typeface="Georgia"/>
                <a:cs typeface="Georgia"/>
                <a:sym typeface="Georgia"/>
              </a:rPr>
              <a:t>Style</a:t>
            </a:r>
            <a:endParaRPr sz="1400">
              <a:solidFill>
                <a:srgbClr val="000000"/>
              </a:solidFill>
              <a:highlight>
                <a:srgbClr val="F9F9F9"/>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FFFFF"/>
                </a:highlight>
                <a:uFill>
                  <a:noFill/>
                </a:uFill>
                <a:latin typeface="Georgia"/>
                <a:ea typeface="Georgia"/>
                <a:cs typeface="Georgia"/>
                <a:sym typeface="Georgia"/>
                <a:hlinkClick r:id="rId5"/>
              </a:rPr>
              <a:t>x:TypeArguments</a:t>
            </a:r>
            <a:r>
              <a:rPr lang="en" sz="1400">
                <a:solidFill>
                  <a:srgbClr val="000000"/>
                </a:solidFill>
                <a:highlight>
                  <a:srgbClr val="FFFFFF"/>
                </a:highlight>
                <a:latin typeface="Georgia"/>
                <a:ea typeface="Georgia"/>
                <a:cs typeface="Georgia"/>
                <a:sym typeface="Georgia"/>
              </a:rPr>
              <a:t> attribute used to specify arguments in generic classes</a:t>
            </a:r>
            <a:endParaRPr sz="1400">
              <a:solidFill>
                <a:srgbClr val="000000"/>
              </a:solidFill>
              <a:highlight>
                <a:srgbClr val="FFFFFF"/>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9F9F9"/>
                </a:highlight>
                <a:latin typeface="Georgia"/>
                <a:ea typeface="Georgia"/>
                <a:cs typeface="Georgia"/>
                <a:sym typeface="Georgia"/>
              </a:rPr>
              <a:t>x:Type</a:t>
            </a:r>
            <a:r>
              <a:rPr lang="en" sz="1400">
                <a:solidFill>
                  <a:srgbClr val="000000"/>
                </a:solidFill>
                <a:highlight>
                  <a:srgbClr val="FFFFFF"/>
                </a:highlight>
                <a:latin typeface="Georgia"/>
                <a:ea typeface="Georgia"/>
                <a:cs typeface="Georgia"/>
                <a:sym typeface="Georgia"/>
              </a:rPr>
              <a:t> </a:t>
            </a:r>
            <a:r>
              <a:rPr i="1" lang="en" sz="1400">
                <a:solidFill>
                  <a:srgbClr val="000000"/>
                </a:solidFill>
                <a:highlight>
                  <a:srgbClr val="FFFFFF"/>
                </a:highlight>
                <a:latin typeface="Georgia"/>
                <a:ea typeface="Georgia"/>
                <a:cs typeface="Georgia"/>
                <a:sym typeface="Georgia"/>
              </a:rPr>
              <a:t>is</a:t>
            </a:r>
            <a:r>
              <a:rPr lang="en" sz="1400">
                <a:solidFill>
                  <a:srgbClr val="000000"/>
                </a:solidFill>
                <a:highlight>
                  <a:srgbClr val="FFFFFF"/>
                </a:highlight>
                <a:latin typeface="Georgia"/>
                <a:ea typeface="Georgia"/>
                <a:cs typeface="Georgia"/>
                <a:sym typeface="Georgia"/>
              </a:rPr>
              <a:t> required  with the </a:t>
            </a:r>
            <a:r>
              <a:rPr lang="en" sz="1400">
                <a:solidFill>
                  <a:srgbClr val="000000"/>
                </a:solidFill>
                <a:highlight>
                  <a:srgbClr val="F9F9F9"/>
                </a:highlight>
                <a:latin typeface="Georgia"/>
                <a:ea typeface="Georgia"/>
                <a:cs typeface="Georgia"/>
                <a:sym typeface="Georgia"/>
              </a:rPr>
              <a:t>x:Array</a:t>
            </a:r>
            <a:r>
              <a:rPr lang="en" sz="1400">
                <a:solidFill>
                  <a:srgbClr val="000000"/>
                </a:solidFill>
                <a:highlight>
                  <a:srgbClr val="FFFFFF"/>
                </a:highlight>
                <a:latin typeface="Georgia"/>
                <a:ea typeface="Georgia"/>
                <a:cs typeface="Georgia"/>
                <a:sym typeface="Georgia"/>
              </a:rPr>
              <a:t> markup extension</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1600"/>
              </a:spcAft>
              <a:buNone/>
            </a:pPr>
            <a:r>
              <a:t/>
            </a:r>
            <a:endParaRPr>
              <a:solidFill>
                <a:schemeClr val="dk1"/>
              </a:solidFill>
              <a:highlight>
                <a:srgbClr val="F9F9F9"/>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233550" y="111125"/>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x:Array Markup Extension</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166" name="Shape 166"/>
          <p:cNvSpPr txBox="1"/>
          <p:nvPr>
            <p:ph idx="1" type="body"/>
          </p:nvPr>
        </p:nvSpPr>
        <p:spPr>
          <a:xfrm>
            <a:off x="311700" y="11595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x:Array</a:t>
            </a:r>
            <a:r>
              <a:rPr lang="en" sz="1400">
                <a:solidFill>
                  <a:srgbClr val="000000"/>
                </a:solidFill>
                <a:latin typeface="Georgia"/>
                <a:ea typeface="Georgia"/>
                <a:cs typeface="Georgia"/>
                <a:sym typeface="Georgia"/>
              </a:rPr>
              <a:t> markup extension allows you to define an array in markup. It is supported by the </a:t>
            </a:r>
            <a:r>
              <a:rPr lang="en" sz="1400">
                <a:solidFill>
                  <a:srgbClr val="000000"/>
                </a:solidFill>
                <a:highlight>
                  <a:srgbClr val="F9F9F9"/>
                </a:highlight>
                <a:latin typeface="Georgia"/>
                <a:ea typeface="Georgia"/>
                <a:cs typeface="Georgia"/>
                <a:sym typeface="Georgia"/>
              </a:rPr>
              <a:t>ArrayExtension</a:t>
            </a:r>
            <a:r>
              <a:rPr lang="en" sz="1400">
                <a:solidFill>
                  <a:srgbClr val="000000"/>
                </a:solidFill>
                <a:latin typeface="Georgia"/>
                <a:ea typeface="Georgia"/>
                <a:cs typeface="Georgia"/>
                <a:sym typeface="Georgia"/>
              </a:rPr>
              <a:t> class, which defines two properties:</a:t>
            </a:r>
            <a:endParaRPr sz="1400">
              <a:solidFill>
                <a:srgbClr val="000000"/>
              </a:solidFill>
              <a:latin typeface="Georgia"/>
              <a:ea typeface="Georgia"/>
              <a:cs typeface="Georgia"/>
              <a:sym typeface="Georgia"/>
            </a:endParaRPr>
          </a:p>
          <a:p>
            <a:pPr indent="-317500" lvl="0" marL="825500" rtl="0">
              <a:spcBef>
                <a:spcPts val="1200"/>
              </a:spcBef>
              <a:spcAft>
                <a:spcPts val="0"/>
              </a:spcAft>
              <a:buClr>
                <a:srgbClr val="000000"/>
              </a:buClr>
              <a:buSzPts val="1400"/>
              <a:buChar char="●"/>
            </a:pPr>
            <a:r>
              <a:rPr lang="en" sz="1400">
                <a:solidFill>
                  <a:srgbClr val="000000"/>
                </a:solidFill>
                <a:highlight>
                  <a:srgbClr val="F9F9F9"/>
                </a:highlight>
                <a:latin typeface="Georgia"/>
                <a:ea typeface="Georgia"/>
                <a:cs typeface="Georgia"/>
                <a:sym typeface="Georgia"/>
              </a:rPr>
              <a:t>Type</a:t>
            </a:r>
            <a:r>
              <a:rPr lang="en" sz="1400">
                <a:solidFill>
                  <a:srgbClr val="000000"/>
                </a:solidFill>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Type</a:t>
            </a:r>
            <a:r>
              <a:rPr lang="en" sz="1400">
                <a:solidFill>
                  <a:srgbClr val="000000"/>
                </a:solidFill>
                <a:latin typeface="Georgia"/>
                <a:ea typeface="Georgia"/>
                <a:cs typeface="Georgia"/>
                <a:sym typeface="Georgia"/>
              </a:rPr>
              <a:t>, which indicates the type of the elements in the array.</a:t>
            </a:r>
            <a:endParaRPr sz="1400">
              <a:solidFill>
                <a:srgbClr val="000000"/>
              </a:solidFill>
              <a:latin typeface="Georgia"/>
              <a:ea typeface="Georgia"/>
              <a:cs typeface="Georgia"/>
              <a:sym typeface="Georgia"/>
            </a:endParaRPr>
          </a:p>
          <a:p>
            <a:pPr indent="-317500" lvl="0" marL="825500" rtl="0">
              <a:spcBef>
                <a:spcPts val="0"/>
              </a:spcBef>
              <a:spcAft>
                <a:spcPts val="0"/>
              </a:spcAft>
              <a:buClr>
                <a:srgbClr val="000000"/>
              </a:buClr>
              <a:buSzPts val="1400"/>
              <a:buChar char="●"/>
            </a:pPr>
            <a:r>
              <a:rPr lang="en" sz="1400">
                <a:solidFill>
                  <a:srgbClr val="000000"/>
                </a:solidFill>
                <a:highlight>
                  <a:srgbClr val="F9F9F9"/>
                </a:highlight>
                <a:latin typeface="Georgia"/>
                <a:ea typeface="Georgia"/>
                <a:cs typeface="Georgia"/>
                <a:sym typeface="Georgia"/>
              </a:rPr>
              <a:t>Items</a:t>
            </a:r>
            <a:r>
              <a:rPr lang="en" sz="1400">
                <a:solidFill>
                  <a:srgbClr val="000000"/>
                </a:solidFill>
                <a:latin typeface="Georgia"/>
                <a:ea typeface="Georgia"/>
                <a:cs typeface="Georgia"/>
                <a:sym typeface="Georgia"/>
              </a:rPr>
              <a:t> of type </a:t>
            </a:r>
            <a:r>
              <a:rPr lang="en" sz="1400">
                <a:solidFill>
                  <a:srgbClr val="000000"/>
                </a:solidFill>
                <a:highlight>
                  <a:srgbClr val="F9F9F9"/>
                </a:highlight>
                <a:latin typeface="Georgia"/>
                <a:ea typeface="Georgia"/>
                <a:cs typeface="Georgia"/>
                <a:sym typeface="Georgia"/>
              </a:rPr>
              <a:t>IList</a:t>
            </a:r>
            <a:r>
              <a:rPr lang="en" sz="1400">
                <a:solidFill>
                  <a:srgbClr val="000000"/>
                </a:solidFill>
                <a:latin typeface="Georgia"/>
                <a:ea typeface="Georgia"/>
                <a:cs typeface="Georgia"/>
                <a:sym typeface="Georgia"/>
              </a:rPr>
              <a:t>, which is a collection of the items themselves. This is the content property of </a:t>
            </a:r>
            <a:r>
              <a:rPr lang="en" sz="1400">
                <a:solidFill>
                  <a:srgbClr val="000000"/>
                </a:solidFill>
                <a:highlight>
                  <a:srgbClr val="F9F9F9"/>
                </a:highlight>
                <a:latin typeface="Georgia"/>
                <a:ea typeface="Georgia"/>
                <a:cs typeface="Georgia"/>
                <a:sym typeface="Georgia"/>
              </a:rPr>
              <a:t>ArrayExtension</a:t>
            </a:r>
            <a:r>
              <a:rPr lang="en"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0" lvl="0" marL="0">
              <a:spcBef>
                <a:spcPts val="1200"/>
              </a:spcBef>
              <a:spcAft>
                <a:spcPts val="160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x:Array</a:t>
            </a:r>
            <a:r>
              <a:rPr lang="en" sz="1400">
                <a:solidFill>
                  <a:schemeClr val="dk1"/>
                </a:solidFill>
                <a:highlight>
                  <a:srgbClr val="FFFFFF"/>
                </a:highlight>
                <a:latin typeface="Georgia"/>
                <a:ea typeface="Georgia"/>
                <a:cs typeface="Georgia"/>
                <a:sym typeface="Georgia"/>
              </a:rPr>
              <a:t> markup extension itself never appears in curly braces. Instead, </a:t>
            </a:r>
            <a:r>
              <a:rPr lang="en" sz="1400">
                <a:solidFill>
                  <a:schemeClr val="dk1"/>
                </a:solidFill>
                <a:highlight>
                  <a:srgbClr val="F9F9F9"/>
                </a:highlight>
                <a:latin typeface="Georgia"/>
                <a:ea typeface="Georgia"/>
                <a:cs typeface="Georgia"/>
                <a:sym typeface="Georgia"/>
              </a:rPr>
              <a:t>x:Array</a:t>
            </a:r>
            <a:r>
              <a:rPr lang="en" sz="1400">
                <a:solidFill>
                  <a:schemeClr val="dk1"/>
                </a:solidFill>
                <a:highlight>
                  <a:srgbClr val="FFFFFF"/>
                </a:highlight>
                <a:latin typeface="Georgia"/>
                <a:ea typeface="Georgia"/>
                <a:cs typeface="Georgia"/>
                <a:sym typeface="Georgia"/>
              </a:rPr>
              <a:t> start and end tags delimit the list of items. Set the </a:t>
            </a:r>
            <a:r>
              <a:rPr lang="en" sz="1400">
                <a:solidFill>
                  <a:schemeClr val="dk1"/>
                </a:solidFill>
                <a:highlight>
                  <a:srgbClr val="F9F9F9"/>
                </a:highlight>
                <a:latin typeface="Georgia"/>
                <a:ea typeface="Georgia"/>
                <a:cs typeface="Georgia"/>
                <a:sym typeface="Georgia"/>
              </a:rPr>
              <a:t>Type</a:t>
            </a:r>
            <a:r>
              <a:rPr lang="en" sz="1400">
                <a:solidFill>
                  <a:schemeClr val="dk1"/>
                </a:solidFill>
                <a:highlight>
                  <a:srgbClr val="FFFFFF"/>
                </a:highlight>
                <a:latin typeface="Georgia"/>
                <a:ea typeface="Georgia"/>
                <a:cs typeface="Georgia"/>
                <a:sym typeface="Georgia"/>
              </a:rPr>
              <a:t>property to an </a:t>
            </a:r>
            <a:r>
              <a:rPr lang="en" sz="1400">
                <a:solidFill>
                  <a:schemeClr val="dk1"/>
                </a:solidFill>
                <a:highlight>
                  <a:srgbClr val="F9F9F9"/>
                </a:highlight>
                <a:latin typeface="Georgia"/>
                <a:ea typeface="Georgia"/>
                <a:cs typeface="Georgia"/>
                <a:sym typeface="Georgia"/>
              </a:rPr>
              <a:t>x:Type</a:t>
            </a:r>
            <a:r>
              <a:rPr lang="en" sz="1400">
                <a:solidFill>
                  <a:schemeClr val="dk1"/>
                </a:solidFill>
                <a:highlight>
                  <a:srgbClr val="FFFFFF"/>
                </a:highlight>
                <a:latin typeface="Georgia"/>
                <a:ea typeface="Georgia"/>
                <a:cs typeface="Georgia"/>
                <a:sym typeface="Georgia"/>
              </a:rPr>
              <a:t> markup extension.</a:t>
            </a:r>
            <a:endParaRPr sz="1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152400" y="152400"/>
            <a:ext cx="4912951" cy="4927150"/>
          </a:xfrm>
          <a:prstGeom prst="rect">
            <a:avLst/>
          </a:prstGeom>
          <a:noFill/>
          <a:ln>
            <a:noFill/>
          </a:ln>
        </p:spPr>
      </p:pic>
      <p:pic>
        <p:nvPicPr>
          <p:cNvPr id="172" name="Shape 172"/>
          <p:cNvPicPr preferRelativeResize="0"/>
          <p:nvPr/>
        </p:nvPicPr>
        <p:blipFill>
          <a:blip r:embed="rId4">
            <a:alphaModFix/>
          </a:blip>
          <a:stretch>
            <a:fillRect/>
          </a:stretch>
        </p:blipFill>
        <p:spPr>
          <a:xfrm>
            <a:off x="5952207" y="152400"/>
            <a:ext cx="2721768"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Content</a:t>
            </a:r>
            <a:endParaRPr>
              <a:solidFill>
                <a:srgbClr val="3498DB"/>
              </a:solidFill>
              <a:latin typeface="Georgia"/>
              <a:ea typeface="Georgia"/>
              <a:cs typeface="Georgia"/>
              <a:sym typeface="Georgia"/>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Basics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Compilation</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Namespaces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Markup Extensions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Bindable Properties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Attached Properties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Resource Dictionaries</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Styles</a:t>
            </a:r>
            <a:endParaRPr sz="14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highlight>
                  <a:srgbClr val="FFFFFF"/>
                </a:highlight>
                <a:latin typeface="Georgia"/>
                <a:ea typeface="Georgia"/>
                <a:cs typeface="Georgia"/>
                <a:sym typeface="Georgia"/>
              </a:rPr>
              <a:t>Ways to specify the individual </a:t>
            </a:r>
            <a:r>
              <a:rPr lang="en" sz="2400">
                <a:highlight>
                  <a:srgbClr val="F9F9F9"/>
                </a:highlight>
                <a:latin typeface="Georgia"/>
                <a:ea typeface="Georgia"/>
                <a:cs typeface="Georgia"/>
                <a:sym typeface="Georgia"/>
              </a:rPr>
              <a:t>Color</a:t>
            </a:r>
            <a:r>
              <a:rPr lang="en" sz="2400">
                <a:highlight>
                  <a:srgbClr val="FFFFFF"/>
                </a:highlight>
                <a:latin typeface="Georgia"/>
                <a:ea typeface="Georgia"/>
                <a:cs typeface="Georgia"/>
                <a:sym typeface="Georgia"/>
              </a:rPr>
              <a:t> items in array</a:t>
            </a:r>
            <a:endParaRPr sz="2400">
              <a:latin typeface="Georgia"/>
              <a:ea typeface="Georgia"/>
              <a:cs typeface="Georgia"/>
              <a:sym typeface="Georgia"/>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0101FD"/>
                </a:solidFill>
                <a:highlight>
                  <a:srgbClr val="F9F9F9"/>
                </a:highlight>
                <a:latin typeface="Courier New"/>
                <a:ea typeface="Courier New"/>
                <a:cs typeface="Courier New"/>
                <a:sym typeface="Courier New"/>
              </a:rPr>
              <a:t>&lt;x:Static </a:t>
            </a:r>
            <a:r>
              <a:rPr lang="en" sz="1050">
                <a:solidFill>
                  <a:srgbClr val="B30000"/>
                </a:solidFill>
                <a:highlight>
                  <a:srgbClr val="F9F9F9"/>
                </a:highlight>
                <a:latin typeface="Courier New"/>
                <a:ea typeface="Courier New"/>
                <a:cs typeface="Courier New"/>
                <a:sym typeface="Courier New"/>
              </a:rPr>
              <a:t>Member</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"Color.Blue"</a:t>
            </a:r>
            <a:r>
              <a:rPr lang="en" sz="1050">
                <a:solidFill>
                  <a:srgbClr val="0101FD"/>
                </a:solidFill>
                <a:highlight>
                  <a:srgbClr val="F9F9F9"/>
                </a:highlight>
                <a:latin typeface="Courier New"/>
                <a:ea typeface="Courier New"/>
                <a:cs typeface="Courier New"/>
                <a:sym typeface="Courier New"/>
              </a:rPr>
              <a:t> /&gt;</a:t>
            </a:r>
            <a:endParaRPr sz="1050">
              <a:solidFill>
                <a:srgbClr val="0101FD"/>
              </a:solidFill>
              <a:highlight>
                <a:srgbClr val="F9F9F9"/>
              </a:highlight>
              <a:latin typeface="Courier New"/>
              <a:ea typeface="Courier New"/>
              <a:cs typeface="Courier New"/>
              <a:sym typeface="Courier New"/>
            </a:endParaRPr>
          </a:p>
          <a:p>
            <a:pPr indent="0" lvl="0" marL="0">
              <a:spcBef>
                <a:spcPts val="1600"/>
              </a:spcBef>
              <a:spcAft>
                <a:spcPts val="0"/>
              </a:spcAft>
              <a:buNone/>
            </a:pPr>
            <a:r>
              <a:rPr lang="en" sz="1050">
                <a:solidFill>
                  <a:srgbClr val="0101FD"/>
                </a:solidFill>
                <a:highlight>
                  <a:srgbClr val="F9F9F9"/>
                </a:highlight>
                <a:latin typeface="Courier New"/>
                <a:ea typeface="Courier New"/>
                <a:cs typeface="Courier New"/>
                <a:sym typeface="Courier New"/>
              </a:rPr>
              <a:t>&lt;StaticResource </a:t>
            </a:r>
            <a:r>
              <a:rPr lang="en" sz="1050">
                <a:solidFill>
                  <a:srgbClr val="B30000"/>
                </a:solidFill>
                <a:highlight>
                  <a:srgbClr val="F9F9F9"/>
                </a:highlight>
                <a:latin typeface="Courier New"/>
                <a:ea typeface="Courier New"/>
                <a:cs typeface="Courier New"/>
                <a:sym typeface="Courier New"/>
              </a:rPr>
              <a:t>Key</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"myColor"</a:t>
            </a:r>
            <a:r>
              <a:rPr lang="en" sz="1050">
                <a:solidFill>
                  <a:srgbClr val="0101FD"/>
                </a:solidFill>
                <a:highlight>
                  <a:srgbClr val="F9F9F9"/>
                </a:highlight>
                <a:latin typeface="Courier New"/>
                <a:ea typeface="Courier New"/>
                <a:cs typeface="Courier New"/>
                <a:sym typeface="Courier New"/>
              </a:rPr>
              <a:t> /&gt;</a:t>
            </a:r>
            <a:endParaRPr sz="1050">
              <a:solidFill>
                <a:srgbClr val="0101FD"/>
              </a:solidFill>
              <a:highlight>
                <a:srgbClr val="F9F9F9"/>
              </a:highlight>
              <a:latin typeface="Courier New"/>
              <a:ea typeface="Courier New"/>
              <a:cs typeface="Courier New"/>
              <a:sym typeface="Courier New"/>
            </a:endParaRPr>
          </a:p>
          <a:p>
            <a:pPr indent="0" lvl="0" marL="0">
              <a:spcBef>
                <a:spcPts val="1600"/>
              </a:spcBef>
              <a:spcAft>
                <a:spcPts val="1600"/>
              </a:spcAft>
              <a:buNone/>
            </a:pPr>
            <a:r>
              <a:rPr lang="en" sz="1050">
                <a:solidFill>
                  <a:srgbClr val="0101FD"/>
                </a:solidFill>
                <a:highlight>
                  <a:srgbClr val="F9F9F9"/>
                </a:highlight>
                <a:latin typeface="Courier New"/>
                <a:ea typeface="Courier New"/>
                <a:cs typeface="Courier New"/>
                <a:sym typeface="Courier New"/>
              </a:rPr>
              <a:t>&lt;local:HslColor </a:t>
            </a:r>
            <a:r>
              <a:rPr lang="en" sz="1050">
                <a:solidFill>
                  <a:srgbClr val="B30000"/>
                </a:solidFill>
                <a:highlight>
                  <a:srgbClr val="F9F9F9"/>
                </a:highlight>
                <a:latin typeface="Courier New"/>
                <a:ea typeface="Courier New"/>
                <a:cs typeface="Courier New"/>
                <a:sym typeface="Courier New"/>
              </a:rPr>
              <a:t>H</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"0.5"</a:t>
            </a:r>
            <a:r>
              <a:rPr lang="en" sz="1050">
                <a:solidFill>
                  <a:srgbClr val="0101FD"/>
                </a:solidFill>
                <a:highlight>
                  <a:srgbClr val="F9F9F9"/>
                </a:highlight>
                <a:latin typeface="Courier New"/>
                <a:ea typeface="Courier New"/>
                <a:cs typeface="Courier New"/>
                <a:sym typeface="Courier New"/>
              </a:rPr>
              <a:t> </a:t>
            </a:r>
            <a:r>
              <a:rPr lang="en" sz="1050">
                <a:solidFill>
                  <a:srgbClr val="B30000"/>
                </a:solidFill>
                <a:highlight>
                  <a:srgbClr val="F9F9F9"/>
                </a:highlight>
                <a:latin typeface="Courier New"/>
                <a:ea typeface="Courier New"/>
                <a:cs typeface="Courier New"/>
                <a:sym typeface="Courier New"/>
              </a:rPr>
              <a:t>S</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"1.0"</a:t>
            </a:r>
            <a:r>
              <a:rPr lang="en" sz="1050">
                <a:solidFill>
                  <a:srgbClr val="0101FD"/>
                </a:solidFill>
                <a:highlight>
                  <a:srgbClr val="F9F9F9"/>
                </a:highlight>
                <a:latin typeface="Courier New"/>
                <a:ea typeface="Courier New"/>
                <a:cs typeface="Courier New"/>
                <a:sym typeface="Courier New"/>
              </a:rPr>
              <a:t> </a:t>
            </a:r>
            <a:r>
              <a:rPr lang="en" sz="1050">
                <a:solidFill>
                  <a:srgbClr val="B30000"/>
                </a:solidFill>
                <a:highlight>
                  <a:srgbClr val="F9F9F9"/>
                </a:highlight>
                <a:latin typeface="Courier New"/>
                <a:ea typeface="Courier New"/>
                <a:cs typeface="Courier New"/>
                <a:sym typeface="Courier New"/>
              </a:rPr>
              <a:t>L</a:t>
            </a:r>
            <a:r>
              <a:rPr lang="en" sz="1050">
                <a:solidFill>
                  <a:srgbClr val="0101FD"/>
                </a:solidFill>
                <a:highlight>
                  <a:srgbClr val="F9F9F9"/>
                </a:highlight>
                <a:latin typeface="Courier New"/>
                <a:ea typeface="Courier New"/>
                <a:cs typeface="Courier New"/>
                <a:sym typeface="Courier New"/>
              </a:rPr>
              <a:t>=</a:t>
            </a:r>
            <a:r>
              <a:rPr lang="en" sz="1050">
                <a:solidFill>
                  <a:srgbClr val="A31515"/>
                </a:solidFill>
                <a:highlight>
                  <a:srgbClr val="F9F9F9"/>
                </a:highlight>
                <a:latin typeface="Courier New"/>
                <a:ea typeface="Courier New"/>
                <a:cs typeface="Courier New"/>
                <a:sym typeface="Courier New"/>
              </a:rPr>
              <a:t>"0.5"</a:t>
            </a:r>
            <a:r>
              <a:rPr lang="en" sz="1050">
                <a:solidFill>
                  <a:srgbClr val="0101FD"/>
                </a:solidFill>
                <a:highlight>
                  <a:srgbClr val="F9F9F9"/>
                </a:highlight>
                <a:latin typeface="Courier New"/>
                <a:ea typeface="Courier New"/>
                <a:cs typeface="Courier New"/>
                <a:sym typeface="Courier New"/>
              </a:rPr>
              <a:t> /&gt;</a:t>
            </a:r>
            <a:endParaRPr sz="1050">
              <a:solidFill>
                <a:srgbClr val="0101FD"/>
              </a:solidFill>
              <a:highlight>
                <a:srgbClr val="F9F9F9"/>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61425" y="288750"/>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x:Null Markup Extension</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a:t>
            </a:r>
            <a:r>
              <a:rPr lang="en" sz="1400">
                <a:solidFill>
                  <a:srgbClr val="000000"/>
                </a:solidFill>
                <a:highlight>
                  <a:srgbClr val="F9F9F9"/>
                </a:highlight>
                <a:latin typeface="Georgia"/>
                <a:ea typeface="Georgia"/>
                <a:cs typeface="Georgia"/>
                <a:sym typeface="Georgia"/>
              </a:rPr>
              <a:t>x:Null</a:t>
            </a:r>
            <a:r>
              <a:rPr lang="en" sz="1400">
                <a:solidFill>
                  <a:srgbClr val="000000"/>
                </a:solidFill>
                <a:highlight>
                  <a:srgbClr val="FFFFFF"/>
                </a:highlight>
                <a:latin typeface="Georgia"/>
                <a:ea typeface="Georgia"/>
                <a:cs typeface="Georgia"/>
                <a:sym typeface="Georgia"/>
              </a:rPr>
              <a:t> markup extension is supported by the </a:t>
            </a:r>
            <a:r>
              <a:rPr lang="en" sz="1400">
                <a:solidFill>
                  <a:srgbClr val="000000"/>
                </a:solidFill>
                <a:highlight>
                  <a:srgbClr val="F9F9F9"/>
                </a:highlight>
                <a:latin typeface="Georgia"/>
                <a:ea typeface="Georgia"/>
                <a:cs typeface="Georgia"/>
                <a:sym typeface="Georgia"/>
              </a:rPr>
              <a:t>NullExtension</a:t>
            </a:r>
            <a:r>
              <a:rPr lang="en" sz="1400">
                <a:solidFill>
                  <a:srgbClr val="000000"/>
                </a:solidFill>
                <a:highlight>
                  <a:srgbClr val="FFFFFF"/>
                </a:highlight>
                <a:latin typeface="Georgia"/>
                <a:ea typeface="Georgia"/>
                <a:cs typeface="Georgia"/>
                <a:sym typeface="Georgia"/>
              </a:rPr>
              <a:t> class. </a:t>
            </a:r>
            <a:endParaRPr sz="1400">
              <a:solidFill>
                <a:srgbClr val="000000"/>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rgbClr val="000000"/>
                </a:solidFill>
                <a:highlight>
                  <a:srgbClr val="FFFFFF"/>
                </a:highlight>
                <a:latin typeface="Georgia"/>
                <a:ea typeface="Georgia"/>
                <a:cs typeface="Georgia"/>
                <a:sym typeface="Georgia"/>
              </a:rPr>
              <a:t>It has no properties and is simply the XAML equivalent of the C# </a:t>
            </a:r>
            <a:r>
              <a:rPr lang="en" sz="1400">
                <a:solidFill>
                  <a:srgbClr val="000000"/>
                </a:solidFill>
                <a:highlight>
                  <a:srgbClr val="F9F9F9"/>
                </a:highlight>
                <a:latin typeface="Georgia"/>
                <a:ea typeface="Georgia"/>
                <a:cs typeface="Georgia"/>
                <a:sym typeface="Georgia"/>
              </a:rPr>
              <a:t>null</a:t>
            </a:r>
            <a:r>
              <a:rPr lang="en" sz="1400">
                <a:solidFill>
                  <a:srgbClr val="000000"/>
                </a:solidFill>
                <a:highlight>
                  <a:srgbClr val="FFFFFF"/>
                </a:highlight>
                <a:latin typeface="Georgia"/>
                <a:ea typeface="Georgia"/>
                <a:cs typeface="Georgia"/>
                <a:sym typeface="Georgia"/>
              </a:rPr>
              <a:t>keyword.</a:t>
            </a:r>
            <a:endParaRPr sz="1400">
              <a:solidFill>
                <a:srgbClr val="000000"/>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Shape 189"/>
          <p:cNvPicPr preferRelativeResize="0"/>
          <p:nvPr/>
        </p:nvPicPr>
        <p:blipFill>
          <a:blip r:embed="rId3">
            <a:alphaModFix/>
          </a:blip>
          <a:stretch>
            <a:fillRect/>
          </a:stretch>
        </p:blipFill>
        <p:spPr>
          <a:xfrm>
            <a:off x="152400" y="228600"/>
            <a:ext cx="5339200" cy="4838700"/>
          </a:xfrm>
          <a:prstGeom prst="rect">
            <a:avLst/>
          </a:prstGeom>
          <a:noFill/>
          <a:ln>
            <a:noFill/>
          </a:ln>
        </p:spPr>
      </p:pic>
      <p:pic>
        <p:nvPicPr>
          <p:cNvPr id="190" name="Shape 190"/>
          <p:cNvPicPr preferRelativeResize="0"/>
          <p:nvPr/>
        </p:nvPicPr>
        <p:blipFill>
          <a:blip r:embed="rId4">
            <a:alphaModFix/>
          </a:blip>
          <a:stretch>
            <a:fillRect/>
          </a:stretch>
        </p:blipFill>
        <p:spPr>
          <a:xfrm>
            <a:off x="6280200" y="483088"/>
            <a:ext cx="2131275" cy="417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Creating XAML Markup Extension</a:t>
            </a:r>
            <a:endParaRPr sz="2400">
              <a:latin typeface="Georgia"/>
              <a:ea typeface="Georgia"/>
              <a:cs typeface="Georgia"/>
              <a:sym typeface="Georgia"/>
            </a:endParaRPr>
          </a:p>
        </p:txBody>
      </p:sp>
      <p:sp>
        <p:nvSpPr>
          <p:cNvPr id="196" name="Shape 196"/>
          <p:cNvSpPr txBox="1"/>
          <p:nvPr>
            <p:ph idx="1" type="body"/>
          </p:nvPr>
        </p:nvSpPr>
        <p:spPr>
          <a:xfrm>
            <a:off x="233575" y="11240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To define custom XAML markup extensions by deriving from </a:t>
            </a:r>
            <a:r>
              <a:rPr b="1" lang="en" sz="1400">
                <a:solidFill>
                  <a:schemeClr val="dk1"/>
                </a:solidFill>
                <a:latin typeface="Georgia"/>
                <a:ea typeface="Georgia"/>
                <a:cs typeface="Georgia"/>
                <a:sym typeface="Georgia"/>
              </a:rPr>
              <a:t>IMarkupExtension</a:t>
            </a:r>
            <a:r>
              <a:rPr lang="en" sz="1400">
                <a:solidFill>
                  <a:schemeClr val="dk1"/>
                </a:solidFill>
                <a:latin typeface="Georgia"/>
                <a:ea typeface="Georgia"/>
                <a:cs typeface="Georgia"/>
                <a:sym typeface="Georgia"/>
              </a:rPr>
              <a:t> or </a:t>
            </a:r>
            <a:r>
              <a:rPr b="1" lang="en" sz="1400">
                <a:solidFill>
                  <a:schemeClr val="dk1"/>
                </a:solidFill>
                <a:latin typeface="Georgia"/>
                <a:ea typeface="Georgia"/>
                <a:cs typeface="Georgia"/>
                <a:sym typeface="Georgia"/>
              </a:rPr>
              <a:t>IMarkupExtension&lt;T&gt;</a:t>
            </a:r>
            <a:r>
              <a:rPr lang="en" sz="1400">
                <a:solidFill>
                  <a:schemeClr val="dk1"/>
                </a:solidFill>
                <a:latin typeface="Georgia"/>
                <a:ea typeface="Georgia"/>
                <a:cs typeface="Georgia"/>
                <a:sym typeface="Georgia"/>
              </a:rPr>
              <a:t>. Use the generic form if the markup extension obtains a value of a particular type. This is the case with several of the Xamarin.Forms markup extensions:</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TypeExtension derives from IMarkupExtension&lt;Type&gt;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ArrayExtension derives from IMarkupExtension&lt;Array&gt;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DynamicResourceExtension derives from IMarkupExtension&lt;DynamicResource&gt;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BindingExtension derives from IMarkupExtension&lt;BindingBase&gt;</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ConstraintExpression derives from IMarkupExtension&lt;Constraint&gt;</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sz="1400">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02" name="Shape 202"/>
          <p:cNvPicPr preferRelativeResize="0"/>
          <p:nvPr/>
        </p:nvPicPr>
        <p:blipFill>
          <a:blip r:embed="rId3">
            <a:alphaModFix/>
          </a:blip>
          <a:stretch>
            <a:fillRect/>
          </a:stretch>
        </p:blipFill>
        <p:spPr>
          <a:xfrm>
            <a:off x="460900" y="1049300"/>
            <a:ext cx="5201225" cy="1955750"/>
          </a:xfrm>
          <a:prstGeom prst="rect">
            <a:avLst/>
          </a:prstGeom>
          <a:noFill/>
          <a:ln>
            <a:noFill/>
          </a:ln>
        </p:spPr>
      </p:pic>
      <p:sp>
        <p:nvSpPr>
          <p:cNvPr id="203" name="Shape 203"/>
          <p:cNvSpPr txBox="1"/>
          <p:nvPr/>
        </p:nvSpPr>
        <p:spPr>
          <a:xfrm>
            <a:off x="425375" y="2884325"/>
            <a:ext cx="6273000" cy="198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highlight>
                  <a:srgbClr val="FFFFFF"/>
                </a:highlight>
                <a:latin typeface="Georgia"/>
                <a:ea typeface="Georgia"/>
                <a:cs typeface="Georgia"/>
                <a:sym typeface="Georgia"/>
              </a:rPr>
              <a:t>Since </a:t>
            </a:r>
            <a:r>
              <a:rPr lang="en">
                <a:solidFill>
                  <a:schemeClr val="dk1"/>
                </a:solidFill>
                <a:highlight>
                  <a:srgbClr val="F9F9F9"/>
                </a:highlight>
                <a:latin typeface="Georgia"/>
                <a:ea typeface="Georgia"/>
                <a:cs typeface="Georgia"/>
                <a:sym typeface="Georgia"/>
              </a:rPr>
              <a:t>IMarkupExtension&lt;T&gt;</a:t>
            </a:r>
            <a:r>
              <a:rPr lang="en">
                <a:solidFill>
                  <a:schemeClr val="dk1"/>
                </a:solidFill>
                <a:highlight>
                  <a:srgbClr val="FFFFFF"/>
                </a:highlight>
                <a:latin typeface="Georgia"/>
                <a:ea typeface="Georgia"/>
                <a:cs typeface="Georgia"/>
                <a:sym typeface="Georgia"/>
              </a:rPr>
              <a:t> derives from </a:t>
            </a:r>
            <a:r>
              <a:rPr lang="en">
                <a:solidFill>
                  <a:schemeClr val="dk1"/>
                </a:solidFill>
                <a:highlight>
                  <a:srgbClr val="F9F9F9"/>
                </a:highlight>
                <a:latin typeface="Georgia"/>
                <a:ea typeface="Georgia"/>
                <a:cs typeface="Georgia"/>
                <a:sym typeface="Georgia"/>
              </a:rPr>
              <a:t>IMarkupExtension</a:t>
            </a:r>
            <a:r>
              <a:rPr lang="en">
                <a:solidFill>
                  <a:schemeClr val="dk1"/>
                </a:solidFill>
                <a:highlight>
                  <a:srgbClr val="FFFFFF"/>
                </a:highlight>
                <a:latin typeface="Georgia"/>
                <a:ea typeface="Georgia"/>
                <a:cs typeface="Georgia"/>
                <a:sym typeface="Georgia"/>
              </a:rPr>
              <a:t> and includes the </a:t>
            </a:r>
            <a:r>
              <a:rPr lang="en">
                <a:solidFill>
                  <a:schemeClr val="dk1"/>
                </a:solidFill>
                <a:highlight>
                  <a:srgbClr val="F9F9F9"/>
                </a:highlight>
                <a:latin typeface="Georgia"/>
                <a:ea typeface="Georgia"/>
                <a:cs typeface="Georgia"/>
                <a:sym typeface="Georgia"/>
              </a:rPr>
              <a:t>new</a:t>
            </a:r>
            <a:r>
              <a:rPr lang="en">
                <a:solidFill>
                  <a:schemeClr val="dk1"/>
                </a:solidFill>
                <a:highlight>
                  <a:srgbClr val="FFFFFF"/>
                </a:highlight>
                <a:latin typeface="Georgia"/>
                <a:ea typeface="Georgia"/>
                <a:cs typeface="Georgia"/>
                <a:sym typeface="Georgia"/>
              </a:rPr>
              <a:t> keyword on </a:t>
            </a:r>
            <a:r>
              <a:rPr lang="en">
                <a:solidFill>
                  <a:schemeClr val="dk1"/>
                </a:solidFill>
                <a:highlight>
                  <a:srgbClr val="F9F9F9"/>
                </a:highlight>
                <a:latin typeface="Georgia"/>
                <a:ea typeface="Georgia"/>
                <a:cs typeface="Georgia"/>
                <a:sym typeface="Georgia"/>
              </a:rPr>
              <a:t>ProvideValue</a:t>
            </a:r>
            <a:r>
              <a:rPr lang="en">
                <a:solidFill>
                  <a:schemeClr val="dk1"/>
                </a:solidFill>
                <a:highlight>
                  <a:srgbClr val="FFFFFF"/>
                </a:highlight>
                <a:latin typeface="Georgia"/>
                <a:ea typeface="Georgia"/>
                <a:cs typeface="Georgia"/>
                <a:sym typeface="Georgia"/>
              </a:rPr>
              <a:t>, it contains both </a:t>
            </a:r>
            <a:r>
              <a:rPr lang="en">
                <a:solidFill>
                  <a:schemeClr val="dk1"/>
                </a:solidFill>
                <a:highlight>
                  <a:srgbClr val="F9F9F9"/>
                </a:highlight>
                <a:latin typeface="Georgia"/>
                <a:ea typeface="Georgia"/>
                <a:cs typeface="Georgia"/>
                <a:sym typeface="Georgia"/>
              </a:rPr>
              <a:t>ProvideValue</a:t>
            </a:r>
            <a:r>
              <a:rPr lang="en">
                <a:solidFill>
                  <a:schemeClr val="dk1"/>
                </a:solidFill>
                <a:highlight>
                  <a:srgbClr val="FFFFFF"/>
                </a:highlight>
                <a:latin typeface="Georgia"/>
                <a:ea typeface="Georgia"/>
                <a:cs typeface="Georgia"/>
                <a:sym typeface="Georgia"/>
              </a:rPr>
              <a:t>methods</a:t>
            </a:r>
            <a:r>
              <a:rPr lang="en" sz="1200">
                <a:solidFill>
                  <a:schemeClr val="dk1"/>
                </a:solidFill>
                <a:highlight>
                  <a:srgbClr val="FFFFFF"/>
                </a:highlight>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62500" y="89825"/>
            <a:ext cx="8520600" cy="7698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Service Providers</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209" name="Shape 209"/>
          <p:cNvSpPr txBox="1"/>
          <p:nvPr>
            <p:ph idx="1" type="body"/>
          </p:nvPr>
        </p:nvSpPr>
        <p:spPr>
          <a:xfrm>
            <a:off x="283275" y="989075"/>
            <a:ext cx="8520600" cy="139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By using the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argument to </a:t>
            </a:r>
            <a:r>
              <a:rPr lang="en" sz="1400">
                <a:solidFill>
                  <a:schemeClr val="dk1"/>
                </a:solidFill>
                <a:highlight>
                  <a:srgbClr val="F9F9F9"/>
                </a:highlight>
                <a:latin typeface="Georgia"/>
                <a:ea typeface="Georgia"/>
                <a:cs typeface="Georgia"/>
                <a:sym typeface="Georgia"/>
              </a:rPr>
              <a:t>ProvideValue</a:t>
            </a:r>
            <a:r>
              <a:rPr lang="en" sz="1400">
                <a:solidFill>
                  <a:schemeClr val="dk1"/>
                </a:solidFill>
                <a:highlight>
                  <a:srgbClr val="FFFFFF"/>
                </a:highlight>
                <a:latin typeface="Georgia"/>
                <a:ea typeface="Georgia"/>
                <a:cs typeface="Georgia"/>
                <a:sym typeface="Georgia"/>
              </a:rPr>
              <a:t>, XAML markup extensions can get access to helpful information about the XAML file in which they're being used.</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FFFFF"/>
                </a:highlight>
                <a:latin typeface="Georgia"/>
                <a:ea typeface="Georgia"/>
                <a:cs typeface="Georgia"/>
                <a:sym typeface="Georgia"/>
              </a:rPr>
              <a:t> To use the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argument successfully, you need to know what kind of services are available in particular contexts.</a:t>
            </a:r>
            <a:endParaRPr sz="1400">
              <a:solidFill>
                <a:schemeClr val="dk1"/>
              </a:solidFill>
              <a:highlight>
                <a:srgbClr val="FFFFFF"/>
              </a:highlight>
              <a:latin typeface="Georgia"/>
              <a:ea typeface="Georgia"/>
              <a:cs typeface="Georgia"/>
              <a:sym typeface="Georgia"/>
            </a:endParaRPr>
          </a:p>
        </p:txBody>
      </p:sp>
      <p:pic>
        <p:nvPicPr>
          <p:cNvPr id="210" name="Shape 210"/>
          <p:cNvPicPr preferRelativeResize="0"/>
          <p:nvPr/>
        </p:nvPicPr>
        <p:blipFill>
          <a:blip r:embed="rId3">
            <a:alphaModFix/>
          </a:blip>
          <a:stretch>
            <a:fillRect/>
          </a:stretch>
        </p:blipFill>
        <p:spPr>
          <a:xfrm>
            <a:off x="319700" y="2297850"/>
            <a:ext cx="8056249" cy="479500"/>
          </a:xfrm>
          <a:prstGeom prst="rect">
            <a:avLst/>
          </a:prstGeom>
          <a:noFill/>
          <a:ln>
            <a:noFill/>
          </a:ln>
        </p:spPr>
      </p:pic>
      <p:sp>
        <p:nvSpPr>
          <p:cNvPr id="211" name="Shape 211"/>
          <p:cNvSpPr txBox="1"/>
          <p:nvPr/>
        </p:nvSpPr>
        <p:spPr>
          <a:xfrm>
            <a:off x="319725" y="2855925"/>
            <a:ext cx="8056200" cy="15558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IProvideValueTarget</a:t>
            </a:r>
            <a:r>
              <a:rPr lang="en">
                <a:solidFill>
                  <a:schemeClr val="dk1"/>
                </a:solidFill>
                <a:highlight>
                  <a:srgbClr val="FFFFFF"/>
                </a:highlight>
                <a:latin typeface="Georgia"/>
                <a:ea typeface="Georgia"/>
                <a:cs typeface="Georgia"/>
                <a:sym typeface="Georgia"/>
              </a:rPr>
              <a:t> interface defines two properties, </a:t>
            </a:r>
            <a:r>
              <a:rPr lang="en">
                <a:solidFill>
                  <a:schemeClr val="dk1"/>
                </a:solidFill>
                <a:highlight>
                  <a:srgbClr val="F9F9F9"/>
                </a:highlight>
                <a:latin typeface="Georgia"/>
                <a:ea typeface="Georgia"/>
                <a:cs typeface="Georgia"/>
                <a:sym typeface="Georgia"/>
              </a:rPr>
              <a:t>TargetObject</a:t>
            </a:r>
            <a:r>
              <a:rPr lang="en">
                <a:solidFill>
                  <a:schemeClr val="dk1"/>
                </a:solidFill>
                <a:highlight>
                  <a:srgbClr val="FFFFFF"/>
                </a:highlight>
                <a:latin typeface="Georgia"/>
                <a:ea typeface="Georgia"/>
                <a:cs typeface="Georgia"/>
                <a:sym typeface="Georgia"/>
              </a:rPr>
              <a:t> and </a:t>
            </a:r>
            <a:r>
              <a:rPr lang="en">
                <a:solidFill>
                  <a:schemeClr val="dk1"/>
                </a:solidFill>
                <a:highlight>
                  <a:srgbClr val="F9F9F9"/>
                </a:highlight>
                <a:latin typeface="Georgia"/>
                <a:ea typeface="Georgia"/>
                <a:cs typeface="Georgia"/>
                <a:sym typeface="Georgia"/>
              </a:rPr>
              <a:t>TargetProperty</a:t>
            </a:r>
            <a:r>
              <a:rPr lang="en">
                <a:solidFill>
                  <a:schemeClr val="dk1"/>
                </a:solidFill>
                <a:highlight>
                  <a:srgbClr val="FFFFFF"/>
                </a:highlight>
                <a:latin typeface="Georgia"/>
                <a:ea typeface="Georgia"/>
                <a:cs typeface="Georgia"/>
                <a:sym typeface="Georgia"/>
              </a:rPr>
              <a:t>. When this information is obtained in the </a:t>
            </a:r>
            <a:r>
              <a:rPr lang="en">
                <a:solidFill>
                  <a:schemeClr val="dk1"/>
                </a:solidFill>
                <a:highlight>
                  <a:srgbClr val="F9F9F9"/>
                </a:highlight>
                <a:latin typeface="Georgia"/>
                <a:ea typeface="Georgia"/>
                <a:cs typeface="Georgia"/>
                <a:sym typeface="Georgia"/>
              </a:rPr>
              <a:t>ImageResourceExtension</a:t>
            </a:r>
            <a:r>
              <a:rPr lang="en">
                <a:solidFill>
                  <a:schemeClr val="dk1"/>
                </a:solidFill>
                <a:highlight>
                  <a:srgbClr val="FFFFFF"/>
                </a:highlight>
                <a:latin typeface="Georgia"/>
                <a:ea typeface="Georgia"/>
                <a:cs typeface="Georgia"/>
                <a:sym typeface="Georgia"/>
              </a:rPr>
              <a:t> class, </a:t>
            </a:r>
            <a:r>
              <a:rPr lang="en">
                <a:solidFill>
                  <a:schemeClr val="dk1"/>
                </a:solidFill>
                <a:highlight>
                  <a:srgbClr val="F9F9F9"/>
                </a:highlight>
                <a:latin typeface="Georgia"/>
                <a:ea typeface="Georgia"/>
                <a:cs typeface="Georgia"/>
                <a:sym typeface="Georgia"/>
              </a:rPr>
              <a:t>TargetObject</a:t>
            </a:r>
            <a:r>
              <a:rPr lang="en">
                <a:solidFill>
                  <a:schemeClr val="dk1"/>
                </a:solidFill>
                <a:highlight>
                  <a:srgbClr val="FFFFFF"/>
                </a:highlight>
                <a:latin typeface="Georgia"/>
                <a:ea typeface="Georgia"/>
                <a:cs typeface="Georgia"/>
                <a:sym typeface="Georgia"/>
              </a:rPr>
              <a:t> is the </a:t>
            </a:r>
            <a:r>
              <a:rPr lang="en">
                <a:solidFill>
                  <a:schemeClr val="dk1"/>
                </a:solidFill>
                <a:highlight>
                  <a:srgbClr val="F9F9F9"/>
                </a:highlight>
                <a:latin typeface="Georgia"/>
                <a:ea typeface="Georgia"/>
                <a:cs typeface="Georgia"/>
                <a:sym typeface="Georgia"/>
              </a:rPr>
              <a:t>Image</a:t>
            </a:r>
            <a:r>
              <a:rPr lang="en">
                <a:solidFill>
                  <a:schemeClr val="dk1"/>
                </a:solidFill>
                <a:highlight>
                  <a:srgbClr val="FFFFFF"/>
                </a:highlight>
                <a:latin typeface="Georgia"/>
                <a:ea typeface="Georgia"/>
                <a:cs typeface="Georgia"/>
                <a:sym typeface="Georgia"/>
              </a:rPr>
              <a:t> and </a:t>
            </a:r>
            <a:r>
              <a:rPr lang="en">
                <a:solidFill>
                  <a:schemeClr val="dk1"/>
                </a:solidFill>
                <a:highlight>
                  <a:srgbClr val="F9F9F9"/>
                </a:highlight>
                <a:latin typeface="Georgia"/>
                <a:ea typeface="Georgia"/>
                <a:cs typeface="Georgia"/>
                <a:sym typeface="Georgia"/>
              </a:rPr>
              <a:t>TargetProperty</a:t>
            </a:r>
            <a:r>
              <a:rPr lang="en">
                <a:solidFill>
                  <a:schemeClr val="dk1"/>
                </a:solidFill>
                <a:highlight>
                  <a:srgbClr val="FFFFFF"/>
                </a:highlight>
                <a:latin typeface="Georgia"/>
                <a:ea typeface="Georgia"/>
                <a:cs typeface="Georgia"/>
                <a:sym typeface="Georgia"/>
              </a:rPr>
              <a:t> is a </a:t>
            </a:r>
            <a:r>
              <a:rPr lang="en">
                <a:solidFill>
                  <a:schemeClr val="dk1"/>
                </a:solidFill>
                <a:highlight>
                  <a:srgbClr val="F9F9F9"/>
                </a:highlight>
                <a:latin typeface="Georgia"/>
                <a:ea typeface="Georgia"/>
                <a:cs typeface="Georgia"/>
                <a:sym typeface="Georgia"/>
              </a:rPr>
              <a:t>BindableProperty</a:t>
            </a:r>
            <a:r>
              <a:rPr lang="en">
                <a:solidFill>
                  <a:schemeClr val="dk1"/>
                </a:solidFill>
                <a:highlight>
                  <a:srgbClr val="FFFFFF"/>
                </a:highlight>
                <a:latin typeface="Georgia"/>
                <a:ea typeface="Georgia"/>
                <a:cs typeface="Georgia"/>
                <a:sym typeface="Georgia"/>
              </a:rPr>
              <a:t> object for the </a:t>
            </a:r>
            <a:r>
              <a:rPr lang="en">
                <a:solidFill>
                  <a:schemeClr val="dk1"/>
                </a:solidFill>
                <a:highlight>
                  <a:srgbClr val="F9F9F9"/>
                </a:highlight>
                <a:latin typeface="Georgia"/>
                <a:ea typeface="Georgia"/>
                <a:cs typeface="Georgia"/>
                <a:sym typeface="Georgia"/>
              </a:rPr>
              <a:t>Source</a:t>
            </a:r>
            <a:r>
              <a:rPr lang="en">
                <a:solidFill>
                  <a:schemeClr val="dk1"/>
                </a:solidFill>
                <a:highlight>
                  <a:srgbClr val="FFFFFF"/>
                </a:highlight>
                <a:latin typeface="Georgia"/>
                <a:ea typeface="Georgia"/>
                <a:cs typeface="Georgia"/>
                <a:sym typeface="Georgia"/>
              </a:rPr>
              <a:t> property of </a:t>
            </a:r>
            <a:r>
              <a:rPr lang="en">
                <a:solidFill>
                  <a:schemeClr val="dk1"/>
                </a:solidFill>
                <a:highlight>
                  <a:srgbClr val="F9F9F9"/>
                </a:highlight>
                <a:latin typeface="Georgia"/>
                <a:ea typeface="Georgia"/>
                <a:cs typeface="Georgia"/>
                <a:sym typeface="Georgia"/>
              </a:rPr>
              <a:t>Image</a:t>
            </a:r>
            <a:endParaRPr>
              <a:solidFill>
                <a:schemeClr val="dk1"/>
              </a:solidFill>
              <a:highlight>
                <a:srgbClr val="F9F9F9"/>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GetService</a:t>
            </a:r>
            <a:r>
              <a:rPr lang="en">
                <a:solidFill>
                  <a:schemeClr val="dk1"/>
                </a:solidFill>
                <a:highlight>
                  <a:srgbClr val="FFFFFF"/>
                </a:highlight>
                <a:latin typeface="Georgia"/>
                <a:ea typeface="Georgia"/>
                <a:cs typeface="Georgia"/>
                <a:sym typeface="Georgia"/>
              </a:rPr>
              <a:t> call with an argument of </a:t>
            </a:r>
            <a:r>
              <a:rPr lang="en">
                <a:solidFill>
                  <a:schemeClr val="dk1"/>
                </a:solidFill>
                <a:highlight>
                  <a:srgbClr val="F9F9F9"/>
                </a:highlight>
                <a:latin typeface="Georgia"/>
                <a:ea typeface="Georgia"/>
                <a:cs typeface="Georgia"/>
                <a:sym typeface="Georgia"/>
              </a:rPr>
              <a:t>typeof(IProvideValueTarget)</a:t>
            </a:r>
            <a:r>
              <a:rPr lang="en">
                <a:solidFill>
                  <a:schemeClr val="dk1"/>
                </a:solidFill>
                <a:highlight>
                  <a:srgbClr val="FFFFFF"/>
                </a:highlight>
                <a:latin typeface="Georgia"/>
                <a:ea typeface="Georgia"/>
                <a:cs typeface="Georgia"/>
                <a:sym typeface="Georgia"/>
              </a:rPr>
              <a:t> actually returns an object of type </a:t>
            </a:r>
            <a:r>
              <a:rPr lang="en">
                <a:solidFill>
                  <a:schemeClr val="dk1"/>
                </a:solidFill>
                <a:highlight>
                  <a:srgbClr val="F9F9F9"/>
                </a:highlight>
                <a:latin typeface="Georgia"/>
                <a:ea typeface="Georgia"/>
                <a:cs typeface="Georgia"/>
                <a:sym typeface="Georgia"/>
              </a:rPr>
              <a:t>SimpleValueTargetProvider</a:t>
            </a:r>
            <a:r>
              <a:rPr lang="en">
                <a:solidFill>
                  <a:schemeClr val="dk1"/>
                </a:solidFill>
                <a:highlight>
                  <a:srgbClr val="FFFFFF"/>
                </a:highlight>
                <a:latin typeface="Georgia"/>
                <a:ea typeface="Georgia"/>
                <a:cs typeface="Georgia"/>
                <a:sym typeface="Georgia"/>
              </a:rPr>
              <a:t>, which is defined in the </a:t>
            </a:r>
            <a:r>
              <a:rPr lang="en">
                <a:solidFill>
                  <a:schemeClr val="dk1"/>
                </a:solidFill>
                <a:highlight>
                  <a:srgbClr val="F9F9F9"/>
                </a:highlight>
                <a:latin typeface="Georgia"/>
                <a:ea typeface="Georgia"/>
                <a:cs typeface="Georgia"/>
                <a:sym typeface="Georgia"/>
              </a:rPr>
              <a:t>Xamarin.Forms.Xaml.Internals</a:t>
            </a:r>
            <a:r>
              <a:rPr lang="en">
                <a:solidFill>
                  <a:schemeClr val="dk1"/>
                </a:solidFill>
                <a:highlight>
                  <a:srgbClr val="FFFFFF"/>
                </a:highlight>
                <a:latin typeface="Georgia"/>
                <a:ea typeface="Georgia"/>
                <a:cs typeface="Georgia"/>
                <a:sym typeface="Georgia"/>
              </a:rPr>
              <a:t> namespace. </a:t>
            </a:r>
            <a:endParaRPr>
              <a:solidFill>
                <a:schemeClr val="dk1"/>
              </a:solidFill>
              <a:highlight>
                <a:srgbClr val="F9F9F9"/>
              </a:highlight>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6850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A Markup Extension for Specifying Color</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17" name="Shape 217"/>
          <p:cNvSpPr txBox="1"/>
          <p:nvPr>
            <p:ph idx="1" type="body"/>
          </p:nvPr>
        </p:nvSpPr>
        <p:spPr>
          <a:xfrm>
            <a:off x="311700" y="981975"/>
            <a:ext cx="8520600" cy="737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highlight>
                  <a:srgbClr val="FFFFFF"/>
                </a:highlight>
                <a:latin typeface="Georgia"/>
                <a:ea typeface="Georgia"/>
                <a:cs typeface="Georgia"/>
                <a:sym typeface="Georgia"/>
              </a:rPr>
              <a:t> We construct a </a:t>
            </a:r>
            <a:r>
              <a:rPr lang="en" sz="1400">
                <a:solidFill>
                  <a:schemeClr val="dk1"/>
                </a:solidFill>
                <a:highlight>
                  <a:srgbClr val="F9F9F9"/>
                </a:highlight>
                <a:latin typeface="Georgia"/>
                <a:ea typeface="Georgia"/>
                <a:cs typeface="Georgia"/>
                <a:sym typeface="Georgia"/>
              </a:rPr>
              <a:t>Color</a:t>
            </a:r>
            <a:r>
              <a:rPr lang="en" sz="1400">
                <a:solidFill>
                  <a:schemeClr val="dk1"/>
                </a:solidFill>
                <a:highlight>
                  <a:srgbClr val="FFFFFF"/>
                </a:highlight>
                <a:latin typeface="Georgia"/>
                <a:ea typeface="Georgia"/>
                <a:cs typeface="Georgia"/>
                <a:sym typeface="Georgia"/>
              </a:rPr>
              <a:t> value using hue, saturation, and luminosity components. It defines four properties for the four components of the color, including an alpha component that is initialized to 1.The class derives from </a:t>
            </a:r>
            <a:r>
              <a:rPr lang="en" sz="1400">
                <a:solidFill>
                  <a:schemeClr val="dk1"/>
                </a:solidFill>
                <a:highlight>
                  <a:srgbClr val="F9F9F9"/>
                </a:highlight>
                <a:latin typeface="Georgia"/>
                <a:ea typeface="Georgia"/>
                <a:cs typeface="Georgia"/>
                <a:sym typeface="Georgia"/>
              </a:rPr>
              <a:t>IMarkupExtension&lt;Color&gt; </a:t>
            </a:r>
            <a:r>
              <a:rPr lang="en" sz="1400">
                <a:solidFill>
                  <a:schemeClr val="dk1"/>
                </a:solidFill>
                <a:highlight>
                  <a:srgbClr val="FFFFFF"/>
                </a:highlight>
                <a:latin typeface="Georgia"/>
                <a:ea typeface="Georgia"/>
                <a:cs typeface="Georgia"/>
                <a:sym typeface="Georgia"/>
              </a:rPr>
              <a:t>to indicate a </a:t>
            </a:r>
            <a:r>
              <a:rPr lang="en" sz="1400">
                <a:solidFill>
                  <a:schemeClr val="dk1"/>
                </a:solidFill>
                <a:highlight>
                  <a:srgbClr val="F9F9F9"/>
                </a:highlight>
                <a:latin typeface="Georgia"/>
                <a:ea typeface="Georgia"/>
                <a:cs typeface="Georgia"/>
                <a:sym typeface="Georgia"/>
              </a:rPr>
              <a:t>Color</a:t>
            </a:r>
            <a:r>
              <a:rPr lang="en" sz="1400">
                <a:solidFill>
                  <a:schemeClr val="dk1"/>
                </a:solidFill>
                <a:highlight>
                  <a:srgbClr val="FFFFFF"/>
                </a:highlight>
                <a:latin typeface="Georgia"/>
                <a:ea typeface="Georgia"/>
                <a:cs typeface="Georgia"/>
                <a:sym typeface="Georgia"/>
              </a:rPr>
              <a:t> return value:</a:t>
            </a:r>
            <a:endParaRPr sz="1400">
              <a:latin typeface="Georgia"/>
              <a:ea typeface="Georgia"/>
              <a:cs typeface="Georgia"/>
              <a:sym typeface="Georgia"/>
            </a:endParaRPr>
          </a:p>
        </p:txBody>
      </p:sp>
      <p:pic>
        <p:nvPicPr>
          <p:cNvPr id="218" name="Shape 218"/>
          <p:cNvPicPr preferRelativeResize="0"/>
          <p:nvPr/>
        </p:nvPicPr>
        <p:blipFill>
          <a:blip r:embed="rId3">
            <a:alphaModFix/>
          </a:blip>
          <a:stretch>
            <a:fillRect/>
          </a:stretch>
        </p:blipFill>
        <p:spPr>
          <a:xfrm>
            <a:off x="401050" y="1889875"/>
            <a:ext cx="4813500" cy="2827375"/>
          </a:xfrm>
          <a:prstGeom prst="rect">
            <a:avLst/>
          </a:prstGeom>
          <a:noFill/>
          <a:ln>
            <a:noFill/>
          </a:ln>
        </p:spPr>
      </p:pic>
      <p:sp>
        <p:nvSpPr>
          <p:cNvPr id="219" name="Shape 219"/>
          <p:cNvSpPr txBox="1"/>
          <p:nvPr/>
        </p:nvSpPr>
        <p:spPr>
          <a:xfrm>
            <a:off x="5328200" y="1982100"/>
            <a:ext cx="3665700" cy="256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Because </a:t>
            </a:r>
            <a:r>
              <a:rPr lang="en">
                <a:solidFill>
                  <a:schemeClr val="dk1"/>
                </a:solidFill>
                <a:highlight>
                  <a:srgbClr val="F9F9F9"/>
                </a:highlight>
                <a:latin typeface="Georgia"/>
                <a:ea typeface="Georgia"/>
                <a:cs typeface="Georgia"/>
                <a:sym typeface="Georgia"/>
              </a:rPr>
              <a:t>IMarkupExtension&lt;T&gt;</a:t>
            </a:r>
            <a:r>
              <a:rPr lang="en">
                <a:solidFill>
                  <a:schemeClr val="dk1"/>
                </a:solidFill>
                <a:highlight>
                  <a:srgbClr val="FFFFFF"/>
                </a:highlight>
                <a:latin typeface="Georgia"/>
                <a:ea typeface="Georgia"/>
                <a:cs typeface="Georgia"/>
                <a:sym typeface="Georgia"/>
              </a:rPr>
              <a:t> derives from </a:t>
            </a:r>
            <a:r>
              <a:rPr lang="en">
                <a:solidFill>
                  <a:schemeClr val="dk1"/>
                </a:solidFill>
                <a:highlight>
                  <a:srgbClr val="F9F9F9"/>
                </a:highlight>
                <a:latin typeface="Georgia"/>
                <a:ea typeface="Georgia"/>
                <a:cs typeface="Georgia"/>
                <a:sym typeface="Georgia"/>
              </a:rPr>
              <a:t>IMarkupExtension</a:t>
            </a:r>
            <a:r>
              <a:rPr lang="en">
                <a:solidFill>
                  <a:schemeClr val="dk1"/>
                </a:solidFill>
                <a:highlight>
                  <a:srgbClr val="FFFFFF"/>
                </a:highlight>
                <a:latin typeface="Georgia"/>
                <a:ea typeface="Georgia"/>
                <a:cs typeface="Georgia"/>
                <a:sym typeface="Georgia"/>
              </a:rPr>
              <a:t>, the class must contain two </a:t>
            </a:r>
            <a:r>
              <a:rPr lang="en">
                <a:solidFill>
                  <a:schemeClr val="dk1"/>
                </a:solidFill>
                <a:highlight>
                  <a:srgbClr val="F9F9F9"/>
                </a:highlight>
                <a:latin typeface="Georgia"/>
                <a:ea typeface="Georgia"/>
                <a:cs typeface="Georgia"/>
                <a:sym typeface="Georgia"/>
              </a:rPr>
              <a:t>ProvideValue</a:t>
            </a:r>
            <a:r>
              <a:rPr lang="en">
                <a:solidFill>
                  <a:schemeClr val="dk1"/>
                </a:solidFill>
                <a:highlight>
                  <a:srgbClr val="FFFFFF"/>
                </a:highlight>
                <a:latin typeface="Georgia"/>
                <a:ea typeface="Georgia"/>
                <a:cs typeface="Georgia"/>
                <a:sym typeface="Georgia"/>
              </a:rPr>
              <a:t> methods, one that returns </a:t>
            </a:r>
            <a:r>
              <a:rPr lang="en">
                <a:solidFill>
                  <a:schemeClr val="dk1"/>
                </a:solidFill>
                <a:highlight>
                  <a:srgbClr val="F9F9F9"/>
                </a:highlight>
                <a:latin typeface="Georgia"/>
                <a:ea typeface="Georgia"/>
                <a:cs typeface="Georgia"/>
                <a:sym typeface="Georgia"/>
              </a:rPr>
              <a:t>Color</a:t>
            </a:r>
            <a:r>
              <a:rPr lang="en">
                <a:solidFill>
                  <a:schemeClr val="dk1"/>
                </a:solidFill>
                <a:highlight>
                  <a:srgbClr val="FFFFFF"/>
                </a:highlight>
                <a:latin typeface="Georgia"/>
                <a:ea typeface="Georgia"/>
                <a:cs typeface="Georgia"/>
                <a:sym typeface="Georgia"/>
              </a:rPr>
              <a:t> and another that returns </a:t>
            </a:r>
            <a:r>
              <a:rPr lang="en">
                <a:solidFill>
                  <a:schemeClr val="dk1"/>
                </a:solidFill>
                <a:highlight>
                  <a:srgbClr val="F9F9F9"/>
                </a:highlight>
                <a:latin typeface="Georgia"/>
                <a:ea typeface="Georgia"/>
                <a:cs typeface="Georgia"/>
                <a:sym typeface="Georgia"/>
              </a:rPr>
              <a:t>object</a:t>
            </a:r>
            <a:r>
              <a:rPr lang="en">
                <a:solidFill>
                  <a:schemeClr val="dk1"/>
                </a:solidFill>
                <a:highlight>
                  <a:srgbClr val="FFFFFF"/>
                </a:highlight>
                <a:latin typeface="Georgia"/>
                <a:ea typeface="Georgia"/>
                <a:cs typeface="Georgia"/>
                <a:sym typeface="Georgia"/>
              </a:rPr>
              <a:t>, but the second method can simply call the first method.</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231875"/>
            <a:ext cx="8520600" cy="7059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A Markup Extension for Accessing Bitmaps</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25" name="Shape 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The argument to </a:t>
            </a:r>
            <a:r>
              <a:rPr lang="en" sz="1400">
                <a:solidFill>
                  <a:schemeClr val="dk1"/>
                </a:solidFill>
                <a:highlight>
                  <a:srgbClr val="F9F9F9"/>
                </a:highlight>
                <a:latin typeface="Georgia"/>
                <a:ea typeface="Georgia"/>
                <a:cs typeface="Georgia"/>
                <a:sym typeface="Georgia"/>
              </a:rPr>
              <a:t>ProvideValue</a:t>
            </a:r>
            <a:r>
              <a:rPr lang="en" sz="1400">
                <a:solidFill>
                  <a:schemeClr val="dk1"/>
                </a:solidFill>
                <a:highlight>
                  <a:srgbClr val="FFFFFF"/>
                </a:highlight>
                <a:latin typeface="Georgia"/>
                <a:ea typeface="Georgia"/>
                <a:cs typeface="Georgia"/>
                <a:sym typeface="Georgia"/>
              </a:rPr>
              <a:t> is an object that implements the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interface, which is defined in the .NET </a:t>
            </a:r>
            <a:r>
              <a:rPr lang="en" sz="1400">
                <a:solidFill>
                  <a:schemeClr val="dk1"/>
                </a:solidFill>
                <a:highlight>
                  <a:srgbClr val="F9F9F9"/>
                </a:highlight>
                <a:latin typeface="Georgia"/>
                <a:ea typeface="Georgia"/>
                <a:cs typeface="Georgia"/>
                <a:sym typeface="Georgia"/>
              </a:rPr>
              <a:t>System</a:t>
            </a:r>
            <a:r>
              <a:rPr lang="en" sz="1400">
                <a:solidFill>
                  <a:schemeClr val="dk1"/>
                </a:solidFill>
                <a:highlight>
                  <a:srgbClr val="FFFFFF"/>
                </a:highlight>
                <a:latin typeface="Georgia"/>
                <a:ea typeface="Georgia"/>
                <a:cs typeface="Georgia"/>
                <a:sym typeface="Georgia"/>
              </a:rPr>
              <a:t> namespace. This interface has one member, a method named </a:t>
            </a:r>
            <a:r>
              <a:rPr lang="en" sz="1400">
                <a:solidFill>
                  <a:schemeClr val="dk1"/>
                </a:solidFill>
                <a:highlight>
                  <a:srgbClr val="F9F9F9"/>
                </a:highlight>
                <a:latin typeface="Georgia"/>
                <a:ea typeface="Georgia"/>
                <a:cs typeface="Georgia"/>
                <a:sym typeface="Georgia"/>
              </a:rPr>
              <a:t>GetService</a:t>
            </a:r>
            <a:r>
              <a:rPr lang="en" sz="1400">
                <a:solidFill>
                  <a:schemeClr val="dk1"/>
                </a:solidFill>
                <a:highlight>
                  <a:srgbClr val="FFFFFF"/>
                </a:highlight>
                <a:latin typeface="Georgia"/>
                <a:ea typeface="Georgia"/>
                <a:cs typeface="Georgia"/>
                <a:sym typeface="Georgia"/>
              </a:rPr>
              <a:t> with a </a:t>
            </a:r>
            <a:r>
              <a:rPr lang="en" sz="1400">
                <a:solidFill>
                  <a:schemeClr val="dk1"/>
                </a:solidFill>
                <a:highlight>
                  <a:srgbClr val="F9F9F9"/>
                </a:highlight>
                <a:latin typeface="Georgia"/>
                <a:ea typeface="Georgia"/>
                <a:cs typeface="Georgia"/>
                <a:sym typeface="Georgia"/>
              </a:rPr>
              <a:t>Type</a:t>
            </a:r>
            <a:r>
              <a:rPr lang="en" sz="1400">
                <a:solidFill>
                  <a:schemeClr val="dk1"/>
                </a:solidFill>
                <a:highlight>
                  <a:srgbClr val="FFFFFF"/>
                </a:highlight>
                <a:latin typeface="Georgia"/>
                <a:ea typeface="Georgia"/>
                <a:cs typeface="Georgia"/>
                <a:sym typeface="Georgia"/>
              </a:rPr>
              <a:t> argument.</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ImageResourceExtension</a:t>
            </a:r>
            <a:r>
              <a:rPr lang="en" sz="1400">
                <a:solidFill>
                  <a:schemeClr val="dk1"/>
                </a:solidFill>
                <a:highlight>
                  <a:srgbClr val="FFFFFF"/>
                </a:highlight>
                <a:latin typeface="Georgia"/>
                <a:ea typeface="Georgia"/>
                <a:cs typeface="Georgia"/>
                <a:sym typeface="Georgia"/>
              </a:rPr>
              <a:t>  uses </a:t>
            </a:r>
            <a:r>
              <a:rPr lang="en" sz="1400">
                <a:solidFill>
                  <a:schemeClr val="dk1"/>
                </a:solidFill>
                <a:highlight>
                  <a:srgbClr val="F9F9F9"/>
                </a:highlight>
                <a:latin typeface="Georgia"/>
                <a:ea typeface="Georgia"/>
                <a:cs typeface="Georgia"/>
                <a:sym typeface="Georgia"/>
              </a:rPr>
              <a:t>IServiceProvider</a:t>
            </a:r>
            <a:r>
              <a:rPr lang="en" sz="1400">
                <a:solidFill>
                  <a:schemeClr val="dk1"/>
                </a:solidFill>
                <a:highlight>
                  <a:srgbClr val="FFFFFF"/>
                </a:highlight>
                <a:latin typeface="Georgia"/>
                <a:ea typeface="Georgia"/>
                <a:cs typeface="Georgia"/>
                <a:sym typeface="Georgia"/>
              </a:rPr>
              <a:t> and </a:t>
            </a:r>
            <a:r>
              <a:rPr lang="en" sz="1400">
                <a:solidFill>
                  <a:schemeClr val="dk1"/>
                </a:solidFill>
                <a:highlight>
                  <a:srgbClr val="F9F9F9"/>
                </a:highlight>
                <a:latin typeface="Georgia"/>
                <a:ea typeface="Georgia"/>
                <a:cs typeface="Georgia"/>
                <a:sym typeface="Georgia"/>
              </a:rPr>
              <a:t>GetService</a:t>
            </a:r>
            <a:r>
              <a:rPr lang="en" sz="1400">
                <a:solidFill>
                  <a:schemeClr val="dk1"/>
                </a:solidFill>
                <a:highlight>
                  <a:srgbClr val="FFFFFF"/>
                </a:highlight>
                <a:latin typeface="Georgia"/>
                <a:ea typeface="Georgia"/>
                <a:cs typeface="Georgia"/>
                <a:sym typeface="Georgia"/>
              </a:rPr>
              <a:t> to obtain an </a:t>
            </a:r>
            <a:r>
              <a:rPr lang="en" sz="1400">
                <a:solidFill>
                  <a:schemeClr val="dk1"/>
                </a:solidFill>
                <a:highlight>
                  <a:srgbClr val="F9F9F9"/>
                </a:highlight>
                <a:latin typeface="Georgia"/>
                <a:ea typeface="Georgia"/>
                <a:cs typeface="Georgia"/>
                <a:sym typeface="Georgia"/>
              </a:rPr>
              <a:t>IXmlLineInfoProvider </a:t>
            </a:r>
            <a:r>
              <a:rPr lang="en" sz="1400">
                <a:solidFill>
                  <a:schemeClr val="dk1"/>
                </a:solidFill>
                <a:highlight>
                  <a:srgbClr val="FFFFFF"/>
                </a:highlight>
                <a:latin typeface="Georgia"/>
                <a:ea typeface="Georgia"/>
                <a:cs typeface="Georgia"/>
                <a:sym typeface="Georgia"/>
              </a:rPr>
              <a:t>object that can provide line and character information indicating where a particular error was detected.</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rPr lang="en" sz="1400">
                <a:solidFill>
                  <a:schemeClr val="dk1"/>
                </a:solidFill>
                <a:highlight>
                  <a:srgbClr val="F9F9F9"/>
                </a:highlight>
                <a:latin typeface="Georgia"/>
                <a:ea typeface="Georgia"/>
                <a:cs typeface="Georgia"/>
                <a:sym typeface="Georgia"/>
              </a:rPr>
              <a:t>ImageResourceExtension</a:t>
            </a:r>
            <a:r>
              <a:rPr lang="en" sz="1400">
                <a:solidFill>
                  <a:schemeClr val="dk1"/>
                </a:solidFill>
                <a:highlight>
                  <a:srgbClr val="FFFFFF"/>
                </a:highlight>
                <a:latin typeface="Georgia"/>
                <a:ea typeface="Georgia"/>
                <a:cs typeface="Georgia"/>
                <a:sym typeface="Georgia"/>
              </a:rPr>
              <a:t> is helpful when a XAML file needs to access an image file stored as an embedded resource in the Portable Class Library project. It uses the </a:t>
            </a:r>
            <a:r>
              <a:rPr lang="en" sz="1400">
                <a:solidFill>
                  <a:schemeClr val="dk1"/>
                </a:solidFill>
                <a:highlight>
                  <a:srgbClr val="F9F9F9"/>
                </a:highlight>
                <a:latin typeface="Georgia"/>
                <a:ea typeface="Georgia"/>
                <a:cs typeface="Georgia"/>
                <a:sym typeface="Georgia"/>
              </a:rPr>
              <a:t>Source</a:t>
            </a:r>
            <a:r>
              <a:rPr lang="en" sz="1400">
                <a:solidFill>
                  <a:schemeClr val="dk1"/>
                </a:solidFill>
                <a:highlight>
                  <a:srgbClr val="FFFFFF"/>
                </a:highlight>
                <a:latin typeface="Georgia"/>
                <a:ea typeface="Georgia"/>
                <a:cs typeface="Georgia"/>
                <a:sym typeface="Georgia"/>
              </a:rPr>
              <a:t> property to call the static </a:t>
            </a:r>
            <a:r>
              <a:rPr lang="en" sz="1400">
                <a:solidFill>
                  <a:schemeClr val="dk1"/>
                </a:solidFill>
                <a:highlight>
                  <a:srgbClr val="F9F9F9"/>
                </a:highlight>
                <a:latin typeface="Georgia"/>
                <a:ea typeface="Georgia"/>
                <a:cs typeface="Georgia"/>
                <a:sym typeface="Georgia"/>
              </a:rPr>
              <a:t>ImageSource.FromResource</a:t>
            </a:r>
            <a:r>
              <a:rPr lang="en" sz="1400">
                <a:solidFill>
                  <a:schemeClr val="dk1"/>
                </a:solidFill>
                <a:highlight>
                  <a:srgbClr val="FFFFFF"/>
                </a:highlight>
                <a:latin typeface="Georgia"/>
                <a:ea typeface="Georgia"/>
                <a:cs typeface="Georgia"/>
                <a:sym typeface="Georgia"/>
              </a:rPr>
              <a:t> method. This method requires a fully-qualified resource name, which consists of the assembly name, the folder name, and the filename separated by periods.</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Shape 230"/>
          <p:cNvPicPr preferRelativeResize="0"/>
          <p:nvPr/>
        </p:nvPicPr>
        <p:blipFill>
          <a:blip r:embed="rId3">
            <a:alphaModFix/>
          </a:blip>
          <a:stretch>
            <a:fillRect/>
          </a:stretch>
        </p:blipFill>
        <p:spPr>
          <a:xfrm>
            <a:off x="152400" y="152400"/>
            <a:ext cx="5261075" cy="4838700"/>
          </a:xfrm>
          <a:prstGeom prst="rect">
            <a:avLst/>
          </a:prstGeom>
          <a:noFill/>
          <a:ln>
            <a:noFill/>
          </a:ln>
        </p:spPr>
      </p:pic>
      <p:pic>
        <p:nvPicPr>
          <p:cNvPr id="231" name="Shape 231"/>
          <p:cNvPicPr preferRelativeResize="0"/>
          <p:nvPr/>
        </p:nvPicPr>
        <p:blipFill>
          <a:blip r:embed="rId4">
            <a:alphaModFix/>
          </a:blip>
          <a:stretch>
            <a:fillRect/>
          </a:stretch>
        </p:blipFill>
        <p:spPr>
          <a:xfrm>
            <a:off x="5555550" y="152400"/>
            <a:ext cx="2666975"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11822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800"/>
              </a:spcBef>
              <a:spcAft>
                <a:spcPts val="0"/>
              </a:spcAft>
              <a:buClr>
                <a:schemeClr val="dk1"/>
              </a:buClr>
              <a:buSzPts val="1100"/>
              <a:buFont typeface="Arial"/>
              <a:buNone/>
            </a:pPr>
            <a:r>
              <a:rPr lang="en" sz="2300"/>
              <a:t>Passing Arguments in XAML</a:t>
            </a:r>
            <a:endParaRPr sz="2300"/>
          </a:p>
          <a:p>
            <a:pPr indent="0" lvl="0" marL="0">
              <a:spcBef>
                <a:spcPts val="0"/>
              </a:spcBef>
              <a:spcAft>
                <a:spcPts val="0"/>
              </a:spcAft>
              <a:buNone/>
            </a:pPr>
            <a:r>
              <a:t/>
            </a:r>
            <a:endParaRPr/>
          </a:p>
        </p:txBody>
      </p:sp>
      <p:sp>
        <p:nvSpPr>
          <p:cNvPr id="237" name="Shape 237"/>
          <p:cNvSpPr txBox="1"/>
          <p:nvPr>
            <p:ph idx="1" type="body"/>
          </p:nvPr>
        </p:nvSpPr>
        <p:spPr>
          <a:xfrm>
            <a:off x="368525" y="740425"/>
            <a:ext cx="8520600" cy="4097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000000"/>
                </a:solidFill>
                <a:latin typeface="Georgia"/>
                <a:ea typeface="Georgia"/>
                <a:cs typeface="Georgia"/>
                <a:sym typeface="Georgia"/>
              </a:rPr>
              <a:t>It's often necessary to instantiate objects with constructors that require arguments, or by calling a static creation method. This can be achieved in XAML by using the x:Arguments and x:FactoryMethod attributes:</a:t>
            </a:r>
            <a:endParaRPr sz="1400">
              <a:solidFill>
                <a:srgbClr val="000000"/>
              </a:solidFill>
              <a:latin typeface="Georgia"/>
              <a:ea typeface="Georgia"/>
              <a:cs typeface="Georgia"/>
              <a:sym typeface="Georgia"/>
            </a:endParaRPr>
          </a:p>
          <a:p>
            <a:pPr indent="-317500" lvl="0" marL="825500" rtl="0">
              <a:spcBef>
                <a:spcPts val="1200"/>
              </a:spcBef>
              <a:spcAft>
                <a:spcPts val="0"/>
              </a:spcAft>
              <a:buClr>
                <a:srgbClr val="000000"/>
              </a:buClr>
              <a:buSzPts val="1400"/>
              <a:buChar char="●"/>
            </a:pPr>
            <a:r>
              <a:rPr lang="en" sz="1400">
                <a:solidFill>
                  <a:srgbClr val="000000"/>
                </a:solidFill>
                <a:latin typeface="Georgia"/>
                <a:ea typeface="Georgia"/>
                <a:cs typeface="Georgia"/>
                <a:sym typeface="Georgia"/>
              </a:rPr>
              <a:t>The x:Arguments attribute is used to specify constructor arguments for a non-default constructor, or for a factory method object declaration. </a:t>
            </a:r>
            <a:endParaRPr sz="1400">
              <a:solidFill>
                <a:srgbClr val="000000"/>
              </a:solidFill>
              <a:latin typeface="Georgia"/>
              <a:ea typeface="Georgia"/>
              <a:cs typeface="Georgia"/>
              <a:sym typeface="Georgia"/>
            </a:endParaRPr>
          </a:p>
          <a:p>
            <a:pPr indent="-317500" lvl="0" marL="825500" rtl="0">
              <a:spcBef>
                <a:spcPts val="0"/>
              </a:spcBef>
              <a:spcAft>
                <a:spcPts val="0"/>
              </a:spcAft>
              <a:buClr>
                <a:srgbClr val="000000"/>
              </a:buClr>
              <a:buSzPts val="1400"/>
              <a:buChar char="●"/>
            </a:pPr>
            <a:r>
              <a:rPr lang="en" sz="1400">
                <a:solidFill>
                  <a:srgbClr val="000000"/>
                </a:solidFill>
                <a:latin typeface="Georgia"/>
                <a:ea typeface="Georgia"/>
                <a:cs typeface="Georgia"/>
                <a:sym typeface="Georgia"/>
              </a:rPr>
              <a:t>The x:FactoryMethod attribute is used to specify a factory method that can be used to initialize an object.</a:t>
            </a:r>
            <a:endParaRPr sz="1400">
              <a:solidFill>
                <a:srgbClr val="000000"/>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Basics</a:t>
            </a:r>
            <a:endParaRPr>
              <a:solidFill>
                <a:srgbClr val="3498DB"/>
              </a:solidFill>
              <a:latin typeface="Georgia"/>
              <a:ea typeface="Georgia"/>
              <a:cs typeface="Georgia"/>
              <a:sym typeface="Georgia"/>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is mostly used to define the visual contents of a page.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 XAML file is always associated with a C# code file that provides code support for the markup.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Together, these two files contribute to a new class definition that includes child views and property initialization.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Within the XAML file, classes and properties are referenced with XML elements and attributes, and links between the markup and code are established.</a:t>
            </a:r>
            <a:endParaRPr sz="1400">
              <a:solidFill>
                <a:schemeClr val="dk1"/>
              </a:solidFill>
              <a:latin typeface="Georgia"/>
              <a:ea typeface="Georgia"/>
              <a:cs typeface="Georgia"/>
              <a:sym typeface="Georgia"/>
            </a:endParaRPr>
          </a:p>
          <a:p>
            <a:pPr indent="0" lvl="0" marL="0" rtl="0">
              <a:spcBef>
                <a:spcPts val="1600"/>
              </a:spcBef>
              <a:spcAft>
                <a:spcPts val="0"/>
              </a:spcAft>
              <a:buNone/>
            </a:pPr>
            <a:r>
              <a:t/>
            </a:r>
            <a:endParaRPr sz="1400">
              <a:solidFill>
                <a:schemeClr val="dk1"/>
              </a:solidFill>
              <a:latin typeface="Georgia"/>
              <a:ea typeface="Georgia"/>
              <a:cs typeface="Georgia"/>
              <a:sym typeface="Georgia"/>
            </a:endParaRPr>
          </a:p>
          <a:p>
            <a:pPr indent="0" lvl="0" marL="0">
              <a:spcBef>
                <a:spcPts val="1600"/>
              </a:spcBef>
              <a:spcAft>
                <a:spcPts val="1600"/>
              </a:spcAft>
              <a:buNone/>
            </a:pPr>
            <a:r>
              <a:rPr lang="en">
                <a:solidFill>
                  <a:schemeClr val="dk1"/>
                </a:solidFill>
                <a:latin typeface="Georgia"/>
                <a:ea typeface="Georgia"/>
                <a:cs typeface="Georgia"/>
                <a:sym typeface="Georgia"/>
              </a:rPr>
              <a:t>MainPage.xaml</a:t>
            </a:r>
            <a:endParaRPr>
              <a:solidFill>
                <a:schemeClr val="dk1"/>
              </a:solidFill>
              <a:latin typeface="Georgia"/>
              <a:ea typeface="Georgia"/>
              <a:cs typeface="Georgia"/>
              <a:sym typeface="Georgia"/>
            </a:endParaRPr>
          </a:p>
        </p:txBody>
      </p:sp>
      <p:pic>
        <p:nvPicPr>
          <p:cNvPr id="68" name="Shape 68"/>
          <p:cNvPicPr preferRelativeResize="0"/>
          <p:nvPr/>
        </p:nvPicPr>
        <p:blipFill>
          <a:blip r:embed="rId3">
            <a:alphaModFix/>
          </a:blip>
          <a:stretch>
            <a:fillRect/>
          </a:stretch>
        </p:blipFill>
        <p:spPr>
          <a:xfrm>
            <a:off x="2154513" y="2786600"/>
            <a:ext cx="5019675" cy="1943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269075" y="92375"/>
            <a:ext cx="8520600" cy="738900"/>
          </a:xfrm>
          <a:prstGeom prst="rect">
            <a:avLst/>
          </a:prstGeom>
        </p:spPr>
        <p:txBody>
          <a:bodyPr anchorCtr="0" anchor="t" bIns="91425" lIns="91425" spcFirstLastPara="1" rIns="91425" wrap="square" tIns="91425">
            <a:noAutofit/>
          </a:bodyPr>
          <a:lstStyle/>
          <a:p>
            <a:pPr indent="0" lvl="0" marL="0" rtl="0">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Passing Constructor Arguments</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43" name="Shape 243"/>
          <p:cNvSpPr txBox="1"/>
          <p:nvPr>
            <p:ph idx="1" type="body"/>
          </p:nvPr>
        </p:nvSpPr>
        <p:spPr>
          <a:xfrm>
            <a:off x="311700" y="1003275"/>
            <a:ext cx="8520600" cy="41403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Arguments can be passed to a non-default constructor using the x:Arguments attribute. Each constructor argument must be delimited within an XML element that represents the type of the argument. Xamarin.Forms supports the following elements for basic types:</a:t>
            </a:r>
            <a:endParaRPr sz="1400">
              <a:solidFill>
                <a:schemeClr val="dk1"/>
              </a:solidFill>
              <a:latin typeface="Georgia"/>
              <a:ea typeface="Georgia"/>
              <a:cs typeface="Georgia"/>
              <a:sym typeface="Georgia"/>
            </a:endParaRPr>
          </a:p>
          <a:p>
            <a:pPr indent="-304800" lvl="0" marL="825500" rtl="0">
              <a:spcBef>
                <a:spcPts val="120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x:Object</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x:Boolean</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x:Byte</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x:Int16</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x:Int32</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x:Int64</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x:Single</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x:Double</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x:Decimal</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x:Char</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x:String</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x:TimeSpan</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x:Array</a:t>
            </a:r>
            <a:endParaRPr sz="1200">
              <a:solidFill>
                <a:schemeClr val="dk1"/>
              </a:solidFill>
              <a:latin typeface="Georgia"/>
              <a:ea typeface="Georgia"/>
              <a:cs typeface="Georgia"/>
              <a:sym typeface="Georgia"/>
            </a:endParaRPr>
          </a:p>
          <a:p>
            <a:pPr indent="-304800" lvl="0" marL="8255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x:DateTime</a:t>
            </a:r>
            <a:endParaRPr sz="12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62525" y="171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000000"/>
                </a:solidFill>
                <a:highlight>
                  <a:srgbClr val="FFFFFF"/>
                </a:highlight>
                <a:latin typeface="Georgia"/>
                <a:ea typeface="Georgia"/>
                <a:cs typeface="Georgia"/>
                <a:sym typeface="Georgia"/>
              </a:rPr>
              <a:t>The following code example demonstrates using the </a:t>
            </a:r>
            <a:r>
              <a:rPr lang="en" sz="1400">
                <a:solidFill>
                  <a:srgbClr val="000000"/>
                </a:solidFill>
                <a:highlight>
                  <a:srgbClr val="F9F9F9"/>
                </a:highlight>
                <a:latin typeface="Georgia"/>
                <a:ea typeface="Georgia"/>
                <a:cs typeface="Georgia"/>
                <a:sym typeface="Georgia"/>
              </a:rPr>
              <a:t>x:Arguments</a:t>
            </a:r>
            <a:r>
              <a:rPr lang="en" sz="1400">
                <a:solidFill>
                  <a:srgbClr val="000000"/>
                </a:solidFill>
                <a:highlight>
                  <a:srgbClr val="FFFFFF"/>
                </a:highlight>
                <a:latin typeface="Georgia"/>
                <a:ea typeface="Georgia"/>
                <a:cs typeface="Georgia"/>
                <a:sym typeface="Georgia"/>
              </a:rPr>
              <a:t> attribute with three </a:t>
            </a:r>
            <a:r>
              <a:rPr lang="en" sz="1400">
                <a:solidFill>
                  <a:srgbClr val="000000"/>
                </a:solidFill>
                <a:highlight>
                  <a:srgbClr val="F9F9F9"/>
                </a:highlight>
                <a:uFill>
                  <a:noFill/>
                </a:uFill>
                <a:latin typeface="Georgia"/>
                <a:ea typeface="Georgia"/>
                <a:cs typeface="Georgia"/>
                <a:sym typeface="Georgia"/>
                <a:hlinkClick r:id="rId3"/>
              </a:rPr>
              <a:t>Color</a:t>
            </a:r>
            <a:r>
              <a:rPr lang="en" sz="1400">
                <a:solidFill>
                  <a:srgbClr val="000000"/>
                </a:solidFill>
                <a:highlight>
                  <a:srgbClr val="FFFFFF"/>
                </a:highlight>
                <a:latin typeface="Georgia"/>
                <a:ea typeface="Georgia"/>
                <a:cs typeface="Georgia"/>
                <a:sym typeface="Georgia"/>
              </a:rPr>
              <a:t> constructors</a:t>
            </a:r>
            <a:endParaRPr sz="1400">
              <a:solidFill>
                <a:srgbClr val="000000"/>
              </a:solidFill>
              <a:latin typeface="Georgia"/>
              <a:ea typeface="Georgia"/>
              <a:cs typeface="Georgia"/>
              <a:sym typeface="Georgia"/>
            </a:endParaRPr>
          </a:p>
        </p:txBody>
      </p:sp>
      <p:pic>
        <p:nvPicPr>
          <p:cNvPr id="249" name="Shape 249"/>
          <p:cNvPicPr preferRelativeResize="0"/>
          <p:nvPr/>
        </p:nvPicPr>
        <p:blipFill>
          <a:blip r:embed="rId4">
            <a:alphaModFix/>
          </a:blip>
          <a:stretch>
            <a:fillRect/>
          </a:stretch>
        </p:blipFill>
        <p:spPr>
          <a:xfrm>
            <a:off x="209250" y="743875"/>
            <a:ext cx="4528749" cy="4250426"/>
          </a:xfrm>
          <a:prstGeom prst="rect">
            <a:avLst/>
          </a:prstGeom>
          <a:noFill/>
          <a:ln>
            <a:noFill/>
          </a:ln>
        </p:spPr>
      </p:pic>
      <p:pic>
        <p:nvPicPr>
          <p:cNvPr id="250" name="Shape 250"/>
          <p:cNvPicPr preferRelativeResize="0"/>
          <p:nvPr/>
        </p:nvPicPr>
        <p:blipFill>
          <a:blip r:embed="rId5">
            <a:alphaModFix/>
          </a:blip>
          <a:stretch>
            <a:fillRect/>
          </a:stretch>
        </p:blipFill>
        <p:spPr>
          <a:xfrm>
            <a:off x="5522675" y="653600"/>
            <a:ext cx="2489488" cy="4411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254850" y="-3805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Calling Factory Methods</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56" name="Shape 256"/>
          <p:cNvSpPr txBox="1"/>
          <p:nvPr>
            <p:ph idx="1" type="body"/>
          </p:nvPr>
        </p:nvSpPr>
        <p:spPr>
          <a:xfrm>
            <a:off x="254850" y="825675"/>
            <a:ext cx="8520600" cy="416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Georgia"/>
                <a:ea typeface="Georgia"/>
                <a:cs typeface="Georgia"/>
                <a:sym typeface="Georgia"/>
              </a:rPr>
              <a:t>Factory methods can be called in XAML by specifying the method's name using the x:FactoryMethod attribute, and its arguments using the x:Arguments attribute. A factory method is a public static method that returns objects or values of the same type as the class or structure that defines the methods.</a:t>
            </a:r>
            <a:endParaRPr sz="1400">
              <a:solidFill>
                <a:schemeClr val="dk1"/>
              </a:solidFill>
              <a:latin typeface="Georgia"/>
              <a:ea typeface="Georgia"/>
              <a:cs typeface="Georgia"/>
              <a:sym typeface="Georgia"/>
            </a:endParaRPr>
          </a:p>
          <a:p>
            <a:pPr indent="0" lvl="0" marL="0">
              <a:spcBef>
                <a:spcPts val="1600"/>
              </a:spcBef>
              <a:spcAft>
                <a:spcPts val="0"/>
              </a:spcAft>
              <a:buNone/>
            </a:pPr>
            <a:r>
              <a:rPr lang="en" sz="1400">
                <a:solidFill>
                  <a:schemeClr val="dk1"/>
                </a:solidFill>
                <a:latin typeface="Georgia"/>
                <a:ea typeface="Georgia"/>
                <a:cs typeface="Georgia"/>
                <a:sym typeface="Georgia"/>
              </a:rPr>
              <a:t>Things to note:</a:t>
            </a:r>
            <a:endParaRPr sz="1400">
              <a:solidFill>
                <a:schemeClr val="dk1"/>
              </a:solidFill>
              <a:latin typeface="Georgia"/>
              <a:ea typeface="Georgia"/>
              <a:cs typeface="Georgia"/>
              <a:sym typeface="Georgia"/>
            </a:endParaRPr>
          </a:p>
          <a:p>
            <a:pPr indent="-317500" lvl="0" marL="457200">
              <a:spcBef>
                <a:spcPts val="160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number of elements within the x:Arguments tag, and the types of these elements, must match the arguments of the factory method being called. </a:t>
            </a:r>
            <a:endParaRPr sz="1400">
              <a:solidFill>
                <a:srgbClr val="000000"/>
              </a:solidFill>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FromRgba factory method requires four Int32 parameters, which represent the red, green, blue, and alpha values, ranging from 0 to 255 respectively. </a:t>
            </a:r>
            <a:endParaRPr sz="1400">
              <a:solidFill>
                <a:srgbClr val="000000"/>
              </a:solidFill>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FromHsla factory method requires four </a:t>
            </a:r>
            <a:r>
              <a:rPr lang="en" sz="1400">
                <a:solidFill>
                  <a:srgbClr val="000000"/>
                </a:solidFill>
                <a:uFill>
                  <a:noFill/>
                </a:uFill>
                <a:latin typeface="Georgia"/>
                <a:ea typeface="Georgia"/>
                <a:cs typeface="Georgia"/>
                <a:sym typeface="Georgia"/>
                <a:hlinkClick r:id="rId3"/>
              </a:rPr>
              <a:t>Double</a:t>
            </a:r>
            <a:r>
              <a:rPr lang="en" sz="1400">
                <a:solidFill>
                  <a:srgbClr val="000000"/>
                </a:solidFill>
                <a:latin typeface="Georgia"/>
                <a:ea typeface="Georgia"/>
                <a:cs typeface="Georgia"/>
                <a:sym typeface="Georgia"/>
              </a:rPr>
              <a:t> parameters, which represent the hue, saturation, luminosity, and alpha values, ranging from 0 to 1 respectively. </a:t>
            </a:r>
            <a:endParaRPr sz="1400">
              <a:solidFill>
                <a:srgbClr val="000000"/>
              </a:solidFill>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FromHex factory method requires a </a:t>
            </a:r>
            <a:r>
              <a:rPr lang="en" sz="1400">
                <a:solidFill>
                  <a:srgbClr val="000000"/>
                </a:solidFill>
                <a:uFill>
                  <a:noFill/>
                </a:uFill>
                <a:latin typeface="Georgia"/>
                <a:ea typeface="Georgia"/>
                <a:cs typeface="Georgia"/>
                <a:sym typeface="Georgia"/>
                <a:hlinkClick r:id="rId4"/>
              </a:rPr>
              <a:t>String</a:t>
            </a:r>
            <a:r>
              <a:rPr lang="en" sz="1400">
                <a:solidFill>
                  <a:srgbClr val="000000"/>
                </a:solidFill>
                <a:latin typeface="Georgia"/>
                <a:ea typeface="Georgia"/>
                <a:cs typeface="Georgia"/>
                <a:sym typeface="Georgia"/>
              </a:rPr>
              <a:t> that represents the hexadecimal (A)RGB color.</a:t>
            </a:r>
            <a:endParaRPr sz="1400">
              <a:solidFill>
                <a:srgbClr val="000000"/>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152400" y="152400"/>
            <a:ext cx="4664300" cy="4962674"/>
          </a:xfrm>
          <a:prstGeom prst="rect">
            <a:avLst/>
          </a:prstGeom>
          <a:noFill/>
          <a:ln>
            <a:noFill/>
          </a:ln>
        </p:spPr>
      </p:pic>
      <p:pic>
        <p:nvPicPr>
          <p:cNvPr id="262" name="Shape 262"/>
          <p:cNvPicPr preferRelativeResize="0"/>
          <p:nvPr/>
        </p:nvPicPr>
        <p:blipFill>
          <a:blip r:embed="rId4">
            <a:alphaModFix/>
          </a:blip>
          <a:stretch>
            <a:fillRect/>
          </a:stretch>
        </p:blipFill>
        <p:spPr>
          <a:xfrm>
            <a:off x="5558750" y="152400"/>
            <a:ext cx="2448701"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68500"/>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Specifying a Generic Type Argument</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268" name="Shape 268"/>
          <p:cNvSpPr txBox="1"/>
          <p:nvPr>
            <p:ph idx="1" type="body"/>
          </p:nvPr>
        </p:nvSpPr>
        <p:spPr>
          <a:xfrm>
            <a:off x="311700" y="1010400"/>
            <a:ext cx="8520600" cy="65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Generic type arguments for the constructor of a generic type can be specified using the </a:t>
            </a:r>
            <a:r>
              <a:rPr lang="en" sz="1400">
                <a:solidFill>
                  <a:schemeClr val="dk1"/>
                </a:solidFill>
                <a:highlight>
                  <a:srgbClr val="F9F9F9"/>
                </a:highlight>
                <a:latin typeface="Georgia"/>
                <a:ea typeface="Georgia"/>
                <a:cs typeface="Georgia"/>
                <a:sym typeface="Georgia"/>
              </a:rPr>
              <a:t>x:TypeArguments</a:t>
            </a:r>
            <a:r>
              <a:rPr lang="en" sz="1400">
                <a:solidFill>
                  <a:schemeClr val="dk1"/>
                </a:solidFill>
                <a:highlight>
                  <a:srgbClr val="FFFFFF"/>
                </a:highlight>
                <a:latin typeface="Georgia"/>
                <a:ea typeface="Georgia"/>
                <a:cs typeface="Georgia"/>
                <a:sym typeface="Georgia"/>
              </a:rPr>
              <a:t> attribute.</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1600"/>
              </a:spcAft>
              <a:buNone/>
            </a:pPr>
            <a:r>
              <a:t/>
            </a:r>
            <a:endParaRPr sz="1400">
              <a:solidFill>
                <a:schemeClr val="dk1"/>
              </a:solidFill>
              <a:highlight>
                <a:srgbClr val="FFFFFF"/>
              </a:highlight>
              <a:latin typeface="Georgia"/>
              <a:ea typeface="Georgia"/>
              <a:cs typeface="Georgia"/>
              <a:sym typeface="Georgia"/>
            </a:endParaRPr>
          </a:p>
        </p:txBody>
      </p:sp>
      <p:pic>
        <p:nvPicPr>
          <p:cNvPr id="269" name="Shape 269"/>
          <p:cNvPicPr preferRelativeResize="0"/>
          <p:nvPr/>
        </p:nvPicPr>
        <p:blipFill>
          <a:blip r:embed="rId3">
            <a:alphaModFix/>
          </a:blip>
          <a:stretch>
            <a:fillRect/>
          </a:stretch>
        </p:blipFill>
        <p:spPr>
          <a:xfrm>
            <a:off x="422375" y="1622975"/>
            <a:ext cx="4799275" cy="2200275"/>
          </a:xfrm>
          <a:prstGeom prst="rect">
            <a:avLst/>
          </a:prstGeom>
          <a:noFill/>
          <a:ln>
            <a:noFill/>
          </a:ln>
        </p:spPr>
      </p:pic>
      <p:sp>
        <p:nvSpPr>
          <p:cNvPr id="270" name="Shape 270"/>
          <p:cNvSpPr txBox="1"/>
          <p:nvPr/>
        </p:nvSpPr>
        <p:spPr>
          <a:xfrm>
            <a:off x="365400" y="3921550"/>
            <a:ext cx="8299500" cy="98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highlight>
                  <a:srgbClr val="F9F9F9"/>
                </a:highlight>
                <a:latin typeface="Georgia"/>
                <a:ea typeface="Georgia"/>
                <a:cs typeface="Georgia"/>
                <a:sym typeface="Georgia"/>
              </a:rPr>
              <a:t>OnPlatform</a:t>
            </a:r>
            <a:r>
              <a:rPr lang="en">
                <a:solidFill>
                  <a:schemeClr val="dk1"/>
                </a:solidFill>
                <a:highlight>
                  <a:srgbClr val="FFFFFF"/>
                </a:highlight>
                <a:latin typeface="Georgia"/>
                <a:ea typeface="Georgia"/>
                <a:cs typeface="Georgia"/>
                <a:sym typeface="Georgia"/>
              </a:rPr>
              <a:t> class is a generic class and must be instantiated with an </a:t>
            </a:r>
            <a:r>
              <a:rPr lang="en">
                <a:solidFill>
                  <a:schemeClr val="dk1"/>
                </a:solidFill>
                <a:highlight>
                  <a:srgbClr val="F9F9F9"/>
                </a:highlight>
                <a:latin typeface="Georgia"/>
                <a:ea typeface="Georgia"/>
                <a:cs typeface="Georgia"/>
                <a:sym typeface="Georgia"/>
              </a:rPr>
              <a:t>x:TypeArguments</a:t>
            </a:r>
            <a:r>
              <a:rPr lang="en">
                <a:solidFill>
                  <a:schemeClr val="dk1"/>
                </a:solidFill>
                <a:highlight>
                  <a:srgbClr val="FFFFFF"/>
                </a:highlight>
                <a:latin typeface="Georgia"/>
                <a:ea typeface="Georgia"/>
                <a:cs typeface="Georgia"/>
                <a:sym typeface="Georgia"/>
              </a:rPr>
              <a:t> attribute that matches the target type. In the </a:t>
            </a:r>
            <a:r>
              <a:rPr lang="en">
                <a:solidFill>
                  <a:schemeClr val="dk1"/>
                </a:solidFill>
                <a:highlight>
                  <a:srgbClr val="F9F9F9"/>
                </a:highlight>
                <a:latin typeface="Georgia"/>
                <a:ea typeface="Georgia"/>
                <a:cs typeface="Georgia"/>
                <a:sym typeface="Georgia"/>
              </a:rPr>
              <a:t>On</a:t>
            </a:r>
            <a:r>
              <a:rPr lang="en">
                <a:solidFill>
                  <a:schemeClr val="dk1"/>
                </a:solidFill>
                <a:highlight>
                  <a:srgbClr val="FFFFFF"/>
                </a:highlight>
                <a:latin typeface="Georgia"/>
                <a:ea typeface="Georgia"/>
                <a:cs typeface="Georgia"/>
                <a:sym typeface="Georgia"/>
              </a:rPr>
              <a:t> class, the </a:t>
            </a:r>
            <a:r>
              <a:rPr lang="en">
                <a:solidFill>
                  <a:schemeClr val="dk1"/>
                </a:solidFill>
                <a:highlight>
                  <a:srgbClr val="F9F9F9"/>
                </a:highlight>
                <a:latin typeface="Georgia"/>
                <a:ea typeface="Georgia"/>
                <a:cs typeface="Georgia"/>
                <a:sym typeface="Georgia"/>
              </a:rPr>
              <a:t>Platform</a:t>
            </a:r>
            <a:r>
              <a:rPr lang="en">
                <a:solidFill>
                  <a:schemeClr val="dk1"/>
                </a:solidFill>
                <a:highlight>
                  <a:srgbClr val="FFFFFF"/>
                </a:highlight>
                <a:latin typeface="Georgia"/>
                <a:ea typeface="Georgia"/>
                <a:cs typeface="Georgia"/>
                <a:sym typeface="Georgia"/>
              </a:rPr>
              <a:t> attribute can accept a single </a:t>
            </a:r>
            <a:r>
              <a:rPr lang="en">
                <a:solidFill>
                  <a:schemeClr val="dk1"/>
                </a:solidFill>
                <a:highlight>
                  <a:srgbClr val="F9F9F9"/>
                </a:highlight>
                <a:latin typeface="Georgia"/>
                <a:ea typeface="Georgia"/>
                <a:cs typeface="Georgia"/>
                <a:sym typeface="Georgia"/>
              </a:rPr>
              <a:t>string</a:t>
            </a:r>
            <a:r>
              <a:rPr lang="en">
                <a:solidFill>
                  <a:schemeClr val="dk1"/>
                </a:solidFill>
                <a:highlight>
                  <a:srgbClr val="FFFFFF"/>
                </a:highlight>
                <a:latin typeface="Georgia"/>
                <a:ea typeface="Georgia"/>
                <a:cs typeface="Georgia"/>
                <a:sym typeface="Georgia"/>
              </a:rPr>
              <a:t> value, or multiple comma-delimited </a:t>
            </a:r>
            <a:r>
              <a:rPr lang="en">
                <a:solidFill>
                  <a:schemeClr val="dk1"/>
                </a:solidFill>
                <a:highlight>
                  <a:srgbClr val="F9F9F9"/>
                </a:highlight>
                <a:latin typeface="Georgia"/>
                <a:ea typeface="Georgia"/>
                <a:cs typeface="Georgia"/>
                <a:sym typeface="Georgia"/>
              </a:rPr>
              <a:t>string</a:t>
            </a:r>
            <a:r>
              <a:rPr lang="en">
                <a:solidFill>
                  <a:schemeClr val="dk1"/>
                </a:solidFill>
                <a:highlight>
                  <a:srgbClr val="FFFFFF"/>
                </a:highlight>
                <a:latin typeface="Georgia"/>
                <a:ea typeface="Georgia"/>
                <a:cs typeface="Georgia"/>
                <a:sym typeface="Georgia"/>
              </a:rPr>
              <a:t> values. In this example, the </a:t>
            </a:r>
            <a:r>
              <a:rPr lang="en">
                <a:solidFill>
                  <a:schemeClr val="dk1"/>
                </a:solidFill>
                <a:highlight>
                  <a:srgbClr val="F9F9F9"/>
                </a:highlight>
                <a:latin typeface="Georgia"/>
                <a:ea typeface="Georgia"/>
                <a:cs typeface="Georgia"/>
                <a:sym typeface="Georgia"/>
              </a:rPr>
              <a:t>StackLayout.Margin </a:t>
            </a:r>
            <a:r>
              <a:rPr lang="en">
                <a:solidFill>
                  <a:schemeClr val="dk1"/>
                </a:solidFill>
                <a:highlight>
                  <a:srgbClr val="FFFFFF"/>
                </a:highlight>
                <a:latin typeface="Georgia"/>
                <a:ea typeface="Georgia"/>
                <a:cs typeface="Georgia"/>
                <a:sym typeface="Georgia"/>
              </a:rPr>
              <a:t>property is set to a platform-specific </a:t>
            </a:r>
            <a:r>
              <a:rPr lang="en">
                <a:solidFill>
                  <a:schemeClr val="dk1"/>
                </a:solidFill>
                <a:highlight>
                  <a:srgbClr val="F9F9F9"/>
                </a:highlight>
                <a:latin typeface="Georgia"/>
                <a:ea typeface="Georgia"/>
                <a:cs typeface="Georgia"/>
                <a:sym typeface="Georgia"/>
              </a:rPr>
              <a:t>Thickness</a:t>
            </a:r>
            <a:r>
              <a:rPr lang="en">
                <a:solidFill>
                  <a:schemeClr val="dk1"/>
                </a:solidFill>
                <a:highlight>
                  <a:srgbClr val="FFFFFF"/>
                </a:highlight>
                <a:latin typeface="Georgia"/>
                <a:ea typeface="Georgia"/>
                <a:cs typeface="Georgia"/>
                <a:sym typeface="Georgia"/>
              </a:rPr>
              <a:t>.</a:t>
            </a:r>
            <a:endParaRPr>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96950" y="3455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Resource Dictionaries</a:t>
            </a:r>
            <a:endParaRPr/>
          </a:p>
        </p:txBody>
      </p:sp>
      <p:sp>
        <p:nvSpPr>
          <p:cNvPr id="276" name="Shape 276"/>
          <p:cNvSpPr txBox="1"/>
          <p:nvPr>
            <p:ph idx="1" type="body"/>
          </p:nvPr>
        </p:nvSpPr>
        <p:spPr>
          <a:xfrm>
            <a:off x="311700" y="1060350"/>
            <a:ext cx="8520600" cy="3416400"/>
          </a:xfrm>
          <a:prstGeom prst="rect">
            <a:avLst/>
          </a:prstGeom>
        </p:spPr>
        <p:txBody>
          <a:bodyPr anchorCtr="0" anchor="t" bIns="91425" lIns="91425" spcFirstLastPara="1" rIns="91425" wrap="square" tIns="91425">
            <a:noAutofit/>
          </a:bodyPr>
          <a:lstStyle/>
          <a:p>
            <a:pPr indent="-317500" lvl="0" marL="457200">
              <a:lnSpc>
                <a:spcPct val="100000"/>
              </a:lnSpc>
              <a:spcBef>
                <a:spcPts val="200"/>
              </a:spcBef>
              <a:spcAft>
                <a:spcPts val="0"/>
              </a:spcAft>
              <a:buSzPts val="1400"/>
              <a:buFont typeface="Georgia"/>
              <a:buChar char="●"/>
            </a:pPr>
            <a:r>
              <a:rPr lang="en" sz="1400">
                <a:solidFill>
                  <a:schemeClr val="dk1"/>
                </a:solidFill>
                <a:latin typeface="Georgia"/>
                <a:ea typeface="Georgia"/>
                <a:cs typeface="Georgia"/>
                <a:sym typeface="Georgia"/>
              </a:rPr>
              <a:t>A ResourceDictionary is a repository for resources that are used by a Xamarin.Forms application.</a:t>
            </a:r>
            <a:endParaRPr sz="1400">
              <a:solidFill>
                <a:schemeClr val="dk1"/>
              </a:solidFill>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i="1" lang="en" sz="1400">
                <a:solidFill>
                  <a:schemeClr val="dk1"/>
                </a:solidFill>
                <a:latin typeface="Georgia"/>
                <a:ea typeface="Georgia"/>
                <a:cs typeface="Georgia"/>
                <a:sym typeface="Georgia"/>
              </a:rPr>
              <a:t>XAML resources are definitions of objects that can be used more than once. </a:t>
            </a:r>
            <a:endParaRPr i="1" sz="1400">
              <a:solidFill>
                <a:schemeClr val="dk1"/>
              </a:solidFill>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i="1" lang="en" sz="1400">
                <a:solidFill>
                  <a:schemeClr val="dk1"/>
                </a:solidFill>
                <a:latin typeface="Georgia"/>
                <a:ea typeface="Georgia"/>
                <a:cs typeface="Georgia"/>
                <a:sym typeface="Georgia"/>
              </a:rPr>
              <a:t>A ResourceDictionary allows resources to be defined in a single location, and re-used throughout a Xamarin.Forms application</a:t>
            </a:r>
            <a:endParaRPr i="1" sz="1400">
              <a:solidFill>
                <a:schemeClr val="dk1"/>
              </a:solidFill>
              <a:latin typeface="Georgia"/>
              <a:ea typeface="Georgia"/>
              <a:cs typeface="Georgia"/>
              <a:sym typeface="Georgia"/>
            </a:endParaRPr>
          </a:p>
          <a:p>
            <a:pPr indent="-317500" lvl="0" marL="457200">
              <a:lnSpc>
                <a:spcPct val="100000"/>
              </a:lnSpc>
              <a:spcBef>
                <a:spcPts val="0"/>
              </a:spcBef>
              <a:spcAft>
                <a:spcPts val="0"/>
              </a:spcAft>
              <a:buSzPts val="1400"/>
              <a:buFont typeface="Georgia"/>
              <a:buChar char="●"/>
            </a:pPr>
            <a:r>
              <a:rPr lang="en" sz="1400">
                <a:solidFill>
                  <a:schemeClr val="dk1"/>
                </a:solidFill>
                <a:latin typeface="Georgia"/>
                <a:ea typeface="Georgia"/>
                <a:cs typeface="Georgia"/>
                <a:sym typeface="Georgia"/>
              </a:rPr>
              <a:t>Typical resources that are stored in a ResourceDictionary include styles, control templates, data templates, colors, and converters.</a:t>
            </a:r>
            <a:endParaRPr sz="1400">
              <a:solidFill>
                <a:schemeClr val="dk1"/>
              </a:solidFill>
              <a:latin typeface="Georgia"/>
              <a:ea typeface="Georgia"/>
              <a:cs typeface="Georgia"/>
              <a:sym typeface="Georgia"/>
            </a:endParaRPr>
          </a:p>
          <a:p>
            <a:pPr indent="-317500" lvl="0" marL="457200">
              <a:lnSpc>
                <a:spcPct val="100000"/>
              </a:lnSpc>
              <a:spcBef>
                <a:spcPts val="0"/>
              </a:spcBef>
              <a:spcAft>
                <a:spcPts val="0"/>
              </a:spcAft>
              <a:buSzPts val="1400"/>
              <a:buFont typeface="Georgia"/>
              <a:buChar char="●"/>
            </a:pPr>
            <a:r>
              <a:rPr lang="en" sz="1400">
                <a:solidFill>
                  <a:schemeClr val="dk1"/>
                </a:solidFill>
                <a:latin typeface="Georgia"/>
                <a:ea typeface="Georgia"/>
                <a:cs typeface="Georgia"/>
                <a:sym typeface="Georgia"/>
              </a:rPr>
              <a:t>In XAML, resources are defined in a ResourceDictionary and then retrieved and applied to elements by using the StaticResource markup extension.</a:t>
            </a:r>
            <a:endParaRPr sz="1400">
              <a:solidFill>
                <a:schemeClr val="dk1"/>
              </a:solidFill>
              <a:latin typeface="Georgia"/>
              <a:ea typeface="Georgia"/>
              <a:cs typeface="Georgia"/>
              <a:sym typeface="Georgia"/>
            </a:endParaRPr>
          </a:p>
          <a:p>
            <a:pPr indent="-317500" lvl="0" marL="457200" rtl="0">
              <a:lnSpc>
                <a:spcPct val="100000"/>
              </a:lnSpc>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 In C#, resources are defined in a ResourceDictionary and then retrieved and applied to elements by using a string-based indexer.</a:t>
            </a:r>
            <a:endParaRPr sz="1400">
              <a:solidFill>
                <a:schemeClr val="dk1"/>
              </a:solidFill>
              <a:latin typeface="Georgia"/>
              <a:ea typeface="Georgia"/>
              <a:cs typeface="Georgia"/>
              <a:sym typeface="Georgia"/>
            </a:endParaRPr>
          </a:p>
          <a:p>
            <a:pPr indent="0" lvl="0" marL="0" rtl="0">
              <a:lnSpc>
                <a:spcPct val="100000"/>
              </a:lnSpc>
              <a:spcBef>
                <a:spcPts val="200"/>
              </a:spcBef>
              <a:spcAft>
                <a:spcPts val="0"/>
              </a:spcAft>
              <a:buNone/>
            </a:pPr>
            <a:r>
              <a:t/>
            </a:r>
            <a:endParaRPr sz="1400">
              <a:solidFill>
                <a:schemeClr val="dk1"/>
              </a:solidFill>
              <a:highlight>
                <a:srgbClr val="FFFFFF"/>
              </a:highlight>
              <a:latin typeface="Georgia"/>
              <a:ea typeface="Georgia"/>
              <a:cs typeface="Georgia"/>
              <a:sym typeface="Georgia"/>
            </a:endParaRPr>
          </a:p>
          <a:p>
            <a:pPr indent="0" lvl="0" marL="0">
              <a:lnSpc>
                <a:spcPct val="100000"/>
              </a:lnSpc>
              <a:spcBef>
                <a:spcPts val="200"/>
              </a:spcBef>
              <a:spcAft>
                <a:spcPts val="200"/>
              </a:spcAft>
              <a:buNone/>
            </a:pPr>
            <a:r>
              <a:rPr lang="en" sz="1400">
                <a:solidFill>
                  <a:schemeClr val="dk1"/>
                </a:solidFill>
                <a:latin typeface="Georgia"/>
                <a:ea typeface="Georgia"/>
                <a:cs typeface="Georgia"/>
                <a:sym typeface="Georgia"/>
              </a:rPr>
              <a:t>Advantage: A ResourceDictionary in C#, as resources can easily be directly assigned to properties of visual elements without having to first retrieve them from a ResourceDictionary.</a:t>
            </a:r>
            <a:endParaRPr sz="1400">
              <a:solidFill>
                <a:schemeClr val="dk1"/>
              </a:solidFill>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32975"/>
            <a:ext cx="8520600" cy="572700"/>
          </a:xfrm>
          <a:prstGeom prst="rect">
            <a:avLst/>
          </a:prstGeom>
        </p:spPr>
        <p:txBody>
          <a:bodyPr anchorCtr="0" anchor="t" bIns="91425" lIns="91425" spcFirstLastPara="1" rIns="91425" wrap="square" tIns="91425">
            <a:noAutofit/>
          </a:bodyPr>
          <a:lstStyle/>
          <a:p>
            <a:pPr indent="0" lvl="0" marL="0" rtl="0">
              <a:lnSpc>
                <a:spcPct val="130000"/>
              </a:lnSpc>
              <a:spcBef>
                <a:spcPts val="2400"/>
              </a:spcBef>
              <a:spcAft>
                <a:spcPts val="0"/>
              </a:spcAft>
              <a:buClr>
                <a:schemeClr val="dk1"/>
              </a:buClr>
              <a:buSzPts val="1100"/>
              <a:buFont typeface="Arial"/>
              <a:buNone/>
            </a:pPr>
            <a:r>
              <a:rPr lang="en" sz="2400">
                <a:latin typeface="Georgia"/>
                <a:ea typeface="Georgia"/>
                <a:cs typeface="Georgia"/>
                <a:sym typeface="Georgia"/>
              </a:rPr>
              <a:t>Creating and Consuming a ResourceDictionary</a:t>
            </a:r>
            <a:endParaRPr sz="2400">
              <a:latin typeface="Georgia"/>
              <a:ea typeface="Georgia"/>
              <a:cs typeface="Georgia"/>
              <a:sym typeface="Georgia"/>
            </a:endParaRPr>
          </a:p>
          <a:p>
            <a:pPr indent="0" lvl="0" marL="0">
              <a:spcBef>
                <a:spcPts val="900"/>
              </a:spcBef>
              <a:spcAft>
                <a:spcPts val="0"/>
              </a:spcAft>
              <a:buNone/>
            </a:pPr>
            <a:r>
              <a:t/>
            </a:r>
            <a:endParaRPr/>
          </a:p>
        </p:txBody>
      </p:sp>
      <p:sp>
        <p:nvSpPr>
          <p:cNvPr id="282" name="Shape 282"/>
          <p:cNvSpPr txBox="1"/>
          <p:nvPr>
            <p:ph idx="1" type="body"/>
          </p:nvPr>
        </p:nvSpPr>
        <p:spPr>
          <a:xfrm>
            <a:off x="283275" y="863550"/>
            <a:ext cx="8520600" cy="405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Things to note:</a:t>
            </a:r>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Resources can be defined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that's attached to the </a:t>
            </a:r>
            <a:r>
              <a:rPr lang="en" sz="1400">
                <a:solidFill>
                  <a:schemeClr val="dk1"/>
                </a:solidFill>
                <a:highlight>
                  <a:srgbClr val="F9F9F9"/>
                </a:highlight>
                <a:latin typeface="Georgia"/>
                <a:ea typeface="Georgia"/>
                <a:cs typeface="Georgia"/>
                <a:sym typeface="Georgia"/>
              </a:rPr>
              <a:t>Resources</a:t>
            </a:r>
            <a:r>
              <a:rPr lang="en" sz="1400">
                <a:solidFill>
                  <a:schemeClr val="dk1"/>
                </a:solidFill>
                <a:latin typeface="Georgia"/>
                <a:ea typeface="Georgia"/>
                <a:cs typeface="Georgia"/>
                <a:sym typeface="Georgia"/>
              </a:rPr>
              <a:t> collection of a page or control, or to the </a:t>
            </a:r>
            <a:r>
              <a:rPr lang="en" sz="1400">
                <a:solidFill>
                  <a:schemeClr val="dk1"/>
                </a:solidFill>
                <a:highlight>
                  <a:srgbClr val="F9F9F9"/>
                </a:highlight>
                <a:latin typeface="Georgia"/>
                <a:ea typeface="Georgia"/>
                <a:cs typeface="Georgia"/>
                <a:sym typeface="Georgia"/>
              </a:rPr>
              <a:t>Resources</a:t>
            </a:r>
            <a:r>
              <a:rPr lang="en" sz="1400">
                <a:solidFill>
                  <a:schemeClr val="dk1"/>
                </a:solidFill>
                <a:latin typeface="Georgia"/>
                <a:ea typeface="Georgia"/>
                <a:cs typeface="Georgia"/>
                <a:sym typeface="Georgia"/>
              </a:rPr>
              <a:t> collection of the application. Choosing where to define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impacts where it can be used:</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lang="en" sz="1400">
                <a:solidFill>
                  <a:schemeClr val="dk1"/>
                </a:solidFill>
                <a:latin typeface="Georgia"/>
                <a:ea typeface="Georgia"/>
                <a:cs typeface="Georgia"/>
                <a:sym typeface="Georgia"/>
              </a:rPr>
              <a:t>Resources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defined at the control level can only be applied to the control and to its children.</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Resources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defined at the page level can only be applied to the page and to its children.</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Resources in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latin typeface="Georgia"/>
                <a:ea typeface="Georgia"/>
                <a:cs typeface="Georgia"/>
                <a:sym typeface="Georgia"/>
              </a:rPr>
              <a:t> defined at the application level can be applied throughout the application.</a:t>
            </a:r>
            <a:endParaRPr sz="1400">
              <a:solidFill>
                <a:schemeClr val="dk1"/>
              </a:solidFill>
              <a:latin typeface="Georgia"/>
              <a:ea typeface="Georgia"/>
              <a:cs typeface="Georgia"/>
              <a:sym typeface="Georgia"/>
            </a:endParaRPr>
          </a:p>
          <a:p>
            <a:pPr indent="0" lvl="0" marL="0">
              <a:spcBef>
                <a:spcPts val="12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Shape 287"/>
          <p:cNvPicPr preferRelativeResize="0"/>
          <p:nvPr/>
        </p:nvPicPr>
        <p:blipFill>
          <a:blip r:embed="rId3">
            <a:alphaModFix/>
          </a:blip>
          <a:stretch>
            <a:fillRect/>
          </a:stretch>
        </p:blipFill>
        <p:spPr>
          <a:xfrm>
            <a:off x="266075" y="486300"/>
            <a:ext cx="6944775" cy="2714625"/>
          </a:xfrm>
          <a:prstGeom prst="rect">
            <a:avLst/>
          </a:prstGeom>
          <a:noFill/>
          <a:ln>
            <a:noFill/>
          </a:ln>
        </p:spPr>
      </p:pic>
      <p:sp>
        <p:nvSpPr>
          <p:cNvPr id="288" name="Shape 288"/>
          <p:cNvSpPr txBox="1"/>
          <p:nvPr/>
        </p:nvSpPr>
        <p:spPr>
          <a:xfrm>
            <a:off x="511500" y="3644500"/>
            <a:ext cx="6749100" cy="90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Each resource has a key that is specified using the </a:t>
            </a:r>
            <a:r>
              <a:rPr lang="en">
                <a:solidFill>
                  <a:schemeClr val="dk1"/>
                </a:solidFill>
                <a:highlight>
                  <a:srgbClr val="F9F9F9"/>
                </a:highlight>
                <a:latin typeface="Georgia"/>
                <a:ea typeface="Georgia"/>
                <a:cs typeface="Georgia"/>
                <a:sym typeface="Georgia"/>
              </a:rPr>
              <a:t>x:Key</a:t>
            </a:r>
            <a:r>
              <a:rPr lang="en">
                <a:solidFill>
                  <a:schemeClr val="dk1"/>
                </a:solidFill>
                <a:highlight>
                  <a:srgbClr val="FFFFFF"/>
                </a:highlight>
                <a:latin typeface="Georgia"/>
                <a:ea typeface="Georgia"/>
                <a:cs typeface="Georgia"/>
                <a:sym typeface="Georgia"/>
              </a:rPr>
              <a:t> attribute, which gives it a descriptive key in the </a:t>
            </a:r>
            <a:r>
              <a:rPr lang="en">
                <a:solidFill>
                  <a:schemeClr val="dk1"/>
                </a:solidFill>
                <a:highlight>
                  <a:srgbClr val="F9F9F9"/>
                </a:highlight>
                <a:latin typeface="Georgia"/>
                <a:ea typeface="Georgia"/>
                <a:cs typeface="Georgia"/>
                <a:sym typeface="Georgia"/>
              </a:rPr>
              <a:t>ResourceDictionary</a:t>
            </a:r>
            <a:r>
              <a:rPr lang="en">
                <a:solidFill>
                  <a:schemeClr val="dk1"/>
                </a:solidFill>
                <a:highlight>
                  <a:srgbClr val="FFFFFF"/>
                </a:highlight>
                <a:latin typeface="Georgia"/>
                <a:ea typeface="Georgia"/>
                <a:cs typeface="Georgia"/>
                <a:sym typeface="Georgia"/>
              </a:rPr>
              <a:t>. The key is used to retrieve a resource from the </a:t>
            </a:r>
            <a:r>
              <a:rPr lang="en">
                <a:solidFill>
                  <a:schemeClr val="dk1"/>
                </a:solidFill>
                <a:highlight>
                  <a:srgbClr val="F9F9F9"/>
                </a:highlight>
                <a:latin typeface="Georgia"/>
                <a:ea typeface="Georgia"/>
                <a:cs typeface="Georgia"/>
                <a:sym typeface="Georgia"/>
              </a:rPr>
              <a:t>ResourceDictionary</a:t>
            </a:r>
            <a:r>
              <a:rPr lang="en">
                <a:solidFill>
                  <a:schemeClr val="dk1"/>
                </a:solidFill>
                <a:highlight>
                  <a:srgbClr val="FFFFFF"/>
                </a:highlight>
                <a:latin typeface="Georgia"/>
                <a:ea typeface="Georgia"/>
                <a:cs typeface="Georgia"/>
                <a:sym typeface="Georgia"/>
              </a:rPr>
              <a:t> by the </a:t>
            </a:r>
            <a:r>
              <a:rPr lang="en">
                <a:solidFill>
                  <a:schemeClr val="dk1"/>
                </a:solidFill>
                <a:highlight>
                  <a:srgbClr val="F9F9F9"/>
                </a:highlight>
                <a:latin typeface="Georgia"/>
                <a:ea typeface="Georgia"/>
                <a:cs typeface="Georgia"/>
                <a:sym typeface="Georgia"/>
              </a:rPr>
              <a:t>StaticResource</a:t>
            </a:r>
            <a:r>
              <a:rPr lang="en">
                <a:solidFill>
                  <a:schemeClr val="dk1"/>
                </a:solidFill>
                <a:highlight>
                  <a:srgbClr val="FFFFFF"/>
                </a:highlight>
                <a:latin typeface="Georgia"/>
                <a:ea typeface="Georgia"/>
                <a:cs typeface="Georgia"/>
                <a:sym typeface="Georgia"/>
              </a:rPr>
              <a:t> markup extension</a:t>
            </a:r>
            <a:endParaRPr>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111100"/>
            <a:ext cx="8520600" cy="572700"/>
          </a:xfrm>
          <a:prstGeom prst="rect">
            <a:avLst/>
          </a:prstGeom>
        </p:spPr>
        <p:txBody>
          <a:bodyPr anchorCtr="0" anchor="t" bIns="91425" lIns="91425" spcFirstLastPara="1" rIns="91425" wrap="square" tIns="91425">
            <a:noAutofit/>
          </a:bodyPr>
          <a:lstStyle/>
          <a:p>
            <a:pPr indent="0" lvl="0" marL="101600" rtl="0" algn="l">
              <a:lnSpc>
                <a:spcPct val="88888"/>
              </a:lnSpc>
              <a:spcBef>
                <a:spcPts val="2400"/>
              </a:spcBef>
              <a:spcAft>
                <a:spcPts val="0"/>
              </a:spcAft>
              <a:buClr>
                <a:schemeClr val="dk1"/>
              </a:buClr>
              <a:buSzPts val="1100"/>
              <a:buFont typeface="Arial"/>
              <a:buNone/>
            </a:pPr>
            <a:r>
              <a:rPr lang="en" sz="2400">
                <a:latin typeface="Georgia"/>
                <a:ea typeface="Georgia"/>
                <a:cs typeface="Georgia"/>
                <a:sym typeface="Georgia"/>
              </a:rPr>
              <a:t>Reduce the Application Resource Dictionary Size</a:t>
            </a:r>
            <a:endParaRPr sz="2400">
              <a:latin typeface="Georgia"/>
              <a:ea typeface="Georgia"/>
              <a:cs typeface="Georgia"/>
              <a:sym typeface="Georgia"/>
            </a:endParaRPr>
          </a:p>
          <a:p>
            <a:pPr indent="0" lvl="0" marL="0">
              <a:spcBef>
                <a:spcPts val="1200"/>
              </a:spcBef>
              <a:spcAft>
                <a:spcPts val="0"/>
              </a:spcAft>
              <a:buNone/>
            </a:pPr>
            <a:r>
              <a:t/>
            </a:r>
            <a:endParaRPr/>
          </a:p>
        </p:txBody>
      </p:sp>
      <p:sp>
        <p:nvSpPr>
          <p:cNvPr id="294" name="Shape 294"/>
          <p:cNvSpPr txBox="1"/>
          <p:nvPr>
            <p:ph idx="1" type="body"/>
          </p:nvPr>
        </p:nvSpPr>
        <p:spPr>
          <a:xfrm>
            <a:off x="283275" y="1010400"/>
            <a:ext cx="8520600" cy="3770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Any resources that are used throughout the application should be stored in the application's resource dictionary to avoid duplication. This will help to reduce the amount of XAML that has to be parsed throughout the application</a:t>
            </a:r>
            <a:endParaRPr sz="1400">
              <a:solidFill>
                <a:schemeClr val="dk1"/>
              </a:solidFill>
              <a:highlight>
                <a:srgbClr val="FFFFFF"/>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If a resource is used by a page that's not the startup page, it should be placed in the resource dictionary for that page, therefore helping to reduce the XAML that's parsed when the application starts.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Styles</a:t>
            </a:r>
            <a:endParaRPr/>
          </a:p>
        </p:txBody>
      </p:sp>
      <p:sp>
        <p:nvSpPr>
          <p:cNvPr id="300" name="Shape 3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Styles allow the appearance of visual elements to be customized. Styles are defined for a specific type and contain values for the properties available on that type.</a:t>
            </a:r>
            <a:endParaRPr sz="1400">
              <a:solidFill>
                <a:schemeClr val="dk1"/>
              </a:solidFill>
              <a:highlight>
                <a:srgbClr val="FFFFFF"/>
              </a:highlight>
              <a:latin typeface="Georgia"/>
              <a:ea typeface="Georgia"/>
              <a:cs typeface="Georgia"/>
              <a:sym typeface="Georgia"/>
            </a:endParaRPr>
          </a:p>
          <a:p>
            <a:pPr indent="0" lvl="0" marL="0">
              <a:spcBef>
                <a:spcPts val="1600"/>
              </a:spcBef>
              <a:spcAft>
                <a:spcPts val="0"/>
              </a:spcAft>
              <a:buNone/>
            </a:pPr>
            <a:r>
              <a:rPr lang="en" sz="1400">
                <a:solidFill>
                  <a:schemeClr val="dk1"/>
                </a:solidFill>
                <a:highlight>
                  <a:srgbClr val="FFFFFF"/>
                </a:highlight>
                <a:latin typeface="Georgia"/>
                <a:ea typeface="Georgia"/>
                <a:cs typeface="Georgia"/>
                <a:sym typeface="Georgia"/>
              </a:rPr>
              <a:t>Different types of Styles:</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160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Explicit Styles</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Implicit Styles</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Global Styles</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Dynamic Styles</a:t>
            </a:r>
            <a:endParaRPr sz="1400">
              <a:solidFill>
                <a:schemeClr val="dk1"/>
              </a:solidFill>
              <a:highlight>
                <a:srgbClr val="FFFFFF"/>
              </a:highlight>
              <a:latin typeface="Georgia"/>
              <a:ea typeface="Georgia"/>
              <a:cs typeface="Georgia"/>
              <a:sym typeface="Georgia"/>
            </a:endParaRPr>
          </a:p>
          <a:p>
            <a:pPr indent="-317500" lvl="0" marL="457200">
              <a:lnSpc>
                <a:spcPct val="10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Device Styles</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body"/>
          </p:nvPr>
        </p:nvSpPr>
        <p:spPr>
          <a:xfrm>
            <a:off x="261975" y="70492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Char char="●"/>
            </a:pPr>
            <a:r>
              <a:rPr lang="en" sz="1400">
                <a:solidFill>
                  <a:schemeClr val="dk1"/>
                </a:solidFill>
                <a:latin typeface="Georgia"/>
                <a:ea typeface="Georgia"/>
                <a:cs typeface="Georgia"/>
                <a:sym typeface="Georgia"/>
              </a:rPr>
              <a:t>The two XML namespace ( xmlns) declarations refer to URIs, the first seemingly on Xamarin’s web site and the second on Microsoft’s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second namespace declaration defines a prefix of </a:t>
            </a:r>
            <a:r>
              <a:rPr b="1" lang="en" sz="1400">
                <a:solidFill>
                  <a:schemeClr val="dk1"/>
                </a:solidFill>
                <a:latin typeface="Georgia"/>
                <a:ea typeface="Georgia"/>
                <a:cs typeface="Georgia"/>
                <a:sym typeface="Georgia"/>
              </a:rPr>
              <a:t>x</a:t>
            </a:r>
            <a:r>
              <a:rPr lang="en" sz="1400">
                <a:solidFill>
                  <a:schemeClr val="dk1"/>
                </a:solidFill>
                <a:latin typeface="Georgia"/>
                <a:ea typeface="Georgia"/>
                <a:cs typeface="Georgia"/>
                <a:sym typeface="Georgia"/>
              </a:rPr>
              <a:t>. This is used for several elements and attributes that are intrinsic to XAML itself and which are supported by other implementations of XAML.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local</a:t>
            </a:r>
            <a:r>
              <a:rPr lang="en" sz="1400">
                <a:solidFill>
                  <a:schemeClr val="dk1"/>
                </a:solidFill>
                <a:latin typeface="Georgia"/>
                <a:ea typeface="Georgia"/>
                <a:cs typeface="Georgia"/>
                <a:sym typeface="Georgia"/>
              </a:rPr>
              <a:t> namespace declaration allows you to access other classes from the PCL project.</a:t>
            </a:r>
            <a:endParaRPr sz="1400">
              <a:solidFill>
                <a:schemeClr val="dk1"/>
              </a:solidFill>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The </a:t>
            </a:r>
            <a:r>
              <a:rPr b="1" lang="en" sz="1400">
                <a:solidFill>
                  <a:schemeClr val="dk1"/>
                </a:solidFill>
                <a:latin typeface="Georgia"/>
                <a:ea typeface="Georgia"/>
                <a:cs typeface="Georgia"/>
                <a:sym typeface="Georgia"/>
              </a:rPr>
              <a:t>x:Class</a:t>
            </a:r>
            <a:r>
              <a:rPr lang="en" sz="1400">
                <a:solidFill>
                  <a:schemeClr val="dk1"/>
                </a:solidFill>
                <a:latin typeface="Georgia"/>
                <a:ea typeface="Georgia"/>
                <a:cs typeface="Georgia"/>
                <a:sym typeface="Georgia"/>
              </a:rPr>
              <a:t> attribute specifies a fully qualified .NET class name: the MainPage class in the XamlSamples namespace.</a:t>
            </a:r>
            <a:endParaRPr sz="1400">
              <a:solidFill>
                <a:schemeClr val="dk1"/>
              </a:solidFill>
              <a:latin typeface="Georgia"/>
              <a:ea typeface="Georgia"/>
              <a:cs typeface="Georgia"/>
              <a:sym typeface="Georgia"/>
            </a:endParaRPr>
          </a:p>
        </p:txBody>
      </p:sp>
      <p:pic>
        <p:nvPicPr>
          <p:cNvPr id="74" name="Shape 74"/>
          <p:cNvPicPr preferRelativeResize="0"/>
          <p:nvPr/>
        </p:nvPicPr>
        <p:blipFill>
          <a:blip r:embed="rId3">
            <a:alphaModFix/>
          </a:blip>
          <a:stretch>
            <a:fillRect/>
          </a:stretch>
        </p:blipFill>
        <p:spPr>
          <a:xfrm>
            <a:off x="2559463" y="2822125"/>
            <a:ext cx="5019675" cy="1943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283275" y="1750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Style</a:t>
            </a:r>
            <a:endParaRPr/>
          </a:p>
        </p:txBody>
      </p:sp>
      <p:sp>
        <p:nvSpPr>
          <p:cNvPr id="306" name="Shape 306"/>
          <p:cNvSpPr txBox="1"/>
          <p:nvPr>
            <p:ph idx="1" type="body"/>
          </p:nvPr>
        </p:nvSpPr>
        <p:spPr>
          <a:xfrm>
            <a:off x="311700" y="863550"/>
            <a:ext cx="8520600" cy="410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The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class groups a collection of property values into one object that can then be applied to multiple visual element instances. This helps to reduce repetitive markup, and allows an applications appearance to be more easily changed.</a:t>
            </a:r>
            <a:endParaRPr sz="1400">
              <a:solidFill>
                <a:schemeClr val="dk1"/>
              </a:solidFill>
              <a:highlight>
                <a:srgbClr val="FFFFFF"/>
              </a:highlight>
              <a:latin typeface="Georgia"/>
              <a:ea typeface="Georgia"/>
              <a:cs typeface="Georgia"/>
              <a:sym typeface="Georgia"/>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Choosing where to define a </a:t>
            </a: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impacts where it can be used:</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instances defined at the control level can only be applied to the control and to its children.</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instances defined at the page level can only be applied to the page and to its children.</a:t>
            </a:r>
            <a:endParaRPr sz="1400">
              <a:solidFill>
                <a:schemeClr val="dk1"/>
              </a:solidFill>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instances defined at the application level can be applied throughout the application.</a:t>
            </a:r>
            <a:endParaRPr sz="1400">
              <a:solidFill>
                <a:schemeClr val="dk1"/>
              </a:solidFill>
              <a:latin typeface="Georgia"/>
              <a:ea typeface="Georgia"/>
              <a:cs typeface="Georgia"/>
              <a:sym typeface="Georgia"/>
            </a:endParaRPr>
          </a:p>
          <a:p>
            <a:pPr indent="0" lvl="0" marL="0">
              <a:spcBef>
                <a:spcPts val="1200"/>
              </a:spcBef>
              <a:spcAft>
                <a:spcPts val="1600"/>
              </a:spcAft>
              <a:buNone/>
            </a:pPr>
            <a:r>
              <a:rPr lang="en" sz="1400">
                <a:solidFill>
                  <a:schemeClr val="dk1"/>
                </a:solidFill>
                <a:highlight>
                  <a:srgbClr val="FFFFFF"/>
                </a:highlight>
                <a:latin typeface="Georgia"/>
                <a:ea typeface="Georgia"/>
                <a:cs typeface="Georgia"/>
                <a:sym typeface="Georgia"/>
              </a:rPr>
              <a:t>Each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instance contains a collection of one or more </a:t>
            </a:r>
            <a:r>
              <a:rPr lang="en" sz="1400">
                <a:solidFill>
                  <a:schemeClr val="dk1"/>
                </a:solidFill>
                <a:highlight>
                  <a:srgbClr val="F9F9F9"/>
                </a:highlight>
                <a:latin typeface="Georgia"/>
                <a:ea typeface="Georgia"/>
                <a:cs typeface="Georgia"/>
                <a:sym typeface="Georgia"/>
              </a:rPr>
              <a:t>Setter</a:t>
            </a:r>
            <a:r>
              <a:rPr lang="en" sz="1400">
                <a:solidFill>
                  <a:schemeClr val="dk1"/>
                </a:solidFill>
                <a:highlight>
                  <a:srgbClr val="FFFFFF"/>
                </a:highlight>
                <a:latin typeface="Georgia"/>
                <a:ea typeface="Georgia"/>
                <a:cs typeface="Georgia"/>
                <a:sym typeface="Georgia"/>
              </a:rPr>
              <a:t> objects, with each </a:t>
            </a:r>
            <a:r>
              <a:rPr lang="en" sz="1400">
                <a:solidFill>
                  <a:schemeClr val="dk1"/>
                </a:solidFill>
                <a:highlight>
                  <a:srgbClr val="F9F9F9"/>
                </a:highlight>
                <a:latin typeface="Georgia"/>
                <a:ea typeface="Georgia"/>
                <a:cs typeface="Georgia"/>
                <a:sym typeface="Georgia"/>
              </a:rPr>
              <a:t>Setter</a:t>
            </a:r>
            <a:r>
              <a:rPr lang="en" sz="1400">
                <a:solidFill>
                  <a:schemeClr val="dk1"/>
                </a:solidFill>
                <a:highlight>
                  <a:srgbClr val="FFFFFF"/>
                </a:highlight>
                <a:latin typeface="Georgia"/>
                <a:ea typeface="Georgia"/>
                <a:cs typeface="Georgia"/>
                <a:sym typeface="Georgia"/>
              </a:rPr>
              <a:t> having a </a:t>
            </a:r>
            <a:r>
              <a:rPr lang="en" sz="1400">
                <a:solidFill>
                  <a:schemeClr val="dk1"/>
                </a:solidFill>
                <a:highlight>
                  <a:srgbClr val="F9F9F9"/>
                </a:highlight>
                <a:latin typeface="Georgia"/>
                <a:ea typeface="Georgia"/>
                <a:cs typeface="Georgia"/>
                <a:sym typeface="Georgia"/>
              </a:rPr>
              <a:t>Property</a:t>
            </a:r>
            <a:r>
              <a:rPr lang="en" sz="1400">
                <a:solidFill>
                  <a:schemeClr val="dk1"/>
                </a:solidFill>
                <a:highlight>
                  <a:srgbClr val="FFFFFF"/>
                </a:highlight>
                <a:latin typeface="Georgia"/>
                <a:ea typeface="Georgia"/>
                <a:cs typeface="Georgia"/>
                <a:sym typeface="Georgia"/>
              </a:rPr>
              <a:t> and a </a:t>
            </a:r>
            <a:r>
              <a:rPr lang="en" sz="1400">
                <a:solidFill>
                  <a:schemeClr val="dk1"/>
                </a:solidFill>
                <a:highlight>
                  <a:srgbClr val="F9F9F9"/>
                </a:highlight>
                <a:latin typeface="Georgia"/>
                <a:ea typeface="Georgia"/>
                <a:cs typeface="Georgia"/>
                <a:sym typeface="Georgia"/>
              </a:rPr>
              <a:t>Value</a:t>
            </a:r>
            <a:r>
              <a:rPr lang="en" sz="1400">
                <a:solidFill>
                  <a:schemeClr val="dk1"/>
                </a:solidFill>
                <a:highlight>
                  <a:srgbClr val="FFFFFF"/>
                </a:highlight>
                <a:latin typeface="Georgia"/>
                <a:ea typeface="Georgia"/>
                <a:cs typeface="Georgia"/>
                <a:sym typeface="Georgia"/>
              </a:rPr>
              <a:t>. The </a:t>
            </a:r>
            <a:r>
              <a:rPr lang="en" sz="1400">
                <a:solidFill>
                  <a:schemeClr val="dk1"/>
                </a:solidFill>
                <a:highlight>
                  <a:srgbClr val="F9F9F9"/>
                </a:highlight>
                <a:latin typeface="Georgia"/>
                <a:ea typeface="Georgia"/>
                <a:cs typeface="Georgia"/>
                <a:sym typeface="Georgia"/>
              </a:rPr>
              <a:t>Property</a:t>
            </a:r>
            <a:r>
              <a:rPr lang="en" sz="1400">
                <a:solidFill>
                  <a:schemeClr val="dk1"/>
                </a:solidFill>
                <a:highlight>
                  <a:srgbClr val="FFFFFF"/>
                </a:highlight>
                <a:latin typeface="Georgia"/>
                <a:ea typeface="Georgia"/>
                <a:cs typeface="Georgia"/>
                <a:sym typeface="Georgia"/>
              </a:rPr>
              <a:t> is the name of the bindable property of the element the style is applied to, and the </a:t>
            </a:r>
            <a:r>
              <a:rPr lang="en" sz="1400">
                <a:solidFill>
                  <a:schemeClr val="dk1"/>
                </a:solidFill>
                <a:highlight>
                  <a:srgbClr val="F9F9F9"/>
                </a:highlight>
                <a:latin typeface="Georgia"/>
                <a:ea typeface="Georgia"/>
                <a:cs typeface="Georgia"/>
                <a:sym typeface="Georgia"/>
              </a:rPr>
              <a:t>Value</a:t>
            </a:r>
            <a:r>
              <a:rPr lang="en" sz="1400">
                <a:solidFill>
                  <a:schemeClr val="dk1"/>
                </a:solidFill>
                <a:highlight>
                  <a:srgbClr val="FFFFFF"/>
                </a:highlight>
                <a:latin typeface="Georgia"/>
                <a:ea typeface="Georgia"/>
                <a:cs typeface="Georgia"/>
                <a:sym typeface="Georgia"/>
              </a:rPr>
              <a:t> is the value that is applied to the property.</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idx="1" type="body"/>
          </p:nvPr>
        </p:nvSpPr>
        <p:spPr>
          <a:xfrm>
            <a:off x="311700" y="241550"/>
            <a:ext cx="8520600" cy="2344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400">
                <a:solidFill>
                  <a:schemeClr val="dk1"/>
                </a:solidFill>
                <a:highlight>
                  <a:schemeClr val="lt1"/>
                </a:highlight>
                <a:latin typeface="Georgia"/>
                <a:ea typeface="Georgia"/>
                <a:cs typeface="Georgia"/>
                <a:sym typeface="Georgia"/>
              </a:rPr>
              <a:t>Each Style instance can be </a:t>
            </a:r>
            <a:r>
              <a:rPr i="1" lang="en" sz="1400">
                <a:solidFill>
                  <a:schemeClr val="dk1"/>
                </a:solidFill>
                <a:highlight>
                  <a:schemeClr val="lt1"/>
                </a:highlight>
                <a:latin typeface="Georgia"/>
                <a:ea typeface="Georgia"/>
                <a:cs typeface="Georgia"/>
                <a:sym typeface="Georgia"/>
              </a:rPr>
              <a:t>explicit</a:t>
            </a:r>
            <a:r>
              <a:rPr lang="en" sz="1400">
                <a:solidFill>
                  <a:schemeClr val="dk1"/>
                </a:solidFill>
                <a:highlight>
                  <a:schemeClr val="lt1"/>
                </a:highlight>
                <a:latin typeface="Georgia"/>
                <a:ea typeface="Georgia"/>
                <a:cs typeface="Georgia"/>
                <a:sym typeface="Georgia"/>
              </a:rPr>
              <a:t>, or </a:t>
            </a:r>
            <a:r>
              <a:rPr i="1" lang="en" sz="1400">
                <a:solidFill>
                  <a:schemeClr val="dk1"/>
                </a:solidFill>
                <a:highlight>
                  <a:schemeClr val="lt1"/>
                </a:highlight>
                <a:latin typeface="Georgia"/>
                <a:ea typeface="Georgia"/>
                <a:cs typeface="Georgia"/>
                <a:sym typeface="Georgia"/>
              </a:rPr>
              <a:t>implicit</a:t>
            </a:r>
            <a:r>
              <a:rPr lang="en" sz="1400">
                <a:solidFill>
                  <a:schemeClr val="dk1"/>
                </a:solidFill>
                <a:highlight>
                  <a:schemeClr val="lt1"/>
                </a:highlight>
                <a:latin typeface="Georgia"/>
                <a:ea typeface="Georgia"/>
                <a:cs typeface="Georgia"/>
                <a:sym typeface="Georgia"/>
              </a:rPr>
              <a:t>:</a:t>
            </a:r>
            <a:endParaRPr sz="1400">
              <a:solidFill>
                <a:schemeClr val="dk1"/>
              </a:solidFill>
              <a:highlight>
                <a:schemeClr val="lt1"/>
              </a:highlight>
              <a:latin typeface="Georgia"/>
              <a:ea typeface="Georgia"/>
              <a:cs typeface="Georgia"/>
              <a:sym typeface="Georgia"/>
            </a:endParaRPr>
          </a:p>
          <a:p>
            <a:pPr indent="-317500" lvl="0" marL="825500" rtl="0">
              <a:spcBef>
                <a:spcPts val="1200"/>
              </a:spcBef>
              <a:spcAft>
                <a:spcPts val="0"/>
              </a:spcAft>
              <a:buClr>
                <a:schemeClr val="dk1"/>
              </a:buClr>
              <a:buSzPts val="1400"/>
              <a:buChar char="●"/>
            </a:pPr>
            <a:r>
              <a:rPr lang="en" sz="1400">
                <a:solidFill>
                  <a:schemeClr val="dk1"/>
                </a:solidFill>
                <a:highlight>
                  <a:schemeClr val="lt1"/>
                </a:highlight>
                <a:latin typeface="Georgia"/>
                <a:ea typeface="Georgia"/>
                <a:cs typeface="Georgia"/>
                <a:sym typeface="Georgia"/>
              </a:rPr>
              <a:t>An </a:t>
            </a:r>
            <a:r>
              <a:rPr i="1" lang="en" sz="1400">
                <a:solidFill>
                  <a:schemeClr val="dk1"/>
                </a:solidFill>
                <a:highlight>
                  <a:schemeClr val="lt1"/>
                </a:highlight>
                <a:latin typeface="Georgia"/>
                <a:ea typeface="Georgia"/>
                <a:cs typeface="Georgia"/>
                <a:sym typeface="Georgia"/>
              </a:rPr>
              <a:t>explicit</a:t>
            </a:r>
            <a:r>
              <a:rPr lang="en" sz="1400">
                <a:solidFill>
                  <a:schemeClr val="dk1"/>
                </a:solidFill>
                <a:highlight>
                  <a:schemeClr val="lt1"/>
                </a:highlight>
                <a:latin typeface="Georgia"/>
                <a:ea typeface="Georgia"/>
                <a:cs typeface="Georgia"/>
                <a:sym typeface="Georgia"/>
              </a:rPr>
              <a:t> Style instance is defined by specifying a TargetType and an x:Key value, and by setting the target element's Style property to the x:Key reference. For more information about </a:t>
            </a:r>
            <a:r>
              <a:rPr i="1" lang="en" sz="1400">
                <a:solidFill>
                  <a:schemeClr val="dk1"/>
                </a:solidFill>
                <a:highlight>
                  <a:schemeClr val="lt1"/>
                </a:highlight>
                <a:latin typeface="Georgia"/>
                <a:ea typeface="Georgia"/>
                <a:cs typeface="Georgia"/>
                <a:sym typeface="Georgia"/>
              </a:rPr>
              <a:t>explicit</a:t>
            </a:r>
            <a:r>
              <a:rPr lang="en" sz="1400">
                <a:solidFill>
                  <a:schemeClr val="dk1"/>
                </a:solidFill>
                <a:highlight>
                  <a:schemeClr val="lt1"/>
                </a:highlight>
                <a:latin typeface="Georgia"/>
                <a:ea typeface="Georgia"/>
                <a:cs typeface="Georgia"/>
                <a:sym typeface="Georgia"/>
              </a:rPr>
              <a:t> styles, see Explicit Styles.</a:t>
            </a:r>
            <a:endParaRPr sz="1400">
              <a:solidFill>
                <a:schemeClr val="dk1"/>
              </a:solidFill>
              <a:highlight>
                <a:schemeClr val="lt1"/>
              </a:highlight>
              <a:latin typeface="Georgia"/>
              <a:ea typeface="Georgia"/>
              <a:cs typeface="Georgia"/>
              <a:sym typeface="Georgia"/>
            </a:endParaRPr>
          </a:p>
          <a:p>
            <a:pPr indent="-317500" lvl="0" marL="825500" rtl="0">
              <a:spcBef>
                <a:spcPts val="0"/>
              </a:spcBef>
              <a:spcAft>
                <a:spcPts val="0"/>
              </a:spcAft>
              <a:buClr>
                <a:schemeClr val="dk1"/>
              </a:buClr>
              <a:buSzPts val="1400"/>
              <a:buChar char="●"/>
            </a:pPr>
            <a:r>
              <a:rPr lang="en" sz="1400">
                <a:solidFill>
                  <a:schemeClr val="dk1"/>
                </a:solidFill>
                <a:highlight>
                  <a:schemeClr val="lt1"/>
                </a:highlight>
                <a:latin typeface="Georgia"/>
                <a:ea typeface="Georgia"/>
                <a:cs typeface="Georgia"/>
                <a:sym typeface="Georgia"/>
              </a:rPr>
              <a:t>An </a:t>
            </a:r>
            <a:r>
              <a:rPr i="1" lang="en" sz="1400">
                <a:solidFill>
                  <a:schemeClr val="dk1"/>
                </a:solidFill>
                <a:highlight>
                  <a:schemeClr val="lt1"/>
                </a:highlight>
                <a:latin typeface="Georgia"/>
                <a:ea typeface="Georgia"/>
                <a:cs typeface="Georgia"/>
                <a:sym typeface="Georgia"/>
              </a:rPr>
              <a:t>implicit</a:t>
            </a:r>
            <a:r>
              <a:rPr lang="en" sz="1400">
                <a:solidFill>
                  <a:schemeClr val="dk1"/>
                </a:solidFill>
                <a:highlight>
                  <a:schemeClr val="lt1"/>
                </a:highlight>
                <a:latin typeface="Georgia"/>
                <a:ea typeface="Georgia"/>
                <a:cs typeface="Georgia"/>
                <a:sym typeface="Georgia"/>
              </a:rPr>
              <a:t> Style instance is defined by specifying only a TargetType. The Style instance will then automatically be applied to all elements of that type. Note that subclasses of the TargetType do not automatically have the Style applied. For more information about </a:t>
            </a:r>
            <a:r>
              <a:rPr i="1" lang="en" sz="1400">
                <a:solidFill>
                  <a:schemeClr val="dk1"/>
                </a:solidFill>
                <a:highlight>
                  <a:schemeClr val="lt1"/>
                </a:highlight>
                <a:latin typeface="Georgia"/>
                <a:ea typeface="Georgia"/>
                <a:cs typeface="Georgia"/>
                <a:sym typeface="Georgia"/>
              </a:rPr>
              <a:t>implicit</a:t>
            </a:r>
            <a:r>
              <a:rPr lang="en" sz="1400">
                <a:solidFill>
                  <a:schemeClr val="dk1"/>
                </a:solidFill>
                <a:highlight>
                  <a:schemeClr val="lt1"/>
                </a:highlight>
                <a:latin typeface="Georgia"/>
                <a:ea typeface="Georgia"/>
                <a:cs typeface="Georgia"/>
                <a:sym typeface="Georgia"/>
              </a:rPr>
              <a:t> styles, see Implicit Styles.</a:t>
            </a:r>
            <a:endParaRPr sz="1400">
              <a:solidFill>
                <a:schemeClr val="dk1"/>
              </a:solidFill>
              <a:highlight>
                <a:schemeClr val="lt1"/>
              </a:highlight>
              <a:latin typeface="Georgia"/>
              <a:ea typeface="Georgia"/>
              <a:cs typeface="Georgia"/>
              <a:sym typeface="Georgia"/>
            </a:endParaRPr>
          </a:p>
          <a:p>
            <a:pPr indent="0" lvl="0" marL="0">
              <a:spcBef>
                <a:spcPts val="1200"/>
              </a:spcBef>
              <a:spcAft>
                <a:spcPts val="1600"/>
              </a:spcAft>
              <a:buNone/>
            </a:pPr>
            <a:r>
              <a:t/>
            </a:r>
            <a:endParaRPr/>
          </a:p>
        </p:txBody>
      </p:sp>
      <p:pic>
        <p:nvPicPr>
          <p:cNvPr id="312" name="Shape 312"/>
          <p:cNvPicPr preferRelativeResize="0"/>
          <p:nvPr/>
        </p:nvPicPr>
        <p:blipFill>
          <a:blip r:embed="rId3">
            <a:alphaModFix/>
          </a:blip>
          <a:stretch>
            <a:fillRect/>
          </a:stretch>
        </p:blipFill>
        <p:spPr>
          <a:xfrm>
            <a:off x="152400" y="2738450"/>
            <a:ext cx="5474199" cy="1382025"/>
          </a:xfrm>
          <a:prstGeom prst="rect">
            <a:avLst/>
          </a:prstGeom>
          <a:noFill/>
          <a:ln>
            <a:noFill/>
          </a:ln>
        </p:spPr>
      </p:pic>
      <p:pic>
        <p:nvPicPr>
          <p:cNvPr id="313" name="Shape 313"/>
          <p:cNvPicPr preferRelativeResize="0"/>
          <p:nvPr/>
        </p:nvPicPr>
        <p:blipFill>
          <a:blip r:embed="rId4">
            <a:alphaModFix/>
          </a:blip>
          <a:stretch>
            <a:fillRect/>
          </a:stretch>
        </p:blipFill>
        <p:spPr>
          <a:xfrm>
            <a:off x="166613" y="4386525"/>
            <a:ext cx="5445775" cy="586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254875" y="153750"/>
            <a:ext cx="8577300" cy="572700"/>
          </a:xfrm>
          <a:prstGeom prst="rect">
            <a:avLst/>
          </a:prstGeom>
        </p:spPr>
        <p:txBody>
          <a:bodyPr anchorCtr="0" anchor="t" bIns="91425" lIns="91425" spcFirstLastPara="1" rIns="91425" wrap="square" tIns="91425">
            <a:noAutofit/>
          </a:bodyPr>
          <a:lstStyle/>
          <a:p>
            <a:pPr indent="0" lvl="0" marL="0" rtl="0">
              <a:lnSpc>
                <a:spcPct val="130000"/>
              </a:lnSpc>
              <a:spcBef>
                <a:spcPts val="800"/>
              </a:spcBef>
              <a:spcAft>
                <a:spcPts val="0"/>
              </a:spcAft>
              <a:buClr>
                <a:schemeClr val="dk1"/>
              </a:buClr>
              <a:buSzPts val="1100"/>
              <a:buFont typeface="Arial"/>
              <a:buNone/>
            </a:pPr>
            <a:r>
              <a:rPr lang="en" sz="2300"/>
              <a:t>Explicit Styles</a:t>
            </a:r>
            <a:endParaRPr sz="2300"/>
          </a:p>
          <a:p>
            <a:pPr indent="0" lvl="0" marL="0">
              <a:spcBef>
                <a:spcPts val="0"/>
              </a:spcBef>
              <a:spcAft>
                <a:spcPts val="0"/>
              </a:spcAft>
              <a:buNone/>
            </a:pPr>
            <a:r>
              <a:t/>
            </a:r>
            <a:endParaRPr/>
          </a:p>
        </p:txBody>
      </p:sp>
      <p:sp>
        <p:nvSpPr>
          <p:cNvPr id="319" name="Shape 319"/>
          <p:cNvSpPr txBox="1"/>
          <p:nvPr>
            <p:ph idx="1" type="body"/>
          </p:nvPr>
        </p:nvSpPr>
        <p:spPr>
          <a:xfrm>
            <a:off x="254875" y="863550"/>
            <a:ext cx="8520600" cy="42159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solidFill>
                  <a:schemeClr val="dk1"/>
                </a:solidFill>
                <a:highlight>
                  <a:srgbClr val="FFFFFF"/>
                </a:highlight>
                <a:latin typeface="Georgia"/>
                <a:ea typeface="Georgia"/>
                <a:cs typeface="Georgia"/>
                <a:sym typeface="Georgia"/>
              </a:rPr>
              <a:t>Explicit style is one that is selectively applied to controls by setting their Style properties.</a:t>
            </a:r>
            <a:endParaRPr sz="1400">
              <a:solidFill>
                <a:schemeClr val="dk1"/>
              </a:solidFill>
              <a:highlight>
                <a:srgbClr val="FFFFFF"/>
              </a:highlight>
              <a:latin typeface="Georgia"/>
              <a:ea typeface="Georgia"/>
              <a:cs typeface="Georgia"/>
              <a:sym typeface="Georgia"/>
            </a:endParaRPr>
          </a:p>
          <a:p>
            <a:pPr indent="0" lvl="0" marL="0">
              <a:lnSpc>
                <a:spcPct val="100000"/>
              </a:lnSpc>
              <a:spcBef>
                <a:spcPts val="1600"/>
              </a:spcBef>
              <a:spcAft>
                <a:spcPts val="0"/>
              </a:spcAft>
              <a:buNone/>
            </a:pPr>
            <a:r>
              <a:rPr lang="en" sz="1400">
                <a:solidFill>
                  <a:schemeClr val="dk1"/>
                </a:solidFill>
                <a:highlight>
                  <a:srgbClr val="FFFFFF"/>
                </a:highlight>
                <a:latin typeface="Georgia"/>
                <a:ea typeface="Georgia"/>
                <a:cs typeface="Georgia"/>
                <a:sym typeface="Georgia"/>
              </a:rPr>
              <a:t>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is made </a:t>
            </a:r>
            <a:r>
              <a:rPr i="1" lang="en" sz="1400">
                <a:solidFill>
                  <a:schemeClr val="dk1"/>
                </a:solidFill>
                <a:highlight>
                  <a:srgbClr val="FFFFFF"/>
                </a:highlight>
                <a:latin typeface="Georgia"/>
                <a:ea typeface="Georgia"/>
                <a:cs typeface="Georgia"/>
                <a:sym typeface="Georgia"/>
              </a:rPr>
              <a:t>explicit</a:t>
            </a:r>
            <a:r>
              <a:rPr lang="en" sz="1400">
                <a:solidFill>
                  <a:schemeClr val="dk1"/>
                </a:solidFill>
                <a:highlight>
                  <a:srgbClr val="FFFFFF"/>
                </a:highlight>
                <a:latin typeface="Georgia"/>
                <a:ea typeface="Georgia"/>
                <a:cs typeface="Georgia"/>
                <a:sym typeface="Georgia"/>
              </a:rPr>
              <a:t> by giving its declaration an </a:t>
            </a:r>
            <a:r>
              <a:rPr lang="en" sz="1400">
                <a:solidFill>
                  <a:schemeClr val="dk1"/>
                </a:solidFill>
                <a:highlight>
                  <a:srgbClr val="F9F9F9"/>
                </a:highlight>
                <a:latin typeface="Georgia"/>
                <a:ea typeface="Georgia"/>
                <a:cs typeface="Georgia"/>
                <a:sym typeface="Georgia"/>
              </a:rPr>
              <a:t>x:Key</a:t>
            </a:r>
            <a:r>
              <a:rPr lang="en" sz="1400">
                <a:solidFill>
                  <a:schemeClr val="dk1"/>
                </a:solidFill>
                <a:highlight>
                  <a:srgbClr val="FFFFFF"/>
                </a:highlight>
                <a:latin typeface="Georgia"/>
                <a:ea typeface="Georgia"/>
                <a:cs typeface="Georgia"/>
                <a:sym typeface="Georgia"/>
              </a:rPr>
              <a:t> attribute, and then selectively applying it to controls by setting their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properties.</a:t>
            </a:r>
            <a:endParaRPr sz="1400">
              <a:latin typeface="Georgia"/>
              <a:ea typeface="Georgia"/>
              <a:cs typeface="Georgia"/>
              <a:sym typeface="Georgia"/>
            </a:endParaRPr>
          </a:p>
          <a:p>
            <a:pPr indent="0" lvl="0" marL="0" rtl="0">
              <a:spcBef>
                <a:spcPts val="1600"/>
              </a:spcBef>
              <a:spcAft>
                <a:spcPts val="0"/>
              </a:spcAft>
              <a:buNone/>
            </a:pPr>
            <a:r>
              <a:t/>
            </a:r>
            <a:endParaRPr/>
          </a:p>
          <a:p>
            <a:pPr indent="0" lvl="0" marL="0">
              <a:spcBef>
                <a:spcPts val="0"/>
              </a:spcBef>
              <a:spcAft>
                <a:spcPts val="0"/>
              </a:spcAft>
              <a:buNone/>
            </a:pPr>
            <a:r>
              <a:rPr lang="en"/>
              <a:t>Creating Explicit Style</a:t>
            </a:r>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To declare 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at the page level,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must be added to the page and then one or more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declarations can be included in the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a:t>
            </a:r>
            <a:endParaRPr sz="1400">
              <a:solidFill>
                <a:schemeClr val="dk1"/>
              </a:solidFill>
              <a:highlight>
                <a:srgbClr val="FFFFFF"/>
              </a:highlight>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is made </a:t>
            </a:r>
            <a:r>
              <a:rPr i="1" lang="en" sz="1400">
                <a:solidFill>
                  <a:schemeClr val="dk1"/>
                </a:solidFill>
                <a:highlight>
                  <a:srgbClr val="FFFFFF"/>
                </a:highlight>
                <a:latin typeface="Georgia"/>
                <a:ea typeface="Georgia"/>
                <a:cs typeface="Georgia"/>
                <a:sym typeface="Georgia"/>
              </a:rPr>
              <a:t>explicit</a:t>
            </a:r>
            <a:r>
              <a:rPr lang="en" sz="1400">
                <a:solidFill>
                  <a:schemeClr val="dk1"/>
                </a:solidFill>
                <a:highlight>
                  <a:srgbClr val="FFFFFF"/>
                </a:highlight>
                <a:latin typeface="Georgia"/>
                <a:ea typeface="Georgia"/>
                <a:cs typeface="Georgia"/>
                <a:sym typeface="Georgia"/>
              </a:rPr>
              <a:t> by giving its declaration an </a:t>
            </a:r>
            <a:r>
              <a:rPr lang="en" sz="1400">
                <a:solidFill>
                  <a:schemeClr val="dk1"/>
                </a:solidFill>
                <a:highlight>
                  <a:srgbClr val="F9F9F9"/>
                </a:highlight>
                <a:latin typeface="Georgia"/>
                <a:ea typeface="Georgia"/>
                <a:cs typeface="Georgia"/>
                <a:sym typeface="Georgia"/>
              </a:rPr>
              <a:t>x:Key</a:t>
            </a:r>
            <a:r>
              <a:rPr lang="en" sz="1400">
                <a:solidFill>
                  <a:schemeClr val="dk1"/>
                </a:solidFill>
                <a:highlight>
                  <a:srgbClr val="FFFFFF"/>
                </a:highlight>
                <a:latin typeface="Georgia"/>
                <a:ea typeface="Georgia"/>
                <a:cs typeface="Georgia"/>
                <a:sym typeface="Georgia"/>
              </a:rPr>
              <a:t> attribute, which gives it a descriptive key in the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a:t>
            </a:r>
            <a:endParaRPr sz="1400">
              <a:solidFill>
                <a:schemeClr val="dk1"/>
              </a:solidFill>
              <a:highlight>
                <a:srgbClr val="FFFFFF"/>
              </a:highlight>
              <a:latin typeface="Georgia"/>
              <a:ea typeface="Georgia"/>
              <a:cs typeface="Georgia"/>
              <a:sym typeface="Georgia"/>
            </a:endParaRPr>
          </a:p>
          <a:p>
            <a:pPr indent="-317500" lvl="0" marL="457200">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 </a:t>
            </a:r>
            <a:r>
              <a:rPr i="1" lang="en" sz="1400">
                <a:solidFill>
                  <a:schemeClr val="dk1"/>
                </a:solidFill>
                <a:highlight>
                  <a:srgbClr val="FFFFFF"/>
                </a:highlight>
                <a:latin typeface="Georgia"/>
                <a:ea typeface="Georgia"/>
                <a:cs typeface="Georgia"/>
                <a:sym typeface="Georgia"/>
              </a:rPr>
              <a:t>Explicit</a:t>
            </a:r>
            <a:r>
              <a:rPr lang="en" sz="1400">
                <a:solidFill>
                  <a:schemeClr val="dk1"/>
                </a:solidFill>
                <a:highlight>
                  <a:srgbClr val="FFFFFF"/>
                </a:highlight>
                <a:latin typeface="Georgia"/>
                <a:ea typeface="Georgia"/>
                <a:cs typeface="Georgia"/>
                <a:sym typeface="Georgia"/>
              </a:rPr>
              <a:t> styles must then be applied to specific visual elements by setting their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properties.</a:t>
            </a:r>
            <a:endParaRPr sz="1400">
              <a:latin typeface="Georgia"/>
              <a:ea typeface="Georgia"/>
              <a:cs typeface="Georgia"/>
              <a:sym typeface="Georgia"/>
            </a:endParaRPr>
          </a:p>
          <a:p>
            <a:pPr indent="0" lvl="0" marL="0">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Shape 324"/>
          <p:cNvPicPr preferRelativeResize="0"/>
          <p:nvPr/>
        </p:nvPicPr>
        <p:blipFill>
          <a:blip r:embed="rId3">
            <a:alphaModFix/>
          </a:blip>
          <a:stretch>
            <a:fillRect/>
          </a:stretch>
        </p:blipFill>
        <p:spPr>
          <a:xfrm>
            <a:off x="81375" y="575450"/>
            <a:ext cx="6312500" cy="4492975"/>
          </a:xfrm>
          <a:prstGeom prst="rect">
            <a:avLst/>
          </a:prstGeom>
          <a:noFill/>
          <a:ln>
            <a:noFill/>
          </a:ln>
        </p:spPr>
      </p:pic>
      <p:pic>
        <p:nvPicPr>
          <p:cNvPr id="325" name="Shape 325"/>
          <p:cNvPicPr preferRelativeResize="0"/>
          <p:nvPr/>
        </p:nvPicPr>
        <p:blipFill>
          <a:blip r:embed="rId4">
            <a:alphaModFix/>
          </a:blip>
          <a:stretch>
            <a:fillRect/>
          </a:stretch>
        </p:blipFill>
        <p:spPr>
          <a:xfrm>
            <a:off x="6496550" y="212525"/>
            <a:ext cx="2445326" cy="4718446"/>
          </a:xfrm>
          <a:prstGeom prst="rect">
            <a:avLst/>
          </a:prstGeom>
          <a:noFill/>
          <a:ln>
            <a:noFill/>
          </a:ln>
        </p:spPr>
      </p:pic>
      <p:sp>
        <p:nvSpPr>
          <p:cNvPr id="326" name="Shape 326"/>
          <p:cNvSpPr txBox="1"/>
          <p:nvPr/>
        </p:nvSpPr>
        <p:spPr>
          <a:xfrm>
            <a:off x="291275" y="35525"/>
            <a:ext cx="4759800" cy="42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Page Level Style</a:t>
            </a:r>
            <a:endParaRPr sz="2400">
              <a:latin typeface="Georgia"/>
              <a:ea typeface="Georgia"/>
              <a:cs typeface="Georgia"/>
              <a:sym typeface="Georgi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Shape 331"/>
          <p:cNvPicPr preferRelativeResize="0"/>
          <p:nvPr/>
        </p:nvPicPr>
        <p:blipFill>
          <a:blip r:embed="rId3">
            <a:alphaModFix/>
          </a:blip>
          <a:stretch>
            <a:fillRect/>
          </a:stretch>
        </p:blipFill>
        <p:spPr>
          <a:xfrm>
            <a:off x="429475" y="1104375"/>
            <a:ext cx="6896100" cy="3467100"/>
          </a:xfrm>
          <a:prstGeom prst="rect">
            <a:avLst/>
          </a:prstGeom>
          <a:noFill/>
          <a:ln>
            <a:noFill/>
          </a:ln>
        </p:spPr>
      </p:pic>
      <p:sp>
        <p:nvSpPr>
          <p:cNvPr id="332" name="Shape 332"/>
          <p:cNvSpPr txBox="1"/>
          <p:nvPr/>
        </p:nvSpPr>
        <p:spPr>
          <a:xfrm>
            <a:off x="490200" y="198925"/>
            <a:ext cx="4944600" cy="55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Control Level Styles</a:t>
            </a:r>
            <a:endParaRPr sz="2400">
              <a:latin typeface="Georgia"/>
              <a:ea typeface="Georgia"/>
              <a:cs typeface="Georgia"/>
              <a:sym typeface="Georg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239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Implicit Styles</a:t>
            </a:r>
            <a:endParaRPr>
              <a:latin typeface="Georgia"/>
              <a:ea typeface="Georgia"/>
              <a:cs typeface="Georgia"/>
              <a:sym typeface="Georgia"/>
            </a:endParaRPr>
          </a:p>
        </p:txBody>
      </p:sp>
      <p:sp>
        <p:nvSpPr>
          <p:cNvPr id="338" name="Shape 338"/>
          <p:cNvSpPr txBox="1"/>
          <p:nvPr>
            <p:ph idx="1" type="body"/>
          </p:nvPr>
        </p:nvSpPr>
        <p:spPr>
          <a:xfrm>
            <a:off x="119850" y="811700"/>
            <a:ext cx="8520600" cy="404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An </a:t>
            </a:r>
            <a:r>
              <a:rPr i="1" lang="en" sz="1400">
                <a:solidFill>
                  <a:schemeClr val="dk1"/>
                </a:solidFill>
                <a:highlight>
                  <a:srgbClr val="FFFFFF"/>
                </a:highlight>
                <a:latin typeface="Georgia"/>
                <a:ea typeface="Georgia"/>
                <a:cs typeface="Georgia"/>
                <a:sym typeface="Georgia"/>
              </a:rPr>
              <a:t>implicit</a:t>
            </a:r>
            <a:r>
              <a:rPr lang="en" sz="1400">
                <a:solidFill>
                  <a:schemeClr val="dk1"/>
                </a:solidFill>
                <a:highlight>
                  <a:srgbClr val="FFFFFF"/>
                </a:highlight>
                <a:latin typeface="Georgia"/>
                <a:ea typeface="Georgia"/>
                <a:cs typeface="Georgia"/>
                <a:sym typeface="Georgia"/>
              </a:rPr>
              <a:t> style is one that's used by all visual elements of the same </a:t>
            </a:r>
            <a:r>
              <a:rPr lang="en" sz="1400">
                <a:solidFill>
                  <a:schemeClr val="dk1"/>
                </a:solidFill>
                <a:highlight>
                  <a:srgbClr val="F9F9F9"/>
                </a:highlight>
                <a:latin typeface="Georgia"/>
                <a:ea typeface="Georgia"/>
                <a:cs typeface="Georgia"/>
                <a:sym typeface="Georgia"/>
              </a:rPr>
              <a:t>TargetType</a:t>
            </a:r>
            <a:r>
              <a:rPr lang="en" sz="1400">
                <a:solidFill>
                  <a:schemeClr val="dk1"/>
                </a:solidFill>
                <a:highlight>
                  <a:srgbClr val="FFFFFF"/>
                </a:highlight>
                <a:latin typeface="Georgia"/>
                <a:ea typeface="Georgia"/>
                <a:cs typeface="Georgia"/>
                <a:sym typeface="Georgia"/>
              </a:rPr>
              <a:t>, without requiring each control to reference the style. 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is made </a:t>
            </a:r>
            <a:r>
              <a:rPr i="1" lang="en" sz="1400">
                <a:solidFill>
                  <a:schemeClr val="dk1"/>
                </a:solidFill>
                <a:highlight>
                  <a:srgbClr val="FFFFFF"/>
                </a:highlight>
                <a:latin typeface="Georgia"/>
                <a:ea typeface="Georgia"/>
                <a:cs typeface="Georgia"/>
                <a:sym typeface="Georgia"/>
              </a:rPr>
              <a:t>implicit</a:t>
            </a:r>
            <a:r>
              <a:rPr lang="en" sz="1400">
                <a:solidFill>
                  <a:schemeClr val="dk1"/>
                </a:solidFill>
                <a:highlight>
                  <a:srgbClr val="FFFFFF"/>
                </a:highlight>
                <a:latin typeface="Georgia"/>
                <a:ea typeface="Georgia"/>
                <a:cs typeface="Georgia"/>
                <a:sym typeface="Georgia"/>
              </a:rPr>
              <a:t> by not specifying an </a:t>
            </a:r>
            <a:r>
              <a:rPr lang="en" sz="1400">
                <a:solidFill>
                  <a:schemeClr val="dk1"/>
                </a:solidFill>
                <a:highlight>
                  <a:srgbClr val="F9F9F9"/>
                </a:highlight>
                <a:latin typeface="Georgia"/>
                <a:ea typeface="Georgia"/>
                <a:cs typeface="Georgia"/>
                <a:sym typeface="Georgia"/>
              </a:rPr>
              <a:t>x:Key</a:t>
            </a:r>
            <a:r>
              <a:rPr lang="en" sz="1400">
                <a:solidFill>
                  <a:schemeClr val="dk1"/>
                </a:solidFill>
                <a:highlight>
                  <a:srgbClr val="FFFFFF"/>
                </a:highlight>
                <a:latin typeface="Georgia"/>
                <a:ea typeface="Georgia"/>
                <a:cs typeface="Georgia"/>
                <a:sym typeface="Georgia"/>
              </a:rPr>
              <a:t> attribute. Instead, the </a:t>
            </a:r>
            <a:r>
              <a:rPr lang="en" sz="1400">
                <a:solidFill>
                  <a:schemeClr val="dk1"/>
                </a:solidFill>
                <a:highlight>
                  <a:srgbClr val="F9F9F9"/>
                </a:highlight>
                <a:latin typeface="Georgia"/>
                <a:ea typeface="Georgia"/>
                <a:cs typeface="Georgia"/>
                <a:sym typeface="Georgia"/>
              </a:rPr>
              <a:t>x:Key</a:t>
            </a:r>
            <a:r>
              <a:rPr lang="en" sz="1400">
                <a:solidFill>
                  <a:schemeClr val="dk1"/>
                </a:solidFill>
                <a:highlight>
                  <a:srgbClr val="FFFFFF"/>
                </a:highlight>
                <a:latin typeface="Georgia"/>
                <a:ea typeface="Georgia"/>
                <a:cs typeface="Georgia"/>
                <a:sym typeface="Georgia"/>
              </a:rPr>
              <a:t> attribute will automatically become the value of the </a:t>
            </a:r>
            <a:r>
              <a:rPr lang="en" sz="1400">
                <a:solidFill>
                  <a:schemeClr val="dk1"/>
                </a:solidFill>
                <a:highlight>
                  <a:srgbClr val="F9F9F9"/>
                </a:highlight>
                <a:latin typeface="Georgia"/>
                <a:ea typeface="Georgia"/>
                <a:cs typeface="Georgia"/>
                <a:sym typeface="Georgia"/>
              </a:rPr>
              <a:t>TargetType</a:t>
            </a:r>
            <a:r>
              <a:rPr lang="en" sz="1400">
                <a:solidFill>
                  <a:schemeClr val="dk1"/>
                </a:solidFill>
                <a:highlight>
                  <a:srgbClr val="FFFFFF"/>
                </a:highlight>
                <a:latin typeface="Georgia"/>
                <a:ea typeface="Georgia"/>
                <a:cs typeface="Georgia"/>
                <a:sym typeface="Georgia"/>
              </a:rPr>
              <a:t> property.</a:t>
            </a:r>
            <a:endParaRPr sz="1400">
              <a:solidFill>
                <a:schemeClr val="dk1"/>
              </a:solidFill>
              <a:highlight>
                <a:srgbClr val="FFFFFF"/>
              </a:highlight>
              <a:latin typeface="Georgia"/>
              <a:ea typeface="Georgia"/>
              <a:cs typeface="Georgia"/>
              <a:sym typeface="Georgia"/>
            </a:endParaRPr>
          </a:p>
          <a:p>
            <a:pPr indent="0" lvl="0" marL="101600" rtl="0">
              <a:lnSpc>
                <a:spcPct val="88888"/>
              </a:lnSpc>
              <a:spcBef>
                <a:spcPts val="2400"/>
              </a:spcBef>
              <a:spcAft>
                <a:spcPts val="0"/>
              </a:spcAft>
              <a:buClr>
                <a:schemeClr val="dk1"/>
              </a:buClr>
              <a:buSzPts val="1100"/>
              <a:buFont typeface="Arial"/>
              <a:buNone/>
            </a:pPr>
            <a:r>
              <a:rPr lang="en" sz="1700">
                <a:solidFill>
                  <a:schemeClr val="dk1"/>
                </a:solidFill>
              </a:rPr>
              <a:t>Creating an Implicit Style in XAML</a:t>
            </a:r>
            <a:endParaRPr sz="1700">
              <a:solidFill>
                <a:schemeClr val="dk1"/>
              </a:solidFill>
            </a:endParaRPr>
          </a:p>
          <a:p>
            <a:pPr indent="-317500" lvl="0" marL="457200">
              <a:lnSpc>
                <a:spcPct val="115000"/>
              </a:lnSpc>
              <a:spcBef>
                <a:spcPts val="1200"/>
              </a:spcBef>
              <a:spcAft>
                <a:spcPts val="0"/>
              </a:spcAft>
              <a:buSzPts val="1400"/>
              <a:buChar char="●"/>
            </a:pPr>
            <a:r>
              <a:rPr lang="en" sz="1400">
                <a:solidFill>
                  <a:schemeClr val="dk1"/>
                </a:solidFill>
                <a:highlight>
                  <a:srgbClr val="FFFFFF"/>
                </a:highlight>
                <a:latin typeface="Georgia"/>
                <a:ea typeface="Georgia"/>
                <a:cs typeface="Georgia"/>
                <a:sym typeface="Georgia"/>
              </a:rPr>
              <a:t>To declare 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at the page level, a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must be added to the page and then one or more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declarations can be included in the </a:t>
            </a:r>
            <a:r>
              <a:rPr lang="en" sz="1400">
                <a:solidFill>
                  <a:schemeClr val="dk1"/>
                </a:solidFill>
                <a:highlight>
                  <a:srgbClr val="F9F9F9"/>
                </a:highlight>
                <a:latin typeface="Georgia"/>
                <a:ea typeface="Georgia"/>
                <a:cs typeface="Georgia"/>
                <a:sym typeface="Georgia"/>
              </a:rPr>
              <a:t>ResourceDictionary.</a:t>
            </a:r>
            <a:endParaRPr sz="1400">
              <a:solidFill>
                <a:schemeClr val="dk1"/>
              </a:solidFill>
              <a:highlight>
                <a:srgbClr val="F9F9F9"/>
              </a:highlight>
              <a:latin typeface="Georgia"/>
              <a:ea typeface="Georgia"/>
              <a:cs typeface="Georgia"/>
              <a:sym typeface="Georgia"/>
            </a:endParaRPr>
          </a:p>
          <a:p>
            <a:pPr indent="-317500" lvl="0" marL="457200">
              <a:lnSpc>
                <a:spcPct val="115000"/>
              </a:lnSpc>
              <a:spcBef>
                <a:spcPts val="0"/>
              </a:spcBef>
              <a:spcAft>
                <a:spcPts val="0"/>
              </a:spcAft>
              <a:buClr>
                <a:schemeClr val="dk1"/>
              </a:buClr>
              <a:buSzPts val="1400"/>
              <a:buChar char="●"/>
            </a:pPr>
            <a:r>
              <a:rPr lang="en" sz="1400">
                <a:solidFill>
                  <a:schemeClr val="dk1"/>
                </a:solidFill>
                <a:highlight>
                  <a:srgbClr val="FFFFFF"/>
                </a:highlight>
                <a:latin typeface="Georgia"/>
                <a:ea typeface="Georgia"/>
                <a:cs typeface="Georgia"/>
                <a:sym typeface="Georgia"/>
              </a:rPr>
              <a:t>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is made </a:t>
            </a:r>
            <a:r>
              <a:rPr i="1" lang="en" sz="1400">
                <a:solidFill>
                  <a:schemeClr val="dk1"/>
                </a:solidFill>
                <a:highlight>
                  <a:srgbClr val="FFFFFF"/>
                </a:highlight>
                <a:latin typeface="Georgia"/>
                <a:ea typeface="Georgia"/>
                <a:cs typeface="Georgia"/>
                <a:sym typeface="Georgia"/>
              </a:rPr>
              <a:t>implicit</a:t>
            </a:r>
            <a:r>
              <a:rPr lang="en" sz="1400">
                <a:solidFill>
                  <a:schemeClr val="dk1"/>
                </a:solidFill>
                <a:highlight>
                  <a:srgbClr val="FFFFFF"/>
                </a:highlight>
                <a:latin typeface="Georgia"/>
                <a:ea typeface="Georgia"/>
                <a:cs typeface="Georgia"/>
                <a:sym typeface="Georgia"/>
              </a:rPr>
              <a:t> by not specifying an </a:t>
            </a:r>
            <a:r>
              <a:rPr lang="en" sz="1400">
                <a:solidFill>
                  <a:schemeClr val="dk1"/>
                </a:solidFill>
                <a:highlight>
                  <a:srgbClr val="F9F9F9"/>
                </a:highlight>
                <a:latin typeface="Georgia"/>
                <a:ea typeface="Georgia"/>
                <a:cs typeface="Georgia"/>
                <a:sym typeface="Georgia"/>
              </a:rPr>
              <a:t>x:Key</a:t>
            </a:r>
            <a:r>
              <a:rPr lang="en" sz="1400">
                <a:solidFill>
                  <a:schemeClr val="dk1"/>
                </a:solidFill>
                <a:highlight>
                  <a:srgbClr val="FFFFFF"/>
                </a:highlight>
                <a:latin typeface="Georgia"/>
                <a:ea typeface="Georgia"/>
                <a:cs typeface="Georgia"/>
                <a:sym typeface="Georgia"/>
              </a:rPr>
              <a:t> attribute.</a:t>
            </a:r>
            <a:endParaRPr sz="1400">
              <a:solidFill>
                <a:schemeClr val="dk1"/>
              </a:solidFill>
              <a:highlight>
                <a:srgbClr val="FFFFFF"/>
              </a:highlight>
              <a:latin typeface="Georgia"/>
              <a:ea typeface="Georgia"/>
              <a:cs typeface="Georgia"/>
              <a:sym typeface="Georgia"/>
            </a:endParaRPr>
          </a:p>
          <a:p>
            <a:pPr indent="-317500" lvl="0" marL="457200">
              <a:lnSpc>
                <a:spcPct val="115000"/>
              </a:lnSpc>
              <a:spcBef>
                <a:spcPts val="0"/>
              </a:spcBef>
              <a:spcAft>
                <a:spcPts val="0"/>
              </a:spcAft>
              <a:buClr>
                <a:schemeClr val="dk1"/>
              </a:buClr>
              <a:buSzPts val="1400"/>
              <a:buChar char="●"/>
            </a:pPr>
            <a:r>
              <a:rPr lang="en" sz="1400">
                <a:solidFill>
                  <a:schemeClr val="dk1"/>
                </a:solidFill>
                <a:highlight>
                  <a:srgbClr val="FFFFFF"/>
                </a:highlight>
                <a:latin typeface="Georgia"/>
                <a:ea typeface="Georgia"/>
                <a:cs typeface="Georgia"/>
                <a:sym typeface="Georgia"/>
              </a:rPr>
              <a:t>The style will then be applied to visual elements that match the </a:t>
            </a:r>
            <a:r>
              <a:rPr lang="en" sz="1400">
                <a:solidFill>
                  <a:schemeClr val="dk1"/>
                </a:solidFill>
                <a:highlight>
                  <a:srgbClr val="F9F9F9"/>
                </a:highlight>
                <a:latin typeface="Georgia"/>
                <a:ea typeface="Georgia"/>
                <a:cs typeface="Georgia"/>
                <a:sym typeface="Georgia"/>
              </a:rPr>
              <a:t>TargetType</a:t>
            </a:r>
            <a:r>
              <a:rPr lang="en" sz="1400">
                <a:solidFill>
                  <a:schemeClr val="dk1"/>
                </a:solidFill>
                <a:highlight>
                  <a:srgbClr val="FFFFFF"/>
                </a:highlight>
                <a:latin typeface="Georgia"/>
                <a:ea typeface="Georgia"/>
                <a:cs typeface="Georgia"/>
                <a:sym typeface="Georgia"/>
              </a:rPr>
              <a:t> exactly, but not to elements that are derived from the </a:t>
            </a:r>
            <a:r>
              <a:rPr lang="en" sz="1400">
                <a:solidFill>
                  <a:schemeClr val="dk1"/>
                </a:solidFill>
                <a:highlight>
                  <a:srgbClr val="F9F9F9"/>
                </a:highlight>
                <a:latin typeface="Georgia"/>
                <a:ea typeface="Georgia"/>
                <a:cs typeface="Georgia"/>
                <a:sym typeface="Georgia"/>
              </a:rPr>
              <a:t>TargetType</a:t>
            </a:r>
            <a:r>
              <a:rPr lang="en" sz="1400">
                <a:solidFill>
                  <a:schemeClr val="dk1"/>
                </a:solidFill>
                <a:highlight>
                  <a:srgbClr val="FFFFFF"/>
                </a:highlight>
                <a:latin typeface="Georgia"/>
                <a:ea typeface="Georgia"/>
                <a:cs typeface="Georgia"/>
                <a:sym typeface="Georgia"/>
              </a:rPr>
              <a:t> value.</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Shape 343"/>
          <p:cNvPicPr preferRelativeResize="0"/>
          <p:nvPr/>
        </p:nvPicPr>
        <p:blipFill>
          <a:blip r:embed="rId3">
            <a:alphaModFix/>
          </a:blip>
          <a:stretch>
            <a:fillRect/>
          </a:stretch>
        </p:blipFill>
        <p:spPr>
          <a:xfrm>
            <a:off x="152400" y="539925"/>
            <a:ext cx="6120676" cy="4525425"/>
          </a:xfrm>
          <a:prstGeom prst="rect">
            <a:avLst/>
          </a:prstGeom>
          <a:noFill/>
          <a:ln>
            <a:noFill/>
          </a:ln>
        </p:spPr>
      </p:pic>
      <p:pic>
        <p:nvPicPr>
          <p:cNvPr id="344" name="Shape 344"/>
          <p:cNvPicPr preferRelativeResize="0"/>
          <p:nvPr/>
        </p:nvPicPr>
        <p:blipFill>
          <a:blip r:embed="rId4">
            <a:alphaModFix/>
          </a:blip>
          <a:stretch>
            <a:fillRect/>
          </a:stretch>
        </p:blipFill>
        <p:spPr>
          <a:xfrm>
            <a:off x="6432576" y="152400"/>
            <a:ext cx="2516961" cy="4838700"/>
          </a:xfrm>
          <a:prstGeom prst="rect">
            <a:avLst/>
          </a:prstGeom>
          <a:noFill/>
          <a:ln>
            <a:noFill/>
          </a:ln>
        </p:spPr>
      </p:pic>
      <p:sp>
        <p:nvSpPr>
          <p:cNvPr id="345" name="Shape 345"/>
          <p:cNvSpPr txBox="1"/>
          <p:nvPr/>
        </p:nvSpPr>
        <p:spPr>
          <a:xfrm>
            <a:off x="152400" y="0"/>
            <a:ext cx="4650000" cy="31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Page Level Styles</a:t>
            </a:r>
            <a:endParaRPr sz="2400">
              <a:latin typeface="Georgia"/>
              <a:ea typeface="Georgia"/>
              <a:cs typeface="Georgia"/>
              <a:sym typeface="Georg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Shape 350"/>
          <p:cNvPicPr preferRelativeResize="0"/>
          <p:nvPr/>
        </p:nvPicPr>
        <p:blipFill>
          <a:blip r:embed="rId3">
            <a:alphaModFix/>
          </a:blip>
          <a:stretch>
            <a:fillRect/>
          </a:stretch>
        </p:blipFill>
        <p:spPr>
          <a:xfrm>
            <a:off x="330000" y="589650"/>
            <a:ext cx="6426175" cy="4390450"/>
          </a:xfrm>
          <a:prstGeom prst="rect">
            <a:avLst/>
          </a:prstGeom>
          <a:noFill/>
          <a:ln>
            <a:noFill/>
          </a:ln>
        </p:spPr>
      </p:pic>
      <p:sp>
        <p:nvSpPr>
          <p:cNvPr id="351" name="Shape 351"/>
          <p:cNvSpPr txBox="1"/>
          <p:nvPr/>
        </p:nvSpPr>
        <p:spPr>
          <a:xfrm>
            <a:off x="330000" y="99475"/>
            <a:ext cx="3935700" cy="41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Control Level Styles</a:t>
            </a:r>
            <a:endParaRPr sz="2400">
              <a:latin typeface="Georgia"/>
              <a:ea typeface="Georgia"/>
              <a:cs typeface="Georgia"/>
              <a:sym typeface="Georgi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2958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Global Styles</a:t>
            </a:r>
            <a:endParaRPr/>
          </a:p>
        </p:txBody>
      </p:sp>
      <p:sp>
        <p:nvSpPr>
          <p:cNvPr id="357" name="Shape 3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Styles can be made available globally by adding them to the application's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This helps to avoid duplication of styles across pages or controls.</a:t>
            </a:r>
            <a:endParaRPr sz="1400">
              <a:solidFill>
                <a:schemeClr val="dk1"/>
              </a:solidFill>
              <a:highlight>
                <a:srgbClr val="FFFFFF"/>
              </a:highlight>
              <a:latin typeface="Georgia"/>
              <a:ea typeface="Georgia"/>
              <a:cs typeface="Georgia"/>
              <a:sym typeface="Georgia"/>
            </a:endParaRPr>
          </a:p>
          <a:p>
            <a:pPr indent="0" lvl="0" marL="0" rtl="0">
              <a:lnSpc>
                <a:spcPct val="130000"/>
              </a:lnSpc>
              <a:spcBef>
                <a:spcPts val="2400"/>
              </a:spcBef>
              <a:spcAft>
                <a:spcPts val="0"/>
              </a:spcAft>
              <a:buClr>
                <a:schemeClr val="dk1"/>
              </a:buClr>
              <a:buSzPts val="1100"/>
              <a:buFont typeface="Arial"/>
              <a:buNone/>
            </a:pPr>
            <a:r>
              <a:rPr lang="en" sz="1700">
                <a:solidFill>
                  <a:schemeClr val="dk1"/>
                </a:solidFill>
              </a:rPr>
              <a:t>Creating a Global Style in XAML</a:t>
            </a:r>
            <a:endParaRPr sz="1700">
              <a:solidFill>
                <a:schemeClr val="dk1"/>
              </a:solidFill>
            </a:endParaRPr>
          </a:p>
          <a:p>
            <a:pPr indent="-317500" lvl="0" marL="457200">
              <a:spcBef>
                <a:spcPts val="900"/>
              </a:spcBef>
              <a:spcAft>
                <a:spcPts val="0"/>
              </a:spcAft>
              <a:buSzPts val="1400"/>
              <a:buChar char="●"/>
            </a:pPr>
            <a:r>
              <a:rPr lang="en" sz="1400">
                <a:solidFill>
                  <a:schemeClr val="dk1"/>
                </a:solidFill>
                <a:highlight>
                  <a:srgbClr val="FFFFFF"/>
                </a:highlight>
                <a:latin typeface="Georgia"/>
                <a:ea typeface="Georgia"/>
                <a:cs typeface="Georgia"/>
                <a:sym typeface="Georgia"/>
              </a:rPr>
              <a:t>By default, all Xamarin.Forms applications created from a template use the </a:t>
            </a:r>
            <a:r>
              <a:rPr b="1" lang="en" sz="1400">
                <a:solidFill>
                  <a:schemeClr val="dk1"/>
                </a:solidFill>
                <a:highlight>
                  <a:srgbClr val="FFFFFF"/>
                </a:highlight>
                <a:latin typeface="Georgia"/>
                <a:ea typeface="Georgia"/>
                <a:cs typeface="Georgia"/>
                <a:sym typeface="Georgia"/>
              </a:rPr>
              <a:t>App</a:t>
            </a:r>
            <a:r>
              <a:rPr lang="en" sz="1400">
                <a:solidFill>
                  <a:schemeClr val="dk1"/>
                </a:solidFill>
                <a:highlight>
                  <a:srgbClr val="FFFFFF"/>
                </a:highlight>
                <a:latin typeface="Georgia"/>
                <a:ea typeface="Georgia"/>
                <a:cs typeface="Georgia"/>
                <a:sym typeface="Georgia"/>
              </a:rPr>
              <a:t> class to implement the </a:t>
            </a:r>
            <a:r>
              <a:rPr lang="en" sz="1400">
                <a:solidFill>
                  <a:schemeClr val="dk1"/>
                </a:solidFill>
                <a:highlight>
                  <a:srgbClr val="F9F9F9"/>
                </a:highlight>
                <a:latin typeface="Georgia"/>
                <a:ea typeface="Georgia"/>
                <a:cs typeface="Georgia"/>
                <a:sym typeface="Georgia"/>
              </a:rPr>
              <a:t>Application</a:t>
            </a:r>
            <a:r>
              <a:rPr lang="en" sz="1400">
                <a:solidFill>
                  <a:schemeClr val="dk1"/>
                </a:solidFill>
                <a:highlight>
                  <a:srgbClr val="FFFFFF"/>
                </a:highlight>
                <a:latin typeface="Georgia"/>
                <a:ea typeface="Georgia"/>
                <a:cs typeface="Georgia"/>
                <a:sym typeface="Georgia"/>
              </a:rPr>
              <a:t> subclass.</a:t>
            </a:r>
            <a:endParaRPr sz="1400">
              <a:solidFill>
                <a:schemeClr val="dk1"/>
              </a:solidFill>
              <a:highlight>
                <a:srgbClr val="FFFFFF"/>
              </a:highlight>
              <a:latin typeface="Georgia"/>
              <a:ea typeface="Georgia"/>
              <a:cs typeface="Georgia"/>
              <a:sym typeface="Georgia"/>
            </a:endParaRPr>
          </a:p>
          <a:p>
            <a:pPr indent="-317500" lvl="0" marL="457200">
              <a:spcBef>
                <a:spcPts val="0"/>
              </a:spcBef>
              <a:spcAft>
                <a:spcPts val="0"/>
              </a:spcAft>
              <a:buSzPts val="1400"/>
              <a:buChar char="●"/>
            </a:pPr>
            <a:r>
              <a:rPr lang="en" sz="1400">
                <a:solidFill>
                  <a:schemeClr val="dk1"/>
                </a:solidFill>
                <a:highlight>
                  <a:srgbClr val="FFFFFF"/>
                </a:highlight>
                <a:latin typeface="Georgia"/>
                <a:ea typeface="Georgia"/>
                <a:cs typeface="Georgia"/>
                <a:sym typeface="Georgia"/>
              </a:rPr>
              <a:t> To declare a </a:t>
            </a:r>
            <a:r>
              <a:rPr lang="en" sz="1400">
                <a:solidFill>
                  <a:schemeClr val="dk1"/>
                </a:solidFill>
                <a:highlight>
                  <a:srgbClr val="F9F9F9"/>
                </a:highlight>
                <a:latin typeface="Georgia"/>
                <a:ea typeface="Georgia"/>
                <a:cs typeface="Georgia"/>
                <a:sym typeface="Georgia"/>
              </a:rPr>
              <a:t>Style</a:t>
            </a:r>
            <a:r>
              <a:rPr lang="en" sz="1400">
                <a:solidFill>
                  <a:schemeClr val="dk1"/>
                </a:solidFill>
                <a:highlight>
                  <a:srgbClr val="FFFFFF"/>
                </a:highlight>
                <a:latin typeface="Georgia"/>
                <a:ea typeface="Georgia"/>
                <a:cs typeface="Georgia"/>
                <a:sym typeface="Georgia"/>
              </a:rPr>
              <a:t> at the application level, in the application's </a:t>
            </a:r>
            <a:r>
              <a:rPr lang="en" sz="1400">
                <a:solidFill>
                  <a:schemeClr val="dk1"/>
                </a:solidFill>
                <a:highlight>
                  <a:srgbClr val="F9F9F9"/>
                </a:highlight>
                <a:latin typeface="Georgia"/>
                <a:ea typeface="Georgia"/>
                <a:cs typeface="Georgia"/>
                <a:sym typeface="Georgia"/>
              </a:rPr>
              <a:t>ResourceDictionary</a:t>
            </a:r>
            <a:r>
              <a:rPr lang="en" sz="1400">
                <a:solidFill>
                  <a:schemeClr val="dk1"/>
                </a:solidFill>
                <a:highlight>
                  <a:srgbClr val="FFFFFF"/>
                </a:highlight>
                <a:latin typeface="Georgia"/>
                <a:ea typeface="Georgia"/>
                <a:cs typeface="Georgia"/>
                <a:sym typeface="Georgia"/>
              </a:rPr>
              <a:t> using XAML, the default </a:t>
            </a:r>
            <a:r>
              <a:rPr b="1" lang="en" sz="1400">
                <a:solidFill>
                  <a:schemeClr val="dk1"/>
                </a:solidFill>
                <a:highlight>
                  <a:srgbClr val="FFFFFF"/>
                </a:highlight>
                <a:latin typeface="Georgia"/>
                <a:ea typeface="Georgia"/>
                <a:cs typeface="Georgia"/>
                <a:sym typeface="Georgia"/>
              </a:rPr>
              <a:t>App</a:t>
            </a:r>
            <a:r>
              <a:rPr lang="en" sz="1400">
                <a:solidFill>
                  <a:schemeClr val="dk1"/>
                </a:solidFill>
                <a:highlight>
                  <a:srgbClr val="FFFFFF"/>
                </a:highlight>
                <a:latin typeface="Georgia"/>
                <a:ea typeface="Georgia"/>
                <a:cs typeface="Georgia"/>
                <a:sym typeface="Georgia"/>
              </a:rPr>
              <a:t> class must be replaced with a XAML </a:t>
            </a:r>
            <a:r>
              <a:rPr b="1" lang="en" sz="1400">
                <a:solidFill>
                  <a:schemeClr val="dk1"/>
                </a:solidFill>
                <a:highlight>
                  <a:srgbClr val="FFFFFF"/>
                </a:highlight>
                <a:latin typeface="Georgia"/>
                <a:ea typeface="Georgia"/>
                <a:cs typeface="Georgia"/>
                <a:sym typeface="Georgia"/>
              </a:rPr>
              <a:t>App</a:t>
            </a:r>
            <a:r>
              <a:rPr lang="en" sz="1400">
                <a:solidFill>
                  <a:schemeClr val="dk1"/>
                </a:solidFill>
                <a:highlight>
                  <a:srgbClr val="FFFFFF"/>
                </a:highlight>
                <a:latin typeface="Georgia"/>
                <a:ea typeface="Georgia"/>
                <a:cs typeface="Georgia"/>
                <a:sym typeface="Georgia"/>
              </a:rPr>
              <a:t> class and associated code-behind.</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Shape 362"/>
          <p:cNvPicPr preferRelativeResize="0"/>
          <p:nvPr/>
        </p:nvPicPr>
        <p:blipFill>
          <a:blip r:embed="rId3">
            <a:alphaModFix/>
          </a:blip>
          <a:stretch>
            <a:fillRect/>
          </a:stretch>
        </p:blipFill>
        <p:spPr>
          <a:xfrm>
            <a:off x="152400" y="490200"/>
            <a:ext cx="8839199" cy="2379925"/>
          </a:xfrm>
          <a:prstGeom prst="rect">
            <a:avLst/>
          </a:prstGeom>
          <a:noFill/>
          <a:ln>
            <a:noFill/>
          </a:ln>
        </p:spPr>
      </p:pic>
      <p:pic>
        <p:nvPicPr>
          <p:cNvPr id="363" name="Shape 363"/>
          <p:cNvPicPr preferRelativeResize="0"/>
          <p:nvPr/>
        </p:nvPicPr>
        <p:blipFill>
          <a:blip r:embed="rId4">
            <a:alphaModFix/>
          </a:blip>
          <a:stretch>
            <a:fillRect/>
          </a:stretch>
        </p:blipFill>
        <p:spPr>
          <a:xfrm>
            <a:off x="227325" y="3403075"/>
            <a:ext cx="8839201" cy="1757602"/>
          </a:xfrm>
          <a:prstGeom prst="rect">
            <a:avLst/>
          </a:prstGeom>
          <a:noFill/>
          <a:ln>
            <a:noFill/>
          </a:ln>
        </p:spPr>
      </p:pic>
      <p:sp>
        <p:nvSpPr>
          <p:cNvPr id="364" name="Shape 364"/>
          <p:cNvSpPr txBox="1"/>
          <p:nvPr/>
        </p:nvSpPr>
        <p:spPr>
          <a:xfrm>
            <a:off x="227325" y="71025"/>
            <a:ext cx="4163100" cy="34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Declaring at App.Xaml</a:t>
            </a:r>
            <a:endParaRPr/>
          </a:p>
        </p:txBody>
      </p:sp>
      <p:sp>
        <p:nvSpPr>
          <p:cNvPr id="365" name="Shape 365"/>
          <p:cNvSpPr txBox="1"/>
          <p:nvPr/>
        </p:nvSpPr>
        <p:spPr>
          <a:xfrm>
            <a:off x="291275" y="2976700"/>
            <a:ext cx="3438600" cy="39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Using in any 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x namespace attributes supported by Xamarin</a:t>
            </a:r>
            <a:endParaRPr>
              <a:latin typeface="Georgia"/>
              <a:ea typeface="Georgia"/>
              <a:cs typeface="Georgia"/>
              <a:sym typeface="Georgia"/>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x:Arguments - </a:t>
            </a:r>
            <a:r>
              <a:rPr lang="en" sz="1400">
                <a:solidFill>
                  <a:schemeClr val="dk1"/>
                </a:solidFill>
                <a:latin typeface="Georgia"/>
                <a:ea typeface="Georgia"/>
                <a:cs typeface="Georgia"/>
                <a:sym typeface="Georgia"/>
              </a:rPr>
              <a:t>Specifies constructor arguments for a non-default constructor, or for a factory method object declaration.</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x:Class - </a:t>
            </a:r>
            <a:r>
              <a:rPr lang="en" sz="1400">
                <a:solidFill>
                  <a:schemeClr val="dk1"/>
                </a:solidFill>
                <a:latin typeface="Georgia"/>
                <a:ea typeface="Georgia"/>
                <a:cs typeface="Georgia"/>
                <a:sym typeface="Georgia"/>
              </a:rPr>
              <a:t>Specifies the namespace and class name for a class defined in XAML. Note that this construct can only appear in the root element of a XAML file.</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x:FactoryMethod - </a:t>
            </a:r>
            <a:r>
              <a:rPr lang="en" sz="1400">
                <a:solidFill>
                  <a:schemeClr val="dk1"/>
                </a:solidFill>
                <a:latin typeface="Georgia"/>
                <a:ea typeface="Georgia"/>
                <a:cs typeface="Georgia"/>
                <a:sym typeface="Georgia"/>
              </a:rPr>
              <a:t>Specifies a factory method that can be used to initialize an object.</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x:Key - </a:t>
            </a:r>
            <a:r>
              <a:rPr lang="en" sz="1400">
                <a:solidFill>
                  <a:schemeClr val="dk1"/>
                </a:solidFill>
                <a:latin typeface="Georgia"/>
                <a:ea typeface="Georgia"/>
                <a:cs typeface="Georgia"/>
                <a:sym typeface="Georgia"/>
              </a:rPr>
              <a:t>Specifies a unique user-defined key for each resource in a ResourceDictionary. The key's value is used to retrieve the XAML resource, and is typically used as the argument for the StaticResource markup extension.</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x:Name - </a:t>
            </a:r>
            <a:r>
              <a:rPr lang="en" sz="1400">
                <a:solidFill>
                  <a:schemeClr val="dk1"/>
                </a:solidFill>
                <a:latin typeface="Georgia"/>
                <a:ea typeface="Georgia"/>
                <a:cs typeface="Georgia"/>
                <a:sym typeface="Georgia"/>
              </a:rPr>
              <a:t>Specifies a runtime object name for the XAML element. Setting x:Name is similar to declaring a variable in code.</a:t>
            </a:r>
            <a:endParaRPr sz="1400">
              <a:solidFill>
                <a:schemeClr val="dk1"/>
              </a:solidFill>
              <a:latin typeface="Georgia"/>
              <a:ea typeface="Georgia"/>
              <a:cs typeface="Georgia"/>
              <a:sym typeface="Georgia"/>
            </a:endParaRPr>
          </a:p>
          <a:p>
            <a:pPr indent="-317500" lvl="0" marL="457200" rtl="0">
              <a:lnSpc>
                <a:spcPct val="150000"/>
              </a:lnSpc>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x:TypeArguments - </a:t>
            </a:r>
            <a:r>
              <a:rPr lang="en" sz="1400">
                <a:solidFill>
                  <a:schemeClr val="dk1"/>
                </a:solidFill>
                <a:latin typeface="Georgia"/>
                <a:ea typeface="Georgia"/>
                <a:cs typeface="Georgia"/>
                <a:sym typeface="Georgia"/>
              </a:rPr>
              <a:t>Specifies the generic type arguments to the constructor of a generic type.</a:t>
            </a:r>
            <a:endParaRPr sz="1400">
              <a:solidFill>
                <a:schemeClr val="dk1"/>
              </a:solidFill>
              <a:latin typeface="Georgia"/>
              <a:ea typeface="Georgia"/>
              <a:cs typeface="Georgia"/>
              <a:sym typeface="Georgia"/>
            </a:endParaRPr>
          </a:p>
          <a:p>
            <a:pPr indent="0" lvl="0" marL="0">
              <a:spcBef>
                <a:spcPts val="0"/>
              </a:spcBef>
              <a:spcAft>
                <a:spcPts val="1600"/>
              </a:spcAft>
              <a:buNone/>
            </a:pPr>
            <a:r>
              <a:t/>
            </a:r>
            <a:endParaRPr sz="1400">
              <a:solidFill>
                <a:schemeClr val="dk1"/>
              </a:solidFill>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311700" y="246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Style Inheritance</a:t>
            </a:r>
            <a:endParaRPr/>
          </a:p>
        </p:txBody>
      </p:sp>
      <p:sp>
        <p:nvSpPr>
          <p:cNvPr id="371" name="Shape 371"/>
          <p:cNvSpPr txBox="1"/>
          <p:nvPr>
            <p:ph idx="1" type="body"/>
          </p:nvPr>
        </p:nvSpPr>
        <p:spPr>
          <a:xfrm>
            <a:off x="311700" y="9819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Georgia"/>
                <a:ea typeface="Georgia"/>
                <a:cs typeface="Georgia"/>
                <a:sym typeface="Georgia"/>
              </a:rPr>
              <a:t>Style inheritance is performed by setting the </a:t>
            </a:r>
            <a:r>
              <a:rPr lang="en" sz="1400">
                <a:solidFill>
                  <a:schemeClr val="dk1"/>
                </a:solidFill>
                <a:highlight>
                  <a:srgbClr val="F9F9F9"/>
                </a:highlight>
                <a:latin typeface="Georgia"/>
                <a:ea typeface="Georgia"/>
                <a:cs typeface="Georgia"/>
                <a:sym typeface="Georgia"/>
              </a:rPr>
              <a:t>Style.BasedOn</a:t>
            </a:r>
            <a:r>
              <a:rPr lang="en" sz="1400">
                <a:solidFill>
                  <a:schemeClr val="dk1"/>
                </a:solidFill>
                <a:latin typeface="Georgia"/>
                <a:ea typeface="Georgia"/>
                <a:cs typeface="Georgia"/>
                <a:sym typeface="Georgia"/>
              </a:rPr>
              <a:t> property to an existing </a:t>
            </a: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In XAML, this is achieved by setting the </a:t>
            </a:r>
            <a:r>
              <a:rPr lang="en" sz="1400">
                <a:solidFill>
                  <a:schemeClr val="dk1"/>
                </a:solidFill>
                <a:highlight>
                  <a:srgbClr val="F9F9F9"/>
                </a:highlight>
                <a:latin typeface="Georgia"/>
                <a:ea typeface="Georgia"/>
                <a:cs typeface="Georgia"/>
                <a:sym typeface="Georgia"/>
              </a:rPr>
              <a:t>BasedOn</a:t>
            </a:r>
            <a:r>
              <a:rPr lang="en" sz="1400">
                <a:solidFill>
                  <a:schemeClr val="dk1"/>
                </a:solidFill>
                <a:latin typeface="Georgia"/>
                <a:ea typeface="Georgia"/>
                <a:cs typeface="Georgia"/>
                <a:sym typeface="Georgia"/>
              </a:rPr>
              <a:t>property to a </a:t>
            </a:r>
            <a:r>
              <a:rPr lang="en" sz="1400">
                <a:solidFill>
                  <a:schemeClr val="dk1"/>
                </a:solidFill>
                <a:highlight>
                  <a:srgbClr val="F9F9F9"/>
                </a:highlight>
                <a:latin typeface="Georgia"/>
                <a:ea typeface="Georgia"/>
                <a:cs typeface="Georgia"/>
                <a:sym typeface="Georgia"/>
              </a:rPr>
              <a:t>StaticResource</a:t>
            </a:r>
            <a:r>
              <a:rPr lang="en" sz="1400">
                <a:solidFill>
                  <a:schemeClr val="dk1"/>
                </a:solidFill>
                <a:latin typeface="Georgia"/>
                <a:ea typeface="Georgia"/>
                <a:cs typeface="Georgia"/>
                <a:sym typeface="Georgia"/>
              </a:rPr>
              <a:t> markup extension that references a previously created </a:t>
            </a: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In C#, this is achieved by setting the </a:t>
            </a:r>
            <a:r>
              <a:rPr lang="en" sz="1400">
                <a:solidFill>
                  <a:schemeClr val="dk1"/>
                </a:solidFill>
                <a:highlight>
                  <a:srgbClr val="F9F9F9"/>
                </a:highlight>
                <a:latin typeface="Georgia"/>
                <a:ea typeface="Georgia"/>
                <a:cs typeface="Georgia"/>
                <a:sym typeface="Georgia"/>
              </a:rPr>
              <a:t>BasedOn</a:t>
            </a:r>
            <a:r>
              <a:rPr lang="en" sz="1400">
                <a:solidFill>
                  <a:schemeClr val="dk1"/>
                </a:solidFill>
                <a:latin typeface="Georgia"/>
                <a:ea typeface="Georgia"/>
                <a:cs typeface="Georgia"/>
                <a:sym typeface="Georgia"/>
              </a:rPr>
              <a:t> property to a </a:t>
            </a:r>
            <a:r>
              <a:rPr lang="en" sz="1400">
                <a:solidFill>
                  <a:schemeClr val="dk1"/>
                </a:solidFill>
                <a:highlight>
                  <a:srgbClr val="F9F9F9"/>
                </a:highlight>
                <a:latin typeface="Georgia"/>
                <a:ea typeface="Georgia"/>
                <a:cs typeface="Georgia"/>
                <a:sym typeface="Georgia"/>
              </a:rPr>
              <a:t>Style</a:t>
            </a:r>
            <a:r>
              <a:rPr lang="en" sz="1400">
                <a:solidFill>
                  <a:schemeClr val="dk1"/>
                </a:solidFill>
                <a:latin typeface="Georgia"/>
                <a:ea typeface="Georgia"/>
                <a:cs typeface="Georgia"/>
                <a:sym typeface="Georgia"/>
              </a:rPr>
              <a:t> instance.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Styles that inherit from a base style can include </a:t>
            </a:r>
            <a:r>
              <a:rPr lang="en" sz="1400">
                <a:solidFill>
                  <a:schemeClr val="dk1"/>
                </a:solidFill>
                <a:highlight>
                  <a:srgbClr val="F9F9F9"/>
                </a:highlight>
                <a:latin typeface="Georgia"/>
                <a:ea typeface="Georgia"/>
                <a:cs typeface="Georgia"/>
                <a:sym typeface="Georgia"/>
              </a:rPr>
              <a:t>Setter</a:t>
            </a:r>
            <a:r>
              <a:rPr lang="en" sz="1400">
                <a:solidFill>
                  <a:schemeClr val="dk1"/>
                </a:solidFill>
                <a:latin typeface="Georgia"/>
                <a:ea typeface="Georgia"/>
                <a:cs typeface="Georgia"/>
                <a:sym typeface="Georgia"/>
              </a:rPr>
              <a:t> instances for new properties, or use them to override styles from the base style.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In addition, styles that inherit from a base style must target the same type, or a type that derives from the type targeted by the base style. </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a:spcBef>
                <a:spcPts val="0"/>
              </a:spcBef>
              <a:spcAft>
                <a:spcPts val="0"/>
              </a:spcAft>
              <a:buClr>
                <a:schemeClr val="dk1"/>
              </a:buClr>
              <a:buSzPts val="1100"/>
              <a:buFont typeface="Arial"/>
              <a:buNone/>
            </a:pPr>
            <a:r>
              <a:rPr lang="en" sz="1400">
                <a:solidFill>
                  <a:schemeClr val="dk1"/>
                </a:solidFill>
                <a:highlight>
                  <a:srgbClr val="F9F9F9"/>
                </a:highlight>
                <a:latin typeface="Georgia"/>
                <a:ea typeface="Georgia"/>
                <a:cs typeface="Georgia"/>
                <a:sym typeface="Georgia"/>
              </a:rPr>
              <a:t>Note: An implicit style can be derived from an explicit style, but an explicit style can't be derived from an implicit style.</a:t>
            </a:r>
            <a:endParaRPr sz="1400">
              <a:highlight>
                <a:srgbClr val="F9F9F9"/>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0"/>
              </a:spcAft>
              <a:buNone/>
            </a:pPr>
            <a:r>
              <a:t/>
            </a:r>
            <a:endParaRPr sz="1400">
              <a:solidFill>
                <a:schemeClr val="dk1"/>
              </a:solidFill>
              <a:highlight>
                <a:srgbClr val="F9F9F9"/>
              </a:highlight>
              <a:latin typeface="Georgia"/>
              <a:ea typeface="Georgia"/>
              <a:cs typeface="Georgia"/>
              <a:sym typeface="Georgia"/>
            </a:endParaRPr>
          </a:p>
          <a:p>
            <a:pPr indent="0" lvl="0" marL="0">
              <a:spcBef>
                <a:spcPts val="1600"/>
              </a:spcBef>
              <a:spcAft>
                <a:spcPts val="1600"/>
              </a:spcAft>
              <a:buNone/>
            </a:pPr>
            <a:r>
              <a:t/>
            </a:r>
            <a:endParaRPr sz="1400">
              <a:highlight>
                <a:srgbClr val="F9F9F9"/>
              </a:highlight>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Shape 376"/>
          <p:cNvPicPr preferRelativeResize="0"/>
          <p:nvPr/>
        </p:nvPicPr>
        <p:blipFill>
          <a:blip r:embed="rId3">
            <a:alphaModFix/>
          </a:blip>
          <a:stretch>
            <a:fillRect/>
          </a:stretch>
        </p:blipFill>
        <p:spPr>
          <a:xfrm>
            <a:off x="152400" y="497300"/>
            <a:ext cx="5863050" cy="4493800"/>
          </a:xfrm>
          <a:prstGeom prst="rect">
            <a:avLst/>
          </a:prstGeom>
          <a:noFill/>
          <a:ln>
            <a:noFill/>
          </a:ln>
        </p:spPr>
      </p:pic>
      <p:pic>
        <p:nvPicPr>
          <p:cNvPr id="377" name="Shape 377"/>
          <p:cNvPicPr preferRelativeResize="0"/>
          <p:nvPr/>
        </p:nvPicPr>
        <p:blipFill>
          <a:blip r:embed="rId4">
            <a:alphaModFix/>
          </a:blip>
          <a:stretch>
            <a:fillRect/>
          </a:stretch>
        </p:blipFill>
        <p:spPr>
          <a:xfrm>
            <a:off x="6572800" y="383625"/>
            <a:ext cx="2422850" cy="460747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276200" y="1608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Dynamic Styles</a:t>
            </a:r>
            <a:endParaRPr/>
          </a:p>
        </p:txBody>
      </p:sp>
      <p:sp>
        <p:nvSpPr>
          <p:cNvPr id="383" name="Shape 383"/>
          <p:cNvSpPr txBox="1"/>
          <p:nvPr>
            <p:ph idx="1" type="body"/>
          </p:nvPr>
        </p:nvSpPr>
        <p:spPr>
          <a:xfrm>
            <a:off x="276200" y="9251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highlight>
                  <a:srgbClr val="FFFFFF"/>
                </a:highlight>
                <a:latin typeface="Georgia"/>
                <a:ea typeface="Georgia"/>
                <a:cs typeface="Georgia"/>
                <a:sym typeface="Georgia"/>
              </a:rPr>
              <a:t>Styles do not respond to property changes, and remain unchanged for the duration of an application. However, applications can respond to style changes dynamically at runtime by using dynamic resources. In addition, dynamic styles can be derived from with the </a:t>
            </a:r>
            <a:r>
              <a:rPr lang="en" sz="1400">
                <a:solidFill>
                  <a:schemeClr val="dk1"/>
                </a:solidFill>
                <a:highlight>
                  <a:srgbClr val="F9F9F9"/>
                </a:highlight>
                <a:latin typeface="Georgia"/>
                <a:ea typeface="Georgia"/>
                <a:cs typeface="Georgia"/>
                <a:sym typeface="Georgia"/>
              </a:rPr>
              <a:t>BaseResourceKey</a:t>
            </a:r>
            <a:r>
              <a:rPr lang="en" sz="1400">
                <a:solidFill>
                  <a:schemeClr val="dk1"/>
                </a:solidFill>
                <a:highlight>
                  <a:srgbClr val="FFFFFF"/>
                </a:highlight>
                <a:latin typeface="Georgia"/>
                <a:ea typeface="Georgia"/>
                <a:cs typeface="Georgia"/>
                <a:sym typeface="Georgia"/>
              </a:rPr>
              <a:t> property.</a:t>
            </a:r>
            <a:endParaRPr sz="1400">
              <a:latin typeface="Georgia"/>
              <a:ea typeface="Georgia"/>
              <a:cs typeface="Georgia"/>
              <a:sym typeface="Georg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Shape 388"/>
          <p:cNvPicPr preferRelativeResize="0"/>
          <p:nvPr/>
        </p:nvPicPr>
        <p:blipFill>
          <a:blip r:embed="rId3">
            <a:alphaModFix/>
          </a:blip>
          <a:stretch>
            <a:fillRect/>
          </a:stretch>
        </p:blipFill>
        <p:spPr>
          <a:xfrm>
            <a:off x="152400" y="206025"/>
            <a:ext cx="4664300" cy="4852225"/>
          </a:xfrm>
          <a:prstGeom prst="rect">
            <a:avLst/>
          </a:prstGeom>
          <a:noFill/>
          <a:ln>
            <a:noFill/>
          </a:ln>
        </p:spPr>
      </p:pic>
      <p:pic>
        <p:nvPicPr>
          <p:cNvPr id="389" name="Shape 389"/>
          <p:cNvPicPr preferRelativeResize="0"/>
          <p:nvPr/>
        </p:nvPicPr>
        <p:blipFill>
          <a:blip r:embed="rId4">
            <a:alphaModFix/>
          </a:blip>
          <a:stretch>
            <a:fillRect/>
          </a:stretch>
        </p:blipFill>
        <p:spPr>
          <a:xfrm>
            <a:off x="4997525" y="973275"/>
            <a:ext cx="4022500" cy="3353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877025" y="152400"/>
            <a:ext cx="2525450" cy="4742451"/>
          </a:xfrm>
          <a:prstGeom prst="rect">
            <a:avLst/>
          </a:prstGeom>
          <a:noFill/>
          <a:ln>
            <a:noFill/>
          </a:ln>
        </p:spPr>
      </p:pic>
      <p:pic>
        <p:nvPicPr>
          <p:cNvPr id="395" name="Shape 395"/>
          <p:cNvPicPr preferRelativeResize="0"/>
          <p:nvPr/>
        </p:nvPicPr>
        <p:blipFill>
          <a:blip r:embed="rId4">
            <a:alphaModFix/>
          </a:blip>
          <a:stretch>
            <a:fillRect/>
          </a:stretch>
        </p:blipFill>
        <p:spPr>
          <a:xfrm>
            <a:off x="5896550" y="45825"/>
            <a:ext cx="2602825" cy="4742450"/>
          </a:xfrm>
          <a:prstGeom prst="rect">
            <a:avLst/>
          </a:prstGeom>
          <a:noFill/>
          <a:ln>
            <a:noFill/>
          </a:ln>
        </p:spPr>
      </p:pic>
      <p:sp>
        <p:nvSpPr>
          <p:cNvPr id="396" name="Shape 396"/>
          <p:cNvSpPr txBox="1"/>
          <p:nvPr/>
        </p:nvSpPr>
        <p:spPr>
          <a:xfrm>
            <a:off x="3694225" y="1840000"/>
            <a:ext cx="2010600" cy="76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On Clicking Change Style button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311700" y="1963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Device Styles</a:t>
            </a:r>
            <a:endParaRPr/>
          </a:p>
        </p:txBody>
      </p:sp>
      <p:sp>
        <p:nvSpPr>
          <p:cNvPr id="402" name="Shape 402"/>
          <p:cNvSpPr txBox="1"/>
          <p:nvPr>
            <p:ph idx="1" type="body"/>
          </p:nvPr>
        </p:nvSpPr>
        <p:spPr>
          <a:xfrm>
            <a:off x="311700" y="8327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highlight>
                  <a:srgbClr val="FFFFFF"/>
                </a:highlight>
                <a:latin typeface="Georgia"/>
                <a:ea typeface="Georgia"/>
                <a:cs typeface="Georgia"/>
                <a:sym typeface="Georgia"/>
              </a:rPr>
              <a:t>Xamarin.Forms includes six dynamic styles, known as device styles, in the </a:t>
            </a:r>
            <a:r>
              <a:rPr lang="en" sz="1400">
                <a:solidFill>
                  <a:schemeClr val="dk1"/>
                </a:solidFill>
                <a:highlight>
                  <a:srgbClr val="F9F9F9"/>
                </a:highlight>
                <a:latin typeface="Georgia"/>
                <a:ea typeface="Georgia"/>
                <a:cs typeface="Georgia"/>
                <a:sym typeface="Georgia"/>
              </a:rPr>
              <a:t>Devices.Styles</a:t>
            </a:r>
            <a:r>
              <a:rPr lang="en" sz="1400">
                <a:solidFill>
                  <a:schemeClr val="dk1"/>
                </a:solidFill>
                <a:highlight>
                  <a:srgbClr val="FFFFFF"/>
                </a:highlight>
                <a:latin typeface="Georgia"/>
                <a:ea typeface="Georgia"/>
                <a:cs typeface="Georgia"/>
                <a:sym typeface="Georgia"/>
              </a:rPr>
              <a:t> class. All six styles can only be applied to </a:t>
            </a:r>
            <a:r>
              <a:rPr lang="en" sz="1400">
                <a:solidFill>
                  <a:schemeClr val="dk1"/>
                </a:solidFill>
                <a:highlight>
                  <a:srgbClr val="F9F9F9"/>
                </a:highlight>
                <a:latin typeface="Georgia"/>
                <a:ea typeface="Georgia"/>
                <a:cs typeface="Georgia"/>
                <a:sym typeface="Georgia"/>
              </a:rPr>
              <a:t>Label</a:t>
            </a:r>
            <a:r>
              <a:rPr lang="en" sz="1400">
                <a:solidFill>
                  <a:schemeClr val="dk1"/>
                </a:solidFill>
                <a:highlight>
                  <a:srgbClr val="FFFFFF"/>
                </a:highlight>
                <a:latin typeface="Georgia"/>
                <a:ea typeface="Georgia"/>
                <a:cs typeface="Georgia"/>
                <a:sym typeface="Georgia"/>
              </a:rPr>
              <a:t> instances</a:t>
            </a:r>
            <a:r>
              <a:rPr lang="en" sz="1200">
                <a:solidFill>
                  <a:schemeClr val="dk1"/>
                </a:solidFill>
                <a:highlight>
                  <a:srgbClr val="FFFFFF"/>
                </a:highlight>
              </a:rPr>
              <a:t>.</a:t>
            </a:r>
            <a:endParaRPr sz="1200">
              <a:solidFill>
                <a:schemeClr val="dk1"/>
              </a:solidFill>
              <a:highlight>
                <a:srgbClr val="FFFFFF"/>
              </a:highlight>
            </a:endParaRPr>
          </a:p>
          <a:p>
            <a:pPr indent="0" lvl="0" marL="0" rtl="0">
              <a:spcBef>
                <a:spcPts val="1600"/>
              </a:spcBef>
              <a:spcAft>
                <a:spcPts val="0"/>
              </a:spcAft>
              <a:buClr>
                <a:schemeClr val="dk1"/>
              </a:buClr>
              <a:buSzPts val="1100"/>
              <a:buFont typeface="Arial"/>
              <a:buNone/>
            </a:pPr>
            <a:r>
              <a:rPr lang="en" sz="1400">
                <a:solidFill>
                  <a:schemeClr val="dk1"/>
                </a:solidFill>
                <a:latin typeface="Georgia"/>
                <a:ea typeface="Georgia"/>
                <a:cs typeface="Georgia"/>
                <a:sym typeface="Georgia"/>
              </a:rPr>
              <a:t>The device styles are:</a:t>
            </a:r>
            <a:endParaRPr sz="1400">
              <a:solidFill>
                <a:schemeClr val="dk1"/>
              </a:solidFill>
              <a:latin typeface="Georgia"/>
              <a:ea typeface="Georgia"/>
              <a:cs typeface="Georgia"/>
              <a:sym typeface="Georgia"/>
            </a:endParaRPr>
          </a:p>
          <a:p>
            <a:pPr indent="-317500" lvl="0" marL="825500" rtl="0">
              <a:spcBef>
                <a:spcPts val="1200"/>
              </a:spcBef>
              <a:spcAft>
                <a:spcPts val="0"/>
              </a:spcAft>
              <a:buClr>
                <a:schemeClr val="dk1"/>
              </a:buClr>
              <a:buSzPts val="1400"/>
              <a:buFont typeface="Georgia"/>
              <a:buChar char="●"/>
            </a:pPr>
            <a:r>
              <a:rPr lang="en" sz="1400">
                <a:solidFill>
                  <a:schemeClr val="dk1"/>
                </a:solidFill>
                <a:highlight>
                  <a:srgbClr val="F9F9F9"/>
                </a:highlight>
                <a:latin typeface="Georgia"/>
                <a:ea typeface="Georgia"/>
                <a:cs typeface="Georgia"/>
                <a:sym typeface="Georgia"/>
              </a:rPr>
              <a:t>BodyStyle</a:t>
            </a:r>
            <a:endParaRPr sz="1400">
              <a:solidFill>
                <a:schemeClr val="dk1"/>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rgbClr val="000000"/>
                </a:solidFill>
                <a:highlight>
                  <a:srgbClr val="F9F9F9"/>
                </a:highlight>
                <a:latin typeface="Georgia"/>
                <a:ea typeface="Georgia"/>
                <a:cs typeface="Georgia"/>
                <a:sym typeface="Georgia"/>
              </a:rPr>
              <a:t>CaptionStyle</a:t>
            </a:r>
            <a:endParaRPr sz="1400">
              <a:solidFill>
                <a:srgbClr val="000000"/>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rgbClr val="000000"/>
                </a:solidFill>
                <a:highlight>
                  <a:srgbClr val="F9F9F9"/>
                </a:highlight>
                <a:latin typeface="Georgia"/>
                <a:ea typeface="Georgia"/>
                <a:cs typeface="Georgia"/>
                <a:sym typeface="Georgia"/>
              </a:rPr>
              <a:t>ListItemDetailTextStyle</a:t>
            </a:r>
            <a:endParaRPr sz="1400">
              <a:solidFill>
                <a:srgbClr val="000000"/>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rgbClr val="000000"/>
                </a:solidFill>
                <a:highlight>
                  <a:srgbClr val="F9F9F9"/>
                </a:highlight>
                <a:latin typeface="Georgia"/>
                <a:ea typeface="Georgia"/>
                <a:cs typeface="Georgia"/>
                <a:sym typeface="Georgia"/>
              </a:rPr>
              <a:t>ListItemTextStyle</a:t>
            </a:r>
            <a:endParaRPr sz="1400">
              <a:solidFill>
                <a:srgbClr val="000000"/>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rgbClr val="000000"/>
                </a:solidFill>
                <a:highlight>
                  <a:srgbClr val="F9F9F9"/>
                </a:highlight>
                <a:latin typeface="Georgia"/>
                <a:ea typeface="Georgia"/>
                <a:cs typeface="Georgia"/>
                <a:sym typeface="Georgia"/>
              </a:rPr>
              <a:t>SubtitleStyle</a:t>
            </a:r>
            <a:endParaRPr sz="1400">
              <a:solidFill>
                <a:srgbClr val="000000"/>
              </a:solidFill>
              <a:highlight>
                <a:srgbClr val="F9F9F9"/>
              </a:highlight>
              <a:latin typeface="Georgia"/>
              <a:ea typeface="Georgia"/>
              <a:cs typeface="Georgia"/>
              <a:sym typeface="Georgia"/>
            </a:endParaRPr>
          </a:p>
          <a:p>
            <a:pPr indent="-317500" lvl="0" marL="825500" rtl="0">
              <a:spcBef>
                <a:spcPts val="0"/>
              </a:spcBef>
              <a:spcAft>
                <a:spcPts val="0"/>
              </a:spcAft>
              <a:buClr>
                <a:schemeClr val="dk1"/>
              </a:buClr>
              <a:buSzPts val="1400"/>
              <a:buFont typeface="Georgia"/>
              <a:buChar char="●"/>
            </a:pPr>
            <a:r>
              <a:rPr lang="en" sz="1400">
                <a:solidFill>
                  <a:srgbClr val="000000"/>
                </a:solidFill>
                <a:highlight>
                  <a:srgbClr val="F9F9F9"/>
                </a:highlight>
                <a:latin typeface="Georgia"/>
                <a:ea typeface="Georgia"/>
                <a:cs typeface="Georgia"/>
                <a:sym typeface="Georgia"/>
              </a:rPr>
              <a:t>TitleStyle</a:t>
            </a:r>
            <a:endParaRPr sz="1400">
              <a:solidFill>
                <a:srgbClr val="000000"/>
              </a:solidFill>
              <a:highlight>
                <a:srgbClr val="F9F9F9"/>
              </a:highlight>
              <a:latin typeface="Georgia"/>
              <a:ea typeface="Georgia"/>
              <a:cs typeface="Georgia"/>
              <a:sym typeface="Georgia"/>
            </a:endParaRPr>
          </a:p>
          <a:p>
            <a:pPr indent="0" lvl="0" marL="0">
              <a:spcBef>
                <a:spcPts val="1200"/>
              </a:spcBef>
              <a:spcAft>
                <a:spcPts val="1600"/>
              </a:spcAft>
              <a:buNone/>
            </a:pPr>
            <a:r>
              <a:t/>
            </a:r>
            <a:endParaRPr sz="1200">
              <a:solidFill>
                <a:schemeClr val="dk1"/>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pic>
        <p:nvPicPr>
          <p:cNvPr id="407" name="Shape 407"/>
          <p:cNvPicPr preferRelativeResize="0"/>
          <p:nvPr/>
        </p:nvPicPr>
        <p:blipFill>
          <a:blip r:embed="rId3">
            <a:alphaModFix/>
          </a:blip>
          <a:stretch>
            <a:fillRect/>
          </a:stretch>
        </p:blipFill>
        <p:spPr>
          <a:xfrm>
            <a:off x="170500" y="152400"/>
            <a:ext cx="5140625" cy="4205725"/>
          </a:xfrm>
          <a:prstGeom prst="rect">
            <a:avLst/>
          </a:prstGeom>
          <a:noFill/>
          <a:ln>
            <a:noFill/>
          </a:ln>
        </p:spPr>
      </p:pic>
      <p:pic>
        <p:nvPicPr>
          <p:cNvPr id="408" name="Shape 408"/>
          <p:cNvPicPr preferRelativeResize="0"/>
          <p:nvPr/>
        </p:nvPicPr>
        <p:blipFill>
          <a:blip r:embed="rId4">
            <a:alphaModFix/>
          </a:blip>
          <a:stretch>
            <a:fillRect/>
          </a:stretch>
        </p:blipFill>
        <p:spPr>
          <a:xfrm>
            <a:off x="5907200" y="152400"/>
            <a:ext cx="2886075" cy="4205725"/>
          </a:xfrm>
          <a:prstGeom prst="rect">
            <a:avLst/>
          </a:prstGeom>
          <a:noFill/>
          <a:ln>
            <a:noFill/>
          </a:ln>
        </p:spPr>
      </p:pic>
      <p:sp>
        <p:nvSpPr>
          <p:cNvPr id="409" name="Shape 409"/>
          <p:cNvSpPr txBox="1"/>
          <p:nvPr/>
        </p:nvSpPr>
        <p:spPr>
          <a:xfrm>
            <a:off x="170500" y="4358125"/>
            <a:ext cx="8724000" cy="75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highlight>
                  <a:srgbClr val="FFFFFF"/>
                </a:highlight>
                <a:latin typeface="Georgia"/>
                <a:ea typeface="Georgia"/>
                <a:cs typeface="Georgia"/>
                <a:sym typeface="Georgia"/>
              </a:rPr>
              <a:t>The device styles are bound to using the </a:t>
            </a:r>
            <a:r>
              <a:rPr lang="en">
                <a:solidFill>
                  <a:schemeClr val="dk1"/>
                </a:solidFill>
                <a:highlight>
                  <a:srgbClr val="F9F9F9"/>
                </a:highlight>
                <a:latin typeface="Georgia"/>
                <a:ea typeface="Georgia"/>
                <a:cs typeface="Georgia"/>
                <a:sym typeface="Georgia"/>
              </a:rPr>
              <a:t>DynamicResource</a:t>
            </a:r>
            <a:r>
              <a:rPr lang="en">
                <a:solidFill>
                  <a:schemeClr val="dk1"/>
                </a:solidFill>
                <a:highlight>
                  <a:srgbClr val="FFFFFF"/>
                </a:highlight>
                <a:latin typeface="Georgia"/>
                <a:ea typeface="Georgia"/>
                <a:cs typeface="Georgia"/>
                <a:sym typeface="Georgia"/>
              </a:rPr>
              <a:t> markup extension. The dynamic nature of the styles can be seen in iOS by changing the </a:t>
            </a:r>
            <a:r>
              <a:rPr b="1" lang="en">
                <a:solidFill>
                  <a:schemeClr val="dk1"/>
                </a:solidFill>
                <a:highlight>
                  <a:srgbClr val="FFFFFF"/>
                </a:highlight>
                <a:latin typeface="Georgia"/>
                <a:ea typeface="Georgia"/>
                <a:cs typeface="Georgia"/>
                <a:sym typeface="Georgia"/>
              </a:rPr>
              <a:t>Accessibility</a:t>
            </a:r>
            <a:r>
              <a:rPr lang="en">
                <a:solidFill>
                  <a:schemeClr val="dk1"/>
                </a:solidFill>
                <a:highlight>
                  <a:srgbClr val="FFFFFF"/>
                </a:highlight>
                <a:latin typeface="Georgia"/>
                <a:ea typeface="Georgia"/>
                <a:cs typeface="Georgia"/>
                <a:sym typeface="Georgia"/>
              </a:rPr>
              <a:t> settings for text size. The appearance of the </a:t>
            </a:r>
            <a:r>
              <a:rPr i="1" lang="en">
                <a:solidFill>
                  <a:schemeClr val="dk1"/>
                </a:solidFill>
                <a:highlight>
                  <a:srgbClr val="FFFFFF"/>
                </a:highlight>
                <a:latin typeface="Georgia"/>
                <a:ea typeface="Georgia"/>
                <a:cs typeface="Georgia"/>
                <a:sym typeface="Georgia"/>
              </a:rPr>
              <a:t>device</a:t>
            </a:r>
            <a:r>
              <a:rPr lang="en">
                <a:solidFill>
                  <a:schemeClr val="dk1"/>
                </a:solidFill>
                <a:highlight>
                  <a:srgbClr val="FFFFFF"/>
                </a:highlight>
                <a:latin typeface="Georgia"/>
                <a:ea typeface="Georgia"/>
                <a:cs typeface="Georgia"/>
                <a:sym typeface="Georgia"/>
              </a:rPr>
              <a:t> styles is different on each platform</a:t>
            </a:r>
            <a:endParaRPr>
              <a:latin typeface="Georgia"/>
              <a:ea typeface="Georgia"/>
              <a:cs typeface="Georgia"/>
              <a:sym typeface="Georg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40138" y="32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Acessibility</a:t>
            </a:r>
            <a:endParaRPr/>
          </a:p>
        </p:txBody>
      </p:sp>
      <p:sp>
        <p:nvSpPr>
          <p:cNvPr id="415" name="Shape 415"/>
          <p:cNvSpPr txBox="1"/>
          <p:nvPr>
            <p:ph idx="1" type="body"/>
          </p:nvPr>
        </p:nvSpPr>
        <p:spPr>
          <a:xfrm>
            <a:off x="206025" y="648075"/>
            <a:ext cx="86973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chemeClr val="dk1"/>
                </a:solidFill>
                <a:highlight>
                  <a:srgbClr val="FFFFFF"/>
                </a:highlight>
                <a:latin typeface="Georgia"/>
                <a:ea typeface="Georgia"/>
                <a:cs typeface="Georgia"/>
                <a:sym typeface="Georgia"/>
              </a:rPr>
              <a:t>The device styles respect accessibility preferences, so font sizes will change as the accessibility preferences are altered on each platform. Therefore, to support accessible text, ensure that the device styles are used as the basis for any text styles within your application</a:t>
            </a:r>
            <a:r>
              <a:rPr lang="en" sz="1200">
                <a:solidFill>
                  <a:schemeClr val="dk1"/>
                </a:solidFill>
                <a:highlight>
                  <a:srgbClr val="FFFFFF"/>
                </a:highlight>
              </a:rPr>
              <a:t>.</a:t>
            </a:r>
            <a:endParaRPr/>
          </a:p>
        </p:txBody>
      </p:sp>
      <p:pic>
        <p:nvPicPr>
          <p:cNvPr id="416" name="Shape 416"/>
          <p:cNvPicPr preferRelativeResize="0"/>
          <p:nvPr/>
        </p:nvPicPr>
        <p:blipFill>
          <a:blip r:embed="rId3">
            <a:alphaModFix/>
          </a:blip>
          <a:stretch>
            <a:fillRect/>
          </a:stretch>
        </p:blipFill>
        <p:spPr>
          <a:xfrm>
            <a:off x="1452438" y="1527425"/>
            <a:ext cx="6296025" cy="352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MainPage.xaml.cs file is Partial</a:t>
            </a:r>
            <a:endParaRPr>
              <a:latin typeface="Georgia"/>
              <a:ea typeface="Georgia"/>
              <a:cs typeface="Georgia"/>
              <a:sym typeface="Georgia"/>
            </a:endParaRPr>
          </a:p>
        </p:txBody>
      </p:sp>
      <p:sp>
        <p:nvSpPr>
          <p:cNvPr id="86" name="Shape 86"/>
          <p:cNvSpPr txBox="1"/>
          <p:nvPr>
            <p:ph idx="1" type="body"/>
          </p:nvPr>
        </p:nvSpPr>
        <p:spPr>
          <a:xfrm>
            <a:off x="311700" y="1152475"/>
            <a:ext cx="5513700" cy="3799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Build your Project and Goto obj\debug folder,</a:t>
            </a:r>
            <a:r>
              <a:rPr lang="en" sz="1400">
                <a:solidFill>
                  <a:schemeClr val="dk1"/>
                </a:solidFill>
                <a:latin typeface="Georgia"/>
                <a:ea typeface="Georgia"/>
                <a:cs typeface="Georgia"/>
                <a:sym typeface="Georgia"/>
              </a:rPr>
              <a:t>you’ll find a file named </a:t>
            </a:r>
            <a:r>
              <a:rPr b="1" lang="en" sz="1400">
                <a:solidFill>
                  <a:schemeClr val="dk1"/>
                </a:solidFill>
                <a:latin typeface="Georgia"/>
                <a:ea typeface="Georgia"/>
                <a:cs typeface="Georgia"/>
                <a:sym typeface="Georgia"/>
              </a:rPr>
              <a:t>XamlSamples.MainPage.xaml.g.cs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So the resultant display is prepared from : </a:t>
            </a:r>
            <a:endParaRPr sz="14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XamlSamples.MainPage.xaml.cs</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XamlSamples.MainPage.xaml.g.cs</a:t>
            </a:r>
            <a:endParaRPr sz="12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b="1" lang="en" sz="1400">
                <a:solidFill>
                  <a:schemeClr val="dk1"/>
                </a:solidFill>
                <a:latin typeface="Georgia"/>
                <a:ea typeface="Georgia"/>
                <a:cs typeface="Georgia"/>
                <a:sym typeface="Georgia"/>
              </a:rPr>
              <a:t>InitializeComponent : </a:t>
            </a:r>
            <a:endParaRPr sz="14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MainPage class constructor will call the InitializeComponent </a:t>
            </a:r>
            <a:endParaRPr sz="1200">
              <a:solidFill>
                <a:schemeClr val="dk1"/>
              </a:solidFill>
              <a:latin typeface="Georgia"/>
              <a:ea typeface="Georgia"/>
              <a:cs typeface="Georgia"/>
              <a:sym typeface="Georgia"/>
            </a:endParaRPr>
          </a:p>
          <a:p>
            <a:pPr indent="-304800" lvl="1" marL="914400" rtl="0">
              <a:spcBef>
                <a:spcPts val="0"/>
              </a:spcBef>
              <a:spcAft>
                <a:spcPts val="0"/>
              </a:spcAft>
              <a:buClr>
                <a:schemeClr val="dk1"/>
              </a:buClr>
              <a:buSzPts val="1200"/>
              <a:buFont typeface="Georgia"/>
              <a:buChar char="○"/>
            </a:pPr>
            <a:r>
              <a:rPr lang="en" sz="1200">
                <a:solidFill>
                  <a:schemeClr val="dk1"/>
                </a:solidFill>
                <a:latin typeface="Georgia"/>
                <a:ea typeface="Georgia"/>
                <a:cs typeface="Georgia"/>
                <a:sym typeface="Georgia"/>
              </a:rPr>
              <a:t>Then calls the </a:t>
            </a:r>
            <a:r>
              <a:rPr b="1" lang="en" sz="1200">
                <a:solidFill>
                  <a:schemeClr val="dk1"/>
                </a:solidFill>
                <a:latin typeface="Georgia"/>
                <a:ea typeface="Georgia"/>
                <a:cs typeface="Georgia"/>
                <a:sym typeface="Georgia"/>
              </a:rPr>
              <a:t>LoadFromXaml</a:t>
            </a:r>
            <a:r>
              <a:rPr lang="en" sz="1200">
                <a:solidFill>
                  <a:schemeClr val="dk1"/>
                </a:solidFill>
                <a:latin typeface="Georgia"/>
                <a:ea typeface="Georgia"/>
                <a:cs typeface="Georgia"/>
                <a:sym typeface="Georgia"/>
              </a:rPr>
              <a:t> method that extracts the XAML file (or its compiled binary) from the PCL</a:t>
            </a:r>
            <a:endParaRPr sz="1200">
              <a:solidFill>
                <a:schemeClr val="dk1"/>
              </a:solidFill>
              <a:latin typeface="Georgia"/>
              <a:ea typeface="Georgia"/>
              <a:cs typeface="Georgia"/>
              <a:sym typeface="Georgia"/>
            </a:endParaRPr>
          </a:p>
          <a:p>
            <a:pPr indent="-304800" lvl="1" marL="914400">
              <a:spcBef>
                <a:spcPts val="0"/>
              </a:spcBef>
              <a:spcAft>
                <a:spcPts val="0"/>
              </a:spcAft>
              <a:buClr>
                <a:schemeClr val="dk1"/>
              </a:buClr>
              <a:buSzPts val="1200"/>
              <a:buFont typeface="Georgia"/>
              <a:buChar char="○"/>
            </a:pPr>
            <a:r>
              <a:rPr b="1" lang="en" sz="1200">
                <a:solidFill>
                  <a:schemeClr val="dk1"/>
                </a:solidFill>
                <a:latin typeface="Georgia"/>
                <a:ea typeface="Georgia"/>
                <a:cs typeface="Georgia"/>
                <a:sym typeface="Georgia"/>
              </a:rPr>
              <a:t>LoadFromXaml</a:t>
            </a:r>
            <a:r>
              <a:rPr lang="en" sz="1200">
                <a:solidFill>
                  <a:schemeClr val="dk1"/>
                </a:solidFill>
                <a:latin typeface="Georgia"/>
                <a:ea typeface="Georgia"/>
                <a:cs typeface="Georgia"/>
                <a:sym typeface="Georgia"/>
              </a:rPr>
              <a:t> initializes all the objects defined in the XAML file, connects them all together in </a:t>
            </a:r>
            <a:r>
              <a:rPr b="1" lang="en" sz="1200">
                <a:solidFill>
                  <a:schemeClr val="dk1"/>
                </a:solidFill>
                <a:latin typeface="Georgia"/>
                <a:ea typeface="Georgia"/>
                <a:cs typeface="Georgia"/>
                <a:sym typeface="Georgia"/>
              </a:rPr>
              <a:t>parent-child </a:t>
            </a:r>
            <a:r>
              <a:rPr lang="en" sz="1200">
                <a:solidFill>
                  <a:schemeClr val="dk1"/>
                </a:solidFill>
                <a:latin typeface="Georgia"/>
                <a:ea typeface="Georgia"/>
                <a:cs typeface="Georgia"/>
                <a:sym typeface="Georgia"/>
              </a:rPr>
              <a:t>relationships, </a:t>
            </a:r>
            <a:r>
              <a:rPr b="1" lang="en" sz="1200">
                <a:solidFill>
                  <a:schemeClr val="dk1"/>
                </a:solidFill>
                <a:latin typeface="Georgia"/>
                <a:ea typeface="Georgia"/>
                <a:cs typeface="Georgia"/>
                <a:sym typeface="Georgia"/>
              </a:rPr>
              <a:t>attaches event handlers</a:t>
            </a:r>
            <a:r>
              <a:rPr lang="en" sz="1200">
                <a:solidFill>
                  <a:schemeClr val="dk1"/>
                </a:solidFill>
                <a:latin typeface="Georgia"/>
                <a:ea typeface="Georgia"/>
                <a:cs typeface="Georgia"/>
                <a:sym typeface="Georgia"/>
              </a:rPr>
              <a:t> defined in code to events set in the XAML file, and </a:t>
            </a:r>
            <a:r>
              <a:rPr b="1" lang="en" sz="1200">
                <a:solidFill>
                  <a:schemeClr val="dk1"/>
                </a:solidFill>
                <a:latin typeface="Georgia"/>
                <a:ea typeface="Georgia"/>
                <a:cs typeface="Georgia"/>
                <a:sym typeface="Georgia"/>
              </a:rPr>
              <a:t>sets the resultant tree</a:t>
            </a:r>
            <a:r>
              <a:rPr lang="en" sz="1200">
                <a:solidFill>
                  <a:schemeClr val="dk1"/>
                </a:solidFill>
                <a:latin typeface="Georgia"/>
                <a:ea typeface="Georgia"/>
                <a:cs typeface="Georgia"/>
                <a:sym typeface="Georgia"/>
              </a:rPr>
              <a:t> of objects as the content of the page.</a:t>
            </a:r>
            <a:endParaRPr sz="1200">
              <a:solidFill>
                <a:schemeClr val="dk1"/>
              </a:solidFill>
              <a:latin typeface="Georgia"/>
              <a:ea typeface="Georgia"/>
              <a:cs typeface="Georgia"/>
              <a:sym typeface="Georgia"/>
            </a:endParaRPr>
          </a:p>
        </p:txBody>
      </p:sp>
      <p:pic>
        <p:nvPicPr>
          <p:cNvPr id="87" name="Shape 87"/>
          <p:cNvPicPr preferRelativeResize="0"/>
          <p:nvPr/>
        </p:nvPicPr>
        <p:blipFill>
          <a:blip r:embed="rId3">
            <a:alphaModFix/>
          </a:blip>
          <a:stretch>
            <a:fillRect/>
          </a:stretch>
        </p:blipFill>
        <p:spPr>
          <a:xfrm>
            <a:off x="5946275" y="1342700"/>
            <a:ext cx="3069050" cy="260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Setting properties of class as xaml attributes</a:t>
            </a:r>
            <a:endParaRPr>
              <a:latin typeface="Georgia"/>
              <a:ea typeface="Georgia"/>
              <a:cs typeface="Georgia"/>
              <a:sym typeface="Georgia"/>
            </a:endParaRPr>
          </a:p>
        </p:txBody>
      </p:sp>
      <p:pic>
        <p:nvPicPr>
          <p:cNvPr id="93" name="Shape 93"/>
          <p:cNvPicPr preferRelativeResize="0"/>
          <p:nvPr/>
        </p:nvPicPr>
        <p:blipFill>
          <a:blip r:embed="rId3">
            <a:alphaModFix/>
          </a:blip>
          <a:stretch>
            <a:fillRect/>
          </a:stretch>
        </p:blipFill>
        <p:spPr>
          <a:xfrm>
            <a:off x="791775" y="2052638"/>
            <a:ext cx="2505075" cy="1038225"/>
          </a:xfrm>
          <a:prstGeom prst="rect">
            <a:avLst/>
          </a:prstGeom>
          <a:noFill/>
          <a:ln>
            <a:noFill/>
          </a:ln>
        </p:spPr>
      </p:pic>
      <p:pic>
        <p:nvPicPr>
          <p:cNvPr id="94" name="Shape 94"/>
          <p:cNvPicPr preferRelativeResize="0"/>
          <p:nvPr/>
        </p:nvPicPr>
        <p:blipFill>
          <a:blip r:embed="rId4">
            <a:alphaModFix/>
          </a:blip>
          <a:stretch>
            <a:fillRect/>
          </a:stretch>
        </p:blipFill>
        <p:spPr>
          <a:xfrm>
            <a:off x="5772350" y="1170125"/>
            <a:ext cx="2219325"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Platform difference with OnPlatfrom </a:t>
            </a:r>
            <a:endParaRPr>
              <a:latin typeface="Georgia"/>
              <a:ea typeface="Georgia"/>
              <a:cs typeface="Georgia"/>
              <a:sym typeface="Georgia"/>
            </a:endParaRPr>
          </a:p>
        </p:txBody>
      </p:sp>
      <p:pic>
        <p:nvPicPr>
          <p:cNvPr id="100" name="Shape 100"/>
          <p:cNvPicPr preferRelativeResize="0"/>
          <p:nvPr/>
        </p:nvPicPr>
        <p:blipFill>
          <a:blip r:embed="rId3">
            <a:alphaModFix/>
          </a:blip>
          <a:stretch>
            <a:fillRect/>
          </a:stretch>
        </p:blipFill>
        <p:spPr>
          <a:xfrm>
            <a:off x="5641425" y="2128838"/>
            <a:ext cx="3190875" cy="885825"/>
          </a:xfrm>
          <a:prstGeom prst="rect">
            <a:avLst/>
          </a:prstGeom>
          <a:noFill/>
          <a:ln>
            <a:noFill/>
          </a:ln>
        </p:spPr>
      </p:pic>
      <p:pic>
        <p:nvPicPr>
          <p:cNvPr id="101" name="Shape 101"/>
          <p:cNvPicPr preferRelativeResize="0"/>
          <p:nvPr/>
        </p:nvPicPr>
        <p:blipFill>
          <a:blip r:embed="rId4">
            <a:alphaModFix/>
          </a:blip>
          <a:stretch>
            <a:fillRect/>
          </a:stretch>
        </p:blipFill>
        <p:spPr>
          <a:xfrm>
            <a:off x="258975" y="1284775"/>
            <a:ext cx="5052638" cy="278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2105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498DB"/>
                </a:solidFill>
                <a:latin typeface="Georgia"/>
                <a:ea typeface="Georgia"/>
                <a:cs typeface="Georgia"/>
                <a:sym typeface="Georgia"/>
              </a:rPr>
              <a:t>Xaml Compilation</a:t>
            </a:r>
            <a:endParaRPr>
              <a:solidFill>
                <a:srgbClr val="3498DB"/>
              </a:solidFill>
              <a:latin typeface="Georgia"/>
              <a:ea typeface="Georgia"/>
              <a:cs typeface="Georgia"/>
              <a:sym typeface="Georgia"/>
            </a:endParaRPr>
          </a:p>
        </p:txBody>
      </p:sp>
      <p:sp>
        <p:nvSpPr>
          <p:cNvPr id="107" name="Shape 107"/>
          <p:cNvSpPr txBox="1"/>
          <p:nvPr>
            <p:ph idx="1" type="body"/>
          </p:nvPr>
        </p:nvSpPr>
        <p:spPr>
          <a:xfrm>
            <a:off x="340125" y="7498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 can be optionally compiled directly into intermediate language (IL) with the XAML compiler (XAMLC).</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XAMLC offers a number of a benefits: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P</a:t>
            </a:r>
            <a:r>
              <a:rPr lang="en" sz="1400">
                <a:solidFill>
                  <a:schemeClr val="dk1"/>
                </a:solidFill>
                <a:latin typeface="Georgia"/>
                <a:ea typeface="Georgia"/>
                <a:cs typeface="Georgia"/>
                <a:sym typeface="Georgia"/>
              </a:rPr>
              <a:t>erforms compile-time checking of XAML, notifying the user of any errors.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R</a:t>
            </a:r>
            <a:r>
              <a:rPr lang="en" sz="1400">
                <a:solidFill>
                  <a:schemeClr val="dk1"/>
                </a:solidFill>
                <a:latin typeface="Georgia"/>
                <a:ea typeface="Georgia"/>
                <a:cs typeface="Georgia"/>
                <a:sym typeface="Georgia"/>
              </a:rPr>
              <a:t>emoves some of the load and instantiation time for XAML elements.</a:t>
            </a:r>
            <a:endParaRPr sz="1400">
              <a:solidFill>
                <a:schemeClr val="dk1"/>
              </a:solidFill>
              <a:latin typeface="Georgia"/>
              <a:ea typeface="Georgia"/>
              <a:cs typeface="Georgia"/>
              <a:sym typeface="Georgia"/>
            </a:endParaRPr>
          </a:p>
          <a:p>
            <a:pPr indent="-317500" lvl="1" marL="914400"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H</a:t>
            </a:r>
            <a:r>
              <a:rPr lang="en" sz="1400">
                <a:solidFill>
                  <a:schemeClr val="dk1"/>
                </a:solidFill>
                <a:latin typeface="Georgia"/>
                <a:ea typeface="Georgia"/>
                <a:cs typeface="Georgia"/>
                <a:sym typeface="Georgia"/>
              </a:rPr>
              <a:t>elps to reduce the file size of the final assembly by no longer including .xaml files.</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XAMLC is disabled by default to ensure backwards compatibility. </a:t>
            </a:r>
            <a:endParaRPr sz="1400">
              <a:solidFill>
                <a:schemeClr val="dk1"/>
              </a:solidFill>
              <a:latin typeface="Georgia"/>
              <a:ea typeface="Georgia"/>
              <a:cs typeface="Georgia"/>
              <a:sym typeface="Georgia"/>
            </a:endParaRPr>
          </a:p>
          <a:p>
            <a:pPr indent="-317500" lvl="0" marL="457200" rtl="0">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It can be enabled at both the assembly and class level by adding the XamlCompilation attribute.</a:t>
            </a:r>
            <a:endParaRPr sz="1400">
              <a:solidFill>
                <a:schemeClr val="dk1"/>
              </a:solidFill>
              <a:highlight>
                <a:schemeClr val="lt1"/>
              </a:highlight>
              <a:latin typeface="Georgia"/>
              <a:ea typeface="Georgia"/>
              <a:cs typeface="Georgia"/>
              <a:sym typeface="Georgia"/>
            </a:endParaRPr>
          </a:p>
          <a:p>
            <a:pPr indent="0" lvl="0" marL="0">
              <a:spcBef>
                <a:spcPts val="0"/>
              </a:spcBef>
              <a:spcAft>
                <a:spcPts val="1600"/>
              </a:spcAft>
              <a:buNone/>
            </a:pPr>
            <a:r>
              <a:rPr lang="en" sz="1400">
                <a:solidFill>
                  <a:schemeClr val="dk1"/>
                </a:solidFill>
                <a:highlight>
                  <a:schemeClr val="lt1"/>
                </a:highlight>
                <a:latin typeface="Georgia"/>
                <a:ea typeface="Georgia"/>
                <a:cs typeface="Georgia"/>
                <a:sym typeface="Georgia"/>
              </a:rPr>
              <a:t>Note: The XamlCompilation attribute and the XamlCompilationOptions enumeration reside in the Xamarin.Forms.Xaml namespace, which must be imported to use them.</a:t>
            </a:r>
            <a:endParaRPr sz="1400">
              <a:highlight>
                <a:schemeClr val="lt1"/>
              </a:highlight>
              <a:latin typeface="Georgia"/>
              <a:ea typeface="Georgia"/>
              <a:cs typeface="Georgia"/>
              <a:sym typeface="Georgia"/>
            </a:endParaRPr>
          </a:p>
        </p:txBody>
      </p:sp>
      <p:pic>
        <p:nvPicPr>
          <p:cNvPr id="108" name="Shape 108"/>
          <p:cNvPicPr preferRelativeResize="0"/>
          <p:nvPr/>
        </p:nvPicPr>
        <p:blipFill>
          <a:blip r:embed="rId3">
            <a:alphaModFix/>
          </a:blip>
          <a:stretch>
            <a:fillRect/>
          </a:stretch>
        </p:blipFill>
        <p:spPr>
          <a:xfrm>
            <a:off x="4487950" y="3477063"/>
            <a:ext cx="3848100"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