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56" r:id="rId1"/>
  </p:sldMasterIdLst>
  <p:notesMasterIdLst>
    <p:notesMasterId r:id="rId4"/>
  </p:notesMasterIdLst>
  <p:handoutMasterIdLst>
    <p:handoutMasterId r:id="rId5"/>
  </p:handoutMasterIdLst>
  <p:sldIdLst>
    <p:sldId id="272" r:id="rId2"/>
    <p:sldId id="273" r:id="rId3"/>
  </p:sldIdLst>
  <p:sldSz cx="9144000" cy="6858000" type="screen4x3"/>
  <p:notesSz cx="9869488" cy="67357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86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9"/>
    <p:restoredTop sz="89493" autoAdjust="0"/>
  </p:normalViewPr>
  <p:slideViewPr>
    <p:cSldViewPr snapToObjects="1">
      <p:cViewPr varScale="1">
        <p:scale>
          <a:sx n="79" d="100"/>
          <a:sy n="79" d="100"/>
        </p:scale>
        <p:origin x="1776" y="200"/>
      </p:cViewPr>
      <p:guideLst>
        <p:guide orient="horz" pos="2160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118" d="100"/>
          <a:sy n="118" d="100"/>
        </p:scale>
        <p:origin x="11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5748151A-8498-41F4-83A2-5402A24E0C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9B9CD70-A368-431E-BFE1-D9D83340BC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590426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677E7-82C9-4938-9480-49B5B41335B9}" type="datetimeFigureOut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F4E5E8-E402-466A-B85B-E395216C4E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1A2532-560C-4697-B227-B67882DC9F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590426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9C49D-95D1-4829-B57C-1F826DD45B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86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90426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6E738-F900-9D48-A133-DAC01D1B4E24}" type="datetimeFigureOut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419475" y="841375"/>
            <a:ext cx="3030538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6949" y="3241586"/>
            <a:ext cx="7895590" cy="26522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90426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624DB-6CEF-0449-976F-07C22CC0EF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605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金のところ情報</a:t>
            </a:r>
            <a:endParaRPr kumimoji="1" lang="en-US" altLang="ja-JP" dirty="0"/>
          </a:p>
          <a:p>
            <a:r>
              <a:rPr kumimoji="1" lang="ja-JP" altLang="en-US" dirty="0"/>
              <a:t>マウントの説明する？</a:t>
            </a:r>
            <a:endParaRPr kumimoji="1" lang="en-US" altLang="ja-JP" dirty="0"/>
          </a:p>
          <a:p>
            <a:r>
              <a:rPr kumimoji="1" lang="ja-JP" altLang="en-US" dirty="0"/>
              <a:t>Ｗ、Ｌの説明</a:t>
            </a:r>
            <a:endParaRPr kumimoji="1" lang="en-US" altLang="ja-JP" dirty="0"/>
          </a:p>
          <a:p>
            <a:r>
              <a:rPr kumimoji="1" lang="ja-JP" altLang="en-US"/>
              <a:t>厚さ描きたい</a:t>
            </a:r>
            <a:endParaRPr kumimoji="1" lang="en-US" altLang="ja-JP" dirty="0"/>
          </a:p>
          <a:p>
            <a:r>
              <a:rPr kumimoji="1" lang="en-US" altLang="ja-JP" dirty="0" err="1"/>
              <a:t>PAuZnNi</a:t>
            </a:r>
            <a:endParaRPr kumimoji="1" lang="en-US" altLang="ja-JP" dirty="0"/>
          </a:p>
          <a:p>
            <a:r>
              <a:rPr kumimoji="1" lang="en-US" altLang="ja-JP" dirty="0"/>
              <a:t>: </a:t>
            </a:r>
            <a:r>
              <a:rPr kumimoji="1" lang="en-US" altLang="ja-JP" dirty="0" err="1"/>
              <a:t>AuGeNi</a:t>
            </a:r>
            <a:endParaRPr kumimoji="1" lang="en-US" altLang="ja-JP" dirty="0"/>
          </a:p>
          <a:p>
            <a:r>
              <a:rPr kumimoji="1" lang="en-US" altLang="ja-JP" dirty="0"/>
              <a:t>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624DB-6CEF-0449-976F-07C22CC0EF0D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189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A90AD6-82D8-2446-8A31-F17F79FD6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7B26B69-D5BB-D344-A8CA-9CCD87860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C80E09-DC3F-2E45-9366-B00352D46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0FFB-8FD2-0244-8340-A53A1D78DF51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6A92BA-BBE6-EF45-AC32-1E816F8F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128D4E-3382-8146-9074-A4E479217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12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952BF8-4DC2-E946-AFEC-6B1D199C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F1BFFFF-8E37-2C4C-B91A-B7A45E364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098B48-A02D-6443-8754-479A739D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822C-DFC2-9543-907C-72EEC755F3F7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0B6D36-BEDA-5847-8F7A-64E7EE13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1C2813-8E8B-484E-98A5-E0A8B1E8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960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8C7B4BD-2554-6346-8445-D997E40D2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3DB14B4-5F8B-4542-9482-C6750992A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8BA0C7-A451-AB42-B888-83635304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2F87-C729-5D48-A48C-1DB9AA85DB81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3A2B45-42A7-B94B-B272-8AF98423E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819407-1ADC-2342-AE1A-5835FB3B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328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E6CF34-9EBF-6A46-A55D-00EAC531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4B70B4-889F-9B4D-AC2C-77788F6A3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8EBA77-109C-094D-8365-6D27D2B9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7EE3-A654-A443-B744-676F7DFE59F9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66FB4A-1E09-CB46-BDC3-72445FFEF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43600" y="6492874"/>
            <a:ext cx="3086100" cy="365125"/>
          </a:xfrm>
          <a:ln>
            <a:noFill/>
          </a:ln>
        </p:spPr>
        <p:txBody>
          <a:bodyPr/>
          <a:lstStyle>
            <a:lvl1pPr>
              <a:defRPr sz="2800" baseline="30000">
                <a:solidFill>
                  <a:srgbClr val="FF0000"/>
                </a:solidFill>
              </a:defRPr>
            </a:lvl1pPr>
          </a:lstStyle>
          <a:p>
            <a:r>
              <a:rPr lang="en" altLang="ja-JP" dirty="0"/>
              <a:t>confidential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41126D-E198-2E4D-BCD7-65EDD51F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621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DBC699-D2A5-CF4F-9883-B63EEEEC1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13CE43-5852-784C-B60E-7459D9FA6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68029A-6161-334B-8527-8D5E6542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EC7A-1A8D-3D4F-B579-5908030A237A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13F788-14D8-6040-9F7C-B488C0135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8E4872-B7CB-1E47-A34A-CEB550AF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91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D96ABC-12F8-094F-A928-C3B797E7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1DF74E-871E-D14C-BB63-A65C14054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3B4840-9861-3241-913F-0F081A699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5B1CA7-C213-ED48-AA1F-1FFFA56F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B8875-4412-2045-A219-43F832D95989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B65139-D8CC-C64C-B869-AA71BB70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418638-B749-3849-852A-899337CB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21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DDA1EF-2BA9-E24E-87DC-98F6215B1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88A125-7FA5-9741-B5B9-A1899096C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A04C01-4EF5-D24B-A065-37301F5C2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0EC0081-6797-BC4F-99A3-AE69CABE8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1FE597D-8372-154C-A72E-3EAAE0F43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167D8DF-3BA9-D14B-805B-EE2ADD861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EF83-A7E8-ED4E-BE3B-B04F4CD47BBB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60FC04E-2E28-B14F-9F8A-916466F1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FAEF719-ACA1-E540-A4FD-C6E44FE6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31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C13D07-E20B-7E47-B179-6CB83C9AD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0DA0B59-4365-114E-B0BF-B9B648AC2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36DB-587D-5F41-B6B0-8726D9E83BFC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1AEE1C5-BB24-E149-A8BC-DDC4234F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815EA9D-EB72-E14D-A057-5EF712B3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66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D1061DC-7831-6247-B3E6-FDBC0FEA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B37D-AE48-DD40-8537-3AADCD4AD14E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C16688A-3528-DE42-86F4-C46A547C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6D728E-9C0B-3D42-BC02-1B71725B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7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71BDF5-FCAA-5941-8FC4-042A40932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DABA5E-F229-524F-A6AB-6AC5C0A8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6BCEB5-8A07-7E4E-8A21-3CF18AABF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9537E0-2A91-F046-9010-5FC08C22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9A96-A761-E544-A252-16B574CAA06A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551092-2A19-BC45-B583-138F49503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1E12A0-B41F-2F46-9FF7-8F0EA8D3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02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9BCAAC-73C6-B546-9A40-0E31A94F2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6851662-5CBD-274E-9E77-0B7C47B4E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BE1CAD-EF68-DC45-AF6A-24E61C654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92C430-F54A-9140-B47B-B6DD29E8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67472-26F2-1445-9318-605606D5DD2C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71D6C3-D63B-C447-B1F4-8415F7AA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21A682-641B-5542-9BB0-3C8EE4C9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18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C7CC18-EB4B-6C40-A193-55F5E47A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7C9D41-B03D-1D45-90FF-EA073F94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F22E67-66F2-2644-ABFF-1AAD4160F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C70B0-0559-0F4F-8048-C5720087C2AE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7294F7-2172-9642-8C81-51CBB8AEF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76256" y="655508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B1B88B-213F-D14E-A699-0A2212570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61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71711536-68E4-DA4B-916A-77E3A4F6B672}"/>
              </a:ext>
            </a:extLst>
          </p:cNvPr>
          <p:cNvCxnSpPr/>
          <p:nvPr/>
        </p:nvCxnSpPr>
        <p:spPr>
          <a:xfrm>
            <a:off x="6337848" y="3702955"/>
            <a:ext cx="0" cy="12005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9E137B4-1119-E54F-A958-6CF44CC4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77D145C-577B-C642-BEBF-EE54A083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0</a:t>
            </a:fld>
            <a:endParaRPr kumimoji="1" lang="ja-JP" altLang="en-US"/>
          </a:p>
        </p:txBody>
      </p:sp>
      <p:sp>
        <p:nvSpPr>
          <p:cNvPr id="35" name="タイトル 34">
            <a:extLst>
              <a:ext uri="{FF2B5EF4-FFF2-40B4-BE49-F238E27FC236}">
                <a16:creationId xmlns:a16="http://schemas.microsoft.com/office/drawing/2014/main" id="{3DC4A2D5-8778-A549-B562-90D2877C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1050"/>
            <a:ext cx="7886700" cy="661494"/>
          </a:xfrm>
        </p:spPr>
        <p:txBody>
          <a:bodyPr>
            <a:normAutofit/>
          </a:bodyPr>
          <a:lstStyle/>
          <a:p>
            <a:r>
              <a:rPr lang="ja-JP" altLang="en-US" dirty="0"/>
              <a:t>試料構造の説明</a:t>
            </a:r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6CDD3334-03E2-1744-865C-55BFCAC53D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96" t="44100" r="10194" b="22331"/>
          <a:stretch/>
        </p:blipFill>
        <p:spPr>
          <a:xfrm>
            <a:off x="212040" y="5229561"/>
            <a:ext cx="4837447" cy="646330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6AA2FDD-2183-4BE3-AED1-E322A9097F3C}"/>
              </a:ext>
            </a:extLst>
          </p:cNvPr>
          <p:cNvSpPr txBox="1"/>
          <p:nvPr/>
        </p:nvSpPr>
        <p:spPr>
          <a:xfrm>
            <a:off x="735358" y="6090512"/>
            <a:ext cx="5150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リッジ導</a:t>
            </a:r>
            <a:r>
              <a:rPr kumimoji="1" lang="ja-JP" altLang="en-US"/>
              <a:t>波路型レーザーバーの</a:t>
            </a:r>
            <a:r>
              <a:rPr kumimoji="1" lang="ja-JP" altLang="en-US" dirty="0"/>
              <a:t>写真</a:t>
            </a:r>
            <a:endParaRPr kumimoji="1" lang="en-US" altLang="ja-JP" dirty="0"/>
          </a:p>
          <a:p>
            <a:r>
              <a:rPr lang="en-US" altLang="ja-JP" dirty="0"/>
              <a:t>L=300um</a:t>
            </a:r>
            <a:endParaRPr kumimoji="1" lang="ja-JP" altLang="en-US" dirty="0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70576C6E-706A-4ED8-8ACB-9404A3C3CB13}"/>
              </a:ext>
            </a:extLst>
          </p:cNvPr>
          <p:cNvGrpSpPr/>
          <p:nvPr/>
        </p:nvGrpSpPr>
        <p:grpSpPr>
          <a:xfrm>
            <a:off x="5949145" y="3575973"/>
            <a:ext cx="2605353" cy="2506348"/>
            <a:chOff x="199034" y="766073"/>
            <a:chExt cx="3934831" cy="3785307"/>
          </a:xfrm>
        </p:grpSpPr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BAFAC4DF-0EEE-B04C-88A0-FF0F0CAC55B0}"/>
                </a:ext>
              </a:extLst>
            </p:cNvPr>
            <p:cNvSpPr txBox="1"/>
            <p:nvPr/>
          </p:nvSpPr>
          <p:spPr>
            <a:xfrm>
              <a:off x="1918692" y="766073"/>
              <a:ext cx="2101880" cy="464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 </a:t>
              </a:r>
              <a:r>
                <a:rPr kumimoji="1" lang="ja-JP" altLang="en-US" sz="1400"/>
                <a:t>リッジ幅</a:t>
              </a:r>
              <a:r>
                <a:rPr kumimoji="1" lang="en-US" altLang="ja-JP" sz="1400" dirty="0"/>
                <a:t>w</a:t>
              </a:r>
              <a:endParaRPr kumimoji="1" lang="ja-JP" altLang="en-US" sz="1400" dirty="0"/>
            </a:p>
          </p:txBody>
        </p:sp>
        <p:sp>
          <p:nvSpPr>
            <p:cNvPr id="29" name="直方体 28">
              <a:extLst>
                <a:ext uri="{FF2B5EF4-FFF2-40B4-BE49-F238E27FC236}">
                  <a16:creationId xmlns:a16="http://schemas.microsoft.com/office/drawing/2014/main" id="{7616EA56-EB12-2A4E-9EC0-A0130C6A81D5}"/>
                </a:ext>
              </a:extLst>
            </p:cNvPr>
            <p:cNvSpPr/>
            <p:nvPr/>
          </p:nvSpPr>
          <p:spPr>
            <a:xfrm>
              <a:off x="199034" y="3698621"/>
              <a:ext cx="3934422" cy="852759"/>
            </a:xfrm>
            <a:prstGeom prst="cube">
              <a:avLst>
                <a:gd name="adj" fmla="val 6693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Au</a:t>
              </a:r>
              <a:endParaRPr kumimoji="1" lang="ja-JP" altLang="en-US"/>
            </a:p>
          </p:txBody>
        </p:sp>
        <p:sp>
          <p:nvSpPr>
            <p:cNvPr id="7" name="直方体 6">
              <a:extLst>
                <a:ext uri="{FF2B5EF4-FFF2-40B4-BE49-F238E27FC236}">
                  <a16:creationId xmlns:a16="http://schemas.microsoft.com/office/drawing/2014/main" id="{A7500031-D409-9745-9644-16AF495E6F93}"/>
                </a:ext>
              </a:extLst>
            </p:cNvPr>
            <p:cNvSpPr/>
            <p:nvPr/>
          </p:nvSpPr>
          <p:spPr>
            <a:xfrm>
              <a:off x="199443" y="1959917"/>
              <a:ext cx="3934422" cy="2305895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直方体 16">
              <a:extLst>
                <a:ext uri="{FF2B5EF4-FFF2-40B4-BE49-F238E27FC236}">
                  <a16:creationId xmlns:a16="http://schemas.microsoft.com/office/drawing/2014/main" id="{6A2363CD-E8ED-A54D-8397-3FC926424BD7}"/>
                </a:ext>
              </a:extLst>
            </p:cNvPr>
            <p:cNvSpPr/>
            <p:nvPr/>
          </p:nvSpPr>
          <p:spPr>
            <a:xfrm>
              <a:off x="1016730" y="1722800"/>
              <a:ext cx="1152128" cy="834235"/>
            </a:xfrm>
            <a:prstGeom prst="cube">
              <a:avLst>
                <a:gd name="adj" fmla="val 7013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直方体 48">
              <a:extLst>
                <a:ext uri="{FF2B5EF4-FFF2-40B4-BE49-F238E27FC236}">
                  <a16:creationId xmlns:a16="http://schemas.microsoft.com/office/drawing/2014/main" id="{D1075C9F-F1CB-2548-A496-6B14A19673AD}"/>
                </a:ext>
              </a:extLst>
            </p:cNvPr>
            <p:cNvSpPr/>
            <p:nvPr/>
          </p:nvSpPr>
          <p:spPr>
            <a:xfrm>
              <a:off x="199034" y="1703388"/>
              <a:ext cx="1152128" cy="834235"/>
            </a:xfrm>
            <a:prstGeom prst="cube">
              <a:avLst>
                <a:gd name="adj" fmla="val 7013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990F53B7-6289-604E-A47E-DF02F19C69A2}"/>
                </a:ext>
              </a:extLst>
            </p:cNvPr>
            <p:cNvCxnSpPr>
              <a:cxnSpLocks/>
            </p:cNvCxnSpPr>
            <p:nvPr/>
          </p:nvCxnSpPr>
          <p:spPr>
            <a:xfrm>
              <a:off x="1918693" y="1137845"/>
              <a:ext cx="57604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直方体 25">
              <a:extLst>
                <a:ext uri="{FF2B5EF4-FFF2-40B4-BE49-F238E27FC236}">
                  <a16:creationId xmlns:a16="http://schemas.microsoft.com/office/drawing/2014/main" id="{54E3EFB1-2746-A947-9F4C-4B2E316B4FF4}"/>
                </a:ext>
              </a:extLst>
            </p:cNvPr>
            <p:cNvSpPr/>
            <p:nvPr/>
          </p:nvSpPr>
          <p:spPr>
            <a:xfrm>
              <a:off x="1016729" y="1467956"/>
              <a:ext cx="1152127" cy="834235"/>
            </a:xfrm>
            <a:prstGeom prst="cube">
              <a:avLst>
                <a:gd name="adj" fmla="val 6990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/>
                <a:t>Au</a:t>
              </a:r>
              <a:endParaRPr kumimoji="1" lang="ja-JP" altLang="en-US" sz="1200" dirty="0"/>
            </a:p>
          </p:txBody>
        </p:sp>
        <p:sp>
          <p:nvSpPr>
            <p:cNvPr id="30" name="直方体 29">
              <a:extLst>
                <a:ext uri="{FF2B5EF4-FFF2-40B4-BE49-F238E27FC236}">
                  <a16:creationId xmlns:a16="http://schemas.microsoft.com/office/drawing/2014/main" id="{F26A0F96-7844-894A-AC97-B31CB0BBE7CA}"/>
                </a:ext>
              </a:extLst>
            </p:cNvPr>
            <p:cNvSpPr/>
            <p:nvPr/>
          </p:nvSpPr>
          <p:spPr>
            <a:xfrm>
              <a:off x="1735065" y="1734017"/>
              <a:ext cx="679498" cy="637977"/>
            </a:xfrm>
            <a:prstGeom prst="cube">
              <a:avLst>
                <a:gd name="adj" fmla="val 2594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直方体 45">
              <a:extLst>
                <a:ext uri="{FF2B5EF4-FFF2-40B4-BE49-F238E27FC236}">
                  <a16:creationId xmlns:a16="http://schemas.microsoft.com/office/drawing/2014/main" id="{E12D9C72-A3D4-E044-A545-14FC4059DA47}"/>
                </a:ext>
              </a:extLst>
            </p:cNvPr>
            <p:cNvSpPr/>
            <p:nvPr/>
          </p:nvSpPr>
          <p:spPr>
            <a:xfrm>
              <a:off x="1999233" y="1721300"/>
              <a:ext cx="2134632" cy="834235"/>
            </a:xfrm>
            <a:prstGeom prst="cube">
              <a:avLst>
                <a:gd name="adj" fmla="val 6933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直方体 46">
              <a:extLst>
                <a:ext uri="{FF2B5EF4-FFF2-40B4-BE49-F238E27FC236}">
                  <a16:creationId xmlns:a16="http://schemas.microsoft.com/office/drawing/2014/main" id="{538F257F-7146-3946-88E2-809CF4BBAC63}"/>
                </a:ext>
              </a:extLst>
            </p:cNvPr>
            <p:cNvSpPr/>
            <p:nvPr/>
          </p:nvSpPr>
          <p:spPr>
            <a:xfrm>
              <a:off x="2116393" y="1632991"/>
              <a:ext cx="1396949" cy="548048"/>
            </a:xfrm>
            <a:prstGeom prst="cube">
              <a:avLst>
                <a:gd name="adj" fmla="val 6073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B7912ED4-FFEF-974B-B63D-DACB4224FB57}"/>
                </a:ext>
              </a:extLst>
            </p:cNvPr>
            <p:cNvSpPr/>
            <p:nvPr/>
          </p:nvSpPr>
          <p:spPr>
            <a:xfrm>
              <a:off x="989852" y="2655959"/>
              <a:ext cx="602942" cy="17665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円/楕円 47">
              <a:extLst>
                <a:ext uri="{FF2B5EF4-FFF2-40B4-BE49-F238E27FC236}">
                  <a16:creationId xmlns:a16="http://schemas.microsoft.com/office/drawing/2014/main" id="{A8F6DA34-F4B8-4A4E-9B68-18E841005CB9}"/>
                </a:ext>
              </a:extLst>
            </p:cNvPr>
            <p:cNvSpPr/>
            <p:nvPr/>
          </p:nvSpPr>
          <p:spPr>
            <a:xfrm>
              <a:off x="1114345" y="2721425"/>
              <a:ext cx="353957" cy="457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円/楕円 49">
              <a:extLst>
                <a:ext uri="{FF2B5EF4-FFF2-40B4-BE49-F238E27FC236}">
                  <a16:creationId xmlns:a16="http://schemas.microsoft.com/office/drawing/2014/main" id="{055F1E29-E75A-0142-AA88-5B97A24BBFAB}"/>
                </a:ext>
              </a:extLst>
            </p:cNvPr>
            <p:cNvSpPr/>
            <p:nvPr/>
          </p:nvSpPr>
          <p:spPr>
            <a:xfrm>
              <a:off x="835071" y="2610611"/>
              <a:ext cx="912504" cy="26734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BF2EC5D9-5CF0-674D-BC6C-00EA2DBD6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853" y="1134977"/>
              <a:ext cx="442840" cy="44284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FA3970DC-CBEE-CA4E-BB7C-7F8A394120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10727" y="1108425"/>
              <a:ext cx="448074" cy="43263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E560DF9C-4D90-47EA-B9BC-1BFC37F60780}"/>
                </a:ext>
              </a:extLst>
            </p:cNvPr>
            <p:cNvCxnSpPr>
              <a:cxnSpLocks/>
            </p:cNvCxnSpPr>
            <p:nvPr/>
          </p:nvCxnSpPr>
          <p:spPr>
            <a:xfrm>
              <a:off x="1256919" y="2307899"/>
              <a:ext cx="28683" cy="195791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F1FE6508-E746-4758-B5A4-9720179C7442}"/>
                </a:ext>
              </a:extLst>
            </p:cNvPr>
            <p:cNvCxnSpPr/>
            <p:nvPr/>
          </p:nvCxnSpPr>
          <p:spPr>
            <a:xfrm>
              <a:off x="1319968" y="2302029"/>
              <a:ext cx="28683" cy="195791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B8EF0D59-6F7B-4507-B3D0-88E12FA767F7}"/>
                </a:ext>
              </a:extLst>
            </p:cNvPr>
            <p:cNvCxnSpPr/>
            <p:nvPr/>
          </p:nvCxnSpPr>
          <p:spPr>
            <a:xfrm>
              <a:off x="1187624" y="2302028"/>
              <a:ext cx="28683" cy="195791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6755F5E4-E4F5-4E41-9B94-F4BB99DC7B1F}"/>
              </a:ext>
            </a:extLst>
          </p:cNvPr>
          <p:cNvGrpSpPr/>
          <p:nvPr/>
        </p:nvGrpSpPr>
        <p:grpSpPr>
          <a:xfrm>
            <a:off x="-46391" y="1435962"/>
            <a:ext cx="4604098" cy="3714523"/>
            <a:chOff x="1364487" y="717407"/>
            <a:chExt cx="4604098" cy="3714523"/>
          </a:xfrm>
        </p:grpSpPr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423F83D8-272F-494E-AB51-866D16581B93}"/>
                </a:ext>
              </a:extLst>
            </p:cNvPr>
            <p:cNvGrpSpPr/>
            <p:nvPr/>
          </p:nvGrpSpPr>
          <p:grpSpPr>
            <a:xfrm>
              <a:off x="1364487" y="902776"/>
              <a:ext cx="4604098" cy="3529154"/>
              <a:chOff x="1364486" y="912355"/>
              <a:chExt cx="4713342" cy="3612892"/>
            </a:xfrm>
          </p:grpSpPr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B1CBA6BD-C8EA-4350-99B2-AE970D73DA3C}"/>
                  </a:ext>
                </a:extLst>
              </p:cNvPr>
              <p:cNvSpPr txBox="1"/>
              <p:nvPr/>
            </p:nvSpPr>
            <p:spPr>
              <a:xfrm>
                <a:off x="1364486" y="1666881"/>
                <a:ext cx="11360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3.5</a:t>
                </a:r>
                <a:r>
                  <a:rPr kumimoji="1" lang="en-US" altLang="ja-JP" dirty="0"/>
                  <a:t>um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03EAB581-3A52-4EAA-976F-F507202153B0}"/>
                  </a:ext>
                </a:extLst>
              </p:cNvPr>
              <p:cNvSpPr txBox="1"/>
              <p:nvPr/>
            </p:nvSpPr>
            <p:spPr>
              <a:xfrm>
                <a:off x="1364486" y="2986221"/>
                <a:ext cx="11360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1.9u</a:t>
                </a:r>
                <a:r>
                  <a:rPr kumimoji="1" lang="en-US" altLang="ja-JP" dirty="0"/>
                  <a:t>m</a:t>
                </a:r>
                <a:endParaRPr kumimoji="1" lang="ja-JP" altLang="en-US" dirty="0"/>
              </a:p>
            </p:txBody>
          </p:sp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8C4EF7B9-814A-FF4F-9C63-A55A6D387FB6}"/>
                  </a:ext>
                </a:extLst>
              </p:cNvPr>
              <p:cNvGrpSpPr/>
              <p:nvPr/>
            </p:nvGrpSpPr>
            <p:grpSpPr>
              <a:xfrm>
                <a:off x="2552814" y="912355"/>
                <a:ext cx="3525014" cy="3612892"/>
                <a:chOff x="271450" y="1694895"/>
                <a:chExt cx="2426132" cy="3228609"/>
              </a:xfrm>
            </p:grpSpPr>
            <p:grpSp>
              <p:nvGrpSpPr>
                <p:cNvPr id="3" name="グループ化 2">
                  <a:extLst>
                    <a:ext uri="{FF2B5EF4-FFF2-40B4-BE49-F238E27FC236}">
                      <a16:creationId xmlns:a16="http://schemas.microsoft.com/office/drawing/2014/main" id="{8104A2CE-A77A-704C-9373-23832AD63B99}"/>
                    </a:ext>
                  </a:extLst>
                </p:cNvPr>
                <p:cNvGrpSpPr/>
                <p:nvPr/>
              </p:nvGrpSpPr>
              <p:grpSpPr>
                <a:xfrm>
                  <a:off x="271450" y="1694895"/>
                  <a:ext cx="2232248" cy="2853558"/>
                  <a:chOff x="1259632" y="2662035"/>
                  <a:chExt cx="2232248" cy="2853558"/>
                </a:xfrm>
              </p:grpSpPr>
              <p:sp>
                <p:nvSpPr>
                  <p:cNvPr id="6" name="直方体 5">
                    <a:extLst>
                      <a:ext uri="{FF2B5EF4-FFF2-40B4-BE49-F238E27FC236}">
                        <a16:creationId xmlns:a16="http://schemas.microsoft.com/office/drawing/2014/main" id="{B73E7B3A-D494-7E4D-AC4A-278B2C27EAB0}"/>
                      </a:ext>
                    </a:extLst>
                  </p:cNvPr>
                  <p:cNvSpPr/>
                  <p:nvPr/>
                </p:nvSpPr>
                <p:spPr>
                  <a:xfrm>
                    <a:off x="1259632" y="4520901"/>
                    <a:ext cx="2232248" cy="994692"/>
                  </a:xfrm>
                  <a:prstGeom prst="cube">
                    <a:avLst>
                      <a:gd name="adj" fmla="val 36795"/>
                    </a:avLst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n-GaAs Sub</a:t>
                    </a:r>
                    <a:endParaRPr kumimoji="1" lang="ja-JP" altLang="en-US" sz="1100"/>
                  </a:p>
                </p:txBody>
              </p:sp>
              <p:sp>
                <p:nvSpPr>
                  <p:cNvPr id="8" name="直方体 7">
                    <a:extLst>
                      <a:ext uri="{FF2B5EF4-FFF2-40B4-BE49-F238E27FC236}">
                        <a16:creationId xmlns:a16="http://schemas.microsoft.com/office/drawing/2014/main" id="{526CFC63-B840-394B-8FBA-A458E8FFBAA4}"/>
                      </a:ext>
                    </a:extLst>
                  </p:cNvPr>
                  <p:cNvSpPr/>
                  <p:nvPr/>
                </p:nvSpPr>
                <p:spPr>
                  <a:xfrm>
                    <a:off x="1259632" y="4293096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/>
                      <a:t>n-GaAs buffer</a:t>
                    </a:r>
                    <a:endParaRPr kumimoji="1" lang="ja-JP" altLang="en-US" sz="1100"/>
                  </a:p>
                </p:txBody>
              </p:sp>
              <p:sp>
                <p:nvSpPr>
                  <p:cNvPr id="9" name="直方体 8">
                    <a:extLst>
                      <a:ext uri="{FF2B5EF4-FFF2-40B4-BE49-F238E27FC236}">
                        <a16:creationId xmlns:a16="http://schemas.microsoft.com/office/drawing/2014/main" id="{4E5C8AA6-62CD-2C46-89D2-511A21ECE95B}"/>
                      </a:ext>
                    </a:extLst>
                  </p:cNvPr>
                  <p:cNvSpPr/>
                  <p:nvPr/>
                </p:nvSpPr>
                <p:spPr>
                  <a:xfrm>
                    <a:off x="1259632" y="4098876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n-</a:t>
                    </a:r>
                    <a:r>
                      <a:rPr lang="en-US" altLang="ja-JP" sz="1100" dirty="0" err="1"/>
                      <a:t>AlGaAs</a:t>
                    </a:r>
                    <a:r>
                      <a:rPr lang="en-US" altLang="ja-JP" sz="1100" dirty="0"/>
                      <a:t> Clad     </a:t>
                    </a:r>
                    <a:endParaRPr kumimoji="1" lang="ja-JP" altLang="en-US" sz="1100"/>
                  </a:p>
                </p:txBody>
              </p:sp>
              <p:sp>
                <p:nvSpPr>
                  <p:cNvPr id="10" name="直方体 9">
                    <a:extLst>
                      <a:ext uri="{FF2B5EF4-FFF2-40B4-BE49-F238E27FC236}">
                        <a16:creationId xmlns:a16="http://schemas.microsoft.com/office/drawing/2014/main" id="{E04E52E9-6B13-F14F-B7BC-F6A1683F7356}"/>
                      </a:ext>
                    </a:extLst>
                  </p:cNvPr>
                  <p:cNvSpPr/>
                  <p:nvPr/>
                </p:nvSpPr>
                <p:spPr>
                  <a:xfrm>
                    <a:off x="1259632" y="3904655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non-GaAs SCH 120nm</a:t>
                    </a:r>
                    <a:endParaRPr kumimoji="1" lang="ja-JP" altLang="en-US" sz="1100"/>
                  </a:p>
                </p:txBody>
              </p:sp>
              <p:sp>
                <p:nvSpPr>
                  <p:cNvPr id="11" name="直方体 10">
                    <a:extLst>
                      <a:ext uri="{FF2B5EF4-FFF2-40B4-BE49-F238E27FC236}">
                        <a16:creationId xmlns:a16="http://schemas.microsoft.com/office/drawing/2014/main" id="{4F502FC3-E7B8-E543-B2D0-EBE6F213AF9F}"/>
                      </a:ext>
                    </a:extLst>
                  </p:cNvPr>
                  <p:cNvSpPr/>
                  <p:nvPr/>
                </p:nvSpPr>
                <p:spPr>
                  <a:xfrm>
                    <a:off x="1259632" y="3709711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  <a:solidFill>
                    <a:schemeClr val="accent3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050" dirty="0"/>
                      <a:t>non-</a:t>
                    </a:r>
                    <a:r>
                      <a:rPr lang="en-US" altLang="ja-JP" sz="1050" dirty="0" err="1"/>
                      <a:t>InGaAs</a:t>
                    </a:r>
                    <a:r>
                      <a:rPr lang="en-US" altLang="ja-JP" sz="1050" dirty="0"/>
                      <a:t>/GaAs MQW </a:t>
                    </a:r>
                  </a:p>
                </p:txBody>
              </p:sp>
              <p:sp>
                <p:nvSpPr>
                  <p:cNvPr id="12" name="直方体 11">
                    <a:extLst>
                      <a:ext uri="{FF2B5EF4-FFF2-40B4-BE49-F238E27FC236}">
                        <a16:creationId xmlns:a16="http://schemas.microsoft.com/office/drawing/2014/main" id="{2DC1844D-CDD6-BA4B-854D-A3063A4F3150}"/>
                      </a:ext>
                    </a:extLst>
                  </p:cNvPr>
                  <p:cNvSpPr/>
                  <p:nvPr/>
                </p:nvSpPr>
                <p:spPr>
                  <a:xfrm>
                    <a:off x="1259632" y="3505242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non-GaAs SCH </a:t>
                    </a:r>
                    <a:endParaRPr kumimoji="1" lang="ja-JP" altLang="en-US" sz="1100"/>
                  </a:p>
                </p:txBody>
              </p:sp>
              <p:sp>
                <p:nvSpPr>
                  <p:cNvPr id="13" name="直方体 12">
                    <a:extLst>
                      <a:ext uri="{FF2B5EF4-FFF2-40B4-BE49-F238E27FC236}">
                        <a16:creationId xmlns:a16="http://schemas.microsoft.com/office/drawing/2014/main" id="{61D12EAC-3FB8-484E-A179-D6F630FEDEC8}"/>
                      </a:ext>
                    </a:extLst>
                  </p:cNvPr>
                  <p:cNvSpPr/>
                  <p:nvPr/>
                </p:nvSpPr>
                <p:spPr>
                  <a:xfrm>
                    <a:off x="1259632" y="3288409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  <a:solidFill>
                    <a:schemeClr val="accent5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p</a:t>
                    </a:r>
                    <a:r>
                      <a:rPr kumimoji="1" lang="en-US" altLang="ja-JP" sz="1100" dirty="0"/>
                      <a:t>-</a:t>
                    </a:r>
                    <a:r>
                      <a:rPr kumimoji="1" lang="en-US" altLang="ja-JP" sz="1100" dirty="0" err="1"/>
                      <a:t>InGaP</a:t>
                    </a:r>
                    <a:r>
                      <a:rPr kumimoji="1" lang="en-US" altLang="ja-JP" sz="1100" dirty="0"/>
                      <a:t> </a:t>
                    </a:r>
                    <a:endParaRPr kumimoji="1" lang="ja-JP" altLang="en-US" sz="1100" dirty="0"/>
                  </a:p>
                </p:txBody>
              </p:sp>
              <p:sp>
                <p:nvSpPr>
                  <p:cNvPr id="14" name="直方体 13">
                    <a:extLst>
                      <a:ext uri="{FF2B5EF4-FFF2-40B4-BE49-F238E27FC236}">
                        <a16:creationId xmlns:a16="http://schemas.microsoft.com/office/drawing/2014/main" id="{2B968CC5-A156-2540-B3AD-6806237E091F}"/>
                      </a:ext>
                    </a:extLst>
                  </p:cNvPr>
                  <p:cNvSpPr/>
                  <p:nvPr/>
                </p:nvSpPr>
                <p:spPr>
                  <a:xfrm>
                    <a:off x="1259632" y="3083337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  <a:solidFill>
                    <a:schemeClr val="accent5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p</a:t>
                    </a:r>
                    <a:r>
                      <a:rPr kumimoji="1" lang="en-US" altLang="ja-JP" sz="1100" dirty="0"/>
                      <a:t>-GaA</a:t>
                    </a:r>
                    <a:r>
                      <a:rPr lang="en-US" altLang="ja-JP" sz="1100" dirty="0"/>
                      <a:t>s</a:t>
                    </a:r>
                    <a:endParaRPr kumimoji="1" lang="ja-JP" altLang="en-US" sz="1100" dirty="0"/>
                  </a:p>
                </p:txBody>
              </p:sp>
              <p:sp>
                <p:nvSpPr>
                  <p:cNvPr id="15" name="直方体 14">
                    <a:extLst>
                      <a:ext uri="{FF2B5EF4-FFF2-40B4-BE49-F238E27FC236}">
                        <a16:creationId xmlns:a16="http://schemas.microsoft.com/office/drawing/2014/main" id="{7138B8E6-946B-9441-B6A9-540ACEBADA80}"/>
                      </a:ext>
                    </a:extLst>
                  </p:cNvPr>
                  <p:cNvSpPr/>
                  <p:nvPr/>
                </p:nvSpPr>
                <p:spPr>
                  <a:xfrm>
                    <a:off x="1259632" y="2878868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  <a:solidFill>
                    <a:schemeClr val="accent5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p-</a:t>
                    </a:r>
                    <a:r>
                      <a:rPr lang="en-US" altLang="ja-JP" sz="1100" dirty="0" err="1"/>
                      <a:t>AlGaAs</a:t>
                    </a:r>
                    <a:r>
                      <a:rPr lang="en-US" altLang="ja-JP" sz="1100" dirty="0"/>
                      <a:t> Clad</a:t>
                    </a:r>
                    <a:endParaRPr kumimoji="1" lang="ja-JP" altLang="en-US" sz="1100" dirty="0"/>
                  </a:p>
                </p:txBody>
              </p:sp>
              <p:sp>
                <p:nvSpPr>
                  <p:cNvPr id="16" name="直方体 15">
                    <a:extLst>
                      <a:ext uri="{FF2B5EF4-FFF2-40B4-BE49-F238E27FC236}">
                        <a16:creationId xmlns:a16="http://schemas.microsoft.com/office/drawing/2014/main" id="{52B57A8C-8042-8747-8EC0-2BFEBF7306AB}"/>
                      </a:ext>
                    </a:extLst>
                  </p:cNvPr>
                  <p:cNvSpPr/>
                  <p:nvPr/>
                </p:nvSpPr>
                <p:spPr>
                  <a:xfrm>
                    <a:off x="1259632" y="2662035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  <a:solidFill>
                    <a:schemeClr val="accent5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p-GaAs Contact</a:t>
                    </a:r>
                    <a:endParaRPr kumimoji="1" lang="ja-JP" altLang="en-US" sz="1100" dirty="0"/>
                  </a:p>
                </p:txBody>
              </p:sp>
            </p:grpSp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675C701B-64FB-AF44-9D92-9B246CEE81D5}"/>
                    </a:ext>
                  </a:extLst>
                </p:cNvPr>
                <p:cNvSpPr txBox="1"/>
                <p:nvPr/>
              </p:nvSpPr>
              <p:spPr>
                <a:xfrm>
                  <a:off x="825374" y="4554172"/>
                  <a:ext cx="1872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ウエハ構造</a:t>
                  </a:r>
                </a:p>
              </p:txBody>
            </p:sp>
          </p:grpSp>
          <p:cxnSp>
            <p:nvCxnSpPr>
              <p:cNvPr id="34" name="直線矢印コネクタ 33">
                <a:extLst>
                  <a:ext uri="{FF2B5EF4-FFF2-40B4-BE49-F238E27FC236}">
                    <a16:creationId xmlns:a16="http://schemas.microsoft.com/office/drawing/2014/main" id="{D7004605-5003-4EF0-88CB-016BB4FE80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3727" y="1349963"/>
                <a:ext cx="0" cy="9529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矢印コネクタ 80">
                <a:extLst>
                  <a:ext uri="{FF2B5EF4-FFF2-40B4-BE49-F238E27FC236}">
                    <a16:creationId xmlns:a16="http://schemas.microsoft.com/office/drawing/2014/main" id="{6427BABC-668F-4489-9860-975FCCD7FD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3726" y="2980639"/>
                <a:ext cx="0" cy="36844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9389D83B-A7EC-B749-B423-6F3D89613F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3728" y="2257914"/>
                <a:ext cx="42908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B3CA1E68-5022-EA4D-ADD4-88A4D9E526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3727" y="1340768"/>
                <a:ext cx="42908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コネクタ 81">
                <a:extLst>
                  <a:ext uri="{FF2B5EF4-FFF2-40B4-BE49-F238E27FC236}">
                    <a16:creationId xmlns:a16="http://schemas.microsoft.com/office/drawing/2014/main" id="{35CC9385-61F5-844F-A245-70284480FF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3726" y="2948730"/>
                <a:ext cx="42908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コネクタ 82">
                <a:extLst>
                  <a:ext uri="{FF2B5EF4-FFF2-40B4-BE49-F238E27FC236}">
                    <a16:creationId xmlns:a16="http://schemas.microsoft.com/office/drawing/2014/main" id="{1CDCAEC6-D0D4-2549-8634-3064E2390A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3726" y="3382183"/>
                <a:ext cx="42908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784F50FD-DE3D-5646-89EA-10F59D32BA66}"/>
                </a:ext>
              </a:extLst>
            </p:cNvPr>
            <p:cNvCxnSpPr>
              <a:cxnSpLocks/>
            </p:cNvCxnSpPr>
            <p:nvPr/>
          </p:nvCxnSpPr>
          <p:spPr>
            <a:xfrm>
              <a:off x="2106130" y="3315359"/>
              <a:ext cx="0" cy="69819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CC98F3E3-79BF-174C-AD29-A05AB154C5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6130" y="4013555"/>
              <a:ext cx="41914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BE0E704D-C615-8A4B-BE9C-5697B8554A9F}"/>
                </a:ext>
              </a:extLst>
            </p:cNvPr>
            <p:cNvSpPr txBox="1"/>
            <p:nvPr/>
          </p:nvSpPr>
          <p:spPr>
            <a:xfrm>
              <a:off x="1390028" y="3494824"/>
              <a:ext cx="1109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数百</a:t>
              </a:r>
              <a:r>
                <a:rPr lang="en-US" altLang="ja-JP" dirty="0"/>
                <a:t>u</a:t>
              </a:r>
              <a:r>
                <a:rPr kumimoji="1" lang="en-US" altLang="ja-JP" dirty="0"/>
                <a:t>m</a:t>
              </a:r>
              <a:endParaRPr kumimoji="1" lang="ja-JP" altLang="en-US" dirty="0"/>
            </a:p>
          </p:txBody>
        </p:sp>
        <p:cxnSp>
          <p:nvCxnSpPr>
            <p:cNvPr id="66" name="直線矢印コネクタ 65">
              <a:extLst>
                <a:ext uri="{FF2B5EF4-FFF2-40B4-BE49-F238E27FC236}">
                  <a16:creationId xmlns:a16="http://schemas.microsoft.com/office/drawing/2014/main" id="{24F7DEE6-35D2-2541-88EB-B6817101D1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62189" y="717407"/>
              <a:ext cx="389092" cy="1359288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66148D8-6B6B-5045-AB05-F15A05F53026}"/>
              </a:ext>
            </a:extLst>
          </p:cNvPr>
          <p:cNvSpPr txBox="1"/>
          <p:nvPr/>
        </p:nvSpPr>
        <p:spPr>
          <a:xfrm>
            <a:off x="5052015" y="3013589"/>
            <a:ext cx="434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ブロードコンタクトレーザーの模式図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46E73511-78BD-6E4C-9B0C-C38436EEBE32}"/>
              </a:ext>
            </a:extLst>
          </p:cNvPr>
          <p:cNvSpPr txBox="1"/>
          <p:nvPr/>
        </p:nvSpPr>
        <p:spPr>
          <a:xfrm>
            <a:off x="5243845" y="6117938"/>
            <a:ext cx="434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リッジ導波路型レーザーの模式図</a:t>
            </a:r>
          </a:p>
        </p:txBody>
      </p: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2949F494-2881-E34F-87E0-338C753B9561}"/>
              </a:ext>
            </a:extLst>
          </p:cNvPr>
          <p:cNvGrpSpPr/>
          <p:nvPr/>
        </p:nvGrpSpPr>
        <p:grpSpPr>
          <a:xfrm>
            <a:off x="4980766" y="222378"/>
            <a:ext cx="3498712" cy="2857541"/>
            <a:chOff x="4980766" y="222378"/>
            <a:chExt cx="3498712" cy="2857541"/>
          </a:xfrm>
        </p:grpSpPr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5A7A1DC0-D930-AF40-BED0-20646D73543A}"/>
                </a:ext>
              </a:extLst>
            </p:cNvPr>
            <p:cNvSpPr txBox="1"/>
            <p:nvPr/>
          </p:nvSpPr>
          <p:spPr>
            <a:xfrm>
              <a:off x="6733461" y="422199"/>
              <a:ext cx="17460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電極パッド幅</a:t>
              </a:r>
              <a:r>
                <a:rPr lang="en-US" altLang="ja-JP" sz="1400" dirty="0"/>
                <a:t> </a:t>
              </a:r>
              <a:r>
                <a:rPr kumimoji="1" lang="en-US" altLang="ja-JP" sz="1400" dirty="0"/>
                <a:t> : w</a:t>
              </a:r>
              <a:endParaRPr kumimoji="1" lang="ja-JP" altLang="en-US" sz="1400" dirty="0"/>
            </a:p>
          </p:txBody>
        </p: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CA8F02E8-6A24-2046-9767-FF57B5401C4B}"/>
                </a:ext>
              </a:extLst>
            </p:cNvPr>
            <p:cNvGrpSpPr/>
            <p:nvPr/>
          </p:nvGrpSpPr>
          <p:grpSpPr>
            <a:xfrm>
              <a:off x="4980766" y="222378"/>
              <a:ext cx="3376926" cy="2857541"/>
              <a:chOff x="4980766" y="222378"/>
              <a:chExt cx="3376926" cy="2857541"/>
            </a:xfrm>
          </p:grpSpPr>
          <p:grpSp>
            <p:nvGrpSpPr>
              <p:cNvPr id="93" name="グループ化 92">
                <a:extLst>
                  <a:ext uri="{FF2B5EF4-FFF2-40B4-BE49-F238E27FC236}">
                    <a16:creationId xmlns:a16="http://schemas.microsoft.com/office/drawing/2014/main" id="{67EE6BDD-AE8C-554F-B73D-81ECA77A118D}"/>
                  </a:ext>
                </a:extLst>
              </p:cNvPr>
              <p:cNvGrpSpPr/>
              <p:nvPr/>
            </p:nvGrpSpPr>
            <p:grpSpPr>
              <a:xfrm>
                <a:off x="4980766" y="222378"/>
                <a:ext cx="3376926" cy="2857541"/>
                <a:chOff x="4436143" y="543635"/>
                <a:chExt cx="3376926" cy="2857541"/>
              </a:xfrm>
            </p:grpSpPr>
            <p:cxnSp>
              <p:nvCxnSpPr>
                <p:cNvPr id="76" name="直線コネクタ 75">
                  <a:extLst>
                    <a:ext uri="{FF2B5EF4-FFF2-40B4-BE49-F238E27FC236}">
                      <a16:creationId xmlns:a16="http://schemas.microsoft.com/office/drawing/2014/main" id="{32C76664-F4B9-4C0D-B200-9B535BDE0D96}"/>
                    </a:ext>
                  </a:extLst>
                </p:cNvPr>
                <p:cNvCxnSpPr/>
                <p:nvPr/>
              </p:nvCxnSpPr>
              <p:spPr>
                <a:xfrm>
                  <a:off x="5624617" y="791667"/>
                  <a:ext cx="0" cy="120050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613803D9-0A08-C14D-B619-0197EC1C0D98}"/>
                    </a:ext>
                  </a:extLst>
                </p:cNvPr>
                <p:cNvSpPr txBox="1"/>
                <p:nvPr/>
              </p:nvSpPr>
              <p:spPr>
                <a:xfrm>
                  <a:off x="4436143" y="543635"/>
                  <a:ext cx="1872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共振器長</a:t>
                  </a:r>
                  <a:r>
                    <a:rPr kumimoji="1" lang="en-US" altLang="ja-JP" dirty="0"/>
                    <a:t> : L</a:t>
                  </a:r>
                  <a:endParaRPr kumimoji="1" lang="ja-JP" altLang="en-US" dirty="0"/>
                </a:p>
              </p:txBody>
            </p:sp>
            <p:grpSp>
              <p:nvGrpSpPr>
                <p:cNvPr id="28" name="グループ化 27">
                  <a:extLst>
                    <a:ext uri="{FF2B5EF4-FFF2-40B4-BE49-F238E27FC236}">
                      <a16:creationId xmlns:a16="http://schemas.microsoft.com/office/drawing/2014/main" id="{5AC08BAD-8E39-4E69-B599-3534F08F9B44}"/>
                    </a:ext>
                  </a:extLst>
                </p:cNvPr>
                <p:cNvGrpSpPr/>
                <p:nvPr/>
              </p:nvGrpSpPr>
              <p:grpSpPr>
                <a:xfrm>
                  <a:off x="5248121" y="1332474"/>
                  <a:ext cx="2564948" cy="2068702"/>
                  <a:chOff x="2903023" y="1351600"/>
                  <a:chExt cx="2564948" cy="2068702"/>
                </a:xfrm>
              </p:grpSpPr>
              <p:grpSp>
                <p:nvGrpSpPr>
                  <p:cNvPr id="44" name="グループ化 43">
                    <a:extLst>
                      <a:ext uri="{FF2B5EF4-FFF2-40B4-BE49-F238E27FC236}">
                        <a16:creationId xmlns:a16="http://schemas.microsoft.com/office/drawing/2014/main" id="{686F9D99-B229-4C02-BBAE-24592AADADFD}"/>
                      </a:ext>
                    </a:extLst>
                  </p:cNvPr>
                  <p:cNvGrpSpPr/>
                  <p:nvPr/>
                </p:nvGrpSpPr>
                <p:grpSpPr>
                  <a:xfrm>
                    <a:off x="2903023" y="1351600"/>
                    <a:ext cx="2564948" cy="2068702"/>
                    <a:chOff x="4393393" y="3473923"/>
                    <a:chExt cx="3934832" cy="3083424"/>
                  </a:xfrm>
                </p:grpSpPr>
                <p:sp>
                  <p:nvSpPr>
                    <p:cNvPr id="45" name="直方体 44">
                      <a:extLst>
                        <a:ext uri="{FF2B5EF4-FFF2-40B4-BE49-F238E27FC236}">
                          <a16:creationId xmlns:a16="http://schemas.microsoft.com/office/drawing/2014/main" id="{98C34BD1-41CA-4745-BDE4-744406F6C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94" y="5704588"/>
                      <a:ext cx="3934422" cy="852759"/>
                    </a:xfrm>
                    <a:prstGeom prst="cube">
                      <a:avLst>
                        <a:gd name="adj" fmla="val 66937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dirty="0"/>
                        <a:t>Au</a:t>
                      </a:r>
                    </a:p>
                  </p:txBody>
                </p:sp>
                <p:sp>
                  <p:nvSpPr>
                    <p:cNvPr id="52" name="直方体 51">
                      <a:extLst>
                        <a:ext uri="{FF2B5EF4-FFF2-40B4-BE49-F238E27FC236}">
                          <a16:creationId xmlns:a16="http://schemas.microsoft.com/office/drawing/2014/main" id="{1DCCFF30-CBB1-4DE2-B6D3-03F51D1E7B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803" y="3965884"/>
                      <a:ext cx="3934422" cy="2305895"/>
                    </a:xfrm>
                    <a:prstGeom prst="cub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5" name="直方体 54">
                      <a:extLst>
                        <a:ext uri="{FF2B5EF4-FFF2-40B4-BE49-F238E27FC236}">
                          <a16:creationId xmlns:a16="http://schemas.microsoft.com/office/drawing/2014/main" id="{0E350D22-C96F-4847-90B0-E2F0A9FB9A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11090" y="3728767"/>
                      <a:ext cx="1152128" cy="834235"/>
                    </a:xfrm>
                    <a:prstGeom prst="cube">
                      <a:avLst>
                        <a:gd name="adj" fmla="val 70136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7" name="直方体 56">
                      <a:extLst>
                        <a:ext uri="{FF2B5EF4-FFF2-40B4-BE49-F238E27FC236}">
                          <a16:creationId xmlns:a16="http://schemas.microsoft.com/office/drawing/2014/main" id="{AF790864-5F89-44A4-BE38-4DE719A266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93" y="3709355"/>
                      <a:ext cx="3934831" cy="834235"/>
                    </a:xfrm>
                    <a:prstGeom prst="cube">
                      <a:avLst>
                        <a:gd name="adj" fmla="val 70136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8" name="直方体 57">
                      <a:extLst>
                        <a:ext uri="{FF2B5EF4-FFF2-40B4-BE49-F238E27FC236}">
                          <a16:creationId xmlns:a16="http://schemas.microsoft.com/office/drawing/2014/main" id="{E635507A-1222-4E2B-9408-3E24E3E7A5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11090" y="3473923"/>
                      <a:ext cx="1152128" cy="834235"/>
                    </a:xfrm>
                    <a:prstGeom prst="cube">
                      <a:avLst>
                        <a:gd name="adj" fmla="val 69909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sz="1100" dirty="0"/>
                        <a:t>Au</a:t>
                      </a:r>
                      <a:endParaRPr kumimoji="1" lang="ja-JP" altLang="en-US" sz="1100"/>
                    </a:p>
                  </p:txBody>
                </p:sp>
                <p:sp>
                  <p:nvSpPr>
                    <p:cNvPr id="59" name="直方体 58">
                      <a:extLst>
                        <a:ext uri="{FF2B5EF4-FFF2-40B4-BE49-F238E27FC236}">
                          <a16:creationId xmlns:a16="http://schemas.microsoft.com/office/drawing/2014/main" id="{3AE99617-BB47-4B0D-A58E-6355E69C96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76811" y="3684669"/>
                      <a:ext cx="679498" cy="424779"/>
                    </a:xfrm>
                    <a:prstGeom prst="cube">
                      <a:avLst>
                        <a:gd name="adj" fmla="val 42604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0" name="直方体 59">
                      <a:extLst>
                        <a:ext uri="{FF2B5EF4-FFF2-40B4-BE49-F238E27FC236}">
                          <a16:creationId xmlns:a16="http://schemas.microsoft.com/office/drawing/2014/main" id="{D73875FC-2A10-4FC2-B7D6-8BE54AB56E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0753" y="3638958"/>
                      <a:ext cx="1396949" cy="548048"/>
                    </a:xfrm>
                    <a:prstGeom prst="cube">
                      <a:avLst>
                        <a:gd name="adj" fmla="val 60733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1" name="円/楕円 28">
                      <a:extLst>
                        <a:ext uri="{FF2B5EF4-FFF2-40B4-BE49-F238E27FC236}">
                          <a16:creationId xmlns:a16="http://schemas.microsoft.com/office/drawing/2014/main" id="{86CB25EC-5284-4C07-B571-4CE6279028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4212" y="4661926"/>
                      <a:ext cx="602942" cy="176651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2" name="円/楕円 29">
                      <a:extLst>
                        <a:ext uri="{FF2B5EF4-FFF2-40B4-BE49-F238E27FC236}">
                          <a16:creationId xmlns:a16="http://schemas.microsoft.com/office/drawing/2014/main" id="{E4803AA7-DB03-4C66-B700-4AE7D738C4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8705" y="4727392"/>
                      <a:ext cx="353957" cy="45719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3" name="円/楕円 30">
                      <a:extLst>
                        <a:ext uri="{FF2B5EF4-FFF2-40B4-BE49-F238E27FC236}">
                          <a16:creationId xmlns:a16="http://schemas.microsoft.com/office/drawing/2014/main" id="{CE852414-02C1-489B-A88F-A691AEAAE5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9431" y="4616578"/>
                      <a:ext cx="912504" cy="267347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cxnSp>
                <p:nvCxnSpPr>
                  <p:cNvPr id="72" name="直線矢印コネクタ 71">
                    <a:extLst>
                      <a:ext uri="{FF2B5EF4-FFF2-40B4-BE49-F238E27FC236}">
                        <a16:creationId xmlns:a16="http://schemas.microsoft.com/office/drawing/2014/main" id="{AAE1453F-9F81-4C84-8CF1-EF5DEF8EC692}"/>
                      </a:ext>
                    </a:extLst>
                  </p:cNvPr>
                  <p:cNvCxnSpPr/>
                  <p:nvPr/>
                </p:nvCxnSpPr>
                <p:spPr>
                  <a:xfrm>
                    <a:off x="3633901" y="1917098"/>
                    <a:ext cx="18992" cy="1296384"/>
                  </a:xfrm>
                  <a:prstGeom prst="straightConnector1">
                    <a:avLst/>
                  </a:prstGeom>
                  <a:ln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線矢印コネクタ 72">
                    <a:extLst>
                      <a:ext uri="{FF2B5EF4-FFF2-40B4-BE49-F238E27FC236}">
                        <a16:creationId xmlns:a16="http://schemas.microsoft.com/office/drawing/2014/main" id="{37471489-C153-4ECD-A873-37BDE8113E06}"/>
                      </a:ext>
                    </a:extLst>
                  </p:cNvPr>
                  <p:cNvCxnSpPr/>
                  <p:nvPr/>
                </p:nvCxnSpPr>
                <p:spPr>
                  <a:xfrm>
                    <a:off x="3546273" y="1917098"/>
                    <a:ext cx="18992" cy="1296384"/>
                  </a:xfrm>
                  <a:prstGeom prst="straightConnector1">
                    <a:avLst/>
                  </a:prstGeom>
                  <a:ln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直線矢印コネクタ 73">
                    <a:extLst>
                      <a:ext uri="{FF2B5EF4-FFF2-40B4-BE49-F238E27FC236}">
                        <a16:creationId xmlns:a16="http://schemas.microsoft.com/office/drawing/2014/main" id="{08B7A062-EB18-4E3B-987B-DA2A5BBF04B4}"/>
                      </a:ext>
                    </a:extLst>
                  </p:cNvPr>
                  <p:cNvCxnSpPr/>
                  <p:nvPr/>
                </p:nvCxnSpPr>
                <p:spPr>
                  <a:xfrm>
                    <a:off x="3592026" y="1908134"/>
                    <a:ext cx="18992" cy="1296384"/>
                  </a:xfrm>
                  <a:prstGeom prst="straightConnector1">
                    <a:avLst/>
                  </a:prstGeom>
                  <a:ln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5" name="直線矢印コネクタ 74">
                  <a:extLst>
                    <a:ext uri="{FF2B5EF4-FFF2-40B4-BE49-F238E27FC236}">
                      <a16:creationId xmlns:a16="http://schemas.microsoft.com/office/drawing/2014/main" id="{D3A93526-9849-4925-A06E-8F04250EB2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48388" y="933707"/>
                  <a:ext cx="381698" cy="381697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線コネクタ 76">
                  <a:extLst>
                    <a:ext uri="{FF2B5EF4-FFF2-40B4-BE49-F238E27FC236}">
                      <a16:creationId xmlns:a16="http://schemas.microsoft.com/office/drawing/2014/main" id="{EF9CA591-B146-493A-839A-719745565029}"/>
                    </a:ext>
                  </a:extLst>
                </p:cNvPr>
                <p:cNvCxnSpPr/>
                <p:nvPr/>
              </p:nvCxnSpPr>
              <p:spPr>
                <a:xfrm>
                  <a:off x="5243099" y="1117764"/>
                  <a:ext cx="0" cy="120050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2" name="直線矢印コネクタ 101">
                <a:extLst>
                  <a:ext uri="{FF2B5EF4-FFF2-40B4-BE49-F238E27FC236}">
                    <a16:creationId xmlns:a16="http://schemas.microsoft.com/office/drawing/2014/main" id="{C93D7D4A-EFFE-4340-80A9-C66A015ADE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4605" y="733247"/>
                <a:ext cx="381414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8EB3883C-7F64-5A4D-A90E-9B4BD6A5FE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1390" y="731348"/>
                <a:ext cx="293216" cy="2932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線コネクタ 103">
                <a:extLst>
                  <a:ext uri="{FF2B5EF4-FFF2-40B4-BE49-F238E27FC236}">
                    <a16:creationId xmlns:a16="http://schemas.microsoft.com/office/drawing/2014/main" id="{1EFA21FC-FD19-9249-813A-6D0BB8DF6F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31756" y="713768"/>
                <a:ext cx="296681" cy="28646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BEBF7AF8-A9D7-CB47-926A-E2631FF856B9}"/>
              </a:ext>
            </a:extLst>
          </p:cNvPr>
          <p:cNvSpPr txBox="1"/>
          <p:nvPr/>
        </p:nvSpPr>
        <p:spPr>
          <a:xfrm>
            <a:off x="5149374" y="345492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共振器長</a:t>
            </a:r>
            <a:r>
              <a:rPr kumimoji="1" lang="en-US" altLang="ja-JP" dirty="0"/>
              <a:t> : L</a:t>
            </a:r>
            <a:endParaRPr kumimoji="1" lang="ja-JP" altLang="en-US" dirty="0"/>
          </a:p>
        </p:txBody>
      </p: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F7730DF7-7417-7741-8662-61C87AAD5C68}"/>
              </a:ext>
            </a:extLst>
          </p:cNvPr>
          <p:cNvCxnSpPr>
            <a:cxnSpLocks/>
          </p:cNvCxnSpPr>
          <p:nvPr/>
        </p:nvCxnSpPr>
        <p:spPr>
          <a:xfrm flipV="1">
            <a:off x="5961619" y="3844995"/>
            <a:ext cx="381698" cy="3816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727A787E-18F7-3B43-8C42-BB51D3194B11}"/>
              </a:ext>
            </a:extLst>
          </p:cNvPr>
          <p:cNvCxnSpPr/>
          <p:nvPr/>
        </p:nvCxnSpPr>
        <p:spPr>
          <a:xfrm>
            <a:off x="5956330" y="4029052"/>
            <a:ext cx="0" cy="12005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94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7EE9EF6E-145A-424E-83BB-E4C2E1E292E2}"/>
              </a:ext>
            </a:extLst>
          </p:cNvPr>
          <p:cNvGrpSpPr/>
          <p:nvPr/>
        </p:nvGrpSpPr>
        <p:grpSpPr>
          <a:xfrm>
            <a:off x="2396223" y="2200050"/>
            <a:ext cx="3370233" cy="2657720"/>
            <a:chOff x="5109245" y="422199"/>
            <a:chExt cx="3370233" cy="2657720"/>
          </a:xfrm>
        </p:grpSpPr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C22EA722-A98B-544A-9F33-B33003A8A4C7}"/>
                </a:ext>
              </a:extLst>
            </p:cNvPr>
            <p:cNvSpPr txBox="1"/>
            <p:nvPr/>
          </p:nvSpPr>
          <p:spPr>
            <a:xfrm>
              <a:off x="6733461" y="422199"/>
              <a:ext cx="17460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電極パッド幅</a:t>
              </a:r>
              <a:r>
                <a:rPr lang="en-US" altLang="ja-JP" sz="1400" dirty="0"/>
                <a:t> </a:t>
              </a:r>
              <a:r>
                <a:rPr kumimoji="1" lang="en-US" altLang="ja-JP" sz="1400" dirty="0"/>
                <a:t> : w</a:t>
              </a:r>
              <a:endParaRPr kumimoji="1" lang="ja-JP" altLang="en-US" sz="1400" dirty="0"/>
            </a:p>
          </p:txBody>
        </p: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1A85D2A2-95FA-3B4A-A97C-E61EF7795544}"/>
                </a:ext>
              </a:extLst>
            </p:cNvPr>
            <p:cNvGrpSpPr/>
            <p:nvPr/>
          </p:nvGrpSpPr>
          <p:grpSpPr>
            <a:xfrm>
              <a:off x="5109245" y="470410"/>
              <a:ext cx="3248447" cy="2609509"/>
              <a:chOff x="5109245" y="470410"/>
              <a:chExt cx="3248447" cy="2609509"/>
            </a:xfrm>
          </p:grpSpPr>
          <p:grpSp>
            <p:nvGrpSpPr>
              <p:cNvPr id="66" name="グループ化 65">
                <a:extLst>
                  <a:ext uri="{FF2B5EF4-FFF2-40B4-BE49-F238E27FC236}">
                    <a16:creationId xmlns:a16="http://schemas.microsoft.com/office/drawing/2014/main" id="{8B412DBD-3CD5-A742-845A-C8DC05C163FF}"/>
                  </a:ext>
                </a:extLst>
              </p:cNvPr>
              <p:cNvGrpSpPr/>
              <p:nvPr/>
            </p:nvGrpSpPr>
            <p:grpSpPr>
              <a:xfrm>
                <a:off x="5109245" y="470410"/>
                <a:ext cx="3248447" cy="2609509"/>
                <a:chOff x="4564622" y="791667"/>
                <a:chExt cx="3248447" cy="2609509"/>
              </a:xfrm>
            </p:grpSpPr>
            <p:cxnSp>
              <p:nvCxnSpPr>
                <p:cNvPr id="70" name="直線コネクタ 69">
                  <a:extLst>
                    <a:ext uri="{FF2B5EF4-FFF2-40B4-BE49-F238E27FC236}">
                      <a16:creationId xmlns:a16="http://schemas.microsoft.com/office/drawing/2014/main" id="{DF287C1A-037D-E248-9A10-8FEF726E0A84}"/>
                    </a:ext>
                  </a:extLst>
                </p:cNvPr>
                <p:cNvCxnSpPr/>
                <p:nvPr/>
              </p:nvCxnSpPr>
              <p:spPr>
                <a:xfrm>
                  <a:off x="5624617" y="791667"/>
                  <a:ext cx="0" cy="120050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277C2B9B-4BC2-4844-86F3-F7F1B96CC67A}"/>
                    </a:ext>
                  </a:extLst>
                </p:cNvPr>
                <p:cNvSpPr txBox="1"/>
                <p:nvPr/>
              </p:nvSpPr>
              <p:spPr>
                <a:xfrm>
                  <a:off x="4564622" y="803740"/>
                  <a:ext cx="187220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1200" dirty="0"/>
                    <a:t>共振器長</a:t>
                  </a:r>
                  <a:r>
                    <a:rPr kumimoji="1" lang="en-US" altLang="ja-JP" sz="1200" dirty="0"/>
                    <a:t> : L</a:t>
                  </a:r>
                  <a:endParaRPr kumimoji="1" lang="ja-JP" altLang="en-US" sz="1200" dirty="0"/>
                </a:p>
              </p:txBody>
            </p:sp>
            <p:grpSp>
              <p:nvGrpSpPr>
                <p:cNvPr id="72" name="グループ化 71">
                  <a:extLst>
                    <a:ext uri="{FF2B5EF4-FFF2-40B4-BE49-F238E27FC236}">
                      <a16:creationId xmlns:a16="http://schemas.microsoft.com/office/drawing/2014/main" id="{5D84FCBC-5707-0D4F-A7EB-C780D0A48CEE}"/>
                    </a:ext>
                  </a:extLst>
                </p:cNvPr>
                <p:cNvGrpSpPr/>
                <p:nvPr/>
              </p:nvGrpSpPr>
              <p:grpSpPr>
                <a:xfrm>
                  <a:off x="5248121" y="1332474"/>
                  <a:ext cx="2564948" cy="2068702"/>
                  <a:chOff x="2903023" y="1351600"/>
                  <a:chExt cx="2564948" cy="2068702"/>
                </a:xfrm>
              </p:grpSpPr>
              <p:grpSp>
                <p:nvGrpSpPr>
                  <p:cNvPr id="75" name="グループ化 74">
                    <a:extLst>
                      <a:ext uri="{FF2B5EF4-FFF2-40B4-BE49-F238E27FC236}">
                        <a16:creationId xmlns:a16="http://schemas.microsoft.com/office/drawing/2014/main" id="{409EA7B4-68CF-4143-A720-9AC5C9361BD2}"/>
                      </a:ext>
                    </a:extLst>
                  </p:cNvPr>
                  <p:cNvGrpSpPr/>
                  <p:nvPr/>
                </p:nvGrpSpPr>
                <p:grpSpPr>
                  <a:xfrm>
                    <a:off x="2903023" y="1351600"/>
                    <a:ext cx="2564948" cy="2068702"/>
                    <a:chOff x="4393393" y="3473923"/>
                    <a:chExt cx="3934832" cy="3083424"/>
                  </a:xfrm>
                </p:grpSpPr>
                <p:sp>
                  <p:nvSpPr>
                    <p:cNvPr id="79" name="直方体 78">
                      <a:extLst>
                        <a:ext uri="{FF2B5EF4-FFF2-40B4-BE49-F238E27FC236}">
                          <a16:creationId xmlns:a16="http://schemas.microsoft.com/office/drawing/2014/main" id="{C62F1B3F-592A-4D4E-A1F0-D04D5AB33B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94" y="5704588"/>
                      <a:ext cx="3934422" cy="852759"/>
                    </a:xfrm>
                    <a:prstGeom prst="cube">
                      <a:avLst>
                        <a:gd name="adj" fmla="val 66937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en-US" altLang="ja-JP" dirty="0"/>
                    </a:p>
                  </p:txBody>
                </p:sp>
                <p:sp>
                  <p:nvSpPr>
                    <p:cNvPr id="80" name="直方体 79">
                      <a:extLst>
                        <a:ext uri="{FF2B5EF4-FFF2-40B4-BE49-F238E27FC236}">
                          <a16:creationId xmlns:a16="http://schemas.microsoft.com/office/drawing/2014/main" id="{A35FADA1-AC54-2548-836F-D5C5080265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803" y="3965884"/>
                      <a:ext cx="3934422" cy="2305895"/>
                    </a:xfrm>
                    <a:prstGeom prst="cub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81" name="直方体 80">
                      <a:extLst>
                        <a:ext uri="{FF2B5EF4-FFF2-40B4-BE49-F238E27FC236}">
                          <a16:creationId xmlns:a16="http://schemas.microsoft.com/office/drawing/2014/main" id="{96E00915-52B7-A646-BE0D-2DFDB68069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11090" y="3728767"/>
                      <a:ext cx="1152128" cy="834235"/>
                    </a:xfrm>
                    <a:prstGeom prst="cube">
                      <a:avLst>
                        <a:gd name="adj" fmla="val 70136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82" name="直方体 81">
                      <a:extLst>
                        <a:ext uri="{FF2B5EF4-FFF2-40B4-BE49-F238E27FC236}">
                          <a16:creationId xmlns:a16="http://schemas.microsoft.com/office/drawing/2014/main" id="{FC0D3752-772E-444F-A88A-6C77729B08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93" y="3709355"/>
                      <a:ext cx="3934831" cy="834235"/>
                    </a:xfrm>
                    <a:prstGeom prst="cube">
                      <a:avLst>
                        <a:gd name="adj" fmla="val 70136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83" name="直方体 82">
                      <a:extLst>
                        <a:ext uri="{FF2B5EF4-FFF2-40B4-BE49-F238E27FC236}">
                          <a16:creationId xmlns:a16="http://schemas.microsoft.com/office/drawing/2014/main" id="{7F8455F6-B0FA-F248-80B6-0DFF72C219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11090" y="3473923"/>
                      <a:ext cx="1152128" cy="834235"/>
                    </a:xfrm>
                    <a:prstGeom prst="cube">
                      <a:avLst>
                        <a:gd name="adj" fmla="val 69909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100"/>
                    </a:p>
                  </p:txBody>
                </p:sp>
                <p:sp>
                  <p:nvSpPr>
                    <p:cNvPr id="84" name="直方体 83">
                      <a:extLst>
                        <a:ext uri="{FF2B5EF4-FFF2-40B4-BE49-F238E27FC236}">
                          <a16:creationId xmlns:a16="http://schemas.microsoft.com/office/drawing/2014/main" id="{F2489B24-6FB9-F347-B3FB-FEF679AF3F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76811" y="3684669"/>
                      <a:ext cx="679498" cy="424779"/>
                    </a:xfrm>
                    <a:prstGeom prst="cube">
                      <a:avLst>
                        <a:gd name="adj" fmla="val 42604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85" name="直方体 84">
                      <a:extLst>
                        <a:ext uri="{FF2B5EF4-FFF2-40B4-BE49-F238E27FC236}">
                          <a16:creationId xmlns:a16="http://schemas.microsoft.com/office/drawing/2014/main" id="{FBD11A5B-0C8F-B141-AB06-2A05E9F4EA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0753" y="3638958"/>
                      <a:ext cx="1396949" cy="548048"/>
                    </a:xfrm>
                    <a:prstGeom prst="cube">
                      <a:avLst>
                        <a:gd name="adj" fmla="val 60733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86" name="円/楕円 28">
                      <a:extLst>
                        <a:ext uri="{FF2B5EF4-FFF2-40B4-BE49-F238E27FC236}">
                          <a16:creationId xmlns:a16="http://schemas.microsoft.com/office/drawing/2014/main" id="{22DC5FA6-160D-2E4F-B87E-2F97D5246B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4212" y="4661926"/>
                      <a:ext cx="602942" cy="176651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87" name="円/楕円 29">
                      <a:extLst>
                        <a:ext uri="{FF2B5EF4-FFF2-40B4-BE49-F238E27FC236}">
                          <a16:creationId xmlns:a16="http://schemas.microsoft.com/office/drawing/2014/main" id="{A27FFF27-A93C-6843-88F8-4BCBB1FA46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8705" y="4727392"/>
                      <a:ext cx="353957" cy="45719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88" name="円/楕円 30">
                      <a:extLst>
                        <a:ext uri="{FF2B5EF4-FFF2-40B4-BE49-F238E27FC236}">
                          <a16:creationId xmlns:a16="http://schemas.microsoft.com/office/drawing/2014/main" id="{EAADD7E7-F714-C34F-947F-3A90B0A437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9431" y="4616578"/>
                      <a:ext cx="912504" cy="267347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cxnSp>
                <p:nvCxnSpPr>
                  <p:cNvPr id="76" name="直線矢印コネクタ 75">
                    <a:extLst>
                      <a:ext uri="{FF2B5EF4-FFF2-40B4-BE49-F238E27FC236}">
                        <a16:creationId xmlns:a16="http://schemas.microsoft.com/office/drawing/2014/main" id="{421DA005-A5F9-3D4C-8076-B6CD79BF4055}"/>
                      </a:ext>
                    </a:extLst>
                  </p:cNvPr>
                  <p:cNvCxnSpPr/>
                  <p:nvPr/>
                </p:nvCxnSpPr>
                <p:spPr>
                  <a:xfrm>
                    <a:off x="3633901" y="1917098"/>
                    <a:ext cx="18992" cy="1296384"/>
                  </a:xfrm>
                  <a:prstGeom prst="straightConnector1">
                    <a:avLst/>
                  </a:prstGeom>
                  <a:ln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線矢印コネクタ 76">
                    <a:extLst>
                      <a:ext uri="{FF2B5EF4-FFF2-40B4-BE49-F238E27FC236}">
                        <a16:creationId xmlns:a16="http://schemas.microsoft.com/office/drawing/2014/main" id="{2E16FEB3-7972-2E41-8BBB-8C69D13E2103}"/>
                      </a:ext>
                    </a:extLst>
                  </p:cNvPr>
                  <p:cNvCxnSpPr/>
                  <p:nvPr/>
                </p:nvCxnSpPr>
                <p:spPr>
                  <a:xfrm>
                    <a:off x="3546273" y="1917098"/>
                    <a:ext cx="18992" cy="1296384"/>
                  </a:xfrm>
                  <a:prstGeom prst="straightConnector1">
                    <a:avLst/>
                  </a:prstGeom>
                  <a:ln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直線矢印コネクタ 77">
                    <a:extLst>
                      <a:ext uri="{FF2B5EF4-FFF2-40B4-BE49-F238E27FC236}">
                        <a16:creationId xmlns:a16="http://schemas.microsoft.com/office/drawing/2014/main" id="{99F40B4C-58E1-DF47-A105-A823199C0DF1}"/>
                      </a:ext>
                    </a:extLst>
                  </p:cNvPr>
                  <p:cNvCxnSpPr/>
                  <p:nvPr/>
                </p:nvCxnSpPr>
                <p:spPr>
                  <a:xfrm>
                    <a:off x="3592026" y="1908134"/>
                    <a:ext cx="18992" cy="1296384"/>
                  </a:xfrm>
                  <a:prstGeom prst="straightConnector1">
                    <a:avLst/>
                  </a:prstGeom>
                  <a:ln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3" name="直線矢印コネクタ 72">
                  <a:extLst>
                    <a:ext uri="{FF2B5EF4-FFF2-40B4-BE49-F238E27FC236}">
                      <a16:creationId xmlns:a16="http://schemas.microsoft.com/office/drawing/2014/main" id="{4118AE2D-6FFD-E544-98D7-12BD6BC1D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48388" y="933707"/>
                  <a:ext cx="381698" cy="381697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線コネクタ 73">
                  <a:extLst>
                    <a:ext uri="{FF2B5EF4-FFF2-40B4-BE49-F238E27FC236}">
                      <a16:creationId xmlns:a16="http://schemas.microsoft.com/office/drawing/2014/main" id="{BD4948D2-E189-4047-BE87-79BAAA4A5CFE}"/>
                    </a:ext>
                  </a:extLst>
                </p:cNvPr>
                <p:cNvCxnSpPr/>
                <p:nvPr/>
              </p:nvCxnSpPr>
              <p:spPr>
                <a:xfrm>
                  <a:off x="5243099" y="1117764"/>
                  <a:ext cx="0" cy="120050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6BF332D7-DEF1-C643-B907-E8E7D13289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4605" y="733247"/>
                <a:ext cx="381414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4FAA5FFC-0901-9146-8CB1-9AF72A05E4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1390" y="731348"/>
                <a:ext cx="293216" cy="2932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327D3B9D-5C2A-9948-9D1E-5B51594376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31756" y="713768"/>
                <a:ext cx="296681" cy="28646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25914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暖かみのある青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 PowerPoint.potx" id="{BF113577-1131-F448-A2A3-0C7D3D354A6B}" vid="{27748D0C-8829-FC4F-9A3C-BA396BB5FCE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4694</TotalTime>
  <Words>99</Words>
  <Application>Microsoft Macintosh PowerPoint</Application>
  <PresentationFormat>画面に合わせる (4:3)</PresentationFormat>
  <Paragraphs>39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試料構造の説明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小松原　望</dc:creator>
  <cp:lastModifiedBy>小松原　望</cp:lastModifiedBy>
  <cp:revision>171</cp:revision>
  <cp:lastPrinted>2018-11-15T10:06:13Z</cp:lastPrinted>
  <dcterms:created xsi:type="dcterms:W3CDTF">2018-11-05T16:49:45Z</dcterms:created>
  <dcterms:modified xsi:type="dcterms:W3CDTF">2018-12-15T09:06:26Z</dcterms:modified>
</cp:coreProperties>
</file>