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4" r:id="rId3"/>
    <p:sldId id="262" r:id="rId4"/>
    <p:sldId id="279" r:id="rId5"/>
    <p:sldId id="268" r:id="rId6"/>
    <p:sldId id="269" r:id="rId7"/>
    <p:sldId id="280" r:id="rId8"/>
    <p:sldId id="270" r:id="rId9"/>
    <p:sldId id="271" r:id="rId10"/>
    <p:sldId id="272" r:id="rId11"/>
    <p:sldId id="273" r:id="rId12"/>
    <p:sldId id="278" r:id="rId13"/>
    <p:sldId id="274" r:id="rId14"/>
    <p:sldId id="275" r:id="rId15"/>
    <p:sldId id="276" r:id="rId16"/>
    <p:sldId id="277" r:id="rId17"/>
    <p:sldId id="281" r:id="rId18"/>
    <p:sldId id="282" r:id="rId19"/>
    <p:sldId id="283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o\Documents\work\data\180724_HighPumpForSubNsPuls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CAN-LD</a:t>
            </a:r>
            <a:endParaRPr lang="ja-JP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3051718509399347"/>
          <c:y val="7.9062773403324571E-2"/>
          <c:w val="0.65309134049042961"/>
          <c:h val="0.70127581310409959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Sheet1!$A$6:$A$31</c:f>
              <c:numCache>
                <c:formatCode>General</c:formatCode>
                <c:ptCount val="26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  <c:pt idx="24">
                  <c:v>50</c:v>
                </c:pt>
                <c:pt idx="25">
                  <c:v>60</c:v>
                </c:pt>
              </c:numCache>
            </c:numRef>
          </c:xVal>
          <c:yVal>
            <c:numRef>
              <c:f>Sheet1!$B$6:$B$31</c:f>
              <c:numCache>
                <c:formatCode>0.00E+00</c:formatCode>
                <c:ptCount val="26"/>
                <c:pt idx="0">
                  <c:v>6.8999999999999997E-9</c:v>
                </c:pt>
                <c:pt idx="1">
                  <c:v>2.4999999999999999E-8</c:v>
                </c:pt>
                <c:pt idx="2">
                  <c:v>5.8999999999999999E-8</c:v>
                </c:pt>
                <c:pt idx="3">
                  <c:v>1.14E-7</c:v>
                </c:pt>
                <c:pt idx="4">
                  <c:v>2.0800000000000001E-7</c:v>
                </c:pt>
                <c:pt idx="5">
                  <c:v>3.7599999999999998E-7</c:v>
                </c:pt>
                <c:pt idx="6">
                  <c:v>6.8899999999999999E-7</c:v>
                </c:pt>
                <c:pt idx="7">
                  <c:v>1.2950000000000001E-6</c:v>
                </c:pt>
                <c:pt idx="8">
                  <c:v>2.5399999999999998E-6</c:v>
                </c:pt>
                <c:pt idx="9">
                  <c:v>2.1999999999999999E-5</c:v>
                </c:pt>
                <c:pt idx="10">
                  <c:v>1.3200000000000001E-4</c:v>
                </c:pt>
                <c:pt idx="11">
                  <c:v>2.32E-4</c:v>
                </c:pt>
                <c:pt idx="12">
                  <c:v>3.48E-4</c:v>
                </c:pt>
                <c:pt idx="13">
                  <c:v>4.4999999999999999E-4</c:v>
                </c:pt>
                <c:pt idx="14">
                  <c:v>5.6999999999999998E-4</c:v>
                </c:pt>
                <c:pt idx="15">
                  <c:v>6.7000000000000002E-4</c:v>
                </c:pt>
                <c:pt idx="16">
                  <c:v>7.6999999999999996E-4</c:v>
                </c:pt>
                <c:pt idx="17">
                  <c:v>8.8000000000000003E-4</c:v>
                </c:pt>
                <c:pt idx="18">
                  <c:v>9.8999999999999999E-4</c:v>
                </c:pt>
                <c:pt idx="19">
                  <c:v>1.09E-3</c:v>
                </c:pt>
                <c:pt idx="20">
                  <c:v>1.204E-3</c:v>
                </c:pt>
                <c:pt idx="21">
                  <c:v>1.312E-3</c:v>
                </c:pt>
                <c:pt idx="22">
                  <c:v>1.42E-3</c:v>
                </c:pt>
                <c:pt idx="23">
                  <c:v>1.5200000000000001E-3</c:v>
                </c:pt>
                <c:pt idx="24">
                  <c:v>1.6199999999999999E-3</c:v>
                </c:pt>
                <c:pt idx="25">
                  <c:v>2.16E-3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CE1-4C79-B2AB-391E0897EC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189952"/>
        <c:axId val="174190528"/>
      </c:scatterChart>
      <c:valAx>
        <c:axId val="174189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cw current (mA)</a:t>
                </a:r>
                <a:endParaRPr lang="ja-JP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74190528"/>
        <c:crosses val="autoZero"/>
        <c:crossBetween val="midCat"/>
      </c:valAx>
      <c:valAx>
        <c:axId val="17419052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Power (W)</a:t>
                </a:r>
                <a:endParaRPr lang="ja-JP"/>
              </a:p>
            </c:rich>
          </c:tx>
          <c:overlay val="0"/>
        </c:title>
        <c:numFmt formatCode="0.00E+00" sourceLinked="1"/>
        <c:majorTickMark val="none"/>
        <c:minorTickMark val="none"/>
        <c:tickLblPos val="nextTo"/>
        <c:crossAx val="1741899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chart" Target="../charts/chart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069976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Gain switching for ~100-ps pulse</a:t>
            </a:r>
            <a:br>
              <a:rPr lang="en-US" sz="2800" b="1" dirty="0">
                <a:solidFill>
                  <a:srgbClr val="0000FF"/>
                </a:solidFill>
              </a:rPr>
            </a:br>
            <a:r>
              <a:rPr lang="en-US" sz="2800" b="1" dirty="0">
                <a:solidFill>
                  <a:srgbClr val="0000FF"/>
                </a:solidFill>
              </a:rPr>
              <a:t>(CAN LD and DBR-LD from </a:t>
            </a:r>
            <a:r>
              <a:rPr lang="en-US" sz="2800" b="1" dirty="0" err="1">
                <a:solidFill>
                  <a:srgbClr val="0000FF"/>
                </a:solidFill>
              </a:rPr>
              <a:t>Thorlabs</a:t>
            </a:r>
            <a:r>
              <a:rPr lang="en-US" sz="2800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0"/>
            <a:ext cx="9144000" cy="36108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Akiyama Lab meeting     </a:t>
            </a:r>
            <a:r>
              <a:rPr lang="en-US" sz="2800" b="1" i="1" dirty="0">
                <a:solidFill>
                  <a:srgbClr val="0000FF"/>
                </a:solidFill>
              </a:rPr>
              <a:t>(2018/</a:t>
            </a:r>
            <a:r>
              <a:rPr lang="en-US" altLang="zh-CN" sz="2800" b="1" i="1" dirty="0">
                <a:solidFill>
                  <a:srgbClr val="0000FF"/>
                </a:solidFill>
              </a:rPr>
              <a:t>08</a:t>
            </a:r>
            <a:r>
              <a:rPr lang="en-US" sz="2800" b="1" i="1" dirty="0">
                <a:solidFill>
                  <a:srgbClr val="0000FF"/>
                </a:solidFill>
              </a:rPr>
              <a:t>/</a:t>
            </a:r>
            <a:r>
              <a:rPr lang="en-US" altLang="zh-CN" sz="2800" b="1" i="1" dirty="0">
                <a:solidFill>
                  <a:srgbClr val="0000FF"/>
                </a:solidFill>
              </a:rPr>
              <a:t>09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</a:rPr>
              <a:t>Tao</a:t>
            </a:r>
            <a:r>
              <a:rPr lang="en-US" sz="2800" b="1" i="1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788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945575"/>
              </p:ext>
            </p:extLst>
          </p:nvPr>
        </p:nvGraphicFramePr>
        <p:xfrm>
          <a:off x="179512" y="1484784"/>
          <a:ext cx="4750787" cy="5384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Graph" r:id="rId3" imgW="2560320" imgH="2901600" progId="Origin50.Graph">
                  <p:embed/>
                </p:oleObj>
              </mc:Choice>
              <mc:Fallback>
                <p:oleObj name="Graph" r:id="rId3" imgW="256032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1484784"/>
                        <a:ext cx="4750787" cy="5384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512" y="717177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DBR-LD: </a:t>
            </a:r>
            <a:r>
              <a:rPr lang="en-US" b="1" dirty="0" err="1">
                <a:solidFill>
                  <a:srgbClr val="0000FF"/>
                </a:solidFill>
              </a:rPr>
              <a:t>cw</a:t>
            </a:r>
            <a:r>
              <a:rPr lang="en-US" b="1" dirty="0">
                <a:solidFill>
                  <a:srgbClr val="0000FF"/>
                </a:solidFill>
              </a:rPr>
              <a:t> low, pump </a:t>
            </a:r>
            <a:r>
              <a:rPr lang="en-US" b="1" dirty="0" err="1">
                <a:solidFill>
                  <a:srgbClr val="0000FF"/>
                </a:solidFill>
              </a:rPr>
              <a:t>ampl</a:t>
            </a:r>
            <a:r>
              <a:rPr lang="en-US" b="1" dirty="0">
                <a:solidFill>
                  <a:srgbClr val="0000FF"/>
                </a:solidFill>
              </a:rPr>
              <a:t>. max, width 0.5ns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514992"/>
              </p:ext>
            </p:extLst>
          </p:nvPr>
        </p:nvGraphicFramePr>
        <p:xfrm>
          <a:off x="4910560" y="1700808"/>
          <a:ext cx="4233440" cy="4960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Graph" r:id="rId5" imgW="2560320" imgH="3000960" progId="Origin50.Graph">
                  <p:embed/>
                </p:oleObj>
              </mc:Choice>
              <mc:Fallback>
                <p:oleObj name="Graph" r:id="rId5" imgW="256032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10560" y="1700808"/>
                        <a:ext cx="4233440" cy="4960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9144000" cy="36108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Akiyama Lab meeting     </a:t>
            </a:r>
            <a:r>
              <a:rPr lang="en-US" sz="2800" b="1" i="1" dirty="0">
                <a:solidFill>
                  <a:srgbClr val="0000FF"/>
                </a:solidFill>
              </a:rPr>
              <a:t>(2018/</a:t>
            </a:r>
            <a:r>
              <a:rPr lang="en-US" altLang="zh-CN" sz="2800" b="1" i="1" dirty="0">
                <a:solidFill>
                  <a:srgbClr val="0000FF"/>
                </a:solidFill>
              </a:rPr>
              <a:t>08</a:t>
            </a:r>
            <a:r>
              <a:rPr lang="en-US" sz="2800" b="1" i="1" dirty="0">
                <a:solidFill>
                  <a:srgbClr val="0000FF"/>
                </a:solidFill>
              </a:rPr>
              <a:t>/</a:t>
            </a:r>
            <a:r>
              <a:rPr lang="en-US" altLang="zh-CN" sz="2800" b="1" i="1" dirty="0">
                <a:solidFill>
                  <a:srgbClr val="0000FF"/>
                </a:solidFill>
              </a:rPr>
              <a:t>09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</a:rPr>
              <a:t>Tao</a:t>
            </a:r>
            <a:r>
              <a:rPr lang="en-US" sz="2800" b="1" i="1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371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923628"/>
              </p:ext>
            </p:extLst>
          </p:nvPr>
        </p:nvGraphicFramePr>
        <p:xfrm>
          <a:off x="683568" y="1268760"/>
          <a:ext cx="4608512" cy="5222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Graph" r:id="rId3" imgW="2560320" imgH="2901600" progId="Origin50.Graph">
                  <p:embed/>
                </p:oleObj>
              </mc:Choice>
              <mc:Fallback>
                <p:oleObj name="Graph" r:id="rId3" imgW="256032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1268760"/>
                        <a:ext cx="4608512" cy="5222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144000" cy="36108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Akiyama Lab meeting     </a:t>
            </a:r>
            <a:r>
              <a:rPr lang="en-US" sz="2800" b="1" i="1" dirty="0">
                <a:solidFill>
                  <a:srgbClr val="0000FF"/>
                </a:solidFill>
              </a:rPr>
              <a:t>(2018/</a:t>
            </a:r>
            <a:r>
              <a:rPr lang="en-US" altLang="zh-CN" sz="2800" b="1" i="1" dirty="0">
                <a:solidFill>
                  <a:srgbClr val="0000FF"/>
                </a:solidFill>
              </a:rPr>
              <a:t>08</a:t>
            </a:r>
            <a:r>
              <a:rPr lang="en-US" sz="2800" b="1" i="1" dirty="0">
                <a:solidFill>
                  <a:srgbClr val="0000FF"/>
                </a:solidFill>
              </a:rPr>
              <a:t>/01 </a:t>
            </a:r>
            <a:r>
              <a:rPr lang="en-US" altLang="zh-CN" sz="2800" b="1" i="1" dirty="0">
                <a:solidFill>
                  <a:srgbClr val="0000FF"/>
                </a:solidFill>
              </a:rPr>
              <a:t>Tao</a:t>
            </a:r>
            <a:r>
              <a:rPr lang="en-US" sz="2800" b="1" i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4128" y="836712"/>
            <a:ext cx="288032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Hints for sub-ns pulse generation (</a:t>
            </a:r>
            <a:r>
              <a:rPr lang="en-US" b="1" dirty="0" err="1">
                <a:solidFill>
                  <a:srgbClr val="0000FF"/>
                </a:solidFill>
              </a:rPr>
              <a:t>vs</a:t>
            </a:r>
            <a:r>
              <a:rPr lang="en-US" b="1" dirty="0">
                <a:solidFill>
                  <a:srgbClr val="0000FF"/>
                </a:solidFill>
              </a:rPr>
              <a:t> simulation)?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81969"/>
            <a:ext cx="2448272" cy="18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56176" y="296559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Pre-pump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32240" y="16288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Main pump</a:t>
            </a:r>
            <a:endParaRPr lang="en-US" b="1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1977"/>
            <a:ext cx="3528392" cy="294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9512" y="717177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DBR-LD: </a:t>
            </a:r>
            <a:r>
              <a:rPr lang="en-US" b="1" dirty="0" err="1">
                <a:solidFill>
                  <a:srgbClr val="0000FF"/>
                </a:solidFill>
              </a:rPr>
              <a:t>cw</a:t>
            </a:r>
            <a:r>
              <a:rPr lang="en-US" b="1" dirty="0">
                <a:solidFill>
                  <a:srgbClr val="0000FF"/>
                </a:solidFill>
              </a:rPr>
              <a:t> high, pump </a:t>
            </a:r>
            <a:r>
              <a:rPr lang="en-US" b="1" dirty="0" err="1">
                <a:solidFill>
                  <a:srgbClr val="0000FF"/>
                </a:solidFill>
              </a:rPr>
              <a:t>ampl</a:t>
            </a:r>
            <a:r>
              <a:rPr lang="en-US" b="1" dirty="0">
                <a:solidFill>
                  <a:srgbClr val="0000FF"/>
                </a:solidFill>
              </a:rPr>
              <a:t>. max, width 0.5ns</a:t>
            </a:r>
          </a:p>
        </p:txBody>
      </p:sp>
    </p:spTree>
    <p:extLst>
      <p:ext uri="{BB962C8B-B14F-4D97-AF65-F5344CB8AC3E}">
        <p14:creationId xmlns:p14="http://schemas.microsoft.com/office/powerpoint/2010/main" val="294198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FP-Pigtailed LD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9144000" cy="36108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Akiyama Lab meeting     </a:t>
            </a:r>
            <a:r>
              <a:rPr lang="en-US" sz="2800" b="1" i="1" dirty="0">
                <a:solidFill>
                  <a:srgbClr val="0000FF"/>
                </a:solidFill>
              </a:rPr>
              <a:t>(2018/</a:t>
            </a:r>
            <a:r>
              <a:rPr lang="en-US" altLang="zh-CN" sz="2800" b="1" i="1" dirty="0">
                <a:solidFill>
                  <a:srgbClr val="0000FF"/>
                </a:solidFill>
              </a:rPr>
              <a:t>08</a:t>
            </a:r>
            <a:r>
              <a:rPr lang="en-US" sz="2800" b="1" i="1" dirty="0">
                <a:solidFill>
                  <a:srgbClr val="0000FF"/>
                </a:solidFill>
              </a:rPr>
              <a:t>/</a:t>
            </a:r>
            <a:r>
              <a:rPr lang="en-US" altLang="zh-CN" sz="2800" b="1" i="1" dirty="0">
                <a:solidFill>
                  <a:srgbClr val="0000FF"/>
                </a:solidFill>
              </a:rPr>
              <a:t>09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</a:rPr>
              <a:t>Tao</a:t>
            </a:r>
            <a:r>
              <a:rPr lang="en-US" sz="2800" b="1" i="1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686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579498"/>
              </p:ext>
            </p:extLst>
          </p:nvPr>
        </p:nvGraphicFramePr>
        <p:xfrm>
          <a:off x="-108520" y="1120144"/>
          <a:ext cx="4896544" cy="5549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Graph" r:id="rId3" imgW="2560320" imgH="2901600" progId="Origin50.Graph">
                  <p:embed/>
                </p:oleObj>
              </mc:Choice>
              <mc:Fallback>
                <p:oleObj name="Graph" r:id="rId3" imgW="256032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08520" y="1120144"/>
                        <a:ext cx="4896544" cy="5549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408220"/>
              </p:ext>
            </p:extLst>
          </p:nvPr>
        </p:nvGraphicFramePr>
        <p:xfrm>
          <a:off x="4788024" y="1199376"/>
          <a:ext cx="4355976" cy="5104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Graph" r:id="rId5" imgW="2560320" imgH="3000960" progId="Origin50.Graph">
                  <p:embed/>
                </p:oleObj>
              </mc:Choice>
              <mc:Fallback>
                <p:oleObj name="Graph" r:id="rId5" imgW="256032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8024" y="1199376"/>
                        <a:ext cx="4355976" cy="5104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144000" cy="36108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Akiyama Lab meeting     </a:t>
            </a:r>
            <a:r>
              <a:rPr lang="en-US" sz="2800" b="1" i="1" dirty="0">
                <a:solidFill>
                  <a:srgbClr val="0000FF"/>
                </a:solidFill>
              </a:rPr>
              <a:t>(2018/</a:t>
            </a:r>
            <a:r>
              <a:rPr lang="en-US" altLang="zh-CN" sz="2800" b="1" i="1" dirty="0">
                <a:solidFill>
                  <a:srgbClr val="0000FF"/>
                </a:solidFill>
              </a:rPr>
              <a:t>08</a:t>
            </a:r>
            <a:r>
              <a:rPr lang="en-US" sz="2800" b="1" i="1" dirty="0">
                <a:solidFill>
                  <a:srgbClr val="0000FF"/>
                </a:solidFill>
              </a:rPr>
              <a:t>/</a:t>
            </a:r>
            <a:r>
              <a:rPr lang="en-US" altLang="zh-CN" sz="2800" b="1" i="1" dirty="0">
                <a:solidFill>
                  <a:srgbClr val="0000FF"/>
                </a:solidFill>
              </a:rPr>
              <a:t>09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</a:rPr>
              <a:t>Tao</a:t>
            </a:r>
            <a:r>
              <a:rPr lang="en-US" sz="2800" b="1" i="1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509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689778"/>
              </p:ext>
            </p:extLst>
          </p:nvPr>
        </p:nvGraphicFramePr>
        <p:xfrm>
          <a:off x="32084" y="908720"/>
          <a:ext cx="5004048" cy="567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Graph" r:id="rId3" imgW="2560320" imgH="2901600" progId="Origin50.Graph">
                  <p:embed/>
                </p:oleObj>
              </mc:Choice>
              <mc:Fallback>
                <p:oleObj name="Graph" r:id="rId3" imgW="256032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84" y="908720"/>
                        <a:ext cx="5004048" cy="5671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583631"/>
              </p:ext>
            </p:extLst>
          </p:nvPr>
        </p:nvGraphicFramePr>
        <p:xfrm>
          <a:off x="4355976" y="980728"/>
          <a:ext cx="4392488" cy="5146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Graph" r:id="rId5" imgW="2560320" imgH="3000960" progId="Origin50.Graph">
                  <p:embed/>
                </p:oleObj>
              </mc:Choice>
              <mc:Fallback>
                <p:oleObj name="Graph" r:id="rId5" imgW="256032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5976" y="980728"/>
                        <a:ext cx="4392488" cy="5146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9144000" cy="36108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Akiyama Lab meeting     </a:t>
            </a:r>
            <a:r>
              <a:rPr lang="en-US" sz="2800" b="1" i="1" dirty="0">
                <a:solidFill>
                  <a:srgbClr val="0000FF"/>
                </a:solidFill>
              </a:rPr>
              <a:t>(2018/</a:t>
            </a:r>
            <a:r>
              <a:rPr lang="en-US" altLang="zh-CN" sz="2800" b="1" i="1" dirty="0">
                <a:solidFill>
                  <a:srgbClr val="0000FF"/>
                </a:solidFill>
              </a:rPr>
              <a:t>08</a:t>
            </a:r>
            <a:r>
              <a:rPr lang="en-US" sz="2800" b="1" i="1" dirty="0">
                <a:solidFill>
                  <a:srgbClr val="0000FF"/>
                </a:solidFill>
              </a:rPr>
              <a:t>/</a:t>
            </a:r>
            <a:r>
              <a:rPr lang="en-US" altLang="zh-CN" sz="2800" b="1" i="1" dirty="0">
                <a:solidFill>
                  <a:srgbClr val="0000FF"/>
                </a:solidFill>
              </a:rPr>
              <a:t>09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</a:rPr>
              <a:t>Tao</a:t>
            </a:r>
            <a:r>
              <a:rPr lang="en-US" sz="2800" b="1" i="1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6648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582400"/>
              </p:ext>
            </p:extLst>
          </p:nvPr>
        </p:nvGraphicFramePr>
        <p:xfrm>
          <a:off x="4323245" y="772689"/>
          <a:ext cx="4809504" cy="563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Graph" r:id="rId3" imgW="2560320" imgH="3000960" progId="Origin50.Graph">
                  <p:embed/>
                </p:oleObj>
              </mc:Choice>
              <mc:Fallback>
                <p:oleObj name="Graph" r:id="rId3" imgW="256032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3245" y="772689"/>
                        <a:ext cx="4809504" cy="563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859055"/>
              </p:ext>
            </p:extLst>
          </p:nvPr>
        </p:nvGraphicFramePr>
        <p:xfrm>
          <a:off x="179512" y="844697"/>
          <a:ext cx="5076056" cy="575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Graph" r:id="rId5" imgW="2560320" imgH="2901600" progId="Origin50.Graph">
                  <p:embed/>
                </p:oleObj>
              </mc:Choice>
              <mc:Fallback>
                <p:oleObj name="Graph" r:id="rId5" imgW="256032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512" y="844697"/>
                        <a:ext cx="5076056" cy="5752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9144000" cy="36108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Akiyama Lab meeting     </a:t>
            </a:r>
            <a:r>
              <a:rPr lang="en-US" sz="2800" b="1" i="1" dirty="0">
                <a:solidFill>
                  <a:srgbClr val="0000FF"/>
                </a:solidFill>
              </a:rPr>
              <a:t>(2018/</a:t>
            </a:r>
            <a:r>
              <a:rPr lang="en-US" altLang="zh-CN" sz="2800" b="1" i="1" dirty="0">
                <a:solidFill>
                  <a:srgbClr val="0000FF"/>
                </a:solidFill>
              </a:rPr>
              <a:t>08</a:t>
            </a:r>
            <a:r>
              <a:rPr lang="en-US" sz="2800" b="1" i="1" dirty="0">
                <a:solidFill>
                  <a:srgbClr val="0000FF"/>
                </a:solidFill>
              </a:rPr>
              <a:t>/</a:t>
            </a:r>
            <a:r>
              <a:rPr lang="en-US" altLang="zh-CN" sz="2800" b="1" i="1" dirty="0">
                <a:solidFill>
                  <a:srgbClr val="0000FF"/>
                </a:solidFill>
              </a:rPr>
              <a:t>09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</a:rPr>
              <a:t>Tao</a:t>
            </a:r>
            <a:r>
              <a:rPr lang="en-US" sz="2800" b="1" i="1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117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70492"/>
              </p:ext>
            </p:extLst>
          </p:nvPr>
        </p:nvGraphicFramePr>
        <p:xfrm>
          <a:off x="-36512" y="908720"/>
          <a:ext cx="4680520" cy="619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Graph" r:id="rId3" imgW="2194560" imgH="2901600" progId="Origin50.Graph">
                  <p:embed/>
                </p:oleObj>
              </mc:Choice>
              <mc:Fallback>
                <p:oleObj name="Graph" r:id="rId3" imgW="219456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6512" y="908720"/>
                        <a:ext cx="4680520" cy="619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869940"/>
              </p:ext>
            </p:extLst>
          </p:nvPr>
        </p:nvGraphicFramePr>
        <p:xfrm>
          <a:off x="4530424" y="1148705"/>
          <a:ext cx="4650088" cy="5448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Graph" r:id="rId5" imgW="2560320" imgH="3000960" progId="Origin50.Graph">
                  <p:embed/>
                </p:oleObj>
              </mc:Choice>
              <mc:Fallback>
                <p:oleObj name="Graph" r:id="rId5" imgW="256032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0424" y="1148705"/>
                        <a:ext cx="4650088" cy="5448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9144000" cy="36108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Akiyama Lab meeting     </a:t>
            </a:r>
            <a:r>
              <a:rPr lang="en-US" sz="2800" b="1" i="1" dirty="0">
                <a:solidFill>
                  <a:srgbClr val="0000FF"/>
                </a:solidFill>
              </a:rPr>
              <a:t>(2018/</a:t>
            </a:r>
            <a:r>
              <a:rPr lang="en-US" altLang="zh-CN" sz="2800" b="1" i="1" dirty="0">
                <a:solidFill>
                  <a:srgbClr val="0000FF"/>
                </a:solidFill>
              </a:rPr>
              <a:t>08</a:t>
            </a:r>
            <a:r>
              <a:rPr lang="en-US" sz="2800" b="1" i="1" dirty="0">
                <a:solidFill>
                  <a:srgbClr val="0000FF"/>
                </a:solidFill>
              </a:rPr>
              <a:t>/</a:t>
            </a:r>
            <a:r>
              <a:rPr lang="en-US" altLang="zh-CN" sz="2800" b="1" i="1" dirty="0">
                <a:solidFill>
                  <a:srgbClr val="0000FF"/>
                </a:solidFill>
              </a:rPr>
              <a:t>09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</a:rPr>
              <a:t>Tao</a:t>
            </a:r>
            <a:r>
              <a:rPr lang="en-US" sz="2800" b="1" i="1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538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of the QD LD</a:t>
            </a:r>
            <a:endParaRPr 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973909"/>
              </p:ext>
            </p:extLst>
          </p:nvPr>
        </p:nvGraphicFramePr>
        <p:xfrm>
          <a:off x="-108520" y="764704"/>
          <a:ext cx="8553477" cy="6006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Graph" r:id="rId3" imgW="4132440" imgH="2901600" progId="Origin50.Graph">
                  <p:embed/>
                </p:oleObj>
              </mc:Choice>
              <mc:Fallback>
                <p:oleObj name="Graph" r:id="rId3" imgW="413244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08520" y="764704"/>
                        <a:ext cx="8553477" cy="6006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144000" cy="36108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Akiyama Lab meeting     </a:t>
            </a:r>
            <a:r>
              <a:rPr lang="en-US" sz="2800" b="1" i="1" dirty="0">
                <a:solidFill>
                  <a:srgbClr val="0000FF"/>
                </a:solidFill>
              </a:rPr>
              <a:t>(2018/</a:t>
            </a:r>
            <a:r>
              <a:rPr lang="en-US" altLang="zh-CN" sz="2800" b="1" i="1" dirty="0">
                <a:solidFill>
                  <a:srgbClr val="0000FF"/>
                </a:solidFill>
              </a:rPr>
              <a:t>08</a:t>
            </a:r>
            <a:r>
              <a:rPr lang="en-US" sz="2800" b="1" i="1" dirty="0">
                <a:solidFill>
                  <a:srgbClr val="0000FF"/>
                </a:solidFill>
              </a:rPr>
              <a:t>/</a:t>
            </a:r>
            <a:r>
              <a:rPr lang="en-US" altLang="zh-CN" sz="2800" b="1" i="1" dirty="0">
                <a:solidFill>
                  <a:srgbClr val="0000FF"/>
                </a:solidFill>
              </a:rPr>
              <a:t>09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</a:rPr>
              <a:t>Tao</a:t>
            </a:r>
            <a:r>
              <a:rPr lang="en-US" sz="2800" b="1" i="1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008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619430"/>
              </p:ext>
            </p:extLst>
          </p:nvPr>
        </p:nvGraphicFramePr>
        <p:xfrm>
          <a:off x="0" y="836712"/>
          <a:ext cx="4896544" cy="5549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Graph" r:id="rId3" imgW="2560320" imgH="2901600" progId="Origin50.Graph">
                  <p:embed/>
                </p:oleObj>
              </mc:Choice>
              <mc:Fallback>
                <p:oleObj name="Graph" r:id="rId3" imgW="256032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836712"/>
                        <a:ext cx="4896544" cy="5549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522908"/>
              </p:ext>
            </p:extLst>
          </p:nvPr>
        </p:nvGraphicFramePr>
        <p:xfrm>
          <a:off x="4992924" y="1052736"/>
          <a:ext cx="4547628" cy="532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Graph" r:id="rId5" imgW="2560320" imgH="3000960" progId="Origin50.Graph">
                  <p:embed/>
                </p:oleObj>
              </mc:Choice>
              <mc:Fallback>
                <p:oleObj name="Graph" r:id="rId5" imgW="256032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92924" y="1052736"/>
                        <a:ext cx="4547628" cy="5328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9144000" cy="36108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Akiyama Lab meeting     </a:t>
            </a:r>
            <a:r>
              <a:rPr lang="en-US" sz="2800" b="1" i="1" dirty="0">
                <a:solidFill>
                  <a:srgbClr val="0000FF"/>
                </a:solidFill>
              </a:rPr>
              <a:t>(2018/</a:t>
            </a:r>
            <a:r>
              <a:rPr lang="en-US" altLang="zh-CN" sz="2800" b="1" i="1" dirty="0">
                <a:solidFill>
                  <a:srgbClr val="0000FF"/>
                </a:solidFill>
              </a:rPr>
              <a:t>08</a:t>
            </a:r>
            <a:r>
              <a:rPr lang="en-US" sz="2800" b="1" i="1" dirty="0">
                <a:solidFill>
                  <a:srgbClr val="0000FF"/>
                </a:solidFill>
              </a:rPr>
              <a:t>/</a:t>
            </a:r>
            <a:r>
              <a:rPr lang="en-US" altLang="zh-CN" sz="2800" b="1" i="1" dirty="0">
                <a:solidFill>
                  <a:srgbClr val="0000FF"/>
                </a:solidFill>
              </a:rPr>
              <a:t>09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</a:rPr>
              <a:t>Tao</a:t>
            </a:r>
            <a:r>
              <a:rPr lang="en-US" sz="2800" b="1" i="1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9841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803592"/>
              </p:ext>
            </p:extLst>
          </p:nvPr>
        </p:nvGraphicFramePr>
        <p:xfrm>
          <a:off x="395536" y="1187429"/>
          <a:ext cx="8064896" cy="5663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Graph" r:id="rId3" imgW="4132440" imgH="2901600" progId="Origin50.Graph">
                  <p:embed/>
                </p:oleObj>
              </mc:Choice>
              <mc:Fallback>
                <p:oleObj name="Graph" r:id="rId3" imgW="413244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1187429"/>
                        <a:ext cx="8064896" cy="5663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144000" cy="36108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Akiyama Lab meeting     </a:t>
            </a:r>
            <a:r>
              <a:rPr lang="en-US" sz="2800" b="1" i="1" dirty="0">
                <a:solidFill>
                  <a:srgbClr val="0000FF"/>
                </a:solidFill>
              </a:rPr>
              <a:t>(2018/</a:t>
            </a:r>
            <a:r>
              <a:rPr lang="en-US" altLang="zh-CN" sz="2800" b="1" i="1" dirty="0">
                <a:solidFill>
                  <a:srgbClr val="0000FF"/>
                </a:solidFill>
              </a:rPr>
              <a:t>08</a:t>
            </a:r>
            <a:r>
              <a:rPr lang="en-US" sz="2800" b="1" i="1" dirty="0">
                <a:solidFill>
                  <a:srgbClr val="0000FF"/>
                </a:solidFill>
              </a:rPr>
              <a:t>/</a:t>
            </a:r>
            <a:r>
              <a:rPr lang="en-US" altLang="zh-CN" sz="2800" b="1" i="1" dirty="0">
                <a:solidFill>
                  <a:srgbClr val="0000FF"/>
                </a:solidFill>
              </a:rPr>
              <a:t>09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</a:rPr>
              <a:t>Tao</a:t>
            </a:r>
            <a:r>
              <a:rPr lang="en-US" sz="2800" b="1" i="1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487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杖形箭头 3"/>
          <p:cNvSpPr/>
          <p:nvPr/>
        </p:nvSpPr>
        <p:spPr>
          <a:xfrm rot="16200000" flipH="1" flipV="1">
            <a:off x="5562111" y="3694965"/>
            <a:ext cx="1476164" cy="864095"/>
          </a:xfrm>
          <a:prstGeom prst="uturnArrow">
            <a:avLst>
              <a:gd name="adj1" fmla="val 22134"/>
              <a:gd name="adj2" fmla="val 17257"/>
              <a:gd name="adj3" fmla="val 28227"/>
              <a:gd name="adj4" fmla="val 43750"/>
              <a:gd name="adj5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2988820"/>
            <a:ext cx="4968552" cy="106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90" y="1116612"/>
            <a:ext cx="2530475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手杖形箭头 6"/>
          <p:cNvSpPr/>
          <p:nvPr/>
        </p:nvSpPr>
        <p:spPr>
          <a:xfrm rot="16200000" flipH="1">
            <a:off x="953599" y="1998711"/>
            <a:ext cx="1476164" cy="2016224"/>
          </a:xfrm>
          <a:prstGeom prst="uturnArrow">
            <a:avLst>
              <a:gd name="adj1" fmla="val 16622"/>
              <a:gd name="adj2" fmla="val 17257"/>
              <a:gd name="adj3" fmla="val 28227"/>
              <a:gd name="adj4" fmla="val 43750"/>
              <a:gd name="adj5" fmla="val 43821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圆柱形 7"/>
          <p:cNvSpPr/>
          <p:nvPr/>
        </p:nvSpPr>
        <p:spPr>
          <a:xfrm rot="16200000">
            <a:off x="5271530" y="4273578"/>
            <a:ext cx="401142" cy="936104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肘形连接符 8"/>
          <p:cNvCxnSpPr/>
          <p:nvPr/>
        </p:nvCxnSpPr>
        <p:spPr>
          <a:xfrm rot="10800000" flipV="1">
            <a:off x="4085947" y="4759629"/>
            <a:ext cx="972106" cy="285484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10800000">
            <a:off x="4067946" y="4541058"/>
            <a:ext cx="1008110" cy="216024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753" y="4284964"/>
            <a:ext cx="1728192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Spectrometer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9753" y="4829090"/>
            <a:ext cx="1728192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HS-</a:t>
            </a:r>
            <a:r>
              <a:rPr lang="en-US" sz="2000" b="1" dirty="0" err="1">
                <a:solidFill>
                  <a:schemeClr val="bg1"/>
                </a:solidFill>
              </a:rPr>
              <a:t>Osc</a:t>
            </a:r>
            <a:r>
              <a:rPr lang="en-US" sz="2000" b="1" dirty="0">
                <a:solidFill>
                  <a:schemeClr val="bg1"/>
                </a:solidFill>
              </a:rPr>
              <a:t>. Scope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8065" y="45410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52121" y="33395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Fiber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34382" y="326695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CAN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LD</a:t>
            </a:r>
          </a:p>
        </p:txBody>
      </p:sp>
      <p:sp>
        <p:nvSpPr>
          <p:cNvPr id="16" name="矩形 15"/>
          <p:cNvSpPr/>
          <p:nvPr/>
        </p:nvSpPr>
        <p:spPr>
          <a:xfrm>
            <a:off x="6372201" y="2068612"/>
            <a:ext cx="864097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</a:t>
            </a:r>
          </a:p>
        </p:txBody>
      </p:sp>
      <p:sp>
        <p:nvSpPr>
          <p:cNvPr id="17" name="矩形 16"/>
          <p:cNvSpPr/>
          <p:nvPr/>
        </p:nvSpPr>
        <p:spPr>
          <a:xfrm>
            <a:off x="4968045" y="2073622"/>
            <a:ext cx="100811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Amp</a:t>
            </a:r>
          </a:p>
        </p:txBody>
      </p:sp>
      <p:sp>
        <p:nvSpPr>
          <p:cNvPr id="18" name="矩形 17"/>
          <p:cNvSpPr/>
          <p:nvPr/>
        </p:nvSpPr>
        <p:spPr>
          <a:xfrm>
            <a:off x="7524328" y="2073622"/>
            <a:ext cx="1008112" cy="5796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PG</a:t>
            </a:r>
          </a:p>
        </p:txBody>
      </p:sp>
      <p:sp>
        <p:nvSpPr>
          <p:cNvPr id="20" name="左箭头 19"/>
          <p:cNvSpPr/>
          <p:nvPr/>
        </p:nvSpPr>
        <p:spPr>
          <a:xfrm>
            <a:off x="6022596" y="2212628"/>
            <a:ext cx="216024" cy="288032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左箭头 20"/>
          <p:cNvSpPr/>
          <p:nvPr/>
        </p:nvSpPr>
        <p:spPr>
          <a:xfrm>
            <a:off x="7308304" y="2217638"/>
            <a:ext cx="216024" cy="288032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459" y="5221709"/>
            <a:ext cx="2287215" cy="147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79512" y="50861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Setup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5229200"/>
            <a:ext cx="53285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Bias-T used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No impedance matching parts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Maximum pump amplitude after Amp.: ~37V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Focusing on single GS peak from LD</a:t>
            </a:r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>
            <a:off x="0" y="0"/>
            <a:ext cx="9144000" cy="36108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Akiyama Lab meeting     </a:t>
            </a:r>
            <a:r>
              <a:rPr lang="en-US" sz="2800" b="1" i="1" dirty="0">
                <a:solidFill>
                  <a:srgbClr val="0000FF"/>
                </a:solidFill>
              </a:rPr>
              <a:t>(2018/</a:t>
            </a:r>
            <a:r>
              <a:rPr lang="en-US" altLang="zh-CN" sz="2800" b="1" i="1" dirty="0">
                <a:solidFill>
                  <a:srgbClr val="0000FF"/>
                </a:solidFill>
              </a:rPr>
              <a:t>08</a:t>
            </a:r>
            <a:r>
              <a:rPr lang="en-US" sz="2800" b="1" i="1" dirty="0">
                <a:solidFill>
                  <a:srgbClr val="0000FF"/>
                </a:solidFill>
              </a:rPr>
              <a:t>/</a:t>
            </a:r>
            <a:r>
              <a:rPr lang="en-US" altLang="zh-CN" sz="2800" b="1" i="1" dirty="0">
                <a:solidFill>
                  <a:srgbClr val="0000FF"/>
                </a:solidFill>
              </a:rPr>
              <a:t>09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</a:rPr>
              <a:t>Tao</a:t>
            </a:r>
            <a:r>
              <a:rPr lang="en-US" sz="2800" b="1" i="1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343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736164"/>
              </p:ext>
            </p:extLst>
          </p:nvPr>
        </p:nvGraphicFramePr>
        <p:xfrm>
          <a:off x="-7639" y="1412776"/>
          <a:ext cx="5299719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Graph" r:id="rId3" imgW="2926080" imgH="2901600" progId="Origin50.Graph">
                  <p:embed/>
                </p:oleObj>
              </mc:Choice>
              <mc:Fallback>
                <p:oleObj name="Graph" r:id="rId3" imgW="292608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639" y="1412776"/>
                        <a:ext cx="5299719" cy="5256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5444" y="69269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CAN-LD: </a:t>
            </a:r>
            <a:r>
              <a:rPr lang="en-US" b="1" dirty="0" err="1">
                <a:solidFill>
                  <a:srgbClr val="0000FF"/>
                </a:solidFill>
              </a:rPr>
              <a:t>cw</a:t>
            </a:r>
            <a:r>
              <a:rPr lang="en-US" b="1" dirty="0">
                <a:solidFill>
                  <a:srgbClr val="0000FF"/>
                </a:solidFill>
              </a:rPr>
              <a:t> off, high pump amplitude, width variation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29521"/>
              </p:ext>
            </p:extLst>
          </p:nvPr>
        </p:nvGraphicFramePr>
        <p:xfrm>
          <a:off x="5209293" y="1844824"/>
          <a:ext cx="3934707" cy="4610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Graph" r:id="rId5" imgW="2560320" imgH="3000960" progId="Origin50.Graph">
                  <p:embed/>
                </p:oleObj>
              </mc:Choice>
              <mc:Fallback>
                <p:oleObj name="Graph" r:id="rId5" imgW="256032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09293" y="1844824"/>
                        <a:ext cx="3934707" cy="4610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9144000" cy="36108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Akiyama Lab meeting     </a:t>
            </a:r>
            <a:r>
              <a:rPr lang="en-US" sz="2800" b="1" i="1" dirty="0">
                <a:solidFill>
                  <a:srgbClr val="0000FF"/>
                </a:solidFill>
              </a:rPr>
              <a:t>(2018/</a:t>
            </a:r>
            <a:r>
              <a:rPr lang="en-US" altLang="zh-CN" sz="2800" b="1" i="1" dirty="0">
                <a:solidFill>
                  <a:srgbClr val="0000FF"/>
                </a:solidFill>
              </a:rPr>
              <a:t>08</a:t>
            </a:r>
            <a:r>
              <a:rPr lang="en-US" sz="2800" b="1" i="1" dirty="0">
                <a:solidFill>
                  <a:srgbClr val="0000FF"/>
                </a:solidFill>
              </a:rPr>
              <a:t>/</a:t>
            </a:r>
            <a:r>
              <a:rPr lang="en-US" altLang="zh-CN" sz="2800" b="1" i="1" dirty="0">
                <a:solidFill>
                  <a:srgbClr val="0000FF"/>
                </a:solidFill>
              </a:rPr>
              <a:t>09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</a:rPr>
              <a:t>Tao</a:t>
            </a:r>
            <a:r>
              <a:rPr lang="en-US" sz="2800" b="1" i="1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782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987435"/>
              </p:ext>
            </p:extLst>
          </p:nvPr>
        </p:nvGraphicFramePr>
        <p:xfrm>
          <a:off x="4499992" y="1412776"/>
          <a:ext cx="4353040" cy="510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Graph" r:id="rId3" imgW="2560320" imgH="3000960" progId="Origin50.Graph">
                  <p:embed/>
                </p:oleObj>
              </mc:Choice>
              <mc:Fallback>
                <p:oleObj name="Graph" r:id="rId3" imgW="256032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9992" y="1412776"/>
                        <a:ext cx="4353040" cy="510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037101"/>
              </p:ext>
            </p:extLst>
          </p:nvPr>
        </p:nvGraphicFramePr>
        <p:xfrm>
          <a:off x="179512" y="1446392"/>
          <a:ext cx="4392488" cy="4977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Graph" r:id="rId5" imgW="2560320" imgH="2901600" progId="Origin50.Graph">
                  <p:embed/>
                </p:oleObj>
              </mc:Choice>
              <mc:Fallback>
                <p:oleObj name="Graph" r:id="rId5" imgW="256032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512" y="1446392"/>
                        <a:ext cx="4392488" cy="4977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9144000" cy="36108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Akiyama Lab meeting     </a:t>
            </a:r>
            <a:r>
              <a:rPr lang="en-US" sz="2800" b="1" i="1" dirty="0">
                <a:solidFill>
                  <a:srgbClr val="0000FF"/>
                </a:solidFill>
              </a:rPr>
              <a:t>(2018/</a:t>
            </a:r>
            <a:r>
              <a:rPr lang="en-US" altLang="zh-CN" sz="2800" b="1" i="1" dirty="0">
                <a:solidFill>
                  <a:srgbClr val="0000FF"/>
                </a:solidFill>
              </a:rPr>
              <a:t>08</a:t>
            </a:r>
            <a:r>
              <a:rPr lang="en-US" sz="2800" b="1" i="1" dirty="0">
                <a:solidFill>
                  <a:srgbClr val="0000FF"/>
                </a:solidFill>
              </a:rPr>
              <a:t>/</a:t>
            </a:r>
            <a:r>
              <a:rPr lang="en-US" altLang="zh-CN" sz="2800" b="1" i="1" dirty="0">
                <a:solidFill>
                  <a:srgbClr val="0000FF"/>
                </a:solidFill>
              </a:rPr>
              <a:t>09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</a:rPr>
              <a:t>Tao</a:t>
            </a:r>
            <a:r>
              <a:rPr lang="en-US" sz="2800" b="1" i="1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279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149317"/>
              </p:ext>
            </p:extLst>
          </p:nvPr>
        </p:nvGraphicFramePr>
        <p:xfrm>
          <a:off x="755576" y="764704"/>
          <a:ext cx="3528392" cy="18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127349"/>
              </p:ext>
            </p:extLst>
          </p:nvPr>
        </p:nvGraphicFramePr>
        <p:xfrm>
          <a:off x="5580112" y="3429000"/>
          <a:ext cx="3184577" cy="3609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Graph" r:id="rId4" imgW="2560320" imgH="2901600" progId="Origin50.Graph">
                  <p:embed/>
                </p:oleObj>
              </mc:Choice>
              <mc:Fallback>
                <p:oleObj name="Graph" r:id="rId4" imgW="256032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0112" y="3429000"/>
                        <a:ext cx="3184577" cy="3609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32336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CAN-LD: </a:t>
            </a:r>
            <a:r>
              <a:rPr lang="en-US" b="1" dirty="0" err="1">
                <a:solidFill>
                  <a:srgbClr val="0000FF"/>
                </a:solidFill>
              </a:rPr>
              <a:t>cw</a:t>
            </a:r>
            <a:r>
              <a:rPr lang="en-US" b="1" dirty="0">
                <a:solidFill>
                  <a:srgbClr val="0000FF"/>
                </a:solidFill>
              </a:rPr>
              <a:t> variation, high pump amplitude, width 0.5ns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369955"/>
              </p:ext>
            </p:extLst>
          </p:nvPr>
        </p:nvGraphicFramePr>
        <p:xfrm>
          <a:off x="5580112" y="365960"/>
          <a:ext cx="2956644" cy="3351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Graph" r:id="rId6" imgW="2560320" imgH="2901600" progId="Origin50.Graph">
                  <p:embed/>
                </p:oleObj>
              </mc:Choice>
              <mc:Fallback>
                <p:oleObj name="Graph" r:id="rId6" imgW="2560320" imgH="2901600" progId="Origin50.Graph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65960"/>
                        <a:ext cx="2956644" cy="3351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0" y="0"/>
            <a:ext cx="9144000" cy="36108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Akiyama Lab meeting     </a:t>
            </a:r>
            <a:r>
              <a:rPr lang="en-US" sz="2800" b="1" i="1" dirty="0">
                <a:solidFill>
                  <a:srgbClr val="0000FF"/>
                </a:solidFill>
              </a:rPr>
              <a:t>(2018/</a:t>
            </a:r>
            <a:r>
              <a:rPr lang="en-US" altLang="zh-CN" sz="2800" b="1" i="1" dirty="0">
                <a:solidFill>
                  <a:srgbClr val="0000FF"/>
                </a:solidFill>
              </a:rPr>
              <a:t>08</a:t>
            </a:r>
            <a:r>
              <a:rPr lang="en-US" sz="2800" b="1" i="1" dirty="0">
                <a:solidFill>
                  <a:srgbClr val="0000FF"/>
                </a:solidFill>
              </a:rPr>
              <a:t>/01 </a:t>
            </a:r>
            <a:r>
              <a:rPr lang="en-US" altLang="zh-CN" sz="2800" b="1" i="1" dirty="0">
                <a:solidFill>
                  <a:srgbClr val="0000FF"/>
                </a:solidFill>
              </a:rPr>
              <a:t>Tao</a:t>
            </a:r>
            <a:r>
              <a:rPr lang="en-US" sz="2800" b="1" i="1" dirty="0">
                <a:solidFill>
                  <a:srgbClr val="0000FF"/>
                </a:solidFill>
              </a:rPr>
              <a:t>)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035265"/>
              </p:ext>
            </p:extLst>
          </p:nvPr>
        </p:nvGraphicFramePr>
        <p:xfrm>
          <a:off x="929934" y="2852936"/>
          <a:ext cx="3672408" cy="430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Graph" r:id="rId8" imgW="2560320" imgH="3000960" progId="Origin50.Graph">
                  <p:embed/>
                </p:oleObj>
              </mc:Choice>
              <mc:Fallback>
                <p:oleObj name="Graph" r:id="rId8" imgW="256032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9934" y="2852936"/>
                        <a:ext cx="3672408" cy="4303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01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905720"/>
              </p:ext>
            </p:extLst>
          </p:nvPr>
        </p:nvGraphicFramePr>
        <p:xfrm>
          <a:off x="-8780" y="2132856"/>
          <a:ext cx="5442720" cy="4797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Graph" r:id="rId3" imgW="3291840" imgH="2901600" progId="Origin50.Graph">
                  <p:embed/>
                </p:oleObj>
              </mc:Choice>
              <mc:Fallback>
                <p:oleObj name="Graph" r:id="rId3" imgW="329184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8780" y="2132856"/>
                        <a:ext cx="5442720" cy="4797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76470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CAN-LD: </a:t>
            </a:r>
            <a:r>
              <a:rPr lang="en-US" b="1" dirty="0" err="1">
                <a:solidFill>
                  <a:srgbClr val="0000FF"/>
                </a:solidFill>
              </a:rPr>
              <a:t>cw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@threshold</a:t>
            </a:r>
            <a:r>
              <a:rPr lang="en-US" b="1" dirty="0">
                <a:solidFill>
                  <a:srgbClr val="0000FF"/>
                </a:solidFill>
              </a:rPr>
              <a:t>, high pump amplitude, width 0.5ns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6176" y="1196752"/>
            <a:ext cx="288032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Hints for sub-ns pulse generation (</a:t>
            </a:r>
            <a:r>
              <a:rPr lang="en-US" b="1" dirty="0" err="1">
                <a:solidFill>
                  <a:srgbClr val="0000FF"/>
                </a:solidFill>
              </a:rPr>
              <a:t>vs</a:t>
            </a:r>
            <a:r>
              <a:rPr lang="en-US" b="1" dirty="0">
                <a:solidFill>
                  <a:srgbClr val="0000FF"/>
                </a:solidFill>
              </a:rPr>
              <a:t> simulation)?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3717032"/>
            <a:ext cx="3717473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53977"/>
            <a:ext cx="2448272" cy="18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64288" y="17635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Main pump</a:t>
            </a:r>
            <a:endParaRPr lang="en-US" b="1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0" y="0"/>
            <a:ext cx="9144000" cy="36108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Akiyama Lab meeting     </a:t>
            </a:r>
            <a:r>
              <a:rPr lang="en-US" sz="2800" b="1" i="1" dirty="0">
                <a:solidFill>
                  <a:srgbClr val="0000FF"/>
                </a:solidFill>
              </a:rPr>
              <a:t>(2018/</a:t>
            </a:r>
            <a:r>
              <a:rPr lang="en-US" altLang="zh-CN" sz="2800" b="1" i="1" dirty="0">
                <a:solidFill>
                  <a:srgbClr val="0000FF"/>
                </a:solidFill>
              </a:rPr>
              <a:t>08</a:t>
            </a:r>
            <a:r>
              <a:rPr lang="en-US" sz="2800" b="1" i="1" dirty="0">
                <a:solidFill>
                  <a:srgbClr val="0000FF"/>
                </a:solidFill>
              </a:rPr>
              <a:t>/</a:t>
            </a:r>
            <a:r>
              <a:rPr lang="en-US" altLang="zh-CN" sz="2800" b="1" i="1" dirty="0">
                <a:solidFill>
                  <a:srgbClr val="0000FF"/>
                </a:solidFill>
              </a:rPr>
              <a:t>09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</a:rPr>
              <a:t>Tao</a:t>
            </a:r>
            <a:r>
              <a:rPr lang="en-US" sz="2800" b="1" i="1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488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DBR-Pigtailed LD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9144000" cy="36108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Akiyama Lab meeting     </a:t>
            </a:r>
            <a:r>
              <a:rPr lang="en-US" sz="2800" b="1" i="1" dirty="0">
                <a:solidFill>
                  <a:srgbClr val="0000FF"/>
                </a:solidFill>
              </a:rPr>
              <a:t>(2018/</a:t>
            </a:r>
            <a:r>
              <a:rPr lang="en-US" altLang="zh-CN" sz="2800" b="1" i="1" dirty="0">
                <a:solidFill>
                  <a:srgbClr val="0000FF"/>
                </a:solidFill>
              </a:rPr>
              <a:t>08</a:t>
            </a:r>
            <a:r>
              <a:rPr lang="en-US" sz="2800" b="1" i="1" dirty="0">
                <a:solidFill>
                  <a:srgbClr val="0000FF"/>
                </a:solidFill>
              </a:rPr>
              <a:t>/</a:t>
            </a:r>
            <a:r>
              <a:rPr lang="en-US" altLang="zh-CN" sz="2800" b="1" i="1" dirty="0">
                <a:solidFill>
                  <a:srgbClr val="0000FF"/>
                </a:solidFill>
              </a:rPr>
              <a:t>09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</a:rPr>
              <a:t>Tao</a:t>
            </a:r>
            <a:r>
              <a:rPr lang="en-US" sz="2800" b="1" i="1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754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253715"/>
              </p:ext>
            </p:extLst>
          </p:nvPr>
        </p:nvGraphicFramePr>
        <p:xfrm>
          <a:off x="234542" y="1480140"/>
          <a:ext cx="4769506" cy="5405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Graph" r:id="rId3" imgW="2560320" imgH="2901600" progId="Origin50.Graph">
                  <p:embed/>
                </p:oleObj>
              </mc:Choice>
              <mc:Fallback>
                <p:oleObj name="Graph" r:id="rId3" imgW="256032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542" y="1480140"/>
                        <a:ext cx="4769506" cy="5405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512" y="717177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DBR-LD: </a:t>
            </a:r>
            <a:r>
              <a:rPr lang="en-US" b="1" dirty="0" err="1">
                <a:solidFill>
                  <a:srgbClr val="0000FF"/>
                </a:solidFill>
              </a:rPr>
              <a:t>cw</a:t>
            </a:r>
            <a:r>
              <a:rPr lang="en-US" b="1" dirty="0">
                <a:solidFill>
                  <a:srgbClr val="0000FF"/>
                </a:solidFill>
              </a:rPr>
              <a:t> off, pump </a:t>
            </a:r>
            <a:r>
              <a:rPr lang="en-US" b="1" dirty="0" err="1">
                <a:solidFill>
                  <a:srgbClr val="0000FF"/>
                </a:solidFill>
              </a:rPr>
              <a:t>ampl</a:t>
            </a:r>
            <a:r>
              <a:rPr lang="en-US" b="1" dirty="0">
                <a:solidFill>
                  <a:srgbClr val="0000FF"/>
                </a:solidFill>
              </a:rPr>
              <a:t>. variation, width 2.5ns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533048"/>
              </p:ext>
            </p:extLst>
          </p:nvPr>
        </p:nvGraphicFramePr>
        <p:xfrm>
          <a:off x="4849420" y="1829421"/>
          <a:ext cx="4291586" cy="502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Graph" r:id="rId5" imgW="2560320" imgH="3000960" progId="Origin50.Graph">
                  <p:embed/>
                </p:oleObj>
              </mc:Choice>
              <mc:Fallback>
                <p:oleObj name="Graph" r:id="rId5" imgW="256032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49420" y="1829421"/>
                        <a:ext cx="4291586" cy="5028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9144000" cy="36108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Akiyama Lab meeting     </a:t>
            </a:r>
            <a:r>
              <a:rPr lang="en-US" sz="2800" b="1" i="1" dirty="0">
                <a:solidFill>
                  <a:srgbClr val="0000FF"/>
                </a:solidFill>
              </a:rPr>
              <a:t>(2018/</a:t>
            </a:r>
            <a:r>
              <a:rPr lang="en-US" altLang="zh-CN" sz="2800" b="1" i="1" dirty="0">
                <a:solidFill>
                  <a:srgbClr val="0000FF"/>
                </a:solidFill>
              </a:rPr>
              <a:t>08</a:t>
            </a:r>
            <a:r>
              <a:rPr lang="en-US" sz="2800" b="1" i="1" dirty="0">
                <a:solidFill>
                  <a:srgbClr val="0000FF"/>
                </a:solidFill>
              </a:rPr>
              <a:t>/</a:t>
            </a:r>
            <a:r>
              <a:rPr lang="en-US" altLang="zh-CN" sz="2800" b="1" i="1" dirty="0">
                <a:solidFill>
                  <a:srgbClr val="0000FF"/>
                </a:solidFill>
              </a:rPr>
              <a:t>09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</a:rPr>
              <a:t>Tao</a:t>
            </a:r>
            <a:r>
              <a:rPr lang="en-US" sz="2800" b="1" i="1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703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36634"/>
              </p:ext>
            </p:extLst>
          </p:nvPr>
        </p:nvGraphicFramePr>
        <p:xfrm>
          <a:off x="107504" y="1139163"/>
          <a:ext cx="5184576" cy="5875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Graph" r:id="rId3" imgW="2560320" imgH="2901600" progId="Origin50.Graph">
                  <p:embed/>
                </p:oleObj>
              </mc:Choice>
              <mc:Fallback>
                <p:oleObj name="Graph" r:id="rId3" imgW="256032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1139163"/>
                        <a:ext cx="5184576" cy="5875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9512" y="717177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DBR-LD: </a:t>
            </a:r>
            <a:r>
              <a:rPr lang="en-US" b="1" dirty="0" err="1">
                <a:solidFill>
                  <a:srgbClr val="0000FF"/>
                </a:solidFill>
              </a:rPr>
              <a:t>cw</a:t>
            </a:r>
            <a:r>
              <a:rPr lang="en-US" b="1" dirty="0">
                <a:solidFill>
                  <a:srgbClr val="0000FF"/>
                </a:solidFill>
              </a:rPr>
              <a:t> off, pump </a:t>
            </a:r>
            <a:r>
              <a:rPr lang="en-US" b="1" dirty="0" err="1">
                <a:solidFill>
                  <a:srgbClr val="0000FF"/>
                </a:solidFill>
              </a:rPr>
              <a:t>ampl</a:t>
            </a:r>
            <a:r>
              <a:rPr lang="en-US" b="1" dirty="0">
                <a:solidFill>
                  <a:srgbClr val="0000FF"/>
                </a:solidFill>
              </a:rPr>
              <a:t>. max, width variation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470914"/>
              </p:ext>
            </p:extLst>
          </p:nvPr>
        </p:nvGraphicFramePr>
        <p:xfrm>
          <a:off x="4973752" y="1772816"/>
          <a:ext cx="4206760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Graph" r:id="rId5" imgW="2560320" imgH="3000960" progId="Origin50.Graph">
                  <p:embed/>
                </p:oleObj>
              </mc:Choice>
              <mc:Fallback>
                <p:oleObj name="Graph" r:id="rId5" imgW="256032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73752" y="1772816"/>
                        <a:ext cx="4206760" cy="492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9144000" cy="36108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Akiyama Lab meeting     </a:t>
            </a:r>
            <a:r>
              <a:rPr lang="en-US" sz="2800" b="1" i="1" dirty="0">
                <a:solidFill>
                  <a:srgbClr val="0000FF"/>
                </a:solidFill>
              </a:rPr>
              <a:t>(2018/</a:t>
            </a:r>
            <a:r>
              <a:rPr lang="en-US" altLang="zh-CN" sz="2800" b="1" i="1" dirty="0">
                <a:solidFill>
                  <a:srgbClr val="0000FF"/>
                </a:solidFill>
              </a:rPr>
              <a:t>08</a:t>
            </a:r>
            <a:r>
              <a:rPr lang="en-US" sz="2800" b="1" i="1" dirty="0">
                <a:solidFill>
                  <a:srgbClr val="0000FF"/>
                </a:solidFill>
              </a:rPr>
              <a:t>/</a:t>
            </a:r>
            <a:r>
              <a:rPr lang="en-US" altLang="zh-CN" sz="2800" b="1" i="1" dirty="0">
                <a:solidFill>
                  <a:srgbClr val="0000FF"/>
                </a:solidFill>
              </a:rPr>
              <a:t>09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</a:rPr>
              <a:t>Tao</a:t>
            </a:r>
            <a:r>
              <a:rPr lang="en-US" sz="2800" b="1" i="1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339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296</Words>
  <Application>Microsoft Office PowerPoint</Application>
  <PresentationFormat>画面に合わせる (4:3)</PresentationFormat>
  <Paragraphs>52</Paragraphs>
  <Slides>19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Arial</vt:lpstr>
      <vt:lpstr>Calibri</vt:lpstr>
      <vt:lpstr>Office テーマ</vt:lpstr>
      <vt:lpstr>Graph</vt:lpstr>
      <vt:lpstr>Gain switching for ~100-ps pulse (CAN LD and DBR-LD from Thorlabs)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DBR-Pigtailed LD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FP-Pigtailed LD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Data of the QD LD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</dc:creator>
  <cp:lastModifiedBy>N</cp:lastModifiedBy>
  <cp:revision>98</cp:revision>
  <dcterms:created xsi:type="dcterms:W3CDTF">2018-07-18T01:22:33Z</dcterms:created>
  <dcterms:modified xsi:type="dcterms:W3CDTF">2019-01-07T22:02:17Z</dcterms:modified>
</cp:coreProperties>
</file>