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9"/>
    <p:restoredTop sz="89493" autoAdjust="0"/>
  </p:normalViewPr>
  <p:slideViewPr>
    <p:cSldViewPr snapToObjects="1">
      <p:cViewPr varScale="1">
        <p:scale>
          <a:sx n="79" d="100"/>
          <a:sy n="79" d="100"/>
        </p:scale>
        <p:origin x="1776" y="200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金のところ情報</a:t>
            </a:r>
            <a:endParaRPr kumimoji="1" lang="en-US" altLang="ja-JP" dirty="0"/>
          </a:p>
          <a:p>
            <a:r>
              <a:rPr kumimoji="1" lang="ja-JP" altLang="en-US" dirty="0"/>
              <a:t>マウントの説明する？</a:t>
            </a:r>
            <a:endParaRPr kumimoji="1" lang="en-US" altLang="ja-JP" dirty="0"/>
          </a:p>
          <a:p>
            <a:r>
              <a:rPr kumimoji="1" lang="ja-JP" altLang="en-US" dirty="0"/>
              <a:t>Ｗ、Ｌの説明</a:t>
            </a:r>
            <a:endParaRPr kumimoji="1" lang="en-US" altLang="ja-JP" dirty="0"/>
          </a:p>
          <a:p>
            <a:r>
              <a:rPr kumimoji="1" lang="ja-JP" altLang="en-US"/>
              <a:t>厚さ描きたい</a:t>
            </a:r>
            <a:endParaRPr kumimoji="1" lang="en-US" altLang="ja-JP" dirty="0"/>
          </a:p>
          <a:p>
            <a:r>
              <a:rPr kumimoji="1" lang="en-US" altLang="ja-JP" dirty="0" err="1"/>
              <a:t>PAuZnNi</a:t>
            </a:r>
            <a:endParaRPr kumimoji="1" lang="en-US" altLang="ja-JP" dirty="0"/>
          </a:p>
          <a:p>
            <a:r>
              <a:rPr kumimoji="1" lang="en-US" altLang="ja-JP" dirty="0"/>
              <a:t>: </a:t>
            </a:r>
            <a:r>
              <a:rPr kumimoji="1" lang="en-US" altLang="ja-JP" dirty="0" err="1"/>
              <a:t>AuGeNi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1711536-68E4-DA4B-916A-77E3A4F6B672}"/>
              </a:ext>
            </a:extLst>
          </p:cNvPr>
          <p:cNvCxnSpPr/>
          <p:nvPr/>
        </p:nvCxnSpPr>
        <p:spPr>
          <a:xfrm>
            <a:off x="6337848" y="3702955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137B4-1119-E54F-A958-6CF44CC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D145C-577B-C642-BEBF-EE54A0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3DC4A2D5-8778-A549-B562-90D2877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/>
          </a:bodyPr>
          <a:lstStyle/>
          <a:p>
            <a:r>
              <a:rPr lang="ja-JP" altLang="en-US" dirty="0"/>
              <a:t>試料構造の説明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6CDD3334-03E2-1744-865C-55BFCAC5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44100" r="10194" b="22331"/>
          <a:stretch/>
        </p:blipFill>
        <p:spPr>
          <a:xfrm>
            <a:off x="212040" y="5229561"/>
            <a:ext cx="4837447" cy="6463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AA2FDD-2183-4BE3-AED1-E322A9097F3C}"/>
              </a:ext>
            </a:extLst>
          </p:cNvPr>
          <p:cNvSpPr txBox="1"/>
          <p:nvPr/>
        </p:nvSpPr>
        <p:spPr>
          <a:xfrm>
            <a:off x="735358" y="6090512"/>
            <a:ext cx="515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リッジ導</a:t>
            </a:r>
            <a:r>
              <a:rPr kumimoji="1" lang="ja-JP" altLang="en-US"/>
              <a:t>波路型レーザーバーの</a:t>
            </a:r>
            <a:r>
              <a:rPr kumimoji="1" lang="ja-JP" altLang="en-US" dirty="0"/>
              <a:t>写真</a:t>
            </a:r>
            <a:endParaRPr kumimoji="1" lang="en-US" altLang="ja-JP" dirty="0"/>
          </a:p>
          <a:p>
            <a:r>
              <a:rPr lang="en-US" altLang="ja-JP" dirty="0"/>
              <a:t>L=300um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0576C6E-706A-4ED8-8ACB-9404A3C3CB13}"/>
              </a:ext>
            </a:extLst>
          </p:cNvPr>
          <p:cNvGrpSpPr/>
          <p:nvPr/>
        </p:nvGrpSpPr>
        <p:grpSpPr>
          <a:xfrm>
            <a:off x="5949145" y="3575973"/>
            <a:ext cx="2605353" cy="2506348"/>
            <a:chOff x="199034" y="766073"/>
            <a:chExt cx="3934831" cy="378530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AFAC4DF-0EEE-B04C-88A0-FF0F0CAC55B0}"/>
                </a:ext>
              </a:extLst>
            </p:cNvPr>
            <p:cNvSpPr txBox="1"/>
            <p:nvPr/>
          </p:nvSpPr>
          <p:spPr>
            <a:xfrm>
              <a:off x="1918692" y="766073"/>
              <a:ext cx="2101880" cy="4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 </a:t>
              </a:r>
              <a:r>
                <a:rPr kumimoji="1" lang="ja-JP" altLang="en-US" sz="1400"/>
                <a:t>リッジ幅</a:t>
              </a:r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7616EA56-EB12-2A4E-9EC0-A0130C6A81D5}"/>
                </a:ext>
              </a:extLst>
            </p:cNvPr>
            <p:cNvSpPr/>
            <p:nvPr/>
          </p:nvSpPr>
          <p:spPr>
            <a:xfrm>
              <a:off x="199034" y="3698621"/>
              <a:ext cx="3934422" cy="852759"/>
            </a:xfrm>
            <a:prstGeom prst="cube">
              <a:avLst>
                <a:gd name="adj" fmla="val 6693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Au</a:t>
              </a:r>
              <a:endParaRPr kumimoji="1" lang="ja-JP" altLang="en-US"/>
            </a:p>
          </p:txBody>
        </p:sp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A7500031-D409-9745-9644-16AF495E6F93}"/>
                </a:ext>
              </a:extLst>
            </p:cNvPr>
            <p:cNvSpPr/>
            <p:nvPr/>
          </p:nvSpPr>
          <p:spPr>
            <a:xfrm>
              <a:off x="199443" y="1959917"/>
              <a:ext cx="3934422" cy="2305895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6A2363CD-E8ED-A54D-8397-3FC926424BD7}"/>
                </a:ext>
              </a:extLst>
            </p:cNvPr>
            <p:cNvSpPr/>
            <p:nvPr/>
          </p:nvSpPr>
          <p:spPr>
            <a:xfrm>
              <a:off x="1016730" y="1722800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1075C9F-F1CB-2548-A496-6B14A19673AD}"/>
                </a:ext>
              </a:extLst>
            </p:cNvPr>
            <p:cNvSpPr/>
            <p:nvPr/>
          </p:nvSpPr>
          <p:spPr>
            <a:xfrm>
              <a:off x="199034" y="1703388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90F53B7-6289-604E-A47E-DF02F19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3" y="1137845"/>
              <a:ext cx="576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54E3EFB1-2746-A947-9F4C-4B2E316B4FF4}"/>
                </a:ext>
              </a:extLst>
            </p:cNvPr>
            <p:cNvSpPr/>
            <p:nvPr/>
          </p:nvSpPr>
          <p:spPr>
            <a:xfrm>
              <a:off x="1016729" y="1467956"/>
              <a:ext cx="1152127" cy="834235"/>
            </a:xfrm>
            <a:prstGeom prst="cube">
              <a:avLst>
                <a:gd name="adj" fmla="val 69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Au</a:t>
              </a:r>
              <a:endParaRPr kumimoji="1" lang="ja-JP" altLang="en-US" sz="1200" dirty="0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26A0F96-7844-894A-AC97-B31CB0BBE7CA}"/>
                </a:ext>
              </a:extLst>
            </p:cNvPr>
            <p:cNvSpPr/>
            <p:nvPr/>
          </p:nvSpPr>
          <p:spPr>
            <a:xfrm>
              <a:off x="1735065" y="1734017"/>
              <a:ext cx="679498" cy="637977"/>
            </a:xfrm>
            <a:prstGeom prst="cube">
              <a:avLst>
                <a:gd name="adj" fmla="val 259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12D9C72-A3D4-E044-A545-14FC4059DA47}"/>
                </a:ext>
              </a:extLst>
            </p:cNvPr>
            <p:cNvSpPr/>
            <p:nvPr/>
          </p:nvSpPr>
          <p:spPr>
            <a:xfrm>
              <a:off x="1999233" y="1721300"/>
              <a:ext cx="2134632" cy="834235"/>
            </a:xfrm>
            <a:prstGeom prst="cube">
              <a:avLst>
                <a:gd name="adj" fmla="val 6933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直方体 46">
              <a:extLst>
                <a:ext uri="{FF2B5EF4-FFF2-40B4-BE49-F238E27FC236}">
                  <a16:creationId xmlns:a16="http://schemas.microsoft.com/office/drawing/2014/main" id="{538F257F-7146-3946-88E2-809CF4BBAC63}"/>
                </a:ext>
              </a:extLst>
            </p:cNvPr>
            <p:cNvSpPr/>
            <p:nvPr/>
          </p:nvSpPr>
          <p:spPr>
            <a:xfrm>
              <a:off x="2116393" y="1632991"/>
              <a:ext cx="1396949" cy="548048"/>
            </a:xfrm>
            <a:prstGeom prst="cube">
              <a:avLst>
                <a:gd name="adj" fmla="val 607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7912ED4-FFEF-974B-B63D-DACB4224FB57}"/>
                </a:ext>
              </a:extLst>
            </p:cNvPr>
            <p:cNvSpPr/>
            <p:nvPr/>
          </p:nvSpPr>
          <p:spPr>
            <a:xfrm>
              <a:off x="989852" y="2655959"/>
              <a:ext cx="602942" cy="176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A8F6DA34-F4B8-4A4E-9B68-18E841005CB9}"/>
                </a:ext>
              </a:extLst>
            </p:cNvPr>
            <p:cNvSpPr/>
            <p:nvPr/>
          </p:nvSpPr>
          <p:spPr>
            <a:xfrm>
              <a:off x="1114345" y="2721425"/>
              <a:ext cx="353957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055F1E29-E75A-0142-AA88-5B97A24BBFAB}"/>
                </a:ext>
              </a:extLst>
            </p:cNvPr>
            <p:cNvSpPr/>
            <p:nvPr/>
          </p:nvSpPr>
          <p:spPr>
            <a:xfrm>
              <a:off x="835071" y="2610611"/>
              <a:ext cx="912504" cy="2673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2EC5D9-5CF0-674D-BC6C-00EA2DBD6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853" y="1134977"/>
              <a:ext cx="442840" cy="4428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A3970DC-CBEE-CA4E-BB7C-7F8A39412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727" y="1108425"/>
              <a:ext cx="448074" cy="4326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560DF9C-4D90-47EA-B9BC-1BFC37F60780}"/>
                </a:ext>
              </a:extLst>
            </p:cNvPr>
            <p:cNvCxnSpPr>
              <a:cxnSpLocks/>
            </p:cNvCxnSpPr>
            <p:nvPr/>
          </p:nvCxnSpPr>
          <p:spPr>
            <a:xfrm>
              <a:off x="1256919" y="230789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1FE6508-E746-4758-B5A4-9720179C7442}"/>
                </a:ext>
              </a:extLst>
            </p:cNvPr>
            <p:cNvCxnSpPr/>
            <p:nvPr/>
          </p:nvCxnSpPr>
          <p:spPr>
            <a:xfrm>
              <a:off x="1319968" y="230202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8EF0D59-6F7B-4507-B3D0-88E12FA767F7}"/>
                </a:ext>
              </a:extLst>
            </p:cNvPr>
            <p:cNvCxnSpPr/>
            <p:nvPr/>
          </p:nvCxnSpPr>
          <p:spPr>
            <a:xfrm>
              <a:off x="1187624" y="2302028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755F5E4-E4F5-4E41-9B94-F4BB99DC7B1F}"/>
              </a:ext>
            </a:extLst>
          </p:cNvPr>
          <p:cNvGrpSpPr/>
          <p:nvPr/>
        </p:nvGrpSpPr>
        <p:grpSpPr>
          <a:xfrm>
            <a:off x="-46391" y="1435962"/>
            <a:ext cx="4604098" cy="3714523"/>
            <a:chOff x="1364487" y="717407"/>
            <a:chExt cx="4604098" cy="3714523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23F83D8-272F-494E-AB51-866D16581B93}"/>
                </a:ext>
              </a:extLst>
            </p:cNvPr>
            <p:cNvGrpSpPr/>
            <p:nvPr/>
          </p:nvGrpSpPr>
          <p:grpSpPr>
            <a:xfrm>
              <a:off x="1364487" y="902776"/>
              <a:ext cx="4604098" cy="3529154"/>
              <a:chOff x="1364486" y="912355"/>
              <a:chExt cx="4713342" cy="3612892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1CBA6BD-C8EA-4350-99B2-AE970D73DA3C}"/>
                  </a:ext>
                </a:extLst>
              </p:cNvPr>
              <p:cNvSpPr txBox="1"/>
              <p:nvPr/>
            </p:nvSpPr>
            <p:spPr>
              <a:xfrm>
                <a:off x="1364486" y="166688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3.5</a:t>
                </a:r>
                <a:r>
                  <a:rPr kumimoji="1" lang="en-US" altLang="ja-JP" dirty="0"/>
                  <a:t>um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3EAB581-3A52-4EAA-976F-F507202153B0}"/>
                  </a:ext>
                </a:extLst>
              </p:cNvPr>
              <p:cNvSpPr txBox="1"/>
              <p:nvPr/>
            </p:nvSpPr>
            <p:spPr>
              <a:xfrm>
                <a:off x="1364486" y="298622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1.9u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C4EF7B9-814A-FF4F-9C63-A55A6D387FB6}"/>
                  </a:ext>
                </a:extLst>
              </p:cNvPr>
              <p:cNvGrpSpPr/>
              <p:nvPr/>
            </p:nvGrpSpPr>
            <p:grpSpPr>
              <a:xfrm>
                <a:off x="2552814" y="912355"/>
                <a:ext cx="3525014" cy="3612892"/>
                <a:chOff x="271450" y="1694895"/>
                <a:chExt cx="2426132" cy="3228609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8104A2CE-A77A-704C-9373-23832AD63B99}"/>
                    </a:ext>
                  </a:extLst>
                </p:cNvPr>
                <p:cNvGrpSpPr/>
                <p:nvPr/>
              </p:nvGrpSpPr>
              <p:grpSpPr>
                <a:xfrm>
                  <a:off x="271450" y="1694895"/>
                  <a:ext cx="2232248" cy="2853558"/>
                  <a:chOff x="1259632" y="2662035"/>
                  <a:chExt cx="2232248" cy="2853558"/>
                </a:xfrm>
              </p:grpSpPr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B73E7B3A-D494-7E4D-AC4A-278B2C27EAB0}"/>
                      </a:ext>
                    </a:extLst>
                  </p:cNvPr>
                  <p:cNvSpPr/>
                  <p:nvPr/>
                </p:nvSpPr>
                <p:spPr>
                  <a:xfrm>
                    <a:off x="1259632" y="4520901"/>
                    <a:ext cx="2232248" cy="994692"/>
                  </a:xfrm>
                  <a:prstGeom prst="cube">
                    <a:avLst>
                      <a:gd name="adj" fmla="val 36795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n-GaAs Sub</a:t>
                    </a:r>
                    <a:endParaRPr kumimoji="1" lang="ja-JP" altLang="en-US" sz="1100"/>
                  </a:p>
                </p:txBody>
              </p:sp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526CFC63-B840-394B-8FBA-A458E8FFBAA4}"/>
                      </a:ext>
                    </a:extLst>
                  </p:cNvPr>
                  <p:cNvSpPr/>
                  <p:nvPr/>
                </p:nvSpPr>
                <p:spPr>
                  <a:xfrm>
                    <a:off x="1259632" y="429309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/>
                      <a:t>n-GaAs buffer</a:t>
                    </a:r>
                    <a:endParaRPr kumimoji="1" lang="ja-JP" altLang="en-US" sz="1100"/>
                  </a:p>
                </p:txBody>
              </p:sp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4E5C8AA6-62CD-2C46-89D2-511A21ECE95B}"/>
                      </a:ext>
                    </a:extLst>
                  </p:cNvPr>
                  <p:cNvSpPr/>
                  <p:nvPr/>
                </p:nvSpPr>
                <p:spPr>
                  <a:xfrm>
                    <a:off x="1259632" y="409887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     </a:t>
                    </a:r>
                    <a:endParaRPr kumimoji="1" lang="ja-JP" altLang="en-US" sz="1100"/>
                  </a:p>
                </p:txBody>
              </p:sp>
              <p:sp>
                <p:nvSpPr>
                  <p:cNvPr id="10" name="直方体 9">
                    <a:extLst>
                      <a:ext uri="{FF2B5EF4-FFF2-40B4-BE49-F238E27FC236}">
                        <a16:creationId xmlns:a16="http://schemas.microsoft.com/office/drawing/2014/main" id="{E04E52E9-6B13-F14F-B7BC-F6A1683F7356}"/>
                      </a:ext>
                    </a:extLst>
                  </p:cNvPr>
                  <p:cNvSpPr/>
                  <p:nvPr/>
                </p:nvSpPr>
                <p:spPr>
                  <a:xfrm>
                    <a:off x="1259632" y="390465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120nm</a:t>
                    </a:r>
                    <a:endParaRPr kumimoji="1" lang="ja-JP" altLang="en-US" sz="1100"/>
                  </a:p>
                </p:txBody>
              </p:sp>
              <p:sp>
                <p:nvSpPr>
                  <p:cNvPr id="11" name="直方体 10">
                    <a:extLst>
                      <a:ext uri="{FF2B5EF4-FFF2-40B4-BE49-F238E27FC236}">
                        <a16:creationId xmlns:a16="http://schemas.microsoft.com/office/drawing/2014/main" id="{4F502FC3-E7B8-E543-B2D0-EBE6F213AF9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709711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/>
                      <a:t>non-</a:t>
                    </a:r>
                    <a:r>
                      <a:rPr lang="en-US" altLang="ja-JP" sz="1050" dirty="0" err="1"/>
                      <a:t>InGaAs</a:t>
                    </a:r>
                    <a:r>
                      <a:rPr lang="en-US" altLang="ja-JP" sz="1050" dirty="0"/>
                      <a:t>/GaAs MQW </a:t>
                    </a:r>
                  </a:p>
                </p:txBody>
              </p:sp>
              <p:sp>
                <p:nvSpPr>
                  <p:cNvPr id="12" name="直方体 11">
                    <a:extLst>
                      <a:ext uri="{FF2B5EF4-FFF2-40B4-BE49-F238E27FC236}">
                        <a16:creationId xmlns:a16="http://schemas.microsoft.com/office/drawing/2014/main" id="{2DC1844D-CDD6-BA4B-854D-A3063A4F3150}"/>
                      </a:ext>
                    </a:extLst>
                  </p:cNvPr>
                  <p:cNvSpPr/>
                  <p:nvPr/>
                </p:nvSpPr>
                <p:spPr>
                  <a:xfrm>
                    <a:off x="1259632" y="3505242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</a:t>
                    </a:r>
                    <a:endParaRPr kumimoji="1" lang="ja-JP" altLang="en-US" sz="1100"/>
                  </a:p>
                </p:txBody>
              </p:sp>
              <p:sp>
                <p:nvSpPr>
                  <p:cNvPr id="13" name="直方体 12">
                    <a:extLst>
                      <a:ext uri="{FF2B5EF4-FFF2-40B4-BE49-F238E27FC236}">
                        <a16:creationId xmlns:a16="http://schemas.microsoft.com/office/drawing/2014/main" id="{61D12EAC-3FB8-484E-A179-D6F630FEDEC8}"/>
                      </a:ext>
                    </a:extLst>
                  </p:cNvPr>
                  <p:cNvSpPr/>
                  <p:nvPr/>
                </p:nvSpPr>
                <p:spPr>
                  <a:xfrm>
                    <a:off x="1259632" y="3288409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</a:t>
                    </a:r>
                    <a:r>
                      <a:rPr kumimoji="1" lang="en-US" altLang="ja-JP" sz="1100" dirty="0" err="1"/>
                      <a:t>InGaP</a:t>
                    </a:r>
                    <a:r>
                      <a:rPr kumimoji="1" lang="en-US" altLang="ja-JP" sz="1100" dirty="0"/>
                      <a:t> 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4" name="直方体 13">
                    <a:extLst>
                      <a:ext uri="{FF2B5EF4-FFF2-40B4-BE49-F238E27FC236}">
                        <a16:creationId xmlns:a16="http://schemas.microsoft.com/office/drawing/2014/main" id="{2B968CC5-A156-2540-B3AD-6806237E091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083337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-GaA</a:t>
                    </a:r>
                    <a:r>
                      <a:rPr lang="en-US" altLang="ja-JP" sz="1100" dirty="0"/>
                      <a:t>s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5" name="直方体 14">
                    <a:extLst>
                      <a:ext uri="{FF2B5EF4-FFF2-40B4-BE49-F238E27FC236}">
                        <a16:creationId xmlns:a16="http://schemas.microsoft.com/office/drawing/2014/main" id="{7138B8E6-946B-9441-B6A9-540ACEBADA80}"/>
                      </a:ext>
                    </a:extLst>
                  </p:cNvPr>
                  <p:cNvSpPr/>
                  <p:nvPr/>
                </p:nvSpPr>
                <p:spPr>
                  <a:xfrm>
                    <a:off x="1259632" y="2878868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6" name="直方体 15">
                    <a:extLst>
                      <a:ext uri="{FF2B5EF4-FFF2-40B4-BE49-F238E27FC236}">
                        <a16:creationId xmlns:a16="http://schemas.microsoft.com/office/drawing/2014/main" id="{52B57A8C-8042-8747-8EC0-2BFEBF7306AB}"/>
                      </a:ext>
                    </a:extLst>
                  </p:cNvPr>
                  <p:cNvSpPr/>
                  <p:nvPr/>
                </p:nvSpPr>
                <p:spPr>
                  <a:xfrm>
                    <a:off x="1259632" y="266203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p-GaAs Contact</a:t>
                    </a:r>
                    <a:endParaRPr kumimoji="1" lang="ja-JP" altLang="en-US" sz="1100" dirty="0"/>
                  </a:p>
                </p:txBody>
              </p:sp>
            </p:grp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5C701B-64FB-AF44-9D92-9B246CEE81D5}"/>
                    </a:ext>
                  </a:extLst>
                </p:cNvPr>
                <p:cNvSpPr txBox="1"/>
                <p:nvPr/>
              </p:nvSpPr>
              <p:spPr>
                <a:xfrm>
                  <a:off x="825374" y="45541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ウエハ構造</a:t>
                  </a:r>
                </a:p>
              </p:txBody>
            </p:sp>
          </p:grp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7004605-5003-4EF0-88CB-016BB4FE8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7" y="1349963"/>
                <a:ext cx="0" cy="952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6427BABC-668F-4489-9860-975FCCD7F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6" y="2980639"/>
                <a:ext cx="0" cy="3684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389D83B-A7EC-B749-B423-6F3D89613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257914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CA1E68-5022-EA4D-ADD4-88A4D9E52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7" y="1340768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5CC9385-61F5-844F-A245-70284480F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2948730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CDCAEC6-D0D4-2549-8634-3064E2390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3382183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784F50FD-DE3D-5646-89EA-10F59D32BA66}"/>
                </a:ext>
              </a:extLst>
            </p:cNvPr>
            <p:cNvCxnSpPr>
              <a:cxnSpLocks/>
            </p:cNvCxnSpPr>
            <p:nvPr/>
          </p:nvCxnSpPr>
          <p:spPr>
            <a:xfrm>
              <a:off x="2106130" y="3315359"/>
              <a:ext cx="0" cy="6981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C98F3E3-79BF-174C-AD29-A05AB15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130" y="4013555"/>
              <a:ext cx="41914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E0E704D-C615-8A4B-BE9C-5697B8554A9F}"/>
                </a:ext>
              </a:extLst>
            </p:cNvPr>
            <p:cNvSpPr txBox="1"/>
            <p:nvPr/>
          </p:nvSpPr>
          <p:spPr>
            <a:xfrm>
              <a:off x="1390028" y="3494824"/>
              <a:ext cx="110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数百</a:t>
              </a:r>
              <a:r>
                <a:rPr lang="en-US" altLang="ja-JP" dirty="0"/>
                <a:t>u</a:t>
              </a:r>
              <a:r>
                <a:rPr kumimoji="1" lang="en-US" altLang="ja-JP" dirty="0"/>
                <a:t>m</a:t>
              </a:r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4F7DEE6-35D2-2541-88EB-B6817101D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189" y="717407"/>
              <a:ext cx="389092" cy="1359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66148D8-6B6B-5045-AB05-F15A05F53026}"/>
              </a:ext>
            </a:extLst>
          </p:cNvPr>
          <p:cNvSpPr txBox="1"/>
          <p:nvPr/>
        </p:nvSpPr>
        <p:spPr>
          <a:xfrm>
            <a:off x="5052015" y="3013589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ブロードコンタクトレーザーの模式図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6E73511-78BD-6E4C-9B0C-C38436EEBE32}"/>
              </a:ext>
            </a:extLst>
          </p:cNvPr>
          <p:cNvSpPr txBox="1"/>
          <p:nvPr/>
        </p:nvSpPr>
        <p:spPr>
          <a:xfrm>
            <a:off x="5243845" y="6117938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リッジ導波路型レーザーの模式図</a:t>
            </a: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949F494-2881-E34F-87E0-338C753B9561}"/>
              </a:ext>
            </a:extLst>
          </p:cNvPr>
          <p:cNvGrpSpPr/>
          <p:nvPr/>
        </p:nvGrpSpPr>
        <p:grpSpPr>
          <a:xfrm>
            <a:off x="4980766" y="222378"/>
            <a:ext cx="3498712" cy="2857541"/>
            <a:chOff x="4980766" y="222378"/>
            <a:chExt cx="3498712" cy="285754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A7A1DC0-D930-AF40-BED0-20646D73543A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A8F02E8-6A24-2046-9767-FF57B5401C4B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EE6BDD-AE8C-554F-B73D-81ECA77A118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32C76664-F4B9-4C0D-B200-9B535BDE0D96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3803D9-0A08-C14D-B619-0197EC1C0D98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5AC08BAD-8E39-4E69-B599-3534F08F9B44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686F9D99-B229-4C02-BBAE-24592AADADFD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5" name="直方体 44">
                      <a:extLst>
                        <a:ext uri="{FF2B5EF4-FFF2-40B4-BE49-F238E27FC236}">
                          <a16:creationId xmlns:a16="http://schemas.microsoft.com/office/drawing/2014/main" id="{98C34BD1-41CA-4745-BDE4-744406F6C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1DCCFF30-CBB1-4DE2-B6D3-03F51D1E7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0E350D22-C96F-4847-90B0-E2F0A9FB9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AF790864-5F89-44A4-BE38-4DE719A26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E635507A-1222-4E2B-9408-3E24E3E7A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9" name="直方体 58">
                      <a:extLst>
                        <a:ext uri="{FF2B5EF4-FFF2-40B4-BE49-F238E27FC236}">
                          <a16:creationId xmlns:a16="http://schemas.microsoft.com/office/drawing/2014/main" id="{3AE99617-BB47-4B0D-A58E-6355E69C9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直方体 59">
                      <a:extLst>
                        <a:ext uri="{FF2B5EF4-FFF2-40B4-BE49-F238E27FC236}">
                          <a16:creationId xmlns:a16="http://schemas.microsoft.com/office/drawing/2014/main" id="{D73875FC-2A10-4FC2-B7D6-8BE54AB56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/楕円 28">
                      <a:extLst>
                        <a:ext uri="{FF2B5EF4-FFF2-40B4-BE49-F238E27FC236}">
                          <a16:creationId xmlns:a16="http://schemas.microsoft.com/office/drawing/2014/main" id="{86CB25EC-5284-4C07-B571-4CE62790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円/楕円 29">
                      <a:extLst>
                        <a:ext uri="{FF2B5EF4-FFF2-40B4-BE49-F238E27FC236}">
                          <a16:creationId xmlns:a16="http://schemas.microsoft.com/office/drawing/2014/main" id="{E4803AA7-DB03-4C66-B700-4AE7D738C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/楕円 30">
                      <a:extLst>
                        <a:ext uri="{FF2B5EF4-FFF2-40B4-BE49-F238E27FC236}">
                          <a16:creationId xmlns:a16="http://schemas.microsoft.com/office/drawing/2014/main" id="{CE852414-02C1-489B-A88F-A691AEA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2" name="直線矢印コネクタ 71">
                    <a:extLst>
                      <a:ext uri="{FF2B5EF4-FFF2-40B4-BE49-F238E27FC236}">
                        <a16:creationId xmlns:a16="http://schemas.microsoft.com/office/drawing/2014/main" id="{AAE1453F-9F81-4C84-8CF1-EF5DEF8EC692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矢印コネクタ 72">
                    <a:extLst>
                      <a:ext uri="{FF2B5EF4-FFF2-40B4-BE49-F238E27FC236}">
                        <a16:creationId xmlns:a16="http://schemas.microsoft.com/office/drawing/2014/main" id="{37471489-C153-4ECD-A873-37BDE8113E06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08B7A062-EB18-4E3B-987B-DA2A5BBF04B4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D3A93526-9849-4925-A06E-8F04250EB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F9CA591-B146-493A-839A-71974556502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93D7D4A-EFFE-4340-80A9-C66A015AD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EB3883C-7F64-5A4D-A90E-9B4BD6A5F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1EFA21FC-FD19-9249-813A-6D0BB8DF6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EBF7AF8-A9D7-CB47-926A-E2631FF856B9}"/>
              </a:ext>
            </a:extLst>
          </p:cNvPr>
          <p:cNvSpPr txBox="1"/>
          <p:nvPr/>
        </p:nvSpPr>
        <p:spPr>
          <a:xfrm>
            <a:off x="5149374" y="34549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共振器長</a:t>
            </a:r>
            <a:r>
              <a:rPr kumimoji="1" lang="en-US" altLang="ja-JP" dirty="0"/>
              <a:t> : L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7730DF7-7417-7741-8662-61C87AAD5C68}"/>
              </a:ext>
            </a:extLst>
          </p:cNvPr>
          <p:cNvCxnSpPr>
            <a:cxnSpLocks/>
          </p:cNvCxnSpPr>
          <p:nvPr/>
        </p:nvCxnSpPr>
        <p:spPr>
          <a:xfrm flipV="1">
            <a:off x="5961619" y="3844995"/>
            <a:ext cx="381698" cy="381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27A787E-18F7-3B43-8C42-BB51D3194B11}"/>
              </a:ext>
            </a:extLst>
          </p:cNvPr>
          <p:cNvCxnSpPr/>
          <p:nvPr/>
        </p:nvCxnSpPr>
        <p:spPr>
          <a:xfrm>
            <a:off x="5956330" y="4029052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4284A01-2237-3D49-82D5-1C61E504F003}"/>
              </a:ext>
            </a:extLst>
          </p:cNvPr>
          <p:cNvGrpSpPr/>
          <p:nvPr/>
        </p:nvGrpSpPr>
        <p:grpSpPr>
          <a:xfrm>
            <a:off x="-46391" y="1380596"/>
            <a:ext cx="8958565" cy="3735508"/>
            <a:chOff x="-46391" y="1380596"/>
            <a:chExt cx="8958565" cy="373550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F7CBDF4-6184-4E4E-AA5B-CDD9337367FD}"/>
                </a:ext>
              </a:extLst>
            </p:cNvPr>
            <p:cNvGrpSpPr/>
            <p:nvPr/>
          </p:nvGrpSpPr>
          <p:grpSpPr>
            <a:xfrm>
              <a:off x="-46391" y="1621331"/>
              <a:ext cx="4604098" cy="3494773"/>
              <a:chOff x="1364487" y="902776"/>
              <a:chExt cx="4604098" cy="3494773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44A86E0F-DFB0-3246-8566-121287920288}"/>
                  </a:ext>
                </a:extLst>
              </p:cNvPr>
              <p:cNvGrpSpPr/>
              <p:nvPr/>
            </p:nvGrpSpPr>
            <p:grpSpPr>
              <a:xfrm>
                <a:off x="1364487" y="902776"/>
                <a:ext cx="4604098" cy="3494773"/>
                <a:chOff x="1364486" y="912355"/>
                <a:chExt cx="4713342" cy="3577695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3869DA5-15A5-1F4C-9AA5-33DF1B860CFB}"/>
                    </a:ext>
                  </a:extLst>
                </p:cNvPr>
                <p:cNvSpPr txBox="1"/>
                <p:nvPr/>
              </p:nvSpPr>
              <p:spPr>
                <a:xfrm>
                  <a:off x="1364486" y="1666881"/>
                  <a:ext cx="113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3.5</a:t>
                  </a:r>
                  <a:r>
                    <a:rPr kumimoji="1" lang="en-US" altLang="ja-JP" dirty="0"/>
                    <a:t>um</a:t>
                  </a:r>
                  <a:endParaRPr kumimoji="1" lang="ja-JP" altLang="en-US" dirty="0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E80C46C-079C-D64E-B91C-32ED9D931A0C}"/>
                    </a:ext>
                  </a:extLst>
                </p:cNvPr>
                <p:cNvSpPr txBox="1"/>
                <p:nvPr/>
              </p:nvSpPr>
              <p:spPr>
                <a:xfrm>
                  <a:off x="1364486" y="2986221"/>
                  <a:ext cx="113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1.9u</a:t>
                  </a:r>
                  <a:r>
                    <a:rPr kumimoji="1" lang="en-US" altLang="ja-JP" dirty="0"/>
                    <a:t>m</a:t>
                  </a:r>
                  <a:endParaRPr kumimoji="1" lang="ja-JP" altLang="en-US" dirty="0"/>
                </a:p>
              </p:txBody>
            </p: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83A7DA7D-A7B0-094D-916C-142230119802}"/>
                    </a:ext>
                  </a:extLst>
                </p:cNvPr>
                <p:cNvGrpSpPr/>
                <p:nvPr/>
              </p:nvGrpSpPr>
              <p:grpSpPr>
                <a:xfrm>
                  <a:off x="2552814" y="912355"/>
                  <a:ext cx="3525014" cy="3577695"/>
                  <a:chOff x="271450" y="1694895"/>
                  <a:chExt cx="2426132" cy="3197156"/>
                </a:xfrm>
              </p:grpSpPr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AD147D2F-365B-D941-B0F2-9FD9F42E4092}"/>
                      </a:ext>
                    </a:extLst>
                  </p:cNvPr>
                  <p:cNvGrpSpPr/>
                  <p:nvPr/>
                </p:nvGrpSpPr>
                <p:grpSpPr>
                  <a:xfrm>
                    <a:off x="271450" y="1694895"/>
                    <a:ext cx="2232248" cy="2853558"/>
                    <a:chOff x="1259632" y="2662035"/>
                    <a:chExt cx="2232248" cy="2853558"/>
                  </a:xfrm>
                </p:grpSpPr>
                <p:sp>
                  <p:nvSpPr>
                    <p:cNvPr id="23" name="直方体 22">
                      <a:extLst>
                        <a:ext uri="{FF2B5EF4-FFF2-40B4-BE49-F238E27FC236}">
                          <a16:creationId xmlns:a16="http://schemas.microsoft.com/office/drawing/2014/main" id="{3633E256-A198-6D49-A43E-5F35668B66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4520901"/>
                      <a:ext cx="2232248" cy="994692"/>
                    </a:xfrm>
                    <a:prstGeom prst="cube">
                      <a:avLst>
                        <a:gd name="adj" fmla="val 36795"/>
                      </a:avLst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n-GaAs Sub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24" name="直方体 23">
                      <a:extLst>
                        <a:ext uri="{FF2B5EF4-FFF2-40B4-BE49-F238E27FC236}">
                          <a16:creationId xmlns:a16="http://schemas.microsoft.com/office/drawing/2014/main" id="{2C9B8C90-6445-FB4F-8547-F8B06D249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4293096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/>
                        <a:t>n-GaAs buffer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AA5B038A-D95A-F94A-BA42-C668D6421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4098876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n-</a:t>
                      </a:r>
                      <a:r>
                        <a:rPr lang="en-US" altLang="ja-JP" sz="1100" dirty="0" err="1"/>
                        <a:t>AlGaAs</a:t>
                      </a:r>
                      <a:r>
                        <a:rPr lang="en-US" altLang="ja-JP" sz="1100" dirty="0"/>
                        <a:t> Clad     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32720FEA-41EE-8E44-AB2F-AC554F07F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904655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non-GaAs SCH 120nm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27" name="直方体 26">
                      <a:extLst>
                        <a:ext uri="{FF2B5EF4-FFF2-40B4-BE49-F238E27FC236}">
                          <a16:creationId xmlns:a16="http://schemas.microsoft.com/office/drawing/2014/main" id="{528E5CE9-3BFD-5949-AE7C-6CB6F48AA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709711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/>
                        <a:t>non-</a:t>
                      </a:r>
                      <a:r>
                        <a:rPr lang="en-US" altLang="ja-JP" sz="1050" dirty="0" err="1"/>
                        <a:t>InGaAs</a:t>
                      </a:r>
                      <a:r>
                        <a:rPr lang="en-US" altLang="ja-JP" sz="1050" dirty="0"/>
                        <a:t>/GaAs MQW </a:t>
                      </a:r>
                    </a:p>
                  </p:txBody>
                </p:sp>
                <p:sp>
                  <p:nvSpPr>
                    <p:cNvPr id="28" name="直方体 27">
                      <a:extLst>
                        <a:ext uri="{FF2B5EF4-FFF2-40B4-BE49-F238E27FC236}">
                          <a16:creationId xmlns:a16="http://schemas.microsoft.com/office/drawing/2014/main" id="{9019C731-3619-974E-80DD-C8417402D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505242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non-GaAs SCH 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29" name="直方体 28">
                      <a:extLst>
                        <a:ext uri="{FF2B5EF4-FFF2-40B4-BE49-F238E27FC236}">
                          <a16:creationId xmlns:a16="http://schemas.microsoft.com/office/drawing/2014/main" id="{AA79306E-17E2-5143-9843-106FBC53E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288409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p</a:t>
                      </a:r>
                      <a:r>
                        <a:rPr kumimoji="1" lang="en-US" altLang="ja-JP" sz="1100" dirty="0"/>
                        <a:t>-</a:t>
                      </a:r>
                      <a:r>
                        <a:rPr kumimoji="1" lang="en-US" altLang="ja-JP" sz="1100" dirty="0" err="1"/>
                        <a:t>InGaP</a:t>
                      </a:r>
                      <a:r>
                        <a:rPr kumimoji="1" lang="en-US" altLang="ja-JP" sz="1100" dirty="0"/>
                        <a:t> </a:t>
                      </a:r>
                      <a:endParaRPr kumimoji="1" lang="ja-JP" altLang="en-US" sz="1100" dirty="0"/>
                    </a:p>
                  </p:txBody>
                </p:sp>
                <p:sp>
                  <p:nvSpPr>
                    <p:cNvPr id="30" name="直方体 29">
                      <a:extLst>
                        <a:ext uri="{FF2B5EF4-FFF2-40B4-BE49-F238E27FC236}">
                          <a16:creationId xmlns:a16="http://schemas.microsoft.com/office/drawing/2014/main" id="{DE26196C-A525-D54F-A96B-868622036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083337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p</a:t>
                      </a:r>
                      <a:r>
                        <a:rPr kumimoji="1" lang="en-US" altLang="ja-JP" sz="1100" dirty="0"/>
                        <a:t>-GaA</a:t>
                      </a:r>
                      <a:r>
                        <a:rPr lang="en-US" altLang="ja-JP" sz="1100" dirty="0"/>
                        <a:t>s</a:t>
                      </a:r>
                      <a:endParaRPr kumimoji="1" lang="ja-JP" altLang="en-US" sz="1100" dirty="0"/>
                    </a:p>
                  </p:txBody>
                </p:sp>
                <p:sp>
                  <p:nvSpPr>
                    <p:cNvPr id="31" name="直方体 30">
                      <a:extLst>
                        <a:ext uri="{FF2B5EF4-FFF2-40B4-BE49-F238E27FC236}">
                          <a16:creationId xmlns:a16="http://schemas.microsoft.com/office/drawing/2014/main" id="{306190DB-94CC-F045-AD8A-B1C88B208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2878868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p-</a:t>
                      </a:r>
                      <a:r>
                        <a:rPr lang="en-US" altLang="ja-JP" sz="1100" dirty="0" err="1"/>
                        <a:t>AlGaAs</a:t>
                      </a:r>
                      <a:r>
                        <a:rPr lang="en-US" altLang="ja-JP" sz="1100" dirty="0"/>
                        <a:t> Clad</a:t>
                      </a:r>
                      <a:endParaRPr kumimoji="1" lang="ja-JP" altLang="en-US" sz="1100" dirty="0"/>
                    </a:p>
                  </p:txBody>
                </p:sp>
                <p:sp>
                  <p:nvSpPr>
                    <p:cNvPr id="32" name="直方体 31">
                      <a:extLst>
                        <a:ext uri="{FF2B5EF4-FFF2-40B4-BE49-F238E27FC236}">
                          <a16:creationId xmlns:a16="http://schemas.microsoft.com/office/drawing/2014/main" id="{FEB6A5BF-89B8-E147-8967-27372461B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2662035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p-GaAs Contact</a:t>
                      </a:r>
                      <a:endParaRPr kumimoji="1" lang="ja-JP" altLang="en-US" sz="1100" dirty="0"/>
                    </a:p>
                  </p:txBody>
                </p:sp>
              </p:grpSp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328D2829-11AC-5440-BF88-80CBE2ED386C}"/>
                      </a:ext>
                    </a:extLst>
                  </p:cNvPr>
                  <p:cNvSpPr txBox="1"/>
                  <p:nvPr/>
                </p:nvSpPr>
                <p:spPr>
                  <a:xfrm>
                    <a:off x="825374" y="4554172"/>
                    <a:ext cx="1872208" cy="337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3MQW</a:t>
                    </a:r>
                    <a:endParaRPr kumimoji="1" lang="ja-JP" altLang="en-US" dirty="0"/>
                  </a:p>
                </p:txBody>
              </p:sp>
            </p:grp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6D55B43F-1334-D249-A6C7-5C949602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3727" y="1349963"/>
                  <a:ext cx="0" cy="9529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AE61F85D-4ED9-0547-9F41-F6489CAB89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3726" y="2980639"/>
                  <a:ext cx="0" cy="36844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04FF9DA7-4455-194F-81CF-CEE7793D71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3728" y="2257914"/>
                  <a:ext cx="42908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3BB363EB-AC2F-5346-8C6C-F82589A7B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3727" y="1340768"/>
                  <a:ext cx="42908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CDC6F4F1-F486-9C43-BBD7-A378FE7FF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3726" y="2948730"/>
                  <a:ext cx="42908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871A8290-6677-9743-8744-A6B8038C6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3726" y="3382183"/>
                  <a:ext cx="42908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A9B06CF-C371-6B44-A624-6734885E4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6130" y="3315359"/>
                <a:ext cx="0" cy="69819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3BA05F9F-C6D9-8348-8705-121CB0682F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6130" y="4013555"/>
                <a:ext cx="4191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4DDD87-A4EC-F241-87D2-BE3E610FCDEF}"/>
                  </a:ext>
                </a:extLst>
              </p:cNvPr>
              <p:cNvSpPr txBox="1"/>
              <p:nvPr/>
            </p:nvSpPr>
            <p:spPr>
              <a:xfrm>
                <a:off x="1390028" y="3494824"/>
                <a:ext cx="1109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/>
                  <a:t>数百</a:t>
                </a:r>
                <a:r>
                  <a:rPr lang="en-US" altLang="ja-JP" dirty="0"/>
                  <a:t>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932850C-7895-1D4D-B4E7-544DDCC056CA}"/>
                </a:ext>
              </a:extLst>
            </p:cNvPr>
            <p:cNvGrpSpPr/>
            <p:nvPr/>
          </p:nvGrpSpPr>
          <p:grpSpPr>
            <a:xfrm>
              <a:off x="4308076" y="1621331"/>
              <a:ext cx="4604098" cy="3494773"/>
              <a:chOff x="1364487" y="902776"/>
              <a:chExt cx="4604098" cy="34947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3AFCA83-EEE8-A94E-AB25-DEB1BBFB7D8A}"/>
                  </a:ext>
                </a:extLst>
              </p:cNvPr>
              <p:cNvGrpSpPr/>
              <p:nvPr/>
            </p:nvGrpSpPr>
            <p:grpSpPr>
              <a:xfrm>
                <a:off x="1364487" y="902776"/>
                <a:ext cx="4604098" cy="3494773"/>
                <a:chOff x="1364486" y="912355"/>
                <a:chExt cx="4713342" cy="3577695"/>
              </a:xfrm>
            </p:grpSpPr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BAC13F97-84CC-E940-A57F-67603FA41D98}"/>
                    </a:ext>
                  </a:extLst>
                </p:cNvPr>
                <p:cNvSpPr txBox="1"/>
                <p:nvPr/>
              </p:nvSpPr>
              <p:spPr>
                <a:xfrm>
                  <a:off x="1364486" y="1666881"/>
                  <a:ext cx="113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3.5</a:t>
                  </a:r>
                  <a:r>
                    <a:rPr kumimoji="1" lang="en-US" altLang="ja-JP" dirty="0"/>
                    <a:t>um</a:t>
                  </a:r>
                  <a:endParaRPr kumimoji="1" lang="ja-JP" altLang="en-US" dirty="0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D82735F5-814D-BD4E-BB94-23BB7C2EA259}"/>
                    </a:ext>
                  </a:extLst>
                </p:cNvPr>
                <p:cNvSpPr txBox="1"/>
                <p:nvPr/>
              </p:nvSpPr>
              <p:spPr>
                <a:xfrm>
                  <a:off x="1364486" y="2986221"/>
                  <a:ext cx="113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1.9u</a:t>
                  </a:r>
                  <a:r>
                    <a:rPr kumimoji="1" lang="en-US" altLang="ja-JP" dirty="0"/>
                    <a:t>m</a:t>
                  </a:r>
                  <a:endParaRPr kumimoji="1" lang="ja-JP" altLang="en-US" dirty="0"/>
                </a:p>
              </p:txBody>
            </p:sp>
            <p:grpSp>
              <p:nvGrpSpPr>
                <p:cNvPr id="40" name="グループ化 39">
                  <a:extLst>
                    <a:ext uri="{FF2B5EF4-FFF2-40B4-BE49-F238E27FC236}">
                      <a16:creationId xmlns:a16="http://schemas.microsoft.com/office/drawing/2014/main" id="{8A5DBEB2-A5D2-BF4F-8D11-89114D21E7B5}"/>
                    </a:ext>
                  </a:extLst>
                </p:cNvPr>
                <p:cNvGrpSpPr/>
                <p:nvPr/>
              </p:nvGrpSpPr>
              <p:grpSpPr>
                <a:xfrm>
                  <a:off x="2552814" y="912355"/>
                  <a:ext cx="3525014" cy="3577695"/>
                  <a:chOff x="271450" y="1694895"/>
                  <a:chExt cx="2426132" cy="3197156"/>
                </a:xfrm>
              </p:grpSpPr>
              <p:grpSp>
                <p:nvGrpSpPr>
                  <p:cNvPr id="47" name="グループ化 46">
                    <a:extLst>
                      <a:ext uri="{FF2B5EF4-FFF2-40B4-BE49-F238E27FC236}">
                        <a16:creationId xmlns:a16="http://schemas.microsoft.com/office/drawing/2014/main" id="{9B923299-E733-BC4E-8809-4D6087722D2E}"/>
                      </a:ext>
                    </a:extLst>
                  </p:cNvPr>
                  <p:cNvGrpSpPr/>
                  <p:nvPr/>
                </p:nvGrpSpPr>
                <p:grpSpPr>
                  <a:xfrm>
                    <a:off x="271450" y="1694895"/>
                    <a:ext cx="2232248" cy="2853558"/>
                    <a:chOff x="1259632" y="2662035"/>
                    <a:chExt cx="2232248" cy="2853558"/>
                  </a:xfrm>
                </p:grpSpPr>
                <p:sp>
                  <p:nvSpPr>
                    <p:cNvPr id="49" name="直方体 48">
                      <a:extLst>
                        <a:ext uri="{FF2B5EF4-FFF2-40B4-BE49-F238E27FC236}">
                          <a16:creationId xmlns:a16="http://schemas.microsoft.com/office/drawing/2014/main" id="{9BF7C945-7438-D445-AE6F-4F42ABE150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4520901"/>
                      <a:ext cx="2232248" cy="994692"/>
                    </a:xfrm>
                    <a:prstGeom prst="cube">
                      <a:avLst>
                        <a:gd name="adj" fmla="val 36795"/>
                      </a:avLst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n-GaAs Sub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0" name="直方体 49">
                      <a:extLst>
                        <a:ext uri="{FF2B5EF4-FFF2-40B4-BE49-F238E27FC236}">
                          <a16:creationId xmlns:a16="http://schemas.microsoft.com/office/drawing/2014/main" id="{C6A2DD6C-2718-5647-8F00-0FCE68B95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4293096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/>
                        <a:t>n-GaAs buffer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1" name="直方体 50">
                      <a:extLst>
                        <a:ext uri="{FF2B5EF4-FFF2-40B4-BE49-F238E27FC236}">
                          <a16:creationId xmlns:a16="http://schemas.microsoft.com/office/drawing/2014/main" id="{F2A97E2F-34DF-184B-9AFA-A9C6E66F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4098876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n-</a:t>
                      </a:r>
                      <a:r>
                        <a:rPr lang="en-US" altLang="ja-JP" sz="1100" dirty="0" err="1"/>
                        <a:t>AlGaAs</a:t>
                      </a:r>
                      <a:r>
                        <a:rPr lang="en-US" altLang="ja-JP" sz="1100" dirty="0"/>
                        <a:t> Clad     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8DD54655-F562-6140-B1BA-60BFE8C36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904655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non-GaAs SCH 120nm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3" name="直方体 52">
                      <a:extLst>
                        <a:ext uri="{FF2B5EF4-FFF2-40B4-BE49-F238E27FC236}">
                          <a16:creationId xmlns:a16="http://schemas.microsoft.com/office/drawing/2014/main" id="{D7D7AF97-B88B-A04E-ADD0-E19ABF496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709711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/>
                        <a:t>non-</a:t>
                      </a:r>
                      <a:r>
                        <a:rPr lang="en-US" altLang="ja-JP" sz="1050" dirty="0" err="1"/>
                        <a:t>InGaAs</a:t>
                      </a:r>
                      <a:r>
                        <a:rPr lang="en-US" altLang="ja-JP" sz="1050" dirty="0"/>
                        <a:t>/GaAs MQW </a:t>
                      </a:r>
                    </a:p>
                  </p:txBody>
                </p:sp>
                <p:sp>
                  <p:nvSpPr>
                    <p:cNvPr id="54" name="直方体 53">
                      <a:extLst>
                        <a:ext uri="{FF2B5EF4-FFF2-40B4-BE49-F238E27FC236}">
                          <a16:creationId xmlns:a16="http://schemas.microsoft.com/office/drawing/2014/main" id="{BB66AE24-1B82-E44E-9DD7-A8FF86414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505242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non-GaAs SCH 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CB56C59D-DEBA-D84A-BE53-8F32AC7B2D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288409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p</a:t>
                      </a:r>
                      <a:r>
                        <a:rPr kumimoji="1" lang="en-US" altLang="ja-JP" sz="1100" dirty="0"/>
                        <a:t>-</a:t>
                      </a:r>
                      <a:r>
                        <a:rPr kumimoji="1" lang="en-US" altLang="ja-JP" sz="1100" dirty="0" err="1"/>
                        <a:t>InGaP</a:t>
                      </a:r>
                      <a:r>
                        <a:rPr kumimoji="1" lang="en-US" altLang="ja-JP" sz="1100" dirty="0"/>
                        <a:t> </a:t>
                      </a:r>
                      <a:endParaRPr kumimoji="1" lang="ja-JP" altLang="en-US" sz="1100" dirty="0"/>
                    </a:p>
                  </p:txBody>
                </p:sp>
                <p:sp>
                  <p:nvSpPr>
                    <p:cNvPr id="56" name="直方体 55">
                      <a:extLst>
                        <a:ext uri="{FF2B5EF4-FFF2-40B4-BE49-F238E27FC236}">
                          <a16:creationId xmlns:a16="http://schemas.microsoft.com/office/drawing/2014/main" id="{D23B8928-66EA-9A40-8C0C-88CA18076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3083337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p</a:t>
                      </a:r>
                      <a:r>
                        <a:rPr kumimoji="1" lang="en-US" altLang="ja-JP" sz="1100" dirty="0"/>
                        <a:t>-GaA</a:t>
                      </a:r>
                      <a:r>
                        <a:rPr lang="en-US" altLang="ja-JP" sz="1100" dirty="0"/>
                        <a:t>s</a:t>
                      </a:r>
                      <a:endParaRPr kumimoji="1" lang="ja-JP" altLang="en-US" sz="1100" dirty="0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FE504C2D-6B22-074F-A3BB-A144C6AED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2878868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p-</a:t>
                      </a:r>
                      <a:r>
                        <a:rPr lang="en-US" altLang="ja-JP" sz="1100" dirty="0" err="1"/>
                        <a:t>AlGaAs</a:t>
                      </a:r>
                      <a:r>
                        <a:rPr lang="en-US" altLang="ja-JP" sz="1100" dirty="0"/>
                        <a:t> Clad</a:t>
                      </a:r>
                      <a:endParaRPr kumimoji="1" lang="ja-JP" altLang="en-US" sz="1100" dirty="0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A459055A-3C74-FD43-A2E0-456551F51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632" y="2662035"/>
                      <a:ext cx="2232248" cy="576064"/>
                    </a:xfrm>
                    <a:prstGeom prst="cube">
                      <a:avLst>
                        <a:gd name="adj" fmla="val 63176"/>
                      </a:avLst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100" dirty="0"/>
                        <a:t>p-GaAs Contact</a:t>
                      </a:r>
                      <a:endParaRPr kumimoji="1" lang="ja-JP" altLang="en-US" sz="1100" dirty="0"/>
                    </a:p>
                  </p:txBody>
                </p:sp>
              </p:grpSp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9C4FD671-E115-C842-9962-BDB78F922EE8}"/>
                      </a:ext>
                    </a:extLst>
                  </p:cNvPr>
                  <p:cNvSpPr txBox="1"/>
                  <p:nvPr/>
                </p:nvSpPr>
                <p:spPr>
                  <a:xfrm>
                    <a:off x="825374" y="4554172"/>
                    <a:ext cx="1872208" cy="337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10MQW</a:t>
                    </a:r>
                    <a:endParaRPr kumimoji="1" lang="ja-JP" altLang="en-US" dirty="0"/>
                  </a:p>
                </p:txBody>
              </p:sp>
            </p:grp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085B6AB2-A3FE-5A44-AB66-740AB5AE0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3727" y="1349963"/>
                  <a:ext cx="0" cy="9529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>
                  <a:extLst>
                    <a:ext uri="{FF2B5EF4-FFF2-40B4-BE49-F238E27FC236}">
                      <a16:creationId xmlns:a16="http://schemas.microsoft.com/office/drawing/2014/main" id="{4101FD81-3A44-8F44-BE96-2DD5D3CB1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3726" y="2980639"/>
                  <a:ext cx="0" cy="36844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4BEDB9F-8334-7B4B-AC9D-0ABC3B6F1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3728" y="2257914"/>
                  <a:ext cx="42908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D26029BC-2816-3446-97E1-20C8278AE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3727" y="1340768"/>
                  <a:ext cx="42908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E94E321F-2742-B348-8312-15B75ED7C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3726" y="2948730"/>
                  <a:ext cx="42908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B6EB6BC1-AE7F-7C46-BB98-8C1C69243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3726" y="3382183"/>
                  <a:ext cx="42908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0B71DCC-DDCD-E44D-AE38-C117BCF1D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6130" y="3315359"/>
                <a:ext cx="0" cy="69819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705ADEE5-E274-BC4D-8522-DDBFFC3A69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6130" y="4013555"/>
                <a:ext cx="4191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89E1EA-944C-B448-96D5-9F3FE74DC592}"/>
                  </a:ext>
                </a:extLst>
              </p:cNvPr>
              <p:cNvSpPr txBox="1"/>
              <p:nvPr/>
            </p:nvSpPr>
            <p:spPr>
              <a:xfrm>
                <a:off x="1390028" y="3494824"/>
                <a:ext cx="1109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/>
                  <a:t>数百</a:t>
                </a:r>
                <a:r>
                  <a:rPr lang="en-US" altLang="ja-JP" dirty="0"/>
                  <a:t>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C88D4B9-4370-CC4A-AAF3-B4079395D837}"/>
                </a:ext>
              </a:extLst>
            </p:cNvPr>
            <p:cNvSpPr txBox="1"/>
            <p:nvPr/>
          </p:nvSpPr>
          <p:spPr>
            <a:xfrm>
              <a:off x="506998" y="138059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(a)</a:t>
              </a:r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3D16145-6F4D-3448-90F8-D01953EA2BDC}"/>
                </a:ext>
              </a:extLst>
            </p:cNvPr>
            <p:cNvSpPr txBox="1"/>
            <p:nvPr/>
          </p:nvSpPr>
          <p:spPr>
            <a:xfrm>
              <a:off x="5049719" y="138059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(b)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5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4691</TotalTime>
  <Words>149</Words>
  <Application>Microsoft Macintosh PowerPoint</Application>
  <PresentationFormat>画面に合わせる (4:3)</PresentationFormat>
  <Paragraphs>67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試料構造の説明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169</cp:revision>
  <cp:lastPrinted>2018-11-15T10:06:13Z</cp:lastPrinted>
  <dcterms:created xsi:type="dcterms:W3CDTF">2018-11-05T16:49:45Z</dcterms:created>
  <dcterms:modified xsi:type="dcterms:W3CDTF">2018-12-15T09:03:29Z</dcterms:modified>
</cp:coreProperties>
</file>