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56" r:id="rId1"/>
  </p:sldMasterIdLst>
  <p:notesMasterIdLst>
    <p:notesMasterId r:id="rId4"/>
  </p:notesMasterIdLst>
  <p:handoutMasterIdLst>
    <p:handoutMasterId r:id="rId5"/>
  </p:handoutMasterIdLst>
  <p:sldIdLst>
    <p:sldId id="278" r:id="rId2"/>
    <p:sldId id="291" r:id="rId3"/>
  </p:sldIdLst>
  <p:sldSz cx="9144000" cy="6858000" type="screen4x3"/>
  <p:notesSz cx="9869488" cy="67357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8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20"/>
    <p:restoredTop sz="89492" autoAdjust="0"/>
  </p:normalViewPr>
  <p:slideViewPr>
    <p:cSldViewPr snapToObjects="1">
      <p:cViewPr>
        <p:scale>
          <a:sx n="90" d="100"/>
          <a:sy n="90" d="100"/>
        </p:scale>
        <p:origin x="1152" y="-64"/>
      </p:cViewPr>
      <p:guideLst>
        <p:guide orient="horz" pos="2160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118" d="100"/>
          <a:sy n="118" d="100"/>
        </p:scale>
        <p:origin x="11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5748151A-8498-41F4-83A2-5402A24E0C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9B9CD70-A368-431E-BFE1-D9D83340BC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90426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677E7-82C9-4938-9480-49B5B41335B9}" type="datetimeFigureOut">
              <a:rPr kumimoji="1" lang="ja-JP" altLang="en-US" smtClean="0"/>
              <a:t>2018/12/22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F4E5E8-E402-466A-B85B-E395216C4E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1A2532-560C-4697-B227-B67882DC9F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90426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9C49D-95D1-4829-B57C-1F826DD45B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86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90426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6E738-F900-9D48-A133-DAC01D1B4E24}" type="datetimeFigureOut">
              <a:rPr kumimoji="1" lang="ja-JP" altLang="en-US" smtClean="0"/>
              <a:t>2018/12/22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19475" y="841375"/>
            <a:ext cx="3030538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6949" y="3241586"/>
            <a:ext cx="789559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90426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624DB-6CEF-0449-976F-07C22CC0EF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605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624DB-6CEF-0449-976F-07C22CC0EF0D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901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A90AD6-82D8-2446-8A31-F17F79FD6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B26B69-D5BB-D344-A8CA-9CCD87860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C80E09-DC3F-2E45-9366-B00352D4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0FFB-8FD2-0244-8340-A53A1D78DF51}" type="datetime1">
              <a:rPr kumimoji="1" lang="ja-JP" altLang="en-US" smtClean="0"/>
              <a:t>2018/12/22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6A92BA-BBE6-EF45-AC32-1E816F8F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128D4E-3382-8146-9074-A4E47921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12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952BF8-4DC2-E946-AFEC-6B1D199C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F1BFFFF-8E37-2C4C-B91A-B7A45E364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098B48-A02D-6443-8754-479A739D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822C-DFC2-9543-907C-72EEC755F3F7}" type="datetime1">
              <a:rPr kumimoji="1" lang="ja-JP" altLang="en-US" smtClean="0"/>
              <a:t>2018/12/22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0B6D36-BEDA-5847-8F7A-64E7EE13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1C2813-8E8B-484E-98A5-E0A8B1E8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60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8C7B4BD-2554-6346-8445-D997E40D2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DB14B4-5F8B-4542-9482-C6750992A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8BA0C7-A451-AB42-B888-83635304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2F87-C729-5D48-A48C-1DB9AA85DB81}" type="datetime1">
              <a:rPr kumimoji="1" lang="ja-JP" altLang="en-US" smtClean="0"/>
              <a:t>2018/12/22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3A2B45-42A7-B94B-B272-8AF98423E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819407-1ADC-2342-AE1A-5835FB3B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28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E6CF34-9EBF-6A46-A55D-00EAC531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4B70B4-889F-9B4D-AC2C-77788F6A3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8EBA77-109C-094D-8365-6D27D2B9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7EE3-A654-A443-B744-676F7DFE59F9}" type="datetime1">
              <a:rPr kumimoji="1" lang="ja-JP" altLang="en-US" smtClean="0"/>
              <a:t>2018/12/22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66FB4A-1E09-CB46-BDC3-72445FFE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43600" y="6492874"/>
            <a:ext cx="3086100" cy="365125"/>
          </a:xfrm>
          <a:ln>
            <a:noFill/>
          </a:ln>
        </p:spPr>
        <p:txBody>
          <a:bodyPr/>
          <a:lstStyle>
            <a:lvl1pPr>
              <a:defRPr sz="2800" baseline="30000">
                <a:solidFill>
                  <a:srgbClr val="FF0000"/>
                </a:solidFill>
              </a:defRPr>
            </a:lvl1pPr>
          </a:lstStyle>
          <a:p>
            <a:r>
              <a:rPr lang="en" altLang="ja-JP" dirty="0"/>
              <a:t>confidential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41126D-E198-2E4D-BCD7-65EDD51F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621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DBC699-D2A5-CF4F-9883-B63EEEEC1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13CE43-5852-784C-B60E-7459D9FA6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68029A-6161-334B-8527-8D5E6542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C7A-1A8D-3D4F-B579-5908030A237A}" type="datetime1">
              <a:rPr kumimoji="1" lang="ja-JP" altLang="en-US" smtClean="0"/>
              <a:t>2018/12/22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13F788-14D8-6040-9F7C-B488C013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8E4872-B7CB-1E47-A34A-CEB550AF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91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D96ABC-12F8-094F-A928-C3B797E7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1DF74E-871E-D14C-BB63-A65C14054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3B4840-9861-3241-913F-0F081A699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5B1CA7-C213-ED48-AA1F-1FFFA56F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8875-4412-2045-A219-43F832D95989}" type="datetime1">
              <a:rPr kumimoji="1" lang="ja-JP" altLang="en-US" smtClean="0"/>
              <a:t>2018/12/22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B65139-D8CC-C64C-B869-AA71BB70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418638-B749-3849-852A-899337CB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21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DDA1EF-2BA9-E24E-87DC-98F6215B1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88A125-7FA5-9741-B5B9-A1899096C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A04C01-4EF5-D24B-A065-37301F5C2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0EC0081-6797-BC4F-99A3-AE69CABE8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1FE597D-8372-154C-A72E-3EAAE0F43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167D8DF-3BA9-D14B-805B-EE2ADD861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EF83-A7E8-ED4E-BE3B-B04F4CD47BBB}" type="datetime1">
              <a:rPr kumimoji="1" lang="ja-JP" altLang="en-US" smtClean="0"/>
              <a:t>2018/12/22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60FC04E-2E28-B14F-9F8A-916466F1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FAEF719-ACA1-E540-A4FD-C6E44FE6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31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13D07-E20B-7E47-B179-6CB83C9A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0DA0B59-4365-114E-B0BF-B9B648AC2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36DB-587D-5F41-B6B0-8726D9E83BFC}" type="datetime1">
              <a:rPr kumimoji="1" lang="ja-JP" altLang="en-US" smtClean="0"/>
              <a:t>2018/12/22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1AEE1C5-BB24-E149-A8BC-DDC4234F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815EA9D-EB72-E14D-A057-5EF712B3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66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D1061DC-7831-6247-B3E6-FDBC0FEA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B37D-AE48-DD40-8537-3AADCD4AD14E}" type="datetime1">
              <a:rPr kumimoji="1" lang="ja-JP" altLang="en-US" smtClean="0"/>
              <a:t>2018/12/22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C16688A-3528-DE42-86F4-C46A547C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6D728E-9C0B-3D42-BC02-1B71725B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7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71BDF5-FCAA-5941-8FC4-042A4093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DABA5E-F229-524F-A6AB-6AC5C0A8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6BCEB5-8A07-7E4E-8A21-3CF18AABF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9537E0-2A91-F046-9010-5FC08C22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9A96-A761-E544-A252-16B574CAA06A}" type="datetime1">
              <a:rPr kumimoji="1" lang="ja-JP" altLang="en-US" smtClean="0"/>
              <a:t>2018/12/22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551092-2A19-BC45-B583-138F49503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1E12A0-B41F-2F46-9FF7-8F0EA8D3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02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9BCAAC-73C6-B546-9A40-0E31A94F2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6851662-5CBD-274E-9E77-0B7C47B4E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BE1CAD-EF68-DC45-AF6A-24E61C654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92C430-F54A-9140-B47B-B6DD29E8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7472-26F2-1445-9318-605606D5DD2C}" type="datetime1">
              <a:rPr kumimoji="1" lang="ja-JP" altLang="en-US" smtClean="0"/>
              <a:t>2018/12/22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71D6C3-D63B-C447-B1F4-8415F7AA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21A682-641B-5542-9BB0-3C8EE4C9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18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C7CC18-EB4B-6C40-A193-55F5E47A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7C9D41-B03D-1D45-90FF-EA073F94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F22E67-66F2-2644-ABFF-1AAD4160F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C70B0-0559-0F4F-8048-C5720087C2AE}" type="datetime1">
              <a:rPr kumimoji="1" lang="ja-JP" altLang="en-US" smtClean="0"/>
              <a:t>2018/12/22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7294F7-2172-9642-8C81-51CBB8AEF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76256" y="655508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B1B88B-213F-D14E-A699-0A2212570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61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9940748-2BE2-4634-9A6D-471BF2929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altLang="ja-JP"/>
              <a:t>confidential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42C83A6-E12F-4B6C-B31E-8F316790E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0</a:t>
            </a:fld>
            <a:endParaRPr kumimoji="1" lang="ja-JP" altLang="en-US" dirty="0"/>
          </a:p>
        </p:txBody>
      </p:sp>
      <p:sp>
        <p:nvSpPr>
          <p:cNvPr id="11" name="タイトル 34">
            <a:extLst>
              <a:ext uri="{FF2B5EF4-FFF2-40B4-BE49-F238E27FC236}">
                <a16:creationId xmlns:a16="http://schemas.microsoft.com/office/drawing/2014/main" id="{D2C7D013-4BAD-4B1E-862B-8D2F1C0D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1050"/>
            <a:ext cx="7886700" cy="661494"/>
          </a:xfrm>
        </p:spPr>
        <p:txBody>
          <a:bodyPr>
            <a:normAutofit fontScale="90000"/>
          </a:bodyPr>
          <a:lstStyle/>
          <a:p>
            <a:r>
              <a:rPr lang="ja-JP" altLang="en-US"/>
              <a:t>ブロードコンタクトレーザーバーの</a:t>
            </a:r>
            <a:r>
              <a:rPr lang="en-US" altLang="ja-JP" dirty="0"/>
              <a:t>IL</a:t>
            </a:r>
            <a:r>
              <a:rPr lang="ja-JP" altLang="en-US"/>
              <a:t>計測</a:t>
            </a:r>
            <a:endParaRPr lang="ja-JP" altLang="en-US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E668D768-1821-439B-8526-CED7009C5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769" y="3223834"/>
            <a:ext cx="3598673" cy="2719958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AD2AF285-72EE-704B-8821-C5BA02BC4E9F}"/>
              </a:ext>
            </a:extLst>
          </p:cNvPr>
          <p:cNvGrpSpPr/>
          <p:nvPr/>
        </p:nvGrpSpPr>
        <p:grpSpPr>
          <a:xfrm>
            <a:off x="421488" y="657121"/>
            <a:ext cx="7754313" cy="2427168"/>
            <a:chOff x="421488" y="657121"/>
            <a:chExt cx="6476657" cy="2027251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7AEFDAC5-29C0-481F-9A51-A1EDE264D1D8}"/>
                </a:ext>
              </a:extLst>
            </p:cNvPr>
            <p:cNvSpPr/>
            <p:nvPr/>
          </p:nvSpPr>
          <p:spPr>
            <a:xfrm>
              <a:off x="421488" y="1296879"/>
              <a:ext cx="1224136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B3B0AF2A-328B-41BA-857B-864EC0156ADC}"/>
                </a:ext>
              </a:extLst>
            </p:cNvPr>
            <p:cNvCxnSpPr>
              <a:cxnSpLocks/>
            </p:cNvCxnSpPr>
            <p:nvPr/>
          </p:nvCxnSpPr>
          <p:spPr>
            <a:xfrm>
              <a:off x="637512" y="1842220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F9389A46-C2C2-455E-ADB7-5E9588E2FD59}"/>
                </a:ext>
              </a:extLst>
            </p:cNvPr>
            <p:cNvCxnSpPr>
              <a:cxnSpLocks/>
            </p:cNvCxnSpPr>
            <p:nvPr/>
          </p:nvCxnSpPr>
          <p:spPr>
            <a:xfrm>
              <a:off x="853536" y="1471003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27006E70-A434-4FFA-842F-7FB4DAAC7B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536" y="1478869"/>
              <a:ext cx="0" cy="360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EFE398CA-CDA6-4C34-A476-9DD1DEB311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9525" y="1478869"/>
              <a:ext cx="0" cy="360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41163130-BDA6-4AB9-BA26-1E5B6D72FA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9525" y="1838910"/>
              <a:ext cx="220075" cy="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CC4D9941-CFC8-4791-B875-B7662651E653}"/>
                </a:ext>
              </a:extLst>
            </p:cNvPr>
            <p:cNvSpPr txBox="1"/>
            <p:nvPr/>
          </p:nvSpPr>
          <p:spPr>
            <a:xfrm>
              <a:off x="444674" y="1990296"/>
              <a:ext cx="1512168" cy="694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Pulse Generator</a:t>
              </a:r>
            </a:p>
            <a:p>
              <a:r>
                <a:rPr lang="en-US" altLang="ja-JP" sz="1200" dirty="0"/>
                <a:t>Agilent 8114A</a:t>
              </a:r>
              <a:endParaRPr kumimoji="1" lang="en-US" altLang="ja-JP" sz="1200" dirty="0"/>
            </a:p>
            <a:p>
              <a:r>
                <a:rPr lang="ja-JP" altLang="en-US" sz="1200" dirty="0"/>
                <a:t>帯域</a:t>
              </a:r>
              <a:r>
                <a:rPr lang="en-US" altLang="ja-JP" sz="1200" dirty="0"/>
                <a:t>:15MHz</a:t>
              </a:r>
            </a:p>
            <a:p>
              <a:endParaRPr kumimoji="1" lang="ja-JP" altLang="en-US" sz="1200" dirty="0"/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9B1B5382-073B-4833-874B-FCC8573597DD}"/>
                </a:ext>
              </a:extLst>
            </p:cNvPr>
            <p:cNvCxnSpPr>
              <a:cxnSpLocks/>
              <a:stCxn id="14" idx="3"/>
              <a:endCxn id="22" idx="1"/>
            </p:cNvCxnSpPr>
            <p:nvPr/>
          </p:nvCxnSpPr>
          <p:spPr>
            <a:xfrm flipV="1">
              <a:off x="1645624" y="1655115"/>
              <a:ext cx="726026" cy="18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BBEBDB08-B4AF-44CB-A91A-BE486C51F76A}"/>
                </a:ext>
              </a:extLst>
            </p:cNvPr>
            <p:cNvSpPr/>
            <p:nvPr/>
          </p:nvSpPr>
          <p:spPr>
            <a:xfrm>
              <a:off x="2371650" y="1295074"/>
              <a:ext cx="1152128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LD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C48386EA-7432-4FC2-8C29-CEADBFE73999}"/>
                </a:ext>
              </a:extLst>
            </p:cNvPr>
            <p:cNvGrpSpPr/>
            <p:nvPr/>
          </p:nvGrpSpPr>
          <p:grpSpPr>
            <a:xfrm>
              <a:off x="3673656" y="1552229"/>
              <a:ext cx="392081" cy="148704"/>
              <a:chOff x="611702" y="2175057"/>
              <a:chExt cx="955661" cy="508744"/>
            </a:xfrm>
          </p:grpSpPr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D6C731F6-E2A8-438B-B5B2-F2DF84C3EFA1}"/>
                  </a:ext>
                </a:extLst>
              </p:cNvPr>
              <p:cNvCxnSpPr/>
              <p:nvPr/>
            </p:nvCxnSpPr>
            <p:spPr>
              <a:xfrm flipV="1">
                <a:off x="611702" y="2179744"/>
                <a:ext cx="369818" cy="5040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A00B50AB-361A-4B43-BAD7-F35F9E5189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520" y="2179744"/>
                <a:ext cx="216025" cy="5040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D90C0282-651B-46AB-BD3F-5EC63F6996DA}"/>
                  </a:ext>
                </a:extLst>
              </p:cNvPr>
              <p:cNvCxnSpPr/>
              <p:nvPr/>
            </p:nvCxnSpPr>
            <p:spPr>
              <a:xfrm flipV="1">
                <a:off x="1197545" y="2175057"/>
                <a:ext cx="369818" cy="504057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1C44A5C2-66D6-4E0D-BAD7-93705DFC8C50}"/>
                </a:ext>
              </a:extLst>
            </p:cNvPr>
            <p:cNvSpPr txBox="1"/>
            <p:nvPr/>
          </p:nvSpPr>
          <p:spPr>
            <a:xfrm>
              <a:off x="2371650" y="2031919"/>
              <a:ext cx="1830869" cy="385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S</a:t>
              </a:r>
              <a:r>
                <a:rPr kumimoji="1" lang="en-US" altLang="ja-JP" sz="1200" dirty="0"/>
                <a:t>ample</a:t>
              </a:r>
            </a:p>
            <a:p>
              <a:r>
                <a:rPr kumimoji="1" lang="en-US" altLang="ja-JP" sz="1200" dirty="0" err="1"/>
                <a:t>InGaAs</a:t>
              </a:r>
              <a:r>
                <a:rPr kumimoji="1" lang="en-US" altLang="ja-JP" sz="1200" dirty="0"/>
                <a:t>/GaAs</a:t>
              </a:r>
              <a:r>
                <a:rPr lang="ja-JP" altLang="en-US" sz="1200"/>
                <a:t> </a:t>
              </a:r>
              <a:r>
                <a:rPr lang="en-US" altLang="ja-JP" sz="1200" dirty="0"/>
                <a:t>MQW</a:t>
              </a:r>
              <a:endParaRPr kumimoji="1" lang="en-US" altLang="ja-JP" sz="1200" dirty="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ABC6830B-51CA-46FC-9FD8-EA2EA4A53EB7}"/>
                </a:ext>
              </a:extLst>
            </p:cNvPr>
            <p:cNvSpPr/>
            <p:nvPr/>
          </p:nvSpPr>
          <p:spPr>
            <a:xfrm>
              <a:off x="4582320" y="1311839"/>
              <a:ext cx="2221928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光パワーメーター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73D64BD5-E63E-48D0-9032-8F0998A4218A}"/>
                </a:ext>
              </a:extLst>
            </p:cNvPr>
            <p:cNvSpPr txBox="1"/>
            <p:nvPr/>
          </p:nvSpPr>
          <p:spPr>
            <a:xfrm>
              <a:off x="5067276" y="2002778"/>
              <a:ext cx="1830869" cy="539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err="1"/>
                <a:t>Powermeter</a:t>
              </a:r>
              <a:endParaRPr kumimoji="1" lang="en-US" altLang="ja-JP" sz="1200" dirty="0"/>
            </a:p>
            <a:p>
              <a:r>
                <a:rPr lang="en-US" altLang="ja-JP" sz="1200" dirty="0"/>
                <a:t>ADCMT 8230</a:t>
              </a:r>
              <a:endParaRPr kumimoji="1" lang="en-US" altLang="ja-JP" sz="1200" dirty="0"/>
            </a:p>
            <a:p>
              <a:endParaRPr kumimoji="1" lang="ja-JP" altLang="en-US" sz="1200" dirty="0"/>
            </a:p>
          </p:txBody>
        </p:sp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137B343B-7149-4563-805C-0237847B6A68}"/>
                </a:ext>
              </a:extLst>
            </p:cNvPr>
            <p:cNvGrpSpPr/>
            <p:nvPr/>
          </p:nvGrpSpPr>
          <p:grpSpPr>
            <a:xfrm>
              <a:off x="1819623" y="1228150"/>
              <a:ext cx="366768" cy="371217"/>
              <a:chOff x="1634843" y="916093"/>
              <a:chExt cx="792088" cy="371217"/>
            </a:xfrm>
          </p:grpSpPr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8202B445-82A9-4152-A634-AC8EC6294D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4843" y="1287310"/>
                <a:ext cx="2160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6ADA32F0-4864-42CB-8D81-C7A1A5D5ED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0867" y="916093"/>
                <a:ext cx="3600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4C69D3B-7786-4D7B-A346-DFDCC8F979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50867" y="923959"/>
                <a:ext cx="0" cy="3600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82222393-69A8-439C-B9CD-CFC53ECA1A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06856" y="923959"/>
                <a:ext cx="0" cy="3600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B20146DF-1FD2-4176-8E46-84E3B9ECFE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6856" y="1284000"/>
                <a:ext cx="220075" cy="0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E5E0BDA5-DE8A-4D97-928E-5A40852C0E57}"/>
                </a:ext>
              </a:extLst>
            </p:cNvPr>
            <p:cNvCxnSpPr/>
            <p:nvPr/>
          </p:nvCxnSpPr>
          <p:spPr>
            <a:xfrm>
              <a:off x="1861614" y="1129988"/>
              <a:ext cx="3480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FBB10F81-624B-4058-86F5-D666EC51DA5C}"/>
                </a:ext>
              </a:extLst>
            </p:cNvPr>
            <p:cNvSpPr txBox="1"/>
            <p:nvPr/>
          </p:nvSpPr>
          <p:spPr>
            <a:xfrm>
              <a:off x="1534920" y="657121"/>
              <a:ext cx="2029302" cy="385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パルス幅 </a:t>
              </a:r>
              <a:r>
                <a:rPr kumimoji="1" lang="en-US" altLang="ja-JP" sz="1200" dirty="0"/>
                <a:t>: 1.0us</a:t>
              </a:r>
            </a:p>
            <a:p>
              <a:r>
                <a:rPr kumimoji="1" lang="ja-JP" altLang="en-US" sz="1200" dirty="0"/>
                <a:t>周期 </a:t>
              </a:r>
              <a:r>
                <a:rPr kumimoji="1" lang="en-US" altLang="ja-JP" sz="1200" dirty="0"/>
                <a:t>: 2.0ms</a:t>
              </a:r>
              <a:r>
                <a:rPr kumimoji="1" lang="ja-JP" altLang="en-US" sz="1200"/>
                <a:t> </a:t>
              </a:r>
              <a:r>
                <a:rPr kumimoji="1" lang="en-US" altLang="ja-JP" sz="1200" dirty="0"/>
                <a:t>Duty </a:t>
              </a:r>
              <a:r>
                <a:rPr kumimoji="1" lang="ja-JP" altLang="en-US" sz="1200"/>
                <a:t>比</a:t>
              </a:r>
              <a:r>
                <a:rPr kumimoji="1" lang="en-US" altLang="ja-JP" sz="1200" dirty="0"/>
                <a:t>(1:2000)</a:t>
              </a:r>
              <a:endParaRPr kumimoji="1" lang="ja-JP" altLang="en-US" sz="1200" dirty="0"/>
            </a:p>
          </p:txBody>
        </p:sp>
      </p:grp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7EF1E92-A122-40D7-9850-EDD3E73C941C}"/>
              </a:ext>
            </a:extLst>
          </p:cNvPr>
          <p:cNvSpPr txBox="1"/>
          <p:nvPr/>
        </p:nvSpPr>
        <p:spPr>
          <a:xfrm>
            <a:off x="797746" y="5781890"/>
            <a:ext cx="2500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IL</a:t>
            </a:r>
            <a:r>
              <a:rPr kumimoji="1" lang="ja-JP" altLang="en-US" dirty="0"/>
              <a:t>カーブの例</a:t>
            </a:r>
            <a:endParaRPr kumimoji="1" lang="en-US" altLang="ja-JP" dirty="0"/>
          </a:p>
          <a:p>
            <a:r>
              <a:rPr kumimoji="1" lang="en-US" altLang="ja-JP" sz="1400" dirty="0"/>
              <a:t>L=500um,</a:t>
            </a:r>
            <a:r>
              <a:rPr lang="en-US" altLang="ja-JP" sz="1400" dirty="0"/>
              <a:t>w=50um</a:t>
            </a:r>
            <a:endParaRPr kumimoji="1" lang="ja-JP" altLang="en-US" sz="1400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D1D98BC-554F-4040-B248-C8B4DE9BA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900" y="3077424"/>
            <a:ext cx="3074586" cy="274398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4099A20-1471-3842-ABE8-E072B57FD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9842" y="4677191"/>
            <a:ext cx="885131" cy="489296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8398528-BB03-FE41-B5F9-6ECE5C246D9F}"/>
              </a:ext>
            </a:extLst>
          </p:cNvPr>
          <p:cNvSpPr txBox="1"/>
          <p:nvPr/>
        </p:nvSpPr>
        <p:spPr>
          <a:xfrm>
            <a:off x="3982172" y="5821410"/>
            <a:ext cx="2500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閾値電流を電極パッド幅に対してプロット</a:t>
            </a:r>
            <a:endParaRPr kumimoji="1" lang="en-US" altLang="ja-JP" dirty="0"/>
          </a:p>
        </p:txBody>
      </p:sp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47FFE224-1C15-154B-84A4-E0242B6FA300}"/>
              </a:ext>
            </a:extLst>
          </p:cNvPr>
          <p:cNvGrpSpPr/>
          <p:nvPr/>
        </p:nvGrpSpPr>
        <p:grpSpPr>
          <a:xfrm>
            <a:off x="6267174" y="3264786"/>
            <a:ext cx="2877250" cy="2349968"/>
            <a:chOff x="4980766" y="222378"/>
            <a:chExt cx="3498712" cy="2857541"/>
          </a:xfrm>
        </p:grpSpPr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1C64CDF4-29AD-3349-9B64-0F3DAA9632C8}"/>
                </a:ext>
              </a:extLst>
            </p:cNvPr>
            <p:cNvSpPr txBox="1"/>
            <p:nvPr/>
          </p:nvSpPr>
          <p:spPr>
            <a:xfrm>
              <a:off x="6733461" y="422199"/>
              <a:ext cx="1746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電極パッド幅</a:t>
              </a:r>
              <a:r>
                <a:rPr lang="en-US" altLang="ja-JP" sz="1400" dirty="0"/>
                <a:t> </a:t>
              </a:r>
              <a:r>
                <a:rPr kumimoji="1" lang="en-US" altLang="ja-JP" sz="1400" dirty="0"/>
                <a:t> : w</a:t>
              </a:r>
              <a:endParaRPr kumimoji="1" lang="ja-JP" altLang="en-US" sz="1400" dirty="0"/>
            </a:p>
          </p:txBody>
        </p:sp>
        <p:grpSp>
          <p:nvGrpSpPr>
            <p:cNvPr id="120" name="グループ化 119">
              <a:extLst>
                <a:ext uri="{FF2B5EF4-FFF2-40B4-BE49-F238E27FC236}">
                  <a16:creationId xmlns:a16="http://schemas.microsoft.com/office/drawing/2014/main" id="{A3A818FB-6A80-914E-A297-C885373D5778}"/>
                </a:ext>
              </a:extLst>
            </p:cNvPr>
            <p:cNvGrpSpPr/>
            <p:nvPr/>
          </p:nvGrpSpPr>
          <p:grpSpPr>
            <a:xfrm>
              <a:off x="4980766" y="222378"/>
              <a:ext cx="3376926" cy="2857541"/>
              <a:chOff x="4980766" y="222378"/>
              <a:chExt cx="3376926" cy="2857541"/>
            </a:xfrm>
          </p:grpSpPr>
          <p:grpSp>
            <p:nvGrpSpPr>
              <p:cNvPr id="121" name="グループ化 120">
                <a:extLst>
                  <a:ext uri="{FF2B5EF4-FFF2-40B4-BE49-F238E27FC236}">
                    <a16:creationId xmlns:a16="http://schemas.microsoft.com/office/drawing/2014/main" id="{5301A826-A114-E549-8A67-ACC025BB2AE9}"/>
                  </a:ext>
                </a:extLst>
              </p:cNvPr>
              <p:cNvGrpSpPr/>
              <p:nvPr/>
            </p:nvGrpSpPr>
            <p:grpSpPr>
              <a:xfrm>
                <a:off x="4980766" y="222378"/>
                <a:ext cx="3376926" cy="2857541"/>
                <a:chOff x="4436143" y="543635"/>
                <a:chExt cx="3376926" cy="2857541"/>
              </a:xfrm>
            </p:grpSpPr>
            <p:sp>
              <p:nvSpPr>
                <p:cNvPr id="125" name="テキスト ボックス 124">
                  <a:extLst>
                    <a:ext uri="{FF2B5EF4-FFF2-40B4-BE49-F238E27FC236}">
                      <a16:creationId xmlns:a16="http://schemas.microsoft.com/office/drawing/2014/main" id="{E9190A77-CA60-F445-A2DA-AA5A46F0001E}"/>
                    </a:ext>
                  </a:extLst>
                </p:cNvPr>
                <p:cNvSpPr txBox="1"/>
                <p:nvPr/>
              </p:nvSpPr>
              <p:spPr>
                <a:xfrm>
                  <a:off x="4436143" y="543635"/>
                  <a:ext cx="1872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共振器長</a:t>
                  </a:r>
                  <a:r>
                    <a:rPr kumimoji="1" lang="en-US" altLang="ja-JP" dirty="0"/>
                    <a:t> : L</a:t>
                  </a:r>
                  <a:endParaRPr kumimoji="1" lang="ja-JP" altLang="en-US" dirty="0"/>
                </a:p>
              </p:txBody>
            </p:sp>
            <p:grpSp>
              <p:nvGrpSpPr>
                <p:cNvPr id="126" name="グループ化 125">
                  <a:extLst>
                    <a:ext uri="{FF2B5EF4-FFF2-40B4-BE49-F238E27FC236}">
                      <a16:creationId xmlns:a16="http://schemas.microsoft.com/office/drawing/2014/main" id="{B90BC718-DF6B-A249-8AB9-8BE5765CC041}"/>
                    </a:ext>
                  </a:extLst>
                </p:cNvPr>
                <p:cNvGrpSpPr/>
                <p:nvPr/>
              </p:nvGrpSpPr>
              <p:grpSpPr>
                <a:xfrm>
                  <a:off x="5248121" y="1332474"/>
                  <a:ext cx="2564948" cy="2068702"/>
                  <a:chOff x="2903023" y="1351600"/>
                  <a:chExt cx="2564948" cy="2068702"/>
                </a:xfrm>
              </p:grpSpPr>
              <p:grpSp>
                <p:nvGrpSpPr>
                  <p:cNvPr id="130" name="グループ化 129">
                    <a:extLst>
                      <a:ext uri="{FF2B5EF4-FFF2-40B4-BE49-F238E27FC236}">
                        <a16:creationId xmlns:a16="http://schemas.microsoft.com/office/drawing/2014/main" id="{7F612C72-7311-BD44-BC98-5A17B5514EC3}"/>
                      </a:ext>
                    </a:extLst>
                  </p:cNvPr>
                  <p:cNvGrpSpPr/>
                  <p:nvPr/>
                </p:nvGrpSpPr>
                <p:grpSpPr>
                  <a:xfrm>
                    <a:off x="2903023" y="1351600"/>
                    <a:ext cx="2564948" cy="2068702"/>
                    <a:chOff x="4393393" y="3473923"/>
                    <a:chExt cx="3934832" cy="3083424"/>
                  </a:xfrm>
                </p:grpSpPr>
                <p:sp>
                  <p:nvSpPr>
                    <p:cNvPr id="134" name="直方体 133">
                      <a:extLst>
                        <a:ext uri="{FF2B5EF4-FFF2-40B4-BE49-F238E27FC236}">
                          <a16:creationId xmlns:a16="http://schemas.microsoft.com/office/drawing/2014/main" id="{3092E853-B532-6141-9752-445679240A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94" y="5704588"/>
                      <a:ext cx="3934422" cy="852759"/>
                    </a:xfrm>
                    <a:prstGeom prst="cube">
                      <a:avLst>
                        <a:gd name="adj" fmla="val 66937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dirty="0"/>
                        <a:t>Au</a:t>
                      </a:r>
                    </a:p>
                  </p:txBody>
                </p:sp>
                <p:sp>
                  <p:nvSpPr>
                    <p:cNvPr id="135" name="直方体 134">
                      <a:extLst>
                        <a:ext uri="{FF2B5EF4-FFF2-40B4-BE49-F238E27FC236}">
                          <a16:creationId xmlns:a16="http://schemas.microsoft.com/office/drawing/2014/main" id="{9EBA7BA4-6205-B84C-8FE4-E0F3E081E2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803" y="3965884"/>
                      <a:ext cx="3934422" cy="2305895"/>
                    </a:xfrm>
                    <a:prstGeom prst="cub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6" name="直方体 135">
                      <a:extLst>
                        <a:ext uri="{FF2B5EF4-FFF2-40B4-BE49-F238E27FC236}">
                          <a16:creationId xmlns:a16="http://schemas.microsoft.com/office/drawing/2014/main" id="{65AD6620-378D-9144-A584-D50E134582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1090" y="3728767"/>
                      <a:ext cx="1152128" cy="834235"/>
                    </a:xfrm>
                    <a:prstGeom prst="cube">
                      <a:avLst>
                        <a:gd name="adj" fmla="val 70136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7" name="直方体 136">
                      <a:extLst>
                        <a:ext uri="{FF2B5EF4-FFF2-40B4-BE49-F238E27FC236}">
                          <a16:creationId xmlns:a16="http://schemas.microsoft.com/office/drawing/2014/main" id="{968E4AA2-0BCF-5743-819D-CAB8A4D3F0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93" y="3709355"/>
                      <a:ext cx="3934831" cy="834235"/>
                    </a:xfrm>
                    <a:prstGeom prst="cube">
                      <a:avLst>
                        <a:gd name="adj" fmla="val 70136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8" name="直方体 137">
                      <a:extLst>
                        <a:ext uri="{FF2B5EF4-FFF2-40B4-BE49-F238E27FC236}">
                          <a16:creationId xmlns:a16="http://schemas.microsoft.com/office/drawing/2014/main" id="{826AB510-8499-604F-A929-541F883B04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1090" y="3473923"/>
                      <a:ext cx="1152128" cy="834235"/>
                    </a:xfrm>
                    <a:prstGeom prst="cube">
                      <a:avLst>
                        <a:gd name="adj" fmla="val 69909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sz="1100" dirty="0"/>
                        <a:t>Au</a:t>
                      </a:r>
                      <a:endParaRPr kumimoji="1" lang="ja-JP" altLang="en-US" sz="1100"/>
                    </a:p>
                  </p:txBody>
                </p:sp>
                <p:sp>
                  <p:nvSpPr>
                    <p:cNvPr id="139" name="直方体 138">
                      <a:extLst>
                        <a:ext uri="{FF2B5EF4-FFF2-40B4-BE49-F238E27FC236}">
                          <a16:creationId xmlns:a16="http://schemas.microsoft.com/office/drawing/2014/main" id="{6805AE42-4CA3-6B49-AF19-F998193EB9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76811" y="3684669"/>
                      <a:ext cx="679498" cy="424779"/>
                    </a:xfrm>
                    <a:prstGeom prst="cube">
                      <a:avLst>
                        <a:gd name="adj" fmla="val 42604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40" name="直方体 139">
                      <a:extLst>
                        <a:ext uri="{FF2B5EF4-FFF2-40B4-BE49-F238E27FC236}">
                          <a16:creationId xmlns:a16="http://schemas.microsoft.com/office/drawing/2014/main" id="{FB97F4D9-CDE1-DB46-8ECE-71C84E8435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0753" y="3638958"/>
                      <a:ext cx="1396949" cy="548048"/>
                    </a:xfrm>
                    <a:prstGeom prst="cube">
                      <a:avLst>
                        <a:gd name="adj" fmla="val 60733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41" name="円/楕円 28">
                      <a:extLst>
                        <a:ext uri="{FF2B5EF4-FFF2-40B4-BE49-F238E27FC236}">
                          <a16:creationId xmlns:a16="http://schemas.microsoft.com/office/drawing/2014/main" id="{8A52B4D1-156C-C742-9485-384D083FAC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4212" y="4661926"/>
                      <a:ext cx="602942" cy="176651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42" name="円/楕円 29">
                      <a:extLst>
                        <a:ext uri="{FF2B5EF4-FFF2-40B4-BE49-F238E27FC236}">
                          <a16:creationId xmlns:a16="http://schemas.microsoft.com/office/drawing/2014/main" id="{3521CBCA-D899-014B-B032-882F8A5192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8705" y="4727392"/>
                      <a:ext cx="353957" cy="45719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43" name="円/楕円 30">
                      <a:extLst>
                        <a:ext uri="{FF2B5EF4-FFF2-40B4-BE49-F238E27FC236}">
                          <a16:creationId xmlns:a16="http://schemas.microsoft.com/office/drawing/2014/main" id="{8E9E591F-A8E6-9C47-A504-8C566A4FF4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9431" y="4616578"/>
                      <a:ext cx="912504" cy="267347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131" name="直線矢印コネクタ 130">
                    <a:extLst>
                      <a:ext uri="{FF2B5EF4-FFF2-40B4-BE49-F238E27FC236}">
                        <a16:creationId xmlns:a16="http://schemas.microsoft.com/office/drawing/2014/main" id="{1ADFA72A-869F-EF4C-B5E8-F73AAE322020}"/>
                      </a:ext>
                    </a:extLst>
                  </p:cNvPr>
                  <p:cNvCxnSpPr/>
                  <p:nvPr/>
                </p:nvCxnSpPr>
                <p:spPr>
                  <a:xfrm>
                    <a:off x="3633901" y="1917098"/>
                    <a:ext cx="18992" cy="1296384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直線矢印コネクタ 131">
                    <a:extLst>
                      <a:ext uri="{FF2B5EF4-FFF2-40B4-BE49-F238E27FC236}">
                        <a16:creationId xmlns:a16="http://schemas.microsoft.com/office/drawing/2014/main" id="{E4553EB9-9F15-7846-BCC5-B7F2A0BC768D}"/>
                      </a:ext>
                    </a:extLst>
                  </p:cNvPr>
                  <p:cNvCxnSpPr/>
                  <p:nvPr/>
                </p:nvCxnSpPr>
                <p:spPr>
                  <a:xfrm>
                    <a:off x="3546273" y="1917098"/>
                    <a:ext cx="18992" cy="1296384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直線矢印コネクタ 132">
                    <a:extLst>
                      <a:ext uri="{FF2B5EF4-FFF2-40B4-BE49-F238E27FC236}">
                        <a16:creationId xmlns:a16="http://schemas.microsoft.com/office/drawing/2014/main" id="{04ADE053-4184-F741-BA08-33EF7DE8F600}"/>
                      </a:ext>
                    </a:extLst>
                  </p:cNvPr>
                  <p:cNvCxnSpPr/>
                  <p:nvPr/>
                </p:nvCxnSpPr>
                <p:spPr>
                  <a:xfrm>
                    <a:off x="3592026" y="1908134"/>
                    <a:ext cx="18992" cy="1296384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7" name="直線矢印コネクタ 126">
                  <a:extLst>
                    <a:ext uri="{FF2B5EF4-FFF2-40B4-BE49-F238E27FC236}">
                      <a16:creationId xmlns:a16="http://schemas.microsoft.com/office/drawing/2014/main" id="{4AD7A0E4-813D-A346-8864-266AE6A9BC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48388" y="933707"/>
                  <a:ext cx="381698" cy="381697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コネクタ 127">
                  <a:extLst>
                    <a:ext uri="{FF2B5EF4-FFF2-40B4-BE49-F238E27FC236}">
                      <a16:creationId xmlns:a16="http://schemas.microsoft.com/office/drawing/2014/main" id="{6AA0C247-9058-5346-9AE3-E2F2DB2B53E8}"/>
                    </a:ext>
                  </a:extLst>
                </p:cNvPr>
                <p:cNvCxnSpPr/>
                <p:nvPr/>
              </p:nvCxnSpPr>
              <p:spPr>
                <a:xfrm>
                  <a:off x="5624617" y="791667"/>
                  <a:ext cx="0" cy="120050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コネクタ 128">
                  <a:extLst>
                    <a:ext uri="{FF2B5EF4-FFF2-40B4-BE49-F238E27FC236}">
                      <a16:creationId xmlns:a16="http://schemas.microsoft.com/office/drawing/2014/main" id="{A89A12E1-9EA9-4449-AD35-F7144497C02D}"/>
                    </a:ext>
                  </a:extLst>
                </p:cNvPr>
                <p:cNvCxnSpPr/>
                <p:nvPr/>
              </p:nvCxnSpPr>
              <p:spPr>
                <a:xfrm>
                  <a:off x="5243099" y="1117764"/>
                  <a:ext cx="0" cy="120050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2" name="直線矢印コネクタ 121">
                <a:extLst>
                  <a:ext uri="{FF2B5EF4-FFF2-40B4-BE49-F238E27FC236}">
                    <a16:creationId xmlns:a16="http://schemas.microsoft.com/office/drawing/2014/main" id="{38352F02-86B0-1343-AD8D-0BF8D7A22B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4605" y="733247"/>
                <a:ext cx="381414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コネクタ 122">
                <a:extLst>
                  <a:ext uri="{FF2B5EF4-FFF2-40B4-BE49-F238E27FC236}">
                    <a16:creationId xmlns:a16="http://schemas.microsoft.com/office/drawing/2014/main" id="{F1D406FD-C231-C64C-BCBA-061EC7314F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1390" y="731348"/>
                <a:ext cx="293216" cy="2932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コネクタ 123">
                <a:extLst>
                  <a:ext uri="{FF2B5EF4-FFF2-40B4-BE49-F238E27FC236}">
                    <a16:creationId xmlns:a16="http://schemas.microsoft.com/office/drawing/2014/main" id="{12AE5E68-72A4-B845-8D8A-51EF9AF5D9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31756" y="713768"/>
                <a:ext cx="296681" cy="28646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5E64611C-22A9-B44A-A8A3-BEF0AAC084FB}"/>
              </a:ext>
            </a:extLst>
          </p:cNvPr>
          <p:cNvSpPr txBox="1"/>
          <p:nvPr/>
        </p:nvSpPr>
        <p:spPr>
          <a:xfrm>
            <a:off x="43756" y="2877933"/>
            <a:ext cx="203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結果</a:t>
            </a: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BF6DD7BB-FA54-7B4D-B2FC-48298763DFC8}"/>
              </a:ext>
            </a:extLst>
          </p:cNvPr>
          <p:cNvSpPr txBox="1"/>
          <p:nvPr/>
        </p:nvSpPr>
        <p:spPr>
          <a:xfrm>
            <a:off x="4233" y="644415"/>
            <a:ext cx="203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実験系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8470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6DDAEAF-927B-8A4E-9007-02FEBEEF6F53}"/>
              </a:ext>
            </a:extLst>
          </p:cNvPr>
          <p:cNvGrpSpPr/>
          <p:nvPr/>
        </p:nvGrpSpPr>
        <p:grpSpPr>
          <a:xfrm rot="5400000">
            <a:off x="-987251" y="2412767"/>
            <a:ext cx="1721679" cy="1750948"/>
            <a:chOff x="1526332" y="4429026"/>
            <a:chExt cx="1887038" cy="1919120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2C938471-C31C-C840-ACD9-EB348629D1BB}"/>
                </a:ext>
              </a:extLst>
            </p:cNvPr>
            <p:cNvSpPr/>
            <p:nvPr/>
          </p:nvSpPr>
          <p:spPr>
            <a:xfrm>
              <a:off x="1556048" y="4458969"/>
              <a:ext cx="1830465" cy="1199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D73BA699-0315-8341-B6D7-7F29F089CCF0}"/>
                </a:ext>
              </a:extLst>
            </p:cNvPr>
            <p:cNvSpPr/>
            <p:nvPr/>
          </p:nvSpPr>
          <p:spPr>
            <a:xfrm rot="16200000">
              <a:off x="1753152" y="5379992"/>
              <a:ext cx="1379407" cy="5569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オシロスコープ</a:t>
              </a:r>
              <a:r>
                <a:rPr lang="en-US" altLang="ja-JP" dirty="0">
                  <a:solidFill>
                    <a:schemeClr val="tx1"/>
                  </a:solidFill>
                </a:rPr>
                <a:t>ch1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円/楕円 40">
              <a:extLst>
                <a:ext uri="{FF2B5EF4-FFF2-40B4-BE49-F238E27FC236}">
                  <a16:creationId xmlns:a16="http://schemas.microsoft.com/office/drawing/2014/main" id="{DD0A74FC-51AC-F04C-BFC7-FE7952A09D86}"/>
                </a:ext>
              </a:extLst>
            </p:cNvPr>
            <p:cNvSpPr/>
            <p:nvPr/>
          </p:nvSpPr>
          <p:spPr>
            <a:xfrm>
              <a:off x="1526332" y="4429026"/>
              <a:ext cx="59431" cy="594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円/楕円 41">
              <a:extLst>
                <a:ext uri="{FF2B5EF4-FFF2-40B4-BE49-F238E27FC236}">
                  <a16:creationId xmlns:a16="http://schemas.microsoft.com/office/drawing/2014/main" id="{BFF27336-33E6-1747-B18E-5D5A4493CE14}"/>
                </a:ext>
              </a:extLst>
            </p:cNvPr>
            <p:cNvSpPr/>
            <p:nvPr/>
          </p:nvSpPr>
          <p:spPr>
            <a:xfrm>
              <a:off x="3363260" y="4429028"/>
              <a:ext cx="50110" cy="594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FB3C6B0-FBB0-4F85-BE38-ACCF34C9BC9B}"/>
              </a:ext>
            </a:extLst>
          </p:cNvPr>
          <p:cNvSpPr/>
          <p:nvPr/>
        </p:nvSpPr>
        <p:spPr>
          <a:xfrm>
            <a:off x="733218" y="2309217"/>
            <a:ext cx="3767346" cy="1996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A70CAEC9-0BE6-46D1-99EF-13CC4F6C9EBA}"/>
              </a:ext>
            </a:extLst>
          </p:cNvPr>
          <p:cNvSpPr/>
          <p:nvPr/>
        </p:nvSpPr>
        <p:spPr>
          <a:xfrm>
            <a:off x="324813" y="2850849"/>
            <a:ext cx="830980" cy="8309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856F995D-F960-4E49-8086-8DD43842C0C1}"/>
              </a:ext>
            </a:extLst>
          </p:cNvPr>
          <p:cNvGrpSpPr/>
          <p:nvPr/>
        </p:nvGrpSpPr>
        <p:grpSpPr>
          <a:xfrm>
            <a:off x="491265" y="3041388"/>
            <a:ext cx="498075" cy="444447"/>
            <a:chOff x="1994568" y="2951282"/>
            <a:chExt cx="948343" cy="444447"/>
          </a:xfrm>
        </p:grpSpPr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A4F59A11-99C3-4DA4-855E-230238F64629}"/>
                </a:ext>
              </a:extLst>
            </p:cNvPr>
            <p:cNvCxnSpPr>
              <a:cxnSpLocks/>
            </p:cNvCxnSpPr>
            <p:nvPr/>
          </p:nvCxnSpPr>
          <p:spPr>
            <a:xfrm>
              <a:off x="1994568" y="3395729"/>
              <a:ext cx="2586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6325581D-1D31-4E03-B2F3-C56CFAC97A82}"/>
                </a:ext>
              </a:extLst>
            </p:cNvPr>
            <p:cNvCxnSpPr>
              <a:cxnSpLocks/>
            </p:cNvCxnSpPr>
            <p:nvPr/>
          </p:nvCxnSpPr>
          <p:spPr>
            <a:xfrm>
              <a:off x="2253208" y="2951282"/>
              <a:ext cx="4310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D840FB2E-BEF8-4B19-9DAA-11008495CC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3208" y="2960700"/>
              <a:ext cx="0" cy="4310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01388E39-4F60-418E-B8E6-354AA2B30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9423" y="2960700"/>
              <a:ext cx="0" cy="4310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2F76FBD5-7B1F-4DCC-BD1B-4009C63C2B66}"/>
                </a:ext>
              </a:extLst>
            </p:cNvPr>
            <p:cNvCxnSpPr>
              <a:cxnSpLocks/>
            </p:cNvCxnSpPr>
            <p:nvPr/>
          </p:nvCxnSpPr>
          <p:spPr>
            <a:xfrm>
              <a:off x="2679422" y="3391766"/>
              <a:ext cx="263489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6BC7FAA-0929-4358-96A7-8B3C63B86A1C}"/>
              </a:ext>
            </a:extLst>
          </p:cNvPr>
          <p:cNvSpPr txBox="1"/>
          <p:nvPr/>
        </p:nvSpPr>
        <p:spPr>
          <a:xfrm>
            <a:off x="1141028" y="2941343"/>
            <a:ext cx="181047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Pulse Generator</a:t>
            </a:r>
          </a:p>
          <a:p>
            <a:r>
              <a:rPr lang="en-US" altLang="ja-JP" sz="1200" dirty="0"/>
              <a:t>Agilent 8114A</a:t>
            </a:r>
            <a:endParaRPr kumimoji="1" lang="en-US" altLang="ja-JP" sz="1200" dirty="0"/>
          </a:p>
          <a:p>
            <a:r>
              <a:rPr lang="ja-JP" altLang="en-US" sz="1200" dirty="0"/>
              <a:t>帯域</a:t>
            </a:r>
            <a:r>
              <a:rPr lang="en-US" altLang="ja-JP" sz="1200" dirty="0"/>
              <a:t>:15MHz</a:t>
            </a:r>
          </a:p>
          <a:p>
            <a:endParaRPr kumimoji="1" lang="ja-JP" altLang="en-US" sz="1200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B94637B7-A670-40BF-896B-FC609C05723F}"/>
              </a:ext>
            </a:extLst>
          </p:cNvPr>
          <p:cNvGrpSpPr/>
          <p:nvPr/>
        </p:nvGrpSpPr>
        <p:grpSpPr>
          <a:xfrm>
            <a:off x="4874432" y="3087213"/>
            <a:ext cx="469427" cy="178039"/>
            <a:chOff x="611702" y="2175057"/>
            <a:chExt cx="955661" cy="508744"/>
          </a:xfrm>
        </p:grpSpPr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D74B8F1A-55FA-4366-A8C0-8A059C4D1ADE}"/>
                </a:ext>
              </a:extLst>
            </p:cNvPr>
            <p:cNvCxnSpPr/>
            <p:nvPr/>
          </p:nvCxnSpPr>
          <p:spPr>
            <a:xfrm flipV="1">
              <a:off x="611702" y="2179744"/>
              <a:ext cx="369818" cy="5040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5CB00E7E-80A0-493D-AC77-0CF84335AED9}"/>
                </a:ext>
              </a:extLst>
            </p:cNvPr>
            <p:cNvCxnSpPr>
              <a:cxnSpLocks/>
            </p:cNvCxnSpPr>
            <p:nvPr/>
          </p:nvCxnSpPr>
          <p:spPr>
            <a:xfrm>
              <a:off x="981520" y="2179744"/>
              <a:ext cx="216025" cy="5040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67AB89B5-42C9-4FBD-ACFD-8DF9A3313471}"/>
                </a:ext>
              </a:extLst>
            </p:cNvPr>
            <p:cNvCxnSpPr/>
            <p:nvPr/>
          </p:nvCxnSpPr>
          <p:spPr>
            <a:xfrm flipV="1">
              <a:off x="1197545" y="2175057"/>
              <a:ext cx="369818" cy="504057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三角形 41">
            <a:extLst>
              <a:ext uri="{FF2B5EF4-FFF2-40B4-BE49-F238E27FC236}">
                <a16:creationId xmlns:a16="http://schemas.microsoft.com/office/drawing/2014/main" id="{7B32E247-2A10-451B-9D19-2B193F374135}"/>
              </a:ext>
            </a:extLst>
          </p:cNvPr>
          <p:cNvSpPr/>
          <p:nvPr/>
        </p:nvSpPr>
        <p:spPr>
          <a:xfrm rot="10800000">
            <a:off x="4084630" y="2862028"/>
            <a:ext cx="843401" cy="72706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E454CE33-3916-44BD-8ACC-EA99441D510A}"/>
              </a:ext>
            </a:extLst>
          </p:cNvPr>
          <p:cNvCxnSpPr/>
          <p:nvPr/>
        </p:nvCxnSpPr>
        <p:spPr>
          <a:xfrm rot="10800000">
            <a:off x="4043674" y="3591723"/>
            <a:ext cx="9137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ACDF452-C719-4962-9579-7D8BC0506A75}"/>
              </a:ext>
            </a:extLst>
          </p:cNvPr>
          <p:cNvSpPr/>
          <p:nvPr/>
        </p:nvSpPr>
        <p:spPr>
          <a:xfrm>
            <a:off x="5449972" y="2832546"/>
            <a:ext cx="2292074" cy="862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光パワーメーター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0E6AE12-763B-49FE-9EEB-C78D775A6DDC}"/>
              </a:ext>
            </a:extLst>
          </p:cNvPr>
          <p:cNvSpPr txBox="1"/>
          <p:nvPr/>
        </p:nvSpPr>
        <p:spPr>
          <a:xfrm>
            <a:off x="6030596" y="3659787"/>
            <a:ext cx="21920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Powermeter</a:t>
            </a:r>
            <a:endParaRPr kumimoji="1" lang="en-US" altLang="ja-JP" sz="1200" dirty="0"/>
          </a:p>
          <a:p>
            <a:r>
              <a:rPr lang="en-US" altLang="ja-JP" sz="1200" dirty="0"/>
              <a:t>ADCMT 8230</a:t>
            </a:r>
            <a:endParaRPr kumimoji="1" lang="en-US" altLang="ja-JP" sz="1200" dirty="0"/>
          </a:p>
          <a:p>
            <a:endParaRPr kumimoji="1" lang="ja-JP" altLang="en-US" sz="1200" dirty="0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29AC2666-5C89-4670-A64C-1D80737858CE}"/>
              </a:ext>
            </a:extLst>
          </p:cNvPr>
          <p:cNvGrpSpPr/>
          <p:nvPr/>
        </p:nvGrpSpPr>
        <p:grpSpPr>
          <a:xfrm>
            <a:off x="2293457" y="1533731"/>
            <a:ext cx="439121" cy="444447"/>
            <a:chOff x="1634843" y="916093"/>
            <a:chExt cx="792088" cy="371217"/>
          </a:xfrm>
        </p:grpSpPr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46C668B3-2A1A-487F-9FD9-035AB58B203D}"/>
                </a:ext>
              </a:extLst>
            </p:cNvPr>
            <p:cNvCxnSpPr>
              <a:cxnSpLocks/>
            </p:cNvCxnSpPr>
            <p:nvPr/>
          </p:nvCxnSpPr>
          <p:spPr>
            <a:xfrm>
              <a:off x="1634843" y="1287310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91375583-F8BE-42BD-92E3-64E274437C40}"/>
                </a:ext>
              </a:extLst>
            </p:cNvPr>
            <p:cNvCxnSpPr>
              <a:cxnSpLocks/>
            </p:cNvCxnSpPr>
            <p:nvPr/>
          </p:nvCxnSpPr>
          <p:spPr>
            <a:xfrm>
              <a:off x="1850867" y="916093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F2125565-B5A4-4766-8888-9232C90B9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0867" y="923959"/>
              <a:ext cx="0" cy="3600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B13BCC27-59B2-427F-A2FF-C9E68C376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6856" y="923959"/>
              <a:ext cx="0" cy="3600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EC43438F-EE60-4794-955F-CC73CDB79C4A}"/>
                </a:ext>
              </a:extLst>
            </p:cNvPr>
            <p:cNvCxnSpPr>
              <a:cxnSpLocks/>
            </p:cNvCxnSpPr>
            <p:nvPr/>
          </p:nvCxnSpPr>
          <p:spPr>
            <a:xfrm>
              <a:off x="2206856" y="1284000"/>
              <a:ext cx="220075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E28FCFF-788E-416A-B29E-28336EFC6BE2}"/>
              </a:ext>
            </a:extLst>
          </p:cNvPr>
          <p:cNvCxnSpPr/>
          <p:nvPr/>
        </p:nvCxnSpPr>
        <p:spPr>
          <a:xfrm>
            <a:off x="2315816" y="2077362"/>
            <a:ext cx="4167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6C21108-3407-4000-9E9E-8DB191F2E9BF}"/>
              </a:ext>
            </a:extLst>
          </p:cNvPr>
          <p:cNvSpPr txBox="1"/>
          <p:nvPr/>
        </p:nvSpPr>
        <p:spPr>
          <a:xfrm>
            <a:off x="1959060" y="976830"/>
            <a:ext cx="242962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パルス幅 </a:t>
            </a:r>
            <a:r>
              <a:rPr kumimoji="1" lang="en-US" altLang="ja-JP" sz="1200" dirty="0"/>
              <a:t>: </a:t>
            </a:r>
            <a:r>
              <a:rPr lang="ja-JP" altLang="en-US" sz="1200" dirty="0"/>
              <a:t>数</a:t>
            </a:r>
            <a:r>
              <a:rPr kumimoji="1" lang="en-US" altLang="ja-JP" sz="1200" dirty="0"/>
              <a:t>us</a:t>
            </a:r>
          </a:p>
          <a:p>
            <a:r>
              <a:rPr kumimoji="1" lang="ja-JP" altLang="en-US" sz="1200" dirty="0"/>
              <a:t>繰り返し周期 </a:t>
            </a:r>
            <a:r>
              <a:rPr kumimoji="1" lang="en-US" altLang="ja-JP" sz="1200" dirty="0"/>
              <a:t>: </a:t>
            </a:r>
            <a:r>
              <a:rPr lang="ja-JP" altLang="en-US" sz="1200" dirty="0"/>
              <a:t>数</a:t>
            </a:r>
            <a:r>
              <a:rPr kumimoji="1" lang="en-US" altLang="ja-JP" sz="1200" dirty="0" err="1"/>
              <a:t>ms</a:t>
            </a:r>
            <a:r>
              <a:rPr kumimoji="1" lang="ja-JP" altLang="en-US" sz="1200" dirty="0"/>
              <a:t> 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4E5F5EA-B762-0544-986D-C7CE55B0DCFD}"/>
              </a:ext>
            </a:extLst>
          </p:cNvPr>
          <p:cNvSpPr/>
          <p:nvPr/>
        </p:nvSpPr>
        <p:spPr>
          <a:xfrm>
            <a:off x="1403648" y="4306568"/>
            <a:ext cx="2304256" cy="1199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A61C175-180D-450F-882E-4DE0CB0A751A}"/>
              </a:ext>
            </a:extLst>
          </p:cNvPr>
          <p:cNvSpPr/>
          <p:nvPr/>
        </p:nvSpPr>
        <p:spPr>
          <a:xfrm>
            <a:off x="1794463" y="4124575"/>
            <a:ext cx="1379409" cy="3635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抵抗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64B6729-C46F-A742-AB3E-205049F34C6F}"/>
              </a:ext>
            </a:extLst>
          </p:cNvPr>
          <p:cNvSpPr/>
          <p:nvPr/>
        </p:nvSpPr>
        <p:spPr>
          <a:xfrm>
            <a:off x="1834492" y="5227589"/>
            <a:ext cx="1379409" cy="556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オシロスコープ</a:t>
            </a:r>
            <a:r>
              <a:rPr lang="en-US" altLang="ja-JP" dirty="0">
                <a:solidFill>
                  <a:schemeClr val="tx1"/>
                </a:solidFill>
              </a:rPr>
              <a:t>ch2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E39D435E-C40A-F94E-9779-FD3D94FFDDD0}"/>
              </a:ext>
            </a:extLst>
          </p:cNvPr>
          <p:cNvSpPr/>
          <p:nvPr/>
        </p:nvSpPr>
        <p:spPr>
          <a:xfrm>
            <a:off x="1373932" y="4276626"/>
            <a:ext cx="59431" cy="594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FAFAA1FD-2B8B-124D-8435-7C7D9D45D4C2}"/>
              </a:ext>
            </a:extLst>
          </p:cNvPr>
          <p:cNvSpPr/>
          <p:nvPr/>
        </p:nvSpPr>
        <p:spPr>
          <a:xfrm>
            <a:off x="3678188" y="4276626"/>
            <a:ext cx="59431" cy="594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017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暖かみのある青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 PowerPoint.potx" id="{BF113577-1131-F448-A2A3-0C7D3D354A6B}" vid="{27748D0C-8829-FC4F-9A3C-BA396BB5FCE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4888</TotalTime>
  <Words>94</Words>
  <Application>Microsoft Macintosh PowerPoint</Application>
  <PresentationFormat>画面に合わせる (4:3)</PresentationFormat>
  <Paragraphs>35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ブロードコンタクトレーザーバーのIL計測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小松原　望</dc:creator>
  <cp:lastModifiedBy>小松原　望</cp:lastModifiedBy>
  <cp:revision>173</cp:revision>
  <cp:lastPrinted>2018-11-15T10:06:13Z</cp:lastPrinted>
  <dcterms:created xsi:type="dcterms:W3CDTF">2018-11-05T16:49:45Z</dcterms:created>
  <dcterms:modified xsi:type="dcterms:W3CDTF">2018-12-22T07:13:27Z</dcterms:modified>
</cp:coreProperties>
</file>