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9"/>
    <p:restoredTop sz="89493" autoAdjust="0"/>
  </p:normalViewPr>
  <p:slideViewPr>
    <p:cSldViewPr snapToObjects="1">
      <p:cViewPr varScale="1">
        <p:scale>
          <a:sx n="79" d="100"/>
          <a:sy n="79" d="100"/>
        </p:scale>
        <p:origin x="1776" y="200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金のところ情報</a:t>
            </a:r>
            <a:endParaRPr kumimoji="1" lang="en-US" altLang="ja-JP" dirty="0"/>
          </a:p>
          <a:p>
            <a:r>
              <a:rPr kumimoji="1" lang="ja-JP" altLang="en-US" dirty="0"/>
              <a:t>マウントの説明する？</a:t>
            </a:r>
            <a:endParaRPr kumimoji="1" lang="en-US" altLang="ja-JP" dirty="0"/>
          </a:p>
          <a:p>
            <a:r>
              <a:rPr kumimoji="1" lang="ja-JP" altLang="en-US" dirty="0"/>
              <a:t>Ｗ、Ｌの説明</a:t>
            </a:r>
            <a:endParaRPr kumimoji="1" lang="en-US" altLang="ja-JP" dirty="0"/>
          </a:p>
          <a:p>
            <a:r>
              <a:rPr kumimoji="1" lang="ja-JP" altLang="en-US"/>
              <a:t>厚さ描きたい</a:t>
            </a:r>
            <a:endParaRPr kumimoji="1" lang="en-US" altLang="ja-JP" dirty="0"/>
          </a:p>
          <a:p>
            <a:r>
              <a:rPr kumimoji="1" lang="en-US" altLang="ja-JP" dirty="0" err="1"/>
              <a:t>PAuZnNi</a:t>
            </a:r>
            <a:endParaRPr kumimoji="1" lang="en-US" altLang="ja-JP" dirty="0"/>
          </a:p>
          <a:p>
            <a:r>
              <a:rPr kumimoji="1" lang="en-US" altLang="ja-JP" dirty="0"/>
              <a:t>: </a:t>
            </a:r>
            <a:r>
              <a:rPr kumimoji="1" lang="en-US" altLang="ja-JP" dirty="0" err="1"/>
              <a:t>AuGeNi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1711536-68E4-DA4B-916A-77E3A4F6B672}"/>
              </a:ext>
            </a:extLst>
          </p:cNvPr>
          <p:cNvCxnSpPr/>
          <p:nvPr/>
        </p:nvCxnSpPr>
        <p:spPr>
          <a:xfrm>
            <a:off x="6337848" y="3702955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137B4-1119-E54F-A958-6CF44CC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D145C-577B-C642-BEBF-EE54A0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3DC4A2D5-8778-A549-B562-90D2877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/>
          </a:bodyPr>
          <a:lstStyle/>
          <a:p>
            <a:r>
              <a:rPr lang="ja-JP" altLang="en-US" dirty="0"/>
              <a:t>試料構造の説明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6CDD3334-03E2-1744-865C-55BFCAC5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44100" r="10194" b="22331"/>
          <a:stretch/>
        </p:blipFill>
        <p:spPr>
          <a:xfrm>
            <a:off x="212040" y="5229561"/>
            <a:ext cx="4837447" cy="6463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AA2FDD-2183-4BE3-AED1-E322A9097F3C}"/>
              </a:ext>
            </a:extLst>
          </p:cNvPr>
          <p:cNvSpPr txBox="1"/>
          <p:nvPr/>
        </p:nvSpPr>
        <p:spPr>
          <a:xfrm>
            <a:off x="735358" y="6090512"/>
            <a:ext cx="515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リッジ導</a:t>
            </a:r>
            <a:r>
              <a:rPr kumimoji="1" lang="ja-JP" altLang="en-US"/>
              <a:t>波路型レーザーバーの</a:t>
            </a:r>
            <a:r>
              <a:rPr kumimoji="1" lang="ja-JP" altLang="en-US" dirty="0"/>
              <a:t>写真</a:t>
            </a:r>
            <a:endParaRPr kumimoji="1" lang="en-US" altLang="ja-JP" dirty="0"/>
          </a:p>
          <a:p>
            <a:r>
              <a:rPr lang="en-US" altLang="ja-JP" dirty="0"/>
              <a:t>L=300um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0576C6E-706A-4ED8-8ACB-9404A3C3CB13}"/>
              </a:ext>
            </a:extLst>
          </p:cNvPr>
          <p:cNvGrpSpPr/>
          <p:nvPr/>
        </p:nvGrpSpPr>
        <p:grpSpPr>
          <a:xfrm>
            <a:off x="5949145" y="3575973"/>
            <a:ext cx="2605353" cy="2506348"/>
            <a:chOff x="199034" y="766073"/>
            <a:chExt cx="3934831" cy="378530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AFAC4DF-0EEE-B04C-88A0-FF0F0CAC55B0}"/>
                </a:ext>
              </a:extLst>
            </p:cNvPr>
            <p:cNvSpPr txBox="1"/>
            <p:nvPr/>
          </p:nvSpPr>
          <p:spPr>
            <a:xfrm>
              <a:off x="1918692" y="766073"/>
              <a:ext cx="2101880" cy="4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 </a:t>
              </a:r>
              <a:r>
                <a:rPr kumimoji="1" lang="ja-JP" altLang="en-US" sz="1400"/>
                <a:t>リッジ幅</a:t>
              </a:r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7616EA56-EB12-2A4E-9EC0-A0130C6A81D5}"/>
                </a:ext>
              </a:extLst>
            </p:cNvPr>
            <p:cNvSpPr/>
            <p:nvPr/>
          </p:nvSpPr>
          <p:spPr>
            <a:xfrm>
              <a:off x="199034" y="3698621"/>
              <a:ext cx="3934422" cy="852759"/>
            </a:xfrm>
            <a:prstGeom prst="cube">
              <a:avLst>
                <a:gd name="adj" fmla="val 6693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Au</a:t>
              </a:r>
              <a:endParaRPr kumimoji="1" lang="ja-JP" altLang="en-US"/>
            </a:p>
          </p:txBody>
        </p:sp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A7500031-D409-9745-9644-16AF495E6F93}"/>
                </a:ext>
              </a:extLst>
            </p:cNvPr>
            <p:cNvSpPr/>
            <p:nvPr/>
          </p:nvSpPr>
          <p:spPr>
            <a:xfrm>
              <a:off x="199443" y="1959917"/>
              <a:ext cx="3934422" cy="2305895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6A2363CD-E8ED-A54D-8397-3FC926424BD7}"/>
                </a:ext>
              </a:extLst>
            </p:cNvPr>
            <p:cNvSpPr/>
            <p:nvPr/>
          </p:nvSpPr>
          <p:spPr>
            <a:xfrm>
              <a:off x="1016730" y="1722800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1075C9F-F1CB-2548-A496-6B14A19673AD}"/>
                </a:ext>
              </a:extLst>
            </p:cNvPr>
            <p:cNvSpPr/>
            <p:nvPr/>
          </p:nvSpPr>
          <p:spPr>
            <a:xfrm>
              <a:off x="199034" y="1703388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90F53B7-6289-604E-A47E-DF02F19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3" y="1137845"/>
              <a:ext cx="576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54E3EFB1-2746-A947-9F4C-4B2E316B4FF4}"/>
                </a:ext>
              </a:extLst>
            </p:cNvPr>
            <p:cNvSpPr/>
            <p:nvPr/>
          </p:nvSpPr>
          <p:spPr>
            <a:xfrm>
              <a:off x="1016729" y="1467956"/>
              <a:ext cx="1152127" cy="834235"/>
            </a:xfrm>
            <a:prstGeom prst="cube">
              <a:avLst>
                <a:gd name="adj" fmla="val 69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Au</a:t>
              </a:r>
              <a:endParaRPr kumimoji="1" lang="ja-JP" altLang="en-US" sz="1200" dirty="0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26A0F96-7844-894A-AC97-B31CB0BBE7CA}"/>
                </a:ext>
              </a:extLst>
            </p:cNvPr>
            <p:cNvSpPr/>
            <p:nvPr/>
          </p:nvSpPr>
          <p:spPr>
            <a:xfrm>
              <a:off x="1735065" y="1734017"/>
              <a:ext cx="679498" cy="637977"/>
            </a:xfrm>
            <a:prstGeom prst="cube">
              <a:avLst>
                <a:gd name="adj" fmla="val 259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12D9C72-A3D4-E044-A545-14FC4059DA47}"/>
                </a:ext>
              </a:extLst>
            </p:cNvPr>
            <p:cNvSpPr/>
            <p:nvPr/>
          </p:nvSpPr>
          <p:spPr>
            <a:xfrm>
              <a:off x="1999233" y="1721300"/>
              <a:ext cx="2134632" cy="834235"/>
            </a:xfrm>
            <a:prstGeom prst="cube">
              <a:avLst>
                <a:gd name="adj" fmla="val 6933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直方体 46">
              <a:extLst>
                <a:ext uri="{FF2B5EF4-FFF2-40B4-BE49-F238E27FC236}">
                  <a16:creationId xmlns:a16="http://schemas.microsoft.com/office/drawing/2014/main" id="{538F257F-7146-3946-88E2-809CF4BBAC63}"/>
                </a:ext>
              </a:extLst>
            </p:cNvPr>
            <p:cNvSpPr/>
            <p:nvPr/>
          </p:nvSpPr>
          <p:spPr>
            <a:xfrm>
              <a:off x="2116393" y="1632991"/>
              <a:ext cx="1396949" cy="548048"/>
            </a:xfrm>
            <a:prstGeom prst="cube">
              <a:avLst>
                <a:gd name="adj" fmla="val 607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7912ED4-FFEF-974B-B63D-DACB4224FB57}"/>
                </a:ext>
              </a:extLst>
            </p:cNvPr>
            <p:cNvSpPr/>
            <p:nvPr/>
          </p:nvSpPr>
          <p:spPr>
            <a:xfrm>
              <a:off x="989852" y="2655959"/>
              <a:ext cx="602942" cy="176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A8F6DA34-F4B8-4A4E-9B68-18E841005CB9}"/>
                </a:ext>
              </a:extLst>
            </p:cNvPr>
            <p:cNvSpPr/>
            <p:nvPr/>
          </p:nvSpPr>
          <p:spPr>
            <a:xfrm>
              <a:off x="1114345" y="2721425"/>
              <a:ext cx="353957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055F1E29-E75A-0142-AA88-5B97A24BBFAB}"/>
                </a:ext>
              </a:extLst>
            </p:cNvPr>
            <p:cNvSpPr/>
            <p:nvPr/>
          </p:nvSpPr>
          <p:spPr>
            <a:xfrm>
              <a:off x="835071" y="2610611"/>
              <a:ext cx="912504" cy="2673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2EC5D9-5CF0-674D-BC6C-00EA2DBD6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853" y="1134977"/>
              <a:ext cx="442840" cy="4428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A3970DC-CBEE-CA4E-BB7C-7F8A39412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727" y="1108425"/>
              <a:ext cx="448074" cy="4326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560DF9C-4D90-47EA-B9BC-1BFC37F60780}"/>
                </a:ext>
              </a:extLst>
            </p:cNvPr>
            <p:cNvCxnSpPr>
              <a:cxnSpLocks/>
            </p:cNvCxnSpPr>
            <p:nvPr/>
          </p:nvCxnSpPr>
          <p:spPr>
            <a:xfrm>
              <a:off x="1256919" y="230789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1FE6508-E746-4758-B5A4-9720179C7442}"/>
                </a:ext>
              </a:extLst>
            </p:cNvPr>
            <p:cNvCxnSpPr/>
            <p:nvPr/>
          </p:nvCxnSpPr>
          <p:spPr>
            <a:xfrm>
              <a:off x="1319968" y="230202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8EF0D59-6F7B-4507-B3D0-88E12FA767F7}"/>
                </a:ext>
              </a:extLst>
            </p:cNvPr>
            <p:cNvCxnSpPr/>
            <p:nvPr/>
          </p:nvCxnSpPr>
          <p:spPr>
            <a:xfrm>
              <a:off x="1187624" y="2302028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755F5E4-E4F5-4E41-9B94-F4BB99DC7B1F}"/>
              </a:ext>
            </a:extLst>
          </p:cNvPr>
          <p:cNvGrpSpPr/>
          <p:nvPr/>
        </p:nvGrpSpPr>
        <p:grpSpPr>
          <a:xfrm>
            <a:off x="-46391" y="1435962"/>
            <a:ext cx="4604098" cy="3714523"/>
            <a:chOff x="1364487" y="717407"/>
            <a:chExt cx="4604098" cy="3714523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23F83D8-272F-494E-AB51-866D16581B93}"/>
                </a:ext>
              </a:extLst>
            </p:cNvPr>
            <p:cNvGrpSpPr/>
            <p:nvPr/>
          </p:nvGrpSpPr>
          <p:grpSpPr>
            <a:xfrm>
              <a:off x="1364487" y="902776"/>
              <a:ext cx="4604098" cy="3529154"/>
              <a:chOff x="1364486" y="912355"/>
              <a:chExt cx="4713342" cy="3612892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1CBA6BD-C8EA-4350-99B2-AE970D73DA3C}"/>
                  </a:ext>
                </a:extLst>
              </p:cNvPr>
              <p:cNvSpPr txBox="1"/>
              <p:nvPr/>
            </p:nvSpPr>
            <p:spPr>
              <a:xfrm>
                <a:off x="1364486" y="166688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3.5</a:t>
                </a:r>
                <a:r>
                  <a:rPr kumimoji="1" lang="en-US" altLang="ja-JP" dirty="0"/>
                  <a:t>um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3EAB581-3A52-4EAA-976F-F507202153B0}"/>
                  </a:ext>
                </a:extLst>
              </p:cNvPr>
              <p:cNvSpPr txBox="1"/>
              <p:nvPr/>
            </p:nvSpPr>
            <p:spPr>
              <a:xfrm>
                <a:off x="1364486" y="298622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1.9u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C4EF7B9-814A-FF4F-9C63-A55A6D387FB6}"/>
                  </a:ext>
                </a:extLst>
              </p:cNvPr>
              <p:cNvGrpSpPr/>
              <p:nvPr/>
            </p:nvGrpSpPr>
            <p:grpSpPr>
              <a:xfrm>
                <a:off x="2552814" y="912355"/>
                <a:ext cx="3525014" cy="3612892"/>
                <a:chOff x="271450" y="1694895"/>
                <a:chExt cx="2426132" cy="3228609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8104A2CE-A77A-704C-9373-23832AD63B99}"/>
                    </a:ext>
                  </a:extLst>
                </p:cNvPr>
                <p:cNvGrpSpPr/>
                <p:nvPr/>
              </p:nvGrpSpPr>
              <p:grpSpPr>
                <a:xfrm>
                  <a:off x="271450" y="1694895"/>
                  <a:ext cx="2232248" cy="2853558"/>
                  <a:chOff x="1259632" y="2662035"/>
                  <a:chExt cx="2232248" cy="2853558"/>
                </a:xfrm>
              </p:grpSpPr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B73E7B3A-D494-7E4D-AC4A-278B2C27EAB0}"/>
                      </a:ext>
                    </a:extLst>
                  </p:cNvPr>
                  <p:cNvSpPr/>
                  <p:nvPr/>
                </p:nvSpPr>
                <p:spPr>
                  <a:xfrm>
                    <a:off x="1259632" y="4520901"/>
                    <a:ext cx="2232248" cy="994692"/>
                  </a:xfrm>
                  <a:prstGeom prst="cube">
                    <a:avLst>
                      <a:gd name="adj" fmla="val 36795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n-GaAs Sub</a:t>
                    </a:r>
                    <a:endParaRPr kumimoji="1" lang="ja-JP" altLang="en-US" sz="1100"/>
                  </a:p>
                </p:txBody>
              </p:sp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526CFC63-B840-394B-8FBA-A458E8FFBAA4}"/>
                      </a:ext>
                    </a:extLst>
                  </p:cNvPr>
                  <p:cNvSpPr/>
                  <p:nvPr/>
                </p:nvSpPr>
                <p:spPr>
                  <a:xfrm>
                    <a:off x="1259632" y="429309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/>
                      <a:t>n-GaAs buffer</a:t>
                    </a:r>
                    <a:endParaRPr kumimoji="1" lang="ja-JP" altLang="en-US" sz="1100"/>
                  </a:p>
                </p:txBody>
              </p:sp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4E5C8AA6-62CD-2C46-89D2-511A21ECE95B}"/>
                      </a:ext>
                    </a:extLst>
                  </p:cNvPr>
                  <p:cNvSpPr/>
                  <p:nvPr/>
                </p:nvSpPr>
                <p:spPr>
                  <a:xfrm>
                    <a:off x="1259632" y="409887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     </a:t>
                    </a:r>
                    <a:endParaRPr kumimoji="1" lang="ja-JP" altLang="en-US" sz="1100"/>
                  </a:p>
                </p:txBody>
              </p:sp>
              <p:sp>
                <p:nvSpPr>
                  <p:cNvPr id="10" name="直方体 9">
                    <a:extLst>
                      <a:ext uri="{FF2B5EF4-FFF2-40B4-BE49-F238E27FC236}">
                        <a16:creationId xmlns:a16="http://schemas.microsoft.com/office/drawing/2014/main" id="{E04E52E9-6B13-F14F-B7BC-F6A1683F7356}"/>
                      </a:ext>
                    </a:extLst>
                  </p:cNvPr>
                  <p:cNvSpPr/>
                  <p:nvPr/>
                </p:nvSpPr>
                <p:spPr>
                  <a:xfrm>
                    <a:off x="1259632" y="390465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120nm</a:t>
                    </a:r>
                    <a:endParaRPr kumimoji="1" lang="ja-JP" altLang="en-US" sz="1100"/>
                  </a:p>
                </p:txBody>
              </p:sp>
              <p:sp>
                <p:nvSpPr>
                  <p:cNvPr id="11" name="直方体 10">
                    <a:extLst>
                      <a:ext uri="{FF2B5EF4-FFF2-40B4-BE49-F238E27FC236}">
                        <a16:creationId xmlns:a16="http://schemas.microsoft.com/office/drawing/2014/main" id="{4F502FC3-E7B8-E543-B2D0-EBE6F213AF9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709711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/>
                      <a:t>non-</a:t>
                    </a:r>
                    <a:r>
                      <a:rPr lang="en-US" altLang="ja-JP" sz="1050" dirty="0" err="1"/>
                      <a:t>InGaAs</a:t>
                    </a:r>
                    <a:r>
                      <a:rPr lang="en-US" altLang="ja-JP" sz="1050" dirty="0"/>
                      <a:t>/GaAs MQW </a:t>
                    </a:r>
                  </a:p>
                </p:txBody>
              </p:sp>
              <p:sp>
                <p:nvSpPr>
                  <p:cNvPr id="12" name="直方体 11">
                    <a:extLst>
                      <a:ext uri="{FF2B5EF4-FFF2-40B4-BE49-F238E27FC236}">
                        <a16:creationId xmlns:a16="http://schemas.microsoft.com/office/drawing/2014/main" id="{2DC1844D-CDD6-BA4B-854D-A3063A4F3150}"/>
                      </a:ext>
                    </a:extLst>
                  </p:cNvPr>
                  <p:cNvSpPr/>
                  <p:nvPr/>
                </p:nvSpPr>
                <p:spPr>
                  <a:xfrm>
                    <a:off x="1259632" y="3505242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</a:t>
                    </a:r>
                    <a:endParaRPr kumimoji="1" lang="ja-JP" altLang="en-US" sz="1100"/>
                  </a:p>
                </p:txBody>
              </p:sp>
              <p:sp>
                <p:nvSpPr>
                  <p:cNvPr id="13" name="直方体 12">
                    <a:extLst>
                      <a:ext uri="{FF2B5EF4-FFF2-40B4-BE49-F238E27FC236}">
                        <a16:creationId xmlns:a16="http://schemas.microsoft.com/office/drawing/2014/main" id="{61D12EAC-3FB8-484E-A179-D6F630FEDEC8}"/>
                      </a:ext>
                    </a:extLst>
                  </p:cNvPr>
                  <p:cNvSpPr/>
                  <p:nvPr/>
                </p:nvSpPr>
                <p:spPr>
                  <a:xfrm>
                    <a:off x="1259632" y="3288409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</a:t>
                    </a:r>
                    <a:r>
                      <a:rPr kumimoji="1" lang="en-US" altLang="ja-JP" sz="1100" dirty="0" err="1"/>
                      <a:t>InGaP</a:t>
                    </a:r>
                    <a:r>
                      <a:rPr kumimoji="1" lang="en-US" altLang="ja-JP" sz="1100" dirty="0"/>
                      <a:t> 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4" name="直方体 13">
                    <a:extLst>
                      <a:ext uri="{FF2B5EF4-FFF2-40B4-BE49-F238E27FC236}">
                        <a16:creationId xmlns:a16="http://schemas.microsoft.com/office/drawing/2014/main" id="{2B968CC5-A156-2540-B3AD-6806237E091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083337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-GaA</a:t>
                    </a:r>
                    <a:r>
                      <a:rPr lang="en-US" altLang="ja-JP" sz="1100" dirty="0"/>
                      <a:t>s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5" name="直方体 14">
                    <a:extLst>
                      <a:ext uri="{FF2B5EF4-FFF2-40B4-BE49-F238E27FC236}">
                        <a16:creationId xmlns:a16="http://schemas.microsoft.com/office/drawing/2014/main" id="{7138B8E6-946B-9441-B6A9-540ACEBADA80}"/>
                      </a:ext>
                    </a:extLst>
                  </p:cNvPr>
                  <p:cNvSpPr/>
                  <p:nvPr/>
                </p:nvSpPr>
                <p:spPr>
                  <a:xfrm>
                    <a:off x="1259632" y="2878868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6" name="直方体 15">
                    <a:extLst>
                      <a:ext uri="{FF2B5EF4-FFF2-40B4-BE49-F238E27FC236}">
                        <a16:creationId xmlns:a16="http://schemas.microsoft.com/office/drawing/2014/main" id="{52B57A8C-8042-8747-8EC0-2BFEBF7306AB}"/>
                      </a:ext>
                    </a:extLst>
                  </p:cNvPr>
                  <p:cNvSpPr/>
                  <p:nvPr/>
                </p:nvSpPr>
                <p:spPr>
                  <a:xfrm>
                    <a:off x="1259632" y="266203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p-GaAs Contact</a:t>
                    </a:r>
                    <a:endParaRPr kumimoji="1" lang="ja-JP" altLang="en-US" sz="1100" dirty="0"/>
                  </a:p>
                </p:txBody>
              </p:sp>
            </p:grp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5C701B-64FB-AF44-9D92-9B246CEE81D5}"/>
                    </a:ext>
                  </a:extLst>
                </p:cNvPr>
                <p:cNvSpPr txBox="1"/>
                <p:nvPr/>
              </p:nvSpPr>
              <p:spPr>
                <a:xfrm>
                  <a:off x="825374" y="45541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ウエハ構造</a:t>
                  </a:r>
                </a:p>
              </p:txBody>
            </p:sp>
          </p:grp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7004605-5003-4EF0-88CB-016BB4FE8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7" y="1349963"/>
                <a:ext cx="0" cy="952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6427BABC-668F-4489-9860-975FCCD7F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6" y="2980639"/>
                <a:ext cx="0" cy="3684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389D83B-A7EC-B749-B423-6F3D89613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257914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CA1E68-5022-EA4D-ADD4-88A4D9E52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7" y="1340768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5CC9385-61F5-844F-A245-70284480F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2948730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CDCAEC6-D0D4-2549-8634-3064E2390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3382183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784F50FD-DE3D-5646-89EA-10F59D32BA66}"/>
                </a:ext>
              </a:extLst>
            </p:cNvPr>
            <p:cNvCxnSpPr>
              <a:cxnSpLocks/>
            </p:cNvCxnSpPr>
            <p:nvPr/>
          </p:nvCxnSpPr>
          <p:spPr>
            <a:xfrm>
              <a:off x="2106130" y="3315359"/>
              <a:ext cx="0" cy="6981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C98F3E3-79BF-174C-AD29-A05AB15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130" y="4013555"/>
              <a:ext cx="41914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E0E704D-C615-8A4B-BE9C-5697B8554A9F}"/>
                </a:ext>
              </a:extLst>
            </p:cNvPr>
            <p:cNvSpPr txBox="1"/>
            <p:nvPr/>
          </p:nvSpPr>
          <p:spPr>
            <a:xfrm>
              <a:off x="1390028" y="3494824"/>
              <a:ext cx="110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数百</a:t>
              </a:r>
              <a:r>
                <a:rPr lang="en-US" altLang="ja-JP" dirty="0"/>
                <a:t>u</a:t>
              </a:r>
              <a:r>
                <a:rPr kumimoji="1" lang="en-US" altLang="ja-JP" dirty="0"/>
                <a:t>m</a:t>
              </a:r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4F7DEE6-35D2-2541-88EB-B6817101D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189" y="717407"/>
              <a:ext cx="389092" cy="1359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66148D8-6B6B-5045-AB05-F15A05F53026}"/>
              </a:ext>
            </a:extLst>
          </p:cNvPr>
          <p:cNvSpPr txBox="1"/>
          <p:nvPr/>
        </p:nvSpPr>
        <p:spPr>
          <a:xfrm>
            <a:off x="5052015" y="3013589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ブロードコンタクトレーザーの模式図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6E73511-78BD-6E4C-9B0C-C38436EEBE32}"/>
              </a:ext>
            </a:extLst>
          </p:cNvPr>
          <p:cNvSpPr txBox="1"/>
          <p:nvPr/>
        </p:nvSpPr>
        <p:spPr>
          <a:xfrm>
            <a:off x="5243845" y="6117938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リッジ導波路型レーザーの模式図</a:t>
            </a: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949F494-2881-E34F-87E0-338C753B9561}"/>
              </a:ext>
            </a:extLst>
          </p:cNvPr>
          <p:cNvGrpSpPr/>
          <p:nvPr/>
        </p:nvGrpSpPr>
        <p:grpSpPr>
          <a:xfrm>
            <a:off x="4980766" y="222378"/>
            <a:ext cx="3498712" cy="2857541"/>
            <a:chOff x="4980766" y="222378"/>
            <a:chExt cx="3498712" cy="285754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A7A1DC0-D930-AF40-BED0-20646D73543A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A8F02E8-6A24-2046-9767-FF57B5401C4B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EE6BDD-AE8C-554F-B73D-81ECA77A118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32C76664-F4B9-4C0D-B200-9B535BDE0D96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3803D9-0A08-C14D-B619-0197EC1C0D98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5AC08BAD-8E39-4E69-B599-3534F08F9B44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686F9D99-B229-4C02-BBAE-24592AADADFD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5" name="直方体 44">
                      <a:extLst>
                        <a:ext uri="{FF2B5EF4-FFF2-40B4-BE49-F238E27FC236}">
                          <a16:creationId xmlns:a16="http://schemas.microsoft.com/office/drawing/2014/main" id="{98C34BD1-41CA-4745-BDE4-744406F6C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1DCCFF30-CBB1-4DE2-B6D3-03F51D1E7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0E350D22-C96F-4847-90B0-E2F0A9FB9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AF790864-5F89-44A4-BE38-4DE719A26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E635507A-1222-4E2B-9408-3E24E3E7A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9" name="直方体 58">
                      <a:extLst>
                        <a:ext uri="{FF2B5EF4-FFF2-40B4-BE49-F238E27FC236}">
                          <a16:creationId xmlns:a16="http://schemas.microsoft.com/office/drawing/2014/main" id="{3AE99617-BB47-4B0D-A58E-6355E69C9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直方体 59">
                      <a:extLst>
                        <a:ext uri="{FF2B5EF4-FFF2-40B4-BE49-F238E27FC236}">
                          <a16:creationId xmlns:a16="http://schemas.microsoft.com/office/drawing/2014/main" id="{D73875FC-2A10-4FC2-B7D6-8BE54AB56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/楕円 28">
                      <a:extLst>
                        <a:ext uri="{FF2B5EF4-FFF2-40B4-BE49-F238E27FC236}">
                          <a16:creationId xmlns:a16="http://schemas.microsoft.com/office/drawing/2014/main" id="{86CB25EC-5284-4C07-B571-4CE62790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円/楕円 29">
                      <a:extLst>
                        <a:ext uri="{FF2B5EF4-FFF2-40B4-BE49-F238E27FC236}">
                          <a16:creationId xmlns:a16="http://schemas.microsoft.com/office/drawing/2014/main" id="{E4803AA7-DB03-4C66-B700-4AE7D738C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/楕円 30">
                      <a:extLst>
                        <a:ext uri="{FF2B5EF4-FFF2-40B4-BE49-F238E27FC236}">
                          <a16:creationId xmlns:a16="http://schemas.microsoft.com/office/drawing/2014/main" id="{CE852414-02C1-489B-A88F-A691AEA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2" name="直線矢印コネクタ 71">
                    <a:extLst>
                      <a:ext uri="{FF2B5EF4-FFF2-40B4-BE49-F238E27FC236}">
                        <a16:creationId xmlns:a16="http://schemas.microsoft.com/office/drawing/2014/main" id="{AAE1453F-9F81-4C84-8CF1-EF5DEF8EC692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矢印コネクタ 72">
                    <a:extLst>
                      <a:ext uri="{FF2B5EF4-FFF2-40B4-BE49-F238E27FC236}">
                        <a16:creationId xmlns:a16="http://schemas.microsoft.com/office/drawing/2014/main" id="{37471489-C153-4ECD-A873-37BDE8113E06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08B7A062-EB18-4E3B-987B-DA2A5BBF04B4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D3A93526-9849-4925-A06E-8F04250EB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F9CA591-B146-493A-839A-71974556502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93D7D4A-EFFE-4340-80A9-C66A015AD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EB3883C-7F64-5A4D-A90E-9B4BD6A5F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1EFA21FC-FD19-9249-813A-6D0BB8DF6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EBF7AF8-A9D7-CB47-926A-E2631FF856B9}"/>
              </a:ext>
            </a:extLst>
          </p:cNvPr>
          <p:cNvSpPr txBox="1"/>
          <p:nvPr/>
        </p:nvSpPr>
        <p:spPr>
          <a:xfrm>
            <a:off x="5149374" y="34549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共振器長</a:t>
            </a:r>
            <a:r>
              <a:rPr kumimoji="1" lang="en-US" altLang="ja-JP" dirty="0"/>
              <a:t> : L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7730DF7-7417-7741-8662-61C87AAD5C68}"/>
              </a:ext>
            </a:extLst>
          </p:cNvPr>
          <p:cNvCxnSpPr>
            <a:cxnSpLocks/>
          </p:cNvCxnSpPr>
          <p:nvPr/>
        </p:nvCxnSpPr>
        <p:spPr>
          <a:xfrm flipV="1">
            <a:off x="5961619" y="3844995"/>
            <a:ext cx="381698" cy="381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27A787E-18F7-3B43-8C42-BB51D3194B11}"/>
              </a:ext>
            </a:extLst>
          </p:cNvPr>
          <p:cNvCxnSpPr/>
          <p:nvPr/>
        </p:nvCxnSpPr>
        <p:spPr>
          <a:xfrm>
            <a:off x="5956330" y="4029052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FA79561D-F4B1-BC48-AC7A-BED23261CAD6}"/>
              </a:ext>
            </a:extLst>
          </p:cNvPr>
          <p:cNvGrpSpPr/>
          <p:nvPr/>
        </p:nvGrpSpPr>
        <p:grpSpPr>
          <a:xfrm>
            <a:off x="2764117" y="2299838"/>
            <a:ext cx="3405124" cy="2627398"/>
            <a:chOff x="2764117" y="2299838"/>
            <a:chExt cx="3405124" cy="2627398"/>
          </a:xfrm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C69AE177-6733-6E49-9B7C-57F658E79AB6}"/>
                </a:ext>
              </a:extLst>
            </p:cNvPr>
            <p:cNvCxnSpPr/>
            <p:nvPr/>
          </p:nvCxnSpPr>
          <p:spPr>
            <a:xfrm>
              <a:off x="3952591" y="2547870"/>
              <a:ext cx="0" cy="12005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64E6454D-1A6D-1743-A879-9144B0510D91}"/>
                </a:ext>
              </a:extLst>
            </p:cNvPr>
            <p:cNvGrpSpPr/>
            <p:nvPr/>
          </p:nvGrpSpPr>
          <p:grpSpPr>
            <a:xfrm>
              <a:off x="3563888" y="2420888"/>
              <a:ext cx="2605353" cy="2506348"/>
              <a:chOff x="199034" y="766073"/>
              <a:chExt cx="3934831" cy="3785307"/>
            </a:xfrm>
          </p:grpSpPr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C50E479-3C96-044B-9049-CD33502410A6}"/>
                  </a:ext>
                </a:extLst>
              </p:cNvPr>
              <p:cNvSpPr txBox="1"/>
              <p:nvPr/>
            </p:nvSpPr>
            <p:spPr>
              <a:xfrm>
                <a:off x="1918692" y="766073"/>
                <a:ext cx="2101880" cy="46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 </a:t>
                </a:r>
                <a:r>
                  <a:rPr kumimoji="1" lang="ja-JP" altLang="en-US" sz="1400"/>
                  <a:t>リッジ幅</a:t>
                </a:r>
                <a:r>
                  <a:rPr kumimoji="1" lang="en-US" altLang="ja-JP" sz="1400" dirty="0"/>
                  <a:t>w</a:t>
                </a:r>
                <a:endParaRPr kumimoji="1" lang="ja-JP" altLang="en-US" sz="1400" dirty="0"/>
              </a:p>
            </p:txBody>
          </p:sp>
          <p:sp>
            <p:nvSpPr>
              <p:cNvPr id="137" name="直方体 136">
                <a:extLst>
                  <a:ext uri="{FF2B5EF4-FFF2-40B4-BE49-F238E27FC236}">
                    <a16:creationId xmlns:a16="http://schemas.microsoft.com/office/drawing/2014/main" id="{D478B7BF-9409-AA47-BE2B-E86A3257FBF1}"/>
                  </a:ext>
                </a:extLst>
              </p:cNvPr>
              <p:cNvSpPr/>
              <p:nvPr/>
            </p:nvSpPr>
            <p:spPr>
              <a:xfrm>
                <a:off x="199034" y="3698621"/>
                <a:ext cx="3934422" cy="852759"/>
              </a:xfrm>
              <a:prstGeom prst="cube">
                <a:avLst>
                  <a:gd name="adj" fmla="val 6693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直方体 137">
                <a:extLst>
                  <a:ext uri="{FF2B5EF4-FFF2-40B4-BE49-F238E27FC236}">
                    <a16:creationId xmlns:a16="http://schemas.microsoft.com/office/drawing/2014/main" id="{F00A7E24-10FD-6D4A-BDAA-173FC29A3CCC}"/>
                  </a:ext>
                </a:extLst>
              </p:cNvPr>
              <p:cNvSpPr/>
              <p:nvPr/>
            </p:nvSpPr>
            <p:spPr>
              <a:xfrm>
                <a:off x="199443" y="1959917"/>
                <a:ext cx="3934422" cy="2305895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直方体 138">
                <a:extLst>
                  <a:ext uri="{FF2B5EF4-FFF2-40B4-BE49-F238E27FC236}">
                    <a16:creationId xmlns:a16="http://schemas.microsoft.com/office/drawing/2014/main" id="{96D5857A-022A-D247-B990-32C4FE94EE22}"/>
                  </a:ext>
                </a:extLst>
              </p:cNvPr>
              <p:cNvSpPr/>
              <p:nvPr/>
            </p:nvSpPr>
            <p:spPr>
              <a:xfrm>
                <a:off x="1016730" y="1722800"/>
                <a:ext cx="1152128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直方体 139">
                <a:extLst>
                  <a:ext uri="{FF2B5EF4-FFF2-40B4-BE49-F238E27FC236}">
                    <a16:creationId xmlns:a16="http://schemas.microsoft.com/office/drawing/2014/main" id="{20A791EA-86B9-2342-A47F-DBE2CA22407C}"/>
                  </a:ext>
                </a:extLst>
              </p:cNvPr>
              <p:cNvSpPr/>
              <p:nvPr/>
            </p:nvSpPr>
            <p:spPr>
              <a:xfrm>
                <a:off x="199034" y="1703388"/>
                <a:ext cx="1152128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F6C3D60F-2AF1-C744-BE75-E5C8E74C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693" y="1137845"/>
                <a:ext cx="57604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直方体 141">
                <a:extLst>
                  <a:ext uri="{FF2B5EF4-FFF2-40B4-BE49-F238E27FC236}">
                    <a16:creationId xmlns:a16="http://schemas.microsoft.com/office/drawing/2014/main" id="{596F7014-1799-C542-B0A6-6445EC4BC612}"/>
                  </a:ext>
                </a:extLst>
              </p:cNvPr>
              <p:cNvSpPr/>
              <p:nvPr/>
            </p:nvSpPr>
            <p:spPr>
              <a:xfrm>
                <a:off x="1016729" y="1467956"/>
                <a:ext cx="1152127" cy="834235"/>
              </a:xfrm>
              <a:prstGeom prst="cube">
                <a:avLst>
                  <a:gd name="adj" fmla="val 6990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143" name="直方体 142">
                <a:extLst>
                  <a:ext uri="{FF2B5EF4-FFF2-40B4-BE49-F238E27FC236}">
                    <a16:creationId xmlns:a16="http://schemas.microsoft.com/office/drawing/2014/main" id="{55A2C740-B630-A641-B0E1-49457B9B5E78}"/>
                  </a:ext>
                </a:extLst>
              </p:cNvPr>
              <p:cNvSpPr/>
              <p:nvPr/>
            </p:nvSpPr>
            <p:spPr>
              <a:xfrm>
                <a:off x="1735065" y="1734017"/>
                <a:ext cx="679498" cy="637977"/>
              </a:xfrm>
              <a:prstGeom prst="cube">
                <a:avLst>
                  <a:gd name="adj" fmla="val 2594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直方体 143">
                <a:extLst>
                  <a:ext uri="{FF2B5EF4-FFF2-40B4-BE49-F238E27FC236}">
                    <a16:creationId xmlns:a16="http://schemas.microsoft.com/office/drawing/2014/main" id="{2BE1004C-B130-F342-B3DC-4DD36B0A4791}"/>
                  </a:ext>
                </a:extLst>
              </p:cNvPr>
              <p:cNvSpPr/>
              <p:nvPr/>
            </p:nvSpPr>
            <p:spPr>
              <a:xfrm>
                <a:off x="1999233" y="1721300"/>
                <a:ext cx="2134632" cy="834235"/>
              </a:xfrm>
              <a:prstGeom prst="cube">
                <a:avLst>
                  <a:gd name="adj" fmla="val 6933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直方体 144">
                <a:extLst>
                  <a:ext uri="{FF2B5EF4-FFF2-40B4-BE49-F238E27FC236}">
                    <a16:creationId xmlns:a16="http://schemas.microsoft.com/office/drawing/2014/main" id="{65260B59-EEAF-174A-8867-6C42CBF9DB51}"/>
                  </a:ext>
                </a:extLst>
              </p:cNvPr>
              <p:cNvSpPr/>
              <p:nvPr/>
            </p:nvSpPr>
            <p:spPr>
              <a:xfrm>
                <a:off x="2116393" y="1632991"/>
                <a:ext cx="1396949" cy="548048"/>
              </a:xfrm>
              <a:prstGeom prst="cube">
                <a:avLst>
                  <a:gd name="adj" fmla="val 607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127B92D4-3EA9-7C49-AE67-0BC2BEB5F8EB}"/>
                  </a:ext>
                </a:extLst>
              </p:cNvPr>
              <p:cNvSpPr/>
              <p:nvPr/>
            </p:nvSpPr>
            <p:spPr>
              <a:xfrm>
                <a:off x="989852" y="2655959"/>
                <a:ext cx="602942" cy="1766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円/楕円 146">
                <a:extLst>
                  <a:ext uri="{FF2B5EF4-FFF2-40B4-BE49-F238E27FC236}">
                    <a16:creationId xmlns:a16="http://schemas.microsoft.com/office/drawing/2014/main" id="{D7452E04-F0A1-5F42-BB07-40FEBDAD21D4}"/>
                  </a:ext>
                </a:extLst>
              </p:cNvPr>
              <p:cNvSpPr/>
              <p:nvPr/>
            </p:nvSpPr>
            <p:spPr>
              <a:xfrm>
                <a:off x="1114345" y="2721425"/>
                <a:ext cx="353957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5DEE66DE-C669-5C46-8011-B3B45A0F9707}"/>
                  </a:ext>
                </a:extLst>
              </p:cNvPr>
              <p:cNvSpPr/>
              <p:nvPr/>
            </p:nvSpPr>
            <p:spPr>
              <a:xfrm>
                <a:off x="835071" y="2610611"/>
                <a:ext cx="912504" cy="26734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3D29ED2-C42C-CF4B-8B82-C2F610355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5853" y="1134977"/>
                <a:ext cx="442840" cy="44284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67ABD917-4E98-D14F-A503-63785ED74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0727" y="1108425"/>
                <a:ext cx="448074" cy="4326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FBD99B56-B489-4C4F-9448-2656BB0E3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919" y="2307899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63B665AF-5ED1-C54D-BE60-9F3524F999EC}"/>
                  </a:ext>
                </a:extLst>
              </p:cNvPr>
              <p:cNvCxnSpPr/>
              <p:nvPr/>
            </p:nvCxnSpPr>
            <p:spPr>
              <a:xfrm>
                <a:off x="1319968" y="2302029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AF036FC7-42AA-3142-B26F-78D11D8C9E02}"/>
                  </a:ext>
                </a:extLst>
              </p:cNvPr>
              <p:cNvCxnSpPr/>
              <p:nvPr/>
            </p:nvCxnSpPr>
            <p:spPr>
              <a:xfrm>
                <a:off x="1187624" y="2302028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C8F06EF1-69EA-404B-AA40-1715A5AE7143}"/>
                </a:ext>
              </a:extLst>
            </p:cNvPr>
            <p:cNvSpPr txBox="1"/>
            <p:nvPr/>
          </p:nvSpPr>
          <p:spPr>
            <a:xfrm>
              <a:off x="2764117" y="229983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共振器長</a:t>
              </a:r>
              <a:r>
                <a:rPr kumimoji="1" lang="en-US" altLang="ja-JP" dirty="0"/>
                <a:t> : L</a:t>
              </a:r>
              <a:endParaRPr kumimoji="1" lang="ja-JP" altLang="en-US" dirty="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102E2466-9C4B-3F4B-A7A7-43658D301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6362" y="2689910"/>
              <a:ext cx="381698" cy="3816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E47660D-AAA7-BB47-88F2-DF888A975428}"/>
                </a:ext>
              </a:extLst>
            </p:cNvPr>
            <p:cNvCxnSpPr/>
            <p:nvPr/>
          </p:nvCxnSpPr>
          <p:spPr>
            <a:xfrm>
              <a:off x="3571073" y="2873967"/>
              <a:ext cx="0" cy="12005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5C617E-6354-7641-B955-C323CDEBC018}"/>
              </a:ext>
            </a:extLst>
          </p:cNvPr>
          <p:cNvGrpSpPr/>
          <p:nvPr/>
        </p:nvGrpSpPr>
        <p:grpSpPr>
          <a:xfrm>
            <a:off x="2425754" y="2560455"/>
            <a:ext cx="766056" cy="1045281"/>
            <a:chOff x="905352" y="1774234"/>
            <a:chExt cx="766056" cy="1045281"/>
          </a:xfrm>
        </p:grpSpPr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E9C89FAD-878C-054D-A88B-47B5F0E9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664" y="1988840"/>
              <a:ext cx="0" cy="401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DB73CE5-13E2-D54E-8A6D-92E9626D9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070" y="2403104"/>
              <a:ext cx="178950" cy="178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4E21562-3156-BA45-A0C2-2DCD7DDE5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328" y="2401709"/>
              <a:ext cx="434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680DA68-16E8-7A4D-9EB7-E376749A2DB2}"/>
                </a:ext>
              </a:extLst>
            </p:cNvPr>
            <p:cNvSpPr txBox="1"/>
            <p:nvPr/>
          </p:nvSpPr>
          <p:spPr>
            <a:xfrm>
              <a:off x="905352" y="2286475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53E706-95B5-4B42-8EA1-492BEA19AB9E}"/>
                </a:ext>
              </a:extLst>
            </p:cNvPr>
            <p:cNvSpPr txBox="1"/>
            <p:nvPr/>
          </p:nvSpPr>
          <p:spPr>
            <a:xfrm>
              <a:off x="1308724" y="1774234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DB0EC41-C72D-0041-A0E9-1ED426AEBD2D}"/>
                </a:ext>
              </a:extLst>
            </p:cNvPr>
            <p:cNvSpPr txBox="1"/>
            <p:nvPr/>
          </p:nvSpPr>
          <p:spPr>
            <a:xfrm>
              <a:off x="1308724" y="2450183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101</Words>
  <Application>Microsoft Macintosh PowerPoint</Application>
  <PresentationFormat>画面に合わせる (4:3)</PresentationFormat>
  <Paragraphs>42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試料構造の説明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173</cp:revision>
  <cp:lastPrinted>2018-11-15T10:06:13Z</cp:lastPrinted>
  <dcterms:created xsi:type="dcterms:W3CDTF">2018-11-05T16:49:45Z</dcterms:created>
  <dcterms:modified xsi:type="dcterms:W3CDTF">2018-12-22T01:14:38Z</dcterms:modified>
</cp:coreProperties>
</file>