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4E1653-2E51-40F5-9490-2B138DB512FD}">
  <a:tblStyle styleId="{7C4E1653-2E51-40F5-9490-2B138DB512F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4c3991e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d4c3991e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d4c3991e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d4c3991e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33625" y="198750"/>
            <a:ext cx="88335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Eventos no </a:t>
            </a:r>
            <a:r>
              <a:rPr lang="pt-BR" sz="1800">
                <a:solidFill>
                  <a:schemeClr val="dk2"/>
                </a:solidFill>
              </a:rPr>
              <a:t>Java Script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arenR"/>
            </a:pPr>
            <a:r>
              <a:rPr lang="pt-BR" sz="1800">
                <a:solidFill>
                  <a:schemeClr val="dk2"/>
                </a:solidFill>
              </a:rPr>
              <a:t>document.querySelector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CSS selectors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800">
                <a:solidFill>
                  <a:schemeClr val="dk2"/>
                </a:solidFill>
              </a:rPr>
              <a:t> / document.querySelectorAll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pt-BR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CSS selectors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arenR"/>
            </a:pPr>
            <a:r>
              <a:rPr lang="pt-BR" sz="1800">
                <a:solidFill>
                  <a:schemeClr val="dk2"/>
                </a:solidFill>
              </a:rPr>
              <a:t>addEventListener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arenR"/>
            </a:pPr>
            <a:r>
              <a:rPr lang="pt-BR" sz="1800">
                <a:solidFill>
                  <a:schemeClr val="dk2"/>
                </a:solidFill>
              </a:rPr>
              <a:t>event.preventDefault()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arenR"/>
            </a:pPr>
            <a:r>
              <a:rPr lang="pt-BR" sz="1800">
                <a:solidFill>
                  <a:schemeClr val="dk2"/>
                </a:solidFill>
              </a:rPr>
              <a:t>document.createElement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arenR"/>
            </a:pPr>
            <a:r>
              <a:rPr lang="pt-BR" sz="1800">
                <a:solidFill>
                  <a:schemeClr val="dk2"/>
                </a:solidFill>
              </a:rPr>
              <a:t>appendChild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arenR"/>
            </a:pPr>
            <a:r>
              <a:rPr lang="pt-BR" sz="1800">
                <a:solidFill>
                  <a:schemeClr val="dk2"/>
                </a:solidFill>
              </a:rPr>
              <a:t>remove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Google Shape;59;p14"/>
          <p:cNvGraphicFramePr/>
          <p:nvPr/>
        </p:nvGraphicFramePr>
        <p:xfrm>
          <a:off x="152400" y="9144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{7C4E1653-2E51-40F5-9490-2B138DB512FD}</a:tableStyleId>
              </a:tblPr>
              <a:tblGrid>
                <a:gridCol w="1857375"/>
                <a:gridCol w="1771650"/>
                <a:gridCol w="4476750"/>
              </a:tblGrid>
              <a:tr h="342900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1" lang="pt-BR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SELETORES CSS - CSS SELECTORS</a:t>
                      </a:r>
                      <a:endParaRPr b="1"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hMerge="1"/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1" lang="pt-BR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Seletor</a:t>
                      </a:r>
                      <a:endParaRPr b="1"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1" lang="pt-BR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Exemplo</a:t>
                      </a:r>
                      <a:endParaRPr b="1"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1" lang="pt-BR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Descrição</a:t>
                      </a:r>
                      <a:endParaRPr b="1"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elemento</a:t>
                      </a:r>
                      <a:endParaRPr i="1" sz="1150">
                        <a:solidFill>
                          <a:schemeClr val="hlink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pt-BR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pt-BR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Todos elementos </a:t>
                      </a:r>
                      <a:r>
                        <a:rPr lang="pt-BR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&lt;p&gt;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#id</a:t>
                      </a:r>
                      <a:endParaRPr i="1" sz="1150" u="sng">
                        <a:solidFill>
                          <a:schemeClr val="hlink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pt-BR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#firstname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pt-BR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 elemento com </a:t>
                      </a:r>
                      <a:r>
                        <a:rPr lang="pt-BR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id="firstname"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*</a:t>
                      </a:r>
                      <a:endParaRPr sz="1150" u="sng">
                        <a:solidFill>
                          <a:schemeClr val="hlink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pt-BR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*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pt-BR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Todos os elementos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1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.class</a:t>
                      </a:r>
                      <a:endParaRPr i="1" sz="1150" u="sng">
                        <a:solidFill>
                          <a:schemeClr val="hlink"/>
                        </a:solidFill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.intro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pt-BR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p.intro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Elementos da c</a:t>
                      </a:r>
                      <a:r>
                        <a:rPr lang="pt-BR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lass="intro"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pt-BR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Elementos &lt;p&gt; com class="intro"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5975"/>
            <a:ext cx="8839199" cy="320481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0" y="0"/>
            <a:ext cx="8991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Desafio: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</a:rPr>
              <a:t>- criar um botão para chamar uma função JS para calcular as médias de Peso e Altura da tabela, e calcular o IMC dessas médias ( em destaque em azul claro na imagem abaixo)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4725900" y="3856775"/>
            <a:ext cx="3775200" cy="9543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15"/>
          <p:cNvGrpSpPr/>
          <p:nvPr/>
        </p:nvGrpSpPr>
        <p:grpSpPr>
          <a:xfrm>
            <a:off x="4888875" y="3911100"/>
            <a:ext cx="3181525" cy="739350"/>
            <a:chOff x="4888875" y="3911100"/>
            <a:chExt cx="3181525" cy="739350"/>
          </a:xfrm>
        </p:grpSpPr>
        <p:sp>
          <p:nvSpPr>
            <p:cNvPr id="68" name="Google Shape;68;p15"/>
            <p:cNvSpPr/>
            <p:nvPr/>
          </p:nvSpPr>
          <p:spPr>
            <a:xfrm>
              <a:off x="4888875" y="3938250"/>
              <a:ext cx="796800" cy="253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800">
                  <a:solidFill>
                    <a:schemeClr val="lt1"/>
                  </a:solidFill>
                </a:rPr>
                <a:t>CALCULAR</a:t>
              </a:r>
              <a:endParaRPr b="1" sz="800">
                <a:solidFill>
                  <a:schemeClr val="lt1"/>
                </a:solidFill>
              </a:endParaRPr>
            </a:p>
          </p:txBody>
        </p:sp>
        <p:sp>
          <p:nvSpPr>
            <p:cNvPr id="69" name="Google Shape;69;p15"/>
            <p:cNvSpPr txBox="1"/>
            <p:nvPr/>
          </p:nvSpPr>
          <p:spPr>
            <a:xfrm>
              <a:off x="5776125" y="3911100"/>
              <a:ext cx="905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dk2"/>
                  </a:solidFill>
                </a:rPr>
                <a:t>Média Pesos</a:t>
              </a:r>
              <a:endParaRPr sz="800">
                <a:solidFill>
                  <a:schemeClr val="dk2"/>
                </a:solidFill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6536600" y="3992575"/>
              <a:ext cx="307800" cy="19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 txBox="1"/>
            <p:nvPr/>
          </p:nvSpPr>
          <p:spPr>
            <a:xfrm>
              <a:off x="6965900" y="3938275"/>
              <a:ext cx="905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dk2"/>
                  </a:solidFill>
                </a:rPr>
                <a:t>Média Alturas</a:t>
              </a:r>
              <a:endParaRPr sz="800">
                <a:solidFill>
                  <a:schemeClr val="dk2"/>
                </a:solidFill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7762600" y="3992575"/>
              <a:ext cx="307800" cy="19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 txBox="1"/>
            <p:nvPr/>
          </p:nvSpPr>
          <p:spPr>
            <a:xfrm>
              <a:off x="5776125" y="4342650"/>
              <a:ext cx="905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>
                  <a:solidFill>
                    <a:schemeClr val="dk2"/>
                  </a:solidFill>
                </a:rPr>
                <a:t>IMC Médio</a:t>
              </a:r>
              <a:endParaRPr sz="800">
                <a:solidFill>
                  <a:schemeClr val="dk2"/>
                </a:solidFill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6536600" y="4424125"/>
              <a:ext cx="307800" cy="19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