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73" r:id="rId5"/>
    <p:sldId id="274" r:id="rId6"/>
    <p:sldId id="275" r:id="rId7"/>
    <p:sldId id="277" r:id="rId8"/>
    <p:sldId id="276" r:id="rId9"/>
    <p:sldId id="259" r:id="rId10"/>
    <p:sldId id="260" r:id="rId11"/>
    <p:sldId id="264" r:id="rId12"/>
    <p:sldId id="262" r:id="rId13"/>
    <p:sldId id="268" r:id="rId14"/>
    <p:sldId id="261" r:id="rId15"/>
    <p:sldId id="269" r:id="rId16"/>
    <p:sldId id="263" r:id="rId17"/>
    <p:sldId id="270" r:id="rId18"/>
    <p:sldId id="271" r:id="rId19"/>
    <p:sldId id="272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E221C"/>
    <a:srgbClr val="2F342C"/>
    <a:srgbClr val="BCB5A1"/>
    <a:srgbClr val="C3BDA7"/>
    <a:srgbClr val="E2DCCD"/>
    <a:srgbClr val="E6E0D5"/>
    <a:srgbClr val="E2DBCA"/>
    <a:srgbClr val="C1BFAB"/>
    <a:srgbClr val="E7E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932A559-2A6D-4E19-94C0-B81841A093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D2CA9E-012E-4DE8-A874-8D04A01A57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FC847-B917-478E-AD55-EC1233C6E596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318DD0-158B-4803-BF17-6B1804D27D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94E656-27D0-4430-92D4-7069DD00A2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B76C1-58D3-4001-BDB1-811BC65B2A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43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DAEC6-6D02-4845-A4F8-03BE4B7D9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42F7A3-D5F4-4541-9009-EF7B6CC12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CD9998-1227-42CA-99C7-CC391901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2CC0C7-01BF-4EE7-BC92-DCBAF332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2D1540-E16A-439E-917B-AB1D8E7A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34B59-20D0-45A5-A9BE-CF3C2764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F63F29-299F-4E45-B788-A8FF9F926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8A44D6-DB67-4826-8389-4E74F8EF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9B3677-8775-4E75-8ED7-32AED813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687F9D-EB51-4944-BB6C-2B75280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7FA36F-0901-471D-BF21-F2396ECC4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C53EE4-1D66-4A7F-ADAD-A260D3E94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212079-0424-44D2-B59E-3D3B6F42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225DA8-C291-4122-9863-C1873CA5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B2DDEC-5BE1-47BB-8941-B8327062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6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C5862-D623-48CF-89DF-FF610BA8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F627F-CA5E-4DCB-BD93-A9896080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5575C-5F85-4AAC-8A02-08C5D352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7DD3FE-EA8F-4406-89DE-2D8F4874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861FB3-7C75-453A-B47D-CA748381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2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DEDE5-F32B-4EAF-B281-522AE0DB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6E2231-2644-41A6-8A68-E2158313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077801-A177-462C-A062-6B1CDD7E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397C1-B7A6-42F7-B243-691B594E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718FE-B33A-4A32-8B36-1022AA74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1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228CC-A25B-470F-B90F-13EC6A7D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626F5-875A-4754-8578-B3E34A6AA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D3DD3B-FA80-4B5D-BE42-06F9A5FC9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3C5B65-8A8D-422E-B147-CA687E94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A49B28-A29E-4DC7-B941-2553757E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7C1F75-810B-4E4A-8F8A-EBA056F3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12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33F90-3DD7-41EE-89B4-3617B8EC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F9F1BE-A0AA-420A-B634-0C8AB5C8D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CA7FBB-6D2D-4A86-BAC2-C10AEE228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F01B62-E575-4CD7-A678-3060FB561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DB5BE-6B21-4AB1-BFCB-C46EAB67D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D15769-BB4A-4788-9C0B-12BEDEF7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38049B-4117-402A-9D30-EE832408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042F25-105D-42BC-B6AA-C625C664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82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15D23-91AD-473A-8E57-81726EC3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F696EA-1231-4176-AE12-EDB4D4AF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28D5D-0BC2-4351-B2E1-9BAEFC27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B514C9-551F-4B28-A448-8CA501B3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17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D3E47D-5566-43B9-BB5D-CFF5CDDC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3A07A0-BCF9-466A-B874-6D190A5F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B31CE0-C75A-4F96-B25C-0E692428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8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4C836-0FE0-41FD-874C-2CEBE986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CED39E-6774-4E2C-9CD9-1F30DB03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3F5C6F-AA53-447C-90ED-D95D22210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5F56D1-D55C-436B-9B61-6D1C2A08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D3B194-0910-4DC8-A239-92CEF005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2BE815-C0D0-40C4-BB28-0FABD5EE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116EF-67F5-4E56-9E9C-7C155AFC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C39CAC-71BF-4957-B913-6E4CB57FB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6A0B32-4776-41B2-AE1F-D9066E39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2165C1-990A-49E9-9843-72F87AC5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A33-CE17-422E-BE6C-C83236BC0F6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BFCDA3-5D82-4153-BDAE-B7C7F575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724165-A24D-44B9-B127-3AD5E09F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51F-BD78-4E50-A0A5-095CB735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92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99BEA1-EF5C-4FF9-B98D-E1314B3A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B52A4C-FB88-4558-A4AE-B76A8ABC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C80B7-DE0D-4311-A111-598533816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4B95A33-CE17-422E-BE6C-C83236BC0F6B}" type="datetimeFigureOut">
              <a:rPr lang="zh-TW" altLang="en-US" smtClean="0"/>
              <a:pPr/>
              <a:t>2022/3/6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96072-982C-40B4-A689-24734C102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95A6F-F8F4-4ACC-A7FE-E793314B2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F5F1B51F-BD78-4E50-A0A5-095CB735D5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17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8B8E1-809F-4E95-B4B2-58F422BBB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0973" y="2760650"/>
            <a:ext cx="4890053" cy="1336699"/>
          </a:xfrm>
        </p:spPr>
        <p:txBody>
          <a:bodyPr anchor="ctr"/>
          <a:lstStyle/>
          <a:p>
            <a:r>
              <a:rPr lang="zh-TW" altLang="en-US" dirty="0">
                <a:solidFill>
                  <a:schemeClr val="bg1"/>
                </a:solidFill>
              </a:rPr>
              <a:t>股票記帳系統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FC226FC-E53F-47E0-98D3-23F185F86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02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 descr="一張含有 文字 的圖片&#10;&#10;自動產生的描述">
            <a:extLst>
              <a:ext uri="{FF2B5EF4-FFF2-40B4-BE49-F238E27FC236}">
                <a16:creationId xmlns:a16="http://schemas.microsoft.com/office/drawing/2014/main" id="{6F839892-7D2E-4CE4-B1BE-2EB137D4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t="15536" r="36878" b="64770"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28565286-11A4-4912-8459-081F19D91C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E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9D77AB6-A792-4FB8-B667-D7ECF76568A5}"/>
              </a:ext>
            </a:extLst>
          </p:cNvPr>
          <p:cNvGrpSpPr/>
          <p:nvPr/>
        </p:nvGrpSpPr>
        <p:grpSpPr>
          <a:xfrm>
            <a:off x="1038864" y="632455"/>
            <a:ext cx="11153136" cy="5173986"/>
            <a:chOff x="1124444" y="632455"/>
            <a:chExt cx="11153136" cy="5173986"/>
          </a:xfrm>
        </p:grpSpPr>
        <p:sp>
          <p:nvSpPr>
            <p:cNvPr id="7" name="副標題 2">
              <a:extLst>
                <a:ext uri="{FF2B5EF4-FFF2-40B4-BE49-F238E27FC236}">
                  <a16:creationId xmlns:a16="http://schemas.microsoft.com/office/drawing/2014/main" id="{B0C153F1-BB8A-490A-8100-CA7C2CC45BCD}"/>
                </a:ext>
              </a:extLst>
            </p:cNvPr>
            <p:cNvSpPr txBox="1">
              <a:spLocks/>
            </p:cNvSpPr>
            <p:nvPr/>
          </p:nvSpPr>
          <p:spPr>
            <a:xfrm>
              <a:off x="2275938" y="632455"/>
              <a:ext cx="7640124" cy="8686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4400" dirty="0">
                  <a:solidFill>
                    <a:schemeClr val="bg1">
                      <a:lumMod val="85000"/>
                    </a:schemeClr>
                  </a:solidFill>
                </a:rPr>
                <a:t>主要功能</a:t>
              </a: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3846AAF-9AC0-45CF-9192-50AA8C4B0C7B}"/>
                </a:ext>
              </a:extLst>
            </p:cNvPr>
            <p:cNvGrpSpPr/>
            <p:nvPr/>
          </p:nvGrpSpPr>
          <p:grpSpPr>
            <a:xfrm>
              <a:off x="1124444" y="2377438"/>
              <a:ext cx="11153136" cy="3429003"/>
              <a:chOff x="1124444" y="2849878"/>
              <a:chExt cx="11153136" cy="3429003"/>
            </a:xfrm>
          </p:grpSpPr>
          <p:sp>
            <p:nvSpPr>
              <p:cNvPr id="16" name="副標題 2">
                <a:extLst>
                  <a:ext uri="{FF2B5EF4-FFF2-40B4-BE49-F238E27FC236}">
                    <a16:creationId xmlns:a16="http://schemas.microsoft.com/office/drawing/2014/main" id="{E5C6B79C-486C-4E75-BEDA-2317181DF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4444" y="2849878"/>
                <a:ext cx="11153136" cy="868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solidFill>
                      <a:schemeClr val="bg1">
                        <a:lumMod val="85000"/>
                      </a:schemeClr>
                    </a:solidFill>
                  </a:rPr>
                  <a:t>使用者記錄買賣資訊</a:t>
                </a:r>
              </a:p>
            </p:txBody>
          </p:sp>
          <p:sp>
            <p:nvSpPr>
              <p:cNvPr id="14" name="副標題 2">
                <a:extLst>
                  <a:ext uri="{FF2B5EF4-FFF2-40B4-BE49-F238E27FC236}">
                    <a16:creationId xmlns:a16="http://schemas.microsoft.com/office/drawing/2014/main" id="{6BE7A77A-7DD7-44E6-9776-27C663A62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4444" y="4130038"/>
                <a:ext cx="11153136" cy="868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solidFill>
                      <a:schemeClr val="bg1">
                        <a:lumMod val="85000"/>
                      </a:schemeClr>
                    </a:solidFill>
                  </a:rPr>
                  <a:t>透過已有資訊計算手續費、交易稅、獲利，方便使用者查閱損益</a:t>
                </a:r>
              </a:p>
            </p:txBody>
          </p:sp>
          <p:sp>
            <p:nvSpPr>
              <p:cNvPr id="12" name="副標題 2">
                <a:extLst>
                  <a:ext uri="{FF2B5EF4-FFF2-40B4-BE49-F238E27FC236}">
                    <a16:creationId xmlns:a16="http://schemas.microsoft.com/office/drawing/2014/main" id="{9BEAAFA8-420A-4529-8640-8B49B07053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4444" y="5410198"/>
                <a:ext cx="11153136" cy="868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solidFill>
                      <a:schemeClr val="bg1">
                        <a:lumMod val="85000"/>
                      </a:schemeClr>
                    </a:solidFill>
                  </a:rPr>
                  <a:t>通過股票代號搜尋特定資料</a:t>
                </a:r>
              </a:p>
            </p:txBody>
          </p:sp>
        </p:grp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002A18CD-9E46-40EC-80E9-7F6E2780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266701" y="5989316"/>
            <a:ext cx="1544325" cy="8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6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65F9F0AD-C59C-478F-A739-E54DCDE292FE}"/>
              </a:ext>
            </a:extLst>
          </p:cNvPr>
          <p:cNvGrpSpPr/>
          <p:nvPr/>
        </p:nvGrpSpPr>
        <p:grpSpPr>
          <a:xfrm>
            <a:off x="-404813" y="-2"/>
            <a:ext cx="13001625" cy="6858001"/>
            <a:chOff x="-252411" y="152400"/>
            <a:chExt cx="13001625" cy="6858001"/>
          </a:xfrm>
        </p:grpSpPr>
        <p:pic>
          <p:nvPicPr>
            <p:cNvPr id="15" name="圖片 14" descr="一張含有 文字 的圖片&#10;&#10;自動產生的描述">
              <a:extLst>
                <a:ext uri="{FF2B5EF4-FFF2-40B4-BE49-F238E27FC236}">
                  <a16:creationId xmlns:a16="http://schemas.microsoft.com/office/drawing/2014/main" id="{BEE86E61-18D9-4622-8CA8-1E7ABE12A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0" t="15536" r="35932" b="64770"/>
            <a:stretch>
              <a:fillRect/>
            </a:stretch>
          </p:blipFill>
          <p:spPr>
            <a:xfrm>
              <a:off x="-252411" y="152401"/>
              <a:ext cx="13001625" cy="6858000"/>
            </a:xfrm>
            <a:custGeom>
              <a:avLst/>
              <a:gdLst>
                <a:gd name="connsiteX0" fmla="*/ 0 w 13001625"/>
                <a:gd name="connsiteY0" fmla="*/ 0 h 6858000"/>
                <a:gd name="connsiteX1" fmla="*/ 13001625 w 13001625"/>
                <a:gd name="connsiteY1" fmla="*/ 0 h 6858000"/>
                <a:gd name="connsiteX2" fmla="*/ 13001625 w 13001625"/>
                <a:gd name="connsiteY2" fmla="*/ 6858000 h 6858000"/>
                <a:gd name="connsiteX3" fmla="*/ 0 w 1300162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1625" h="6858000">
                  <a:moveTo>
                    <a:pt x="0" y="0"/>
                  </a:moveTo>
                  <a:lnTo>
                    <a:pt x="13001625" y="0"/>
                  </a:lnTo>
                  <a:lnTo>
                    <a:pt x="1300162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DE10E96B-F1B2-4055-995B-05F1F11AD82A}"/>
                </a:ext>
              </a:extLst>
            </p:cNvPr>
            <p:cNvSpPr/>
            <p:nvPr/>
          </p:nvSpPr>
          <p:spPr>
            <a:xfrm>
              <a:off x="152400" y="15240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E22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7" name="副標題 2">
            <a:extLst>
              <a:ext uri="{FF2B5EF4-FFF2-40B4-BE49-F238E27FC236}">
                <a16:creationId xmlns:a16="http://schemas.microsoft.com/office/drawing/2014/main" id="{B0C153F1-BB8A-490A-8100-CA7C2CC45BCD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chemeClr val="bg1">
                    <a:lumMod val="85000"/>
                  </a:schemeClr>
                </a:solidFill>
              </a:rPr>
              <a:t>三種資料表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02A18CD-9E46-40EC-80E9-7F6E2780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266701" y="5989316"/>
            <a:ext cx="1544325" cy="868683"/>
          </a:xfrm>
          <a:prstGeom prst="rect">
            <a:avLst/>
          </a:prstGeom>
        </p:spPr>
      </p:pic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A9F1096-0370-44EB-A4D3-B421C6030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32247"/>
              </p:ext>
            </p:extLst>
          </p:nvPr>
        </p:nvGraphicFramePr>
        <p:xfrm>
          <a:off x="1019336" y="2215672"/>
          <a:ext cx="9982168" cy="32991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5542">
                  <a:extLst>
                    <a:ext uri="{9D8B030D-6E8A-4147-A177-3AD203B41FA5}">
                      <a16:colId xmlns:a16="http://schemas.microsoft.com/office/drawing/2014/main" val="2405041477"/>
                    </a:ext>
                  </a:extLst>
                </a:gridCol>
                <a:gridCol w="2495542">
                  <a:extLst>
                    <a:ext uri="{9D8B030D-6E8A-4147-A177-3AD203B41FA5}">
                      <a16:colId xmlns:a16="http://schemas.microsoft.com/office/drawing/2014/main" val="976888990"/>
                    </a:ext>
                  </a:extLst>
                </a:gridCol>
                <a:gridCol w="2495542">
                  <a:extLst>
                    <a:ext uri="{9D8B030D-6E8A-4147-A177-3AD203B41FA5}">
                      <a16:colId xmlns:a16="http://schemas.microsoft.com/office/drawing/2014/main" val="2703425058"/>
                    </a:ext>
                  </a:extLst>
                </a:gridCol>
                <a:gridCol w="2495542">
                  <a:extLst>
                    <a:ext uri="{9D8B030D-6E8A-4147-A177-3AD203B41FA5}">
                      <a16:colId xmlns:a16="http://schemas.microsoft.com/office/drawing/2014/main" val="789197100"/>
                    </a:ext>
                  </a:extLst>
                </a:gridCol>
              </a:tblGrid>
              <a:tr h="824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ID</a:t>
                      </a:r>
                      <a:r>
                        <a:rPr lang="zh-TW" alt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搜尋</a:t>
                      </a: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可編輯</a:t>
                      </a: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可排序</a:t>
                      </a:r>
                    </a:p>
                  </a:txBody>
                  <a:tcPr marL="112299" marR="112299" marT="56150" marB="56150" anchor="ctr"/>
                </a:tc>
                <a:extLst>
                  <a:ext uri="{0D108BD9-81ED-4DB2-BD59-A6C34878D82A}">
                    <a16:rowId xmlns:a16="http://schemas.microsoft.com/office/drawing/2014/main" val="898427818"/>
                  </a:ext>
                </a:extLst>
              </a:tr>
              <a:tr h="824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交易記錄</a:t>
                      </a: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</a:t>
                      </a: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</a:t>
                      </a: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</a:t>
                      </a: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extLst>
                  <a:ext uri="{0D108BD9-81ED-4DB2-BD59-A6C34878D82A}">
                    <a16:rowId xmlns:a16="http://schemas.microsoft.com/office/drawing/2014/main" val="2343889718"/>
                  </a:ext>
                </a:extLst>
              </a:tr>
              <a:tr h="824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庫存股</a:t>
                      </a: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</a:t>
                      </a: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</a:t>
                      </a: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</a:t>
                      </a: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extLst>
                  <a:ext uri="{0D108BD9-81ED-4DB2-BD59-A6C34878D82A}">
                    <a16:rowId xmlns:a16="http://schemas.microsoft.com/office/drawing/2014/main" val="1448364316"/>
                  </a:ext>
                </a:extLst>
              </a:tr>
              <a:tr h="824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獲利結算</a:t>
                      </a: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</a:t>
                      </a: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</a:t>
                      </a: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</a:t>
                      </a:r>
                      <a:endParaRPr lang="zh-TW" alt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112299" marR="112299" marT="56150" marB="56150" anchor="ctr"/>
                </a:tc>
                <a:extLst>
                  <a:ext uri="{0D108BD9-81ED-4DB2-BD59-A6C34878D82A}">
                    <a16:rowId xmlns:a16="http://schemas.microsoft.com/office/drawing/2014/main" val="295893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13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029CA8D-6072-4B47-872F-CBB25769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D337FA3-1A9D-470D-9411-87700825F0A8}"/>
              </a:ext>
            </a:extLst>
          </p:cNvPr>
          <p:cNvSpPr/>
          <p:nvPr/>
        </p:nvSpPr>
        <p:spPr>
          <a:xfrm>
            <a:off x="243341" y="347472"/>
            <a:ext cx="746611" cy="3047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43C63B-9CA5-4BA9-8B8C-2019EF60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D337FA3-1A9D-470D-9411-87700825F0A8}"/>
              </a:ext>
            </a:extLst>
          </p:cNvPr>
          <p:cNvSpPr/>
          <p:nvPr/>
        </p:nvSpPr>
        <p:spPr>
          <a:xfrm>
            <a:off x="87698" y="756034"/>
            <a:ext cx="1128259" cy="3334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6F5EDB1-E2BD-4108-9F49-DD41813E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266701" y="5989316"/>
            <a:ext cx="1544325" cy="8686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73C657-CFCB-4EA9-92A9-4B327985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920FE6-1CFC-434C-8704-5854B85A3372}"/>
              </a:ext>
            </a:extLst>
          </p:cNvPr>
          <p:cNvSpPr/>
          <p:nvPr/>
        </p:nvSpPr>
        <p:spPr>
          <a:xfrm>
            <a:off x="243341" y="347472"/>
            <a:ext cx="746611" cy="3047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4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059D710-C91B-4BEC-8B33-494FD9DC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D337FA3-1A9D-470D-9411-87700825F0A8}"/>
              </a:ext>
            </a:extLst>
          </p:cNvPr>
          <p:cNvSpPr/>
          <p:nvPr/>
        </p:nvSpPr>
        <p:spPr>
          <a:xfrm>
            <a:off x="87698" y="756034"/>
            <a:ext cx="1128259" cy="3334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4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74CD0BC-61D2-4A27-8A38-78D7D1D0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F56141-3AB5-44CE-937D-E9D89FECBE54}"/>
              </a:ext>
            </a:extLst>
          </p:cNvPr>
          <p:cNvSpPr/>
          <p:nvPr/>
        </p:nvSpPr>
        <p:spPr>
          <a:xfrm>
            <a:off x="243341" y="347472"/>
            <a:ext cx="746611" cy="3047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BA65AF-A521-4A75-9400-E90FAC9BA2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E6CD9D-F6FF-4D39-8F19-F51790DD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D337FA3-1A9D-470D-9411-87700825F0A8}"/>
              </a:ext>
            </a:extLst>
          </p:cNvPr>
          <p:cNvSpPr/>
          <p:nvPr/>
        </p:nvSpPr>
        <p:spPr>
          <a:xfrm>
            <a:off x="87698" y="756034"/>
            <a:ext cx="1128259" cy="3334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5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 descr="一張含有 文字 的圖片&#10;&#10;自動產生的描述">
            <a:extLst>
              <a:ext uri="{FF2B5EF4-FFF2-40B4-BE49-F238E27FC236}">
                <a16:creationId xmlns:a16="http://schemas.microsoft.com/office/drawing/2014/main" id="{0827BCAE-8CC6-41D6-B92F-C5800D6AA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t="15536" r="36878" b="64770"/>
          <a:stretch>
            <a:fillRect/>
          </a:stretch>
        </p:blipFill>
        <p:spPr>
          <a:xfrm>
            <a:off x="0" y="1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1AC01DA5-153F-4B17-9530-75A5560B8827}"/>
              </a:ext>
            </a:extLst>
          </p:cNvPr>
          <p:cNvSpPr/>
          <p:nvPr/>
        </p:nvSpPr>
        <p:spPr>
          <a:xfrm>
            <a:off x="-2" y="-2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E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B0C153F1-BB8A-490A-8100-CA7C2CC45BCD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chemeClr val="bg1">
                    <a:lumMod val="85000"/>
                  </a:schemeClr>
                </a:solidFill>
              </a:rPr>
              <a:t>新增資料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02A18CD-9E46-40EC-80E9-7F6E2780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266701" y="5989316"/>
            <a:ext cx="1544325" cy="8686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92AA08-3A14-4A0A-80D2-4B99B6E976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5658305"/>
            <a:ext cx="2099733" cy="11811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794F984-C4F4-40F5-8696-77D9E7ABC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309" y="1757303"/>
            <a:ext cx="7316221" cy="75258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7E85F31-5A8D-44AC-A4C3-2AE2DBEE2D55}"/>
              </a:ext>
            </a:extLst>
          </p:cNvPr>
          <p:cNvSpPr/>
          <p:nvPr/>
        </p:nvSpPr>
        <p:spPr>
          <a:xfrm>
            <a:off x="2485370" y="1757303"/>
            <a:ext cx="610255" cy="7525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BEF4F39-1EEF-4873-B354-F31CC403E1F6}"/>
              </a:ext>
            </a:extLst>
          </p:cNvPr>
          <p:cNvCxnSpPr/>
          <p:nvPr/>
        </p:nvCxnSpPr>
        <p:spPr>
          <a:xfrm flipH="1">
            <a:off x="1704975" y="2509883"/>
            <a:ext cx="914400" cy="11000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副標題 2">
            <a:extLst>
              <a:ext uri="{FF2B5EF4-FFF2-40B4-BE49-F238E27FC236}">
                <a16:creationId xmlns:a16="http://schemas.microsoft.com/office/drawing/2014/main" id="{213FE3BB-0B71-4E98-A88A-24F9066F4124}"/>
              </a:ext>
            </a:extLst>
          </p:cNvPr>
          <p:cNvSpPr txBox="1">
            <a:spLocks/>
          </p:cNvSpPr>
          <p:nvPr/>
        </p:nvSpPr>
        <p:spPr>
          <a:xfrm>
            <a:off x="148913" y="3549468"/>
            <a:ext cx="3762375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下拉選擇買入或賣出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390B908-2AE2-4B13-9AA9-1B22B51068F7}"/>
              </a:ext>
            </a:extLst>
          </p:cNvPr>
          <p:cNvSpPr/>
          <p:nvPr/>
        </p:nvSpPr>
        <p:spPr>
          <a:xfrm>
            <a:off x="3152775" y="1830692"/>
            <a:ext cx="1019175" cy="284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B4A15AB-27CD-46B7-8B83-A4CDC2B34F65}"/>
              </a:ext>
            </a:extLst>
          </p:cNvPr>
          <p:cNvCxnSpPr>
            <a:cxnSpLocks/>
          </p:cNvCxnSpPr>
          <p:nvPr/>
        </p:nvCxnSpPr>
        <p:spPr>
          <a:xfrm>
            <a:off x="3919210" y="2121166"/>
            <a:ext cx="631502" cy="186264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副標題 2">
            <a:extLst>
              <a:ext uri="{FF2B5EF4-FFF2-40B4-BE49-F238E27FC236}">
                <a16:creationId xmlns:a16="http://schemas.microsoft.com/office/drawing/2014/main" id="{667DFECE-BE7B-482A-92BB-BCB44527FA1F}"/>
              </a:ext>
            </a:extLst>
          </p:cNvPr>
          <p:cNvSpPr txBox="1">
            <a:spLocks/>
          </p:cNvSpPr>
          <p:nvPr/>
        </p:nvSpPr>
        <p:spPr>
          <a:xfrm>
            <a:off x="4505652" y="3749029"/>
            <a:ext cx="5838498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填寫股票代號自動生成名稱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831EF50C-01B8-47B5-BFA1-A398F01504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3" b="673"/>
          <a:stretch/>
        </p:blipFill>
        <p:spPr>
          <a:xfrm>
            <a:off x="4550712" y="4631659"/>
            <a:ext cx="7030431" cy="49203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2D6CD878-D42C-4537-A997-6F23BEDC3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0712" y="5245519"/>
            <a:ext cx="703043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 descr="一張含有 文字 的圖片&#10;&#10;自動產生的描述">
            <a:extLst>
              <a:ext uri="{FF2B5EF4-FFF2-40B4-BE49-F238E27FC236}">
                <a16:creationId xmlns:a16="http://schemas.microsoft.com/office/drawing/2014/main" id="{5DFE9E07-21AA-47EF-A415-7A7E691E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t="15536" r="36879" b="64770"/>
          <a:stretch>
            <a:fillRect/>
          </a:stretch>
        </p:blipFill>
        <p:spPr>
          <a:xfrm>
            <a:off x="2" y="1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0008C1C-92F8-4507-8071-2E1D2D8D3106}"/>
              </a:ext>
            </a:extLst>
          </p:cNvPr>
          <p:cNvSpPr/>
          <p:nvPr/>
        </p:nvSpPr>
        <p:spPr>
          <a:xfrm>
            <a:off x="76200" y="18595"/>
            <a:ext cx="12192000" cy="6858000"/>
          </a:xfrm>
          <a:prstGeom prst="rect">
            <a:avLst/>
          </a:prstGeom>
          <a:solidFill>
            <a:srgbClr val="1E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B0C153F1-BB8A-490A-8100-CA7C2CC45BCD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chemeClr val="bg1">
                    <a:lumMod val="85000"/>
                  </a:schemeClr>
                </a:solidFill>
              </a:rPr>
              <a:t>新增資料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02A18CD-9E46-40EC-80E9-7F6E2780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266701" y="5989316"/>
            <a:ext cx="1544325" cy="8686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92AA08-3A14-4A0A-80D2-4B99B6E976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5658305"/>
            <a:ext cx="2099733" cy="11811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23E877D-38AB-4293-B197-332F99199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566" y="3794771"/>
            <a:ext cx="7278116" cy="4953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0D79B5-6056-480F-8793-C3A2A9D5E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251" y="2354523"/>
            <a:ext cx="7211431" cy="400106"/>
          </a:xfrm>
          <a:prstGeom prst="rect">
            <a:avLst/>
          </a:prstGeom>
        </p:spPr>
      </p:pic>
      <p:sp>
        <p:nvSpPr>
          <p:cNvPr id="20" name="副標題 2">
            <a:extLst>
              <a:ext uri="{FF2B5EF4-FFF2-40B4-BE49-F238E27FC236}">
                <a16:creationId xmlns:a16="http://schemas.microsoft.com/office/drawing/2014/main" id="{564CA9EC-0543-41C7-BD32-1A013BA98B40}"/>
              </a:ext>
            </a:extLst>
          </p:cNvPr>
          <p:cNvSpPr txBox="1">
            <a:spLocks/>
          </p:cNvSpPr>
          <p:nvPr/>
        </p:nvSpPr>
        <p:spPr>
          <a:xfrm>
            <a:off x="4863022" y="2994558"/>
            <a:ext cx="2147888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賣出成功</a:t>
            </a:r>
          </a:p>
        </p:txBody>
      </p:sp>
      <p:sp>
        <p:nvSpPr>
          <p:cNvPr id="21" name="副標題 2">
            <a:extLst>
              <a:ext uri="{FF2B5EF4-FFF2-40B4-BE49-F238E27FC236}">
                <a16:creationId xmlns:a16="http://schemas.microsoft.com/office/drawing/2014/main" id="{B61B5F18-DBBC-4CD8-B6F7-34C99BE607F3}"/>
              </a:ext>
            </a:extLst>
          </p:cNvPr>
          <p:cNvSpPr txBox="1">
            <a:spLocks/>
          </p:cNvSpPr>
          <p:nvPr/>
        </p:nvSpPr>
        <p:spPr>
          <a:xfrm>
            <a:off x="4863022" y="4434806"/>
            <a:ext cx="2147888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賣出失敗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475EFEF-75AE-4900-90FA-05D325B8AF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22" b="2922"/>
          <a:stretch/>
        </p:blipFill>
        <p:spPr>
          <a:xfrm>
            <a:off x="2259808" y="5186181"/>
            <a:ext cx="7278117" cy="50863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1A71185-C26E-48BB-B3FC-1071F4CD6E44}"/>
              </a:ext>
            </a:extLst>
          </p:cNvPr>
          <p:cNvSpPr/>
          <p:nvPr/>
        </p:nvSpPr>
        <p:spPr>
          <a:xfrm>
            <a:off x="8139070" y="2373573"/>
            <a:ext cx="1128259" cy="3334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6E8047C-9036-4CDB-B72A-DF849C26F8BD}"/>
              </a:ext>
            </a:extLst>
          </p:cNvPr>
          <p:cNvCxnSpPr>
            <a:cxnSpLocks/>
          </p:cNvCxnSpPr>
          <p:nvPr/>
        </p:nvCxnSpPr>
        <p:spPr>
          <a:xfrm flipH="1">
            <a:off x="6860747" y="2713729"/>
            <a:ext cx="1928274" cy="4056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185645B-6B9E-4C3A-8DAE-B7F3CCD03C8A}"/>
              </a:ext>
            </a:extLst>
          </p:cNvPr>
          <p:cNvCxnSpPr>
            <a:cxnSpLocks/>
          </p:cNvCxnSpPr>
          <p:nvPr/>
        </p:nvCxnSpPr>
        <p:spPr>
          <a:xfrm flipH="1">
            <a:off x="6851222" y="2707037"/>
            <a:ext cx="1928274" cy="21430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1C76980-7280-4B91-97BA-DAD6F0DE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813" y="0"/>
            <a:ext cx="13001626" cy="6858000"/>
          </a:xfrm>
          <a:prstGeom prst="rect">
            <a:avLst/>
          </a:prstGeom>
          <a:ln>
            <a:noFill/>
          </a:ln>
        </p:spPr>
      </p:pic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19504B7A-4613-4CE0-93A8-D73E82C102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2DCCD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148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098B7B9C-0344-4AA9-A67E-A5C451B34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5" t="15590" r="36950" b="64717"/>
          <a:stretch>
            <a:fillRect/>
          </a:stretch>
        </p:blipFill>
        <p:spPr>
          <a:xfrm>
            <a:off x="-30602" y="18596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0008C1C-92F8-4507-8071-2E1D2D8D31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B0C153F1-BB8A-490A-8100-CA7C2CC45BCD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chemeClr val="bg1">
                    <a:lumMod val="85000"/>
                  </a:schemeClr>
                </a:solidFill>
              </a:rPr>
              <a:t>編輯欄位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02A18CD-9E46-40EC-80E9-7F6E2780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266701" y="5989316"/>
            <a:ext cx="1544325" cy="868683"/>
          </a:xfrm>
          <a:prstGeom prst="rect">
            <a:avLst/>
          </a:prstGeom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07AF418-96AC-41B1-84C4-4E43E8511EE0}"/>
              </a:ext>
            </a:extLst>
          </p:cNvPr>
          <p:cNvSpPr txBox="1">
            <a:spLocks/>
          </p:cNvSpPr>
          <p:nvPr/>
        </p:nvSpPr>
        <p:spPr>
          <a:xfrm>
            <a:off x="1038864" y="2795623"/>
            <a:ext cx="11153136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可編輯資料表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 交易紀錄</a:t>
            </a: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8D7FA67-B101-44D4-8352-83F52E98B433}"/>
              </a:ext>
            </a:extLst>
          </p:cNvPr>
          <p:cNvSpPr txBox="1">
            <a:spLocks/>
          </p:cNvSpPr>
          <p:nvPr/>
        </p:nvSpPr>
        <p:spPr>
          <a:xfrm>
            <a:off x="1038864" y="3976723"/>
            <a:ext cx="11153136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可編輯欄位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 買入、賣出、交易股數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F92AA08-3A14-4A0A-80D2-4B99B6E976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5658305"/>
            <a:ext cx="2099733" cy="11811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6546433-C977-4D14-857A-C71822070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396" y="2824198"/>
            <a:ext cx="1028844" cy="9145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EDAE5F-F531-4BEF-81A1-728762F71D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76" t="5972" r="-1" b="79028"/>
          <a:stretch/>
        </p:blipFill>
        <p:spPr>
          <a:xfrm>
            <a:off x="614290" y="4978449"/>
            <a:ext cx="10963419" cy="102870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BDAB6F5-E73A-4DB4-8B80-D384735960E1}"/>
              </a:ext>
            </a:extLst>
          </p:cNvPr>
          <p:cNvSpPr/>
          <p:nvPr/>
        </p:nvSpPr>
        <p:spPr>
          <a:xfrm>
            <a:off x="4705350" y="5350646"/>
            <a:ext cx="4143375" cy="221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6C2324E1-F683-4F7C-88F6-91D48051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t="15405" r="36879" b="64902"/>
          <a:stretch>
            <a:fillRect/>
          </a:stretch>
        </p:blipFill>
        <p:spPr>
          <a:xfrm>
            <a:off x="2" y="-45723"/>
            <a:ext cx="12191999" cy="6858001"/>
          </a:xfrm>
          <a:custGeom>
            <a:avLst/>
            <a:gdLst>
              <a:gd name="connsiteX0" fmla="*/ 0 w 12191999"/>
              <a:gd name="connsiteY0" fmla="*/ 0 h 6858001"/>
              <a:gd name="connsiteX1" fmla="*/ 12191999 w 12191999"/>
              <a:gd name="connsiteY1" fmla="*/ 0 h 6858001"/>
              <a:gd name="connsiteX2" fmla="*/ 12191999 w 12191999"/>
              <a:gd name="connsiteY2" fmla="*/ 6858001 h 6858001"/>
              <a:gd name="connsiteX3" fmla="*/ 0 w 12191999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1">
                <a:moveTo>
                  <a:pt x="0" y="0"/>
                </a:moveTo>
                <a:lnTo>
                  <a:pt x="12191999" y="0"/>
                </a:lnTo>
                <a:lnTo>
                  <a:pt x="12191999" y="6858001"/>
                </a:lnTo>
                <a:lnTo>
                  <a:pt x="0" y="6858001"/>
                </a:ln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0008C1C-92F8-4507-8071-2E1D2D8D31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2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B0C153F1-BB8A-490A-8100-CA7C2CC45BCD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chemeClr val="bg1">
                    <a:lumMod val="85000"/>
                  </a:schemeClr>
                </a:solidFill>
              </a:rPr>
              <a:t>編輯欄位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02A18CD-9E46-40EC-80E9-7F6E2780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266701" y="5989316"/>
            <a:ext cx="1544325" cy="86868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C367AEE-5983-4B2B-BBCA-A939B8A74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474" r="385" b="65082"/>
          <a:stretch/>
        </p:blipFill>
        <p:spPr>
          <a:xfrm>
            <a:off x="638320" y="1691580"/>
            <a:ext cx="5381625" cy="2394645"/>
          </a:xfrm>
          <a:prstGeom prst="rect">
            <a:avLst/>
          </a:prstGeom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4A406C67-48E0-42DD-8880-DF7A211740BB}"/>
              </a:ext>
            </a:extLst>
          </p:cNvPr>
          <p:cNvSpPr txBox="1">
            <a:spLocks/>
          </p:cNvSpPr>
          <p:nvPr/>
        </p:nvSpPr>
        <p:spPr>
          <a:xfrm>
            <a:off x="6419850" y="2514593"/>
            <a:ext cx="4876161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欲編輯欄位右鍵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6B064A98-82C3-4958-BCA7-613DCA1983B3}"/>
              </a:ext>
            </a:extLst>
          </p:cNvPr>
          <p:cNvSpPr txBox="1">
            <a:spLocks/>
          </p:cNvSpPr>
          <p:nvPr/>
        </p:nvSpPr>
        <p:spPr>
          <a:xfrm>
            <a:off x="6419849" y="3581389"/>
            <a:ext cx="5380987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使用左鍵連點兩下可編輯一次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B6E6D2-11F1-44F8-9252-16974EED1E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787" t="-1" r="73" b="65082"/>
          <a:stretch/>
        </p:blipFill>
        <p:spPr>
          <a:xfrm>
            <a:off x="637535" y="4206178"/>
            <a:ext cx="5381625" cy="2394646"/>
          </a:xfrm>
          <a:prstGeom prst="rect">
            <a:avLst/>
          </a:prstGeom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4398689D-BC30-4E51-85D1-C778F2521B07}"/>
              </a:ext>
            </a:extLst>
          </p:cNvPr>
          <p:cNvSpPr txBox="1">
            <a:spLocks/>
          </p:cNvSpPr>
          <p:nvPr/>
        </p:nvSpPr>
        <p:spPr>
          <a:xfrm>
            <a:off x="6419849" y="4648186"/>
            <a:ext cx="5380987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Enter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或點選其他欄位結束編輯</a:t>
            </a:r>
          </a:p>
        </p:txBody>
      </p:sp>
    </p:spTree>
    <p:extLst>
      <p:ext uri="{BB962C8B-B14F-4D97-AF65-F5344CB8AC3E}">
        <p14:creationId xmlns:p14="http://schemas.microsoft.com/office/powerpoint/2010/main" val="15784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 descr="一張含有 文字 的圖片&#10;&#10;自動產生的描述">
            <a:extLst>
              <a:ext uri="{FF2B5EF4-FFF2-40B4-BE49-F238E27FC236}">
                <a16:creationId xmlns:a16="http://schemas.microsoft.com/office/drawing/2014/main" id="{95A518FA-F836-44B0-8BAC-D89C13EA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t="15536" r="36879" b="64770"/>
          <a:stretch>
            <a:fillRect/>
          </a:stretch>
        </p:blipFill>
        <p:spPr>
          <a:xfrm>
            <a:off x="2" y="1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B0C153F1-BB8A-490A-8100-CA7C2CC45BCD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chemeClr val="bg1">
                    <a:lumMod val="85000"/>
                  </a:schemeClr>
                </a:solidFill>
              </a:rPr>
              <a:t>資料更新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02A18CD-9E46-40EC-80E9-7F6E2780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266701" y="5989316"/>
            <a:ext cx="1544325" cy="868683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9F8C84C3-BBD8-4CDA-8FF5-CDBD1F273AEC}"/>
              </a:ext>
            </a:extLst>
          </p:cNvPr>
          <p:cNvGrpSpPr/>
          <p:nvPr/>
        </p:nvGrpSpPr>
        <p:grpSpPr>
          <a:xfrm>
            <a:off x="640622" y="2397125"/>
            <a:ext cx="10910755" cy="1473200"/>
            <a:chOff x="555584" y="1811016"/>
            <a:chExt cx="10910755" cy="147320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F15EB672-6ECF-407D-A39C-523EECB91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508" b="78519"/>
            <a:stretch/>
          </p:blipFill>
          <p:spPr>
            <a:xfrm>
              <a:off x="555584" y="1811016"/>
              <a:ext cx="10910755" cy="1473200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6507423-7DA7-4CA5-846F-CB18F1CF2C2B}"/>
                </a:ext>
              </a:extLst>
            </p:cNvPr>
            <p:cNvGrpSpPr/>
            <p:nvPr/>
          </p:nvGrpSpPr>
          <p:grpSpPr>
            <a:xfrm>
              <a:off x="7335520" y="2707003"/>
              <a:ext cx="2940828" cy="390526"/>
              <a:chOff x="7788131" y="2687954"/>
              <a:chExt cx="2940828" cy="39052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ADA4D2-C6C9-4268-AAC5-4A59D86061AD}"/>
                  </a:ext>
                </a:extLst>
              </p:cNvPr>
              <p:cNvSpPr/>
              <p:nvPr/>
            </p:nvSpPr>
            <p:spPr>
              <a:xfrm>
                <a:off x="7788131" y="2687954"/>
                <a:ext cx="243841" cy="39052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FEFFCE8-5481-4EB0-90DD-1274C62F9249}"/>
                  </a:ext>
                </a:extLst>
              </p:cNvPr>
              <p:cNvSpPr/>
              <p:nvPr/>
            </p:nvSpPr>
            <p:spPr>
              <a:xfrm>
                <a:off x="10531330" y="2687954"/>
                <a:ext cx="197629" cy="39052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6" name="副標題 2">
            <a:extLst>
              <a:ext uri="{FF2B5EF4-FFF2-40B4-BE49-F238E27FC236}">
                <a16:creationId xmlns:a16="http://schemas.microsoft.com/office/drawing/2014/main" id="{4ED791E4-D9D3-4E60-B399-0BA1B72081F4}"/>
              </a:ext>
            </a:extLst>
          </p:cNvPr>
          <p:cNvSpPr txBox="1">
            <a:spLocks/>
          </p:cNvSpPr>
          <p:nvPr/>
        </p:nvSpPr>
        <p:spPr>
          <a:xfrm>
            <a:off x="1038863" y="1528442"/>
            <a:ext cx="7531905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數據進行買賣連動更新，重新計算獲利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BE8ECF0-68C0-4282-86F5-E443BE02FE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08" t="11821" b="82657"/>
          <a:stretch/>
        </p:blipFill>
        <p:spPr>
          <a:xfrm>
            <a:off x="676507" y="5860333"/>
            <a:ext cx="10910756" cy="37871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8B4346F-E17B-4724-8DC6-2EAC468B44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08" t="11821" b="82657"/>
          <a:stretch/>
        </p:blipFill>
        <p:spPr>
          <a:xfrm>
            <a:off x="676507" y="4576953"/>
            <a:ext cx="10910756" cy="378717"/>
          </a:xfrm>
          <a:prstGeom prst="rect">
            <a:avLst/>
          </a:prstGeom>
        </p:spPr>
      </p:pic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69CF393D-F5A4-428A-B9AE-D2FCD906E9C2}"/>
              </a:ext>
            </a:extLst>
          </p:cNvPr>
          <p:cNvSpPr/>
          <p:nvPr/>
        </p:nvSpPr>
        <p:spPr>
          <a:xfrm>
            <a:off x="5817140" y="5241383"/>
            <a:ext cx="466928" cy="3787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D53F70-827B-4F83-BA27-76860BD59C71}"/>
              </a:ext>
            </a:extLst>
          </p:cNvPr>
          <p:cNvSpPr/>
          <p:nvPr/>
        </p:nvSpPr>
        <p:spPr>
          <a:xfrm>
            <a:off x="5573299" y="5856968"/>
            <a:ext cx="4066812" cy="3905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0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 descr="一張含有 文字 的圖片&#10;&#10;自動產生的描述">
            <a:extLst>
              <a:ext uri="{FF2B5EF4-FFF2-40B4-BE49-F238E27FC236}">
                <a16:creationId xmlns:a16="http://schemas.microsoft.com/office/drawing/2014/main" id="{DD4385E2-66F4-4D0E-A4DB-FF4177DA6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" t="45082" r="77526" b="22756"/>
          <a:stretch>
            <a:fillRect/>
          </a:stretch>
        </p:blipFill>
        <p:spPr>
          <a:xfrm rot="1571549">
            <a:off x="-1250803" y="-2517278"/>
            <a:ext cx="14693611" cy="11892558"/>
          </a:xfrm>
          <a:custGeom>
            <a:avLst/>
            <a:gdLst>
              <a:gd name="connsiteX0" fmla="*/ 0 w 14693611"/>
              <a:gd name="connsiteY0" fmla="*/ 5738763 h 11892558"/>
              <a:gd name="connsiteX1" fmla="*/ 11666571 w 14693611"/>
              <a:gd name="connsiteY1" fmla="*/ 0 h 11892558"/>
              <a:gd name="connsiteX2" fmla="*/ 14693611 w 14693611"/>
              <a:gd name="connsiteY2" fmla="*/ 6153795 h 11892558"/>
              <a:gd name="connsiteX3" fmla="*/ 3027040 w 14693611"/>
              <a:gd name="connsiteY3" fmla="*/ 11892558 h 1189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3611" h="11892558">
                <a:moveTo>
                  <a:pt x="0" y="5738763"/>
                </a:moveTo>
                <a:lnTo>
                  <a:pt x="11666571" y="0"/>
                </a:lnTo>
                <a:lnTo>
                  <a:pt x="14693611" y="6153795"/>
                </a:lnTo>
                <a:lnTo>
                  <a:pt x="3027040" y="11892558"/>
                </a:lnTo>
                <a:close/>
              </a:path>
            </a:pathLst>
          </a:custGeom>
        </p:spPr>
      </p:pic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E0CDA226-7ECA-41AB-A7E6-51DD6DAFF5E1}"/>
              </a:ext>
            </a:extLst>
          </p:cNvPr>
          <p:cNvSpPr/>
          <p:nvPr/>
        </p:nvSpPr>
        <p:spPr>
          <a:xfrm>
            <a:off x="823450" y="0"/>
            <a:ext cx="10545100" cy="6858000"/>
          </a:xfrm>
          <a:custGeom>
            <a:avLst/>
            <a:gdLst>
              <a:gd name="connsiteX0" fmla="*/ 0 w 10545100"/>
              <a:gd name="connsiteY0" fmla="*/ 0 h 6858000"/>
              <a:gd name="connsiteX1" fmla="*/ 10545100 w 10545100"/>
              <a:gd name="connsiteY1" fmla="*/ 0 h 6858000"/>
              <a:gd name="connsiteX2" fmla="*/ 10545100 w 10545100"/>
              <a:gd name="connsiteY2" fmla="*/ 6858000 h 6858000"/>
              <a:gd name="connsiteX3" fmla="*/ 0 w 10545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5100" h="6858000">
                <a:moveTo>
                  <a:pt x="0" y="0"/>
                </a:moveTo>
                <a:lnTo>
                  <a:pt x="10545100" y="0"/>
                </a:lnTo>
                <a:lnTo>
                  <a:pt x="105451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E6E0D5"/>
              </a:gs>
              <a:gs pos="100000">
                <a:srgbClr val="BCB5A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F4C7DF6E-2213-46BB-83C2-69E4F354DD6A}"/>
              </a:ext>
            </a:extLst>
          </p:cNvPr>
          <p:cNvGrpSpPr/>
          <p:nvPr/>
        </p:nvGrpSpPr>
        <p:grpSpPr>
          <a:xfrm>
            <a:off x="1038864" y="632455"/>
            <a:ext cx="11280916" cy="5173986"/>
            <a:chOff x="1124444" y="632455"/>
            <a:chExt cx="11280916" cy="5173986"/>
          </a:xfrm>
        </p:grpSpPr>
        <p:sp>
          <p:nvSpPr>
            <p:cNvPr id="40" name="副標題 2">
              <a:extLst>
                <a:ext uri="{FF2B5EF4-FFF2-40B4-BE49-F238E27FC236}">
                  <a16:creationId xmlns:a16="http://schemas.microsoft.com/office/drawing/2014/main" id="{A1DD71CE-AB3C-4773-86EA-880EC15D9422}"/>
                </a:ext>
              </a:extLst>
            </p:cNvPr>
            <p:cNvSpPr txBox="1">
              <a:spLocks/>
            </p:cNvSpPr>
            <p:nvPr/>
          </p:nvSpPr>
          <p:spPr>
            <a:xfrm>
              <a:off x="2275938" y="632455"/>
              <a:ext cx="7640124" cy="8686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紙本記錄常見狀況</a:t>
              </a: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86FF81A-C176-48CD-BFCE-45CE10850BF3}"/>
                </a:ext>
              </a:extLst>
            </p:cNvPr>
            <p:cNvGrpSpPr/>
            <p:nvPr/>
          </p:nvGrpSpPr>
          <p:grpSpPr>
            <a:xfrm>
              <a:off x="1124444" y="2377438"/>
              <a:ext cx="11280916" cy="3429003"/>
              <a:chOff x="1124444" y="2849878"/>
              <a:chExt cx="11280916" cy="3429003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8C4F36DB-E4D7-4404-9317-E1DB7B4F6554}"/>
                  </a:ext>
                </a:extLst>
              </p:cNvPr>
              <p:cNvGrpSpPr/>
              <p:nvPr/>
            </p:nvGrpSpPr>
            <p:grpSpPr>
              <a:xfrm>
                <a:off x="1124444" y="2849878"/>
                <a:ext cx="11280916" cy="868683"/>
                <a:chOff x="606284" y="2308268"/>
                <a:chExt cx="11280916" cy="868683"/>
              </a:xfrm>
            </p:grpSpPr>
            <p:sp>
              <p:nvSpPr>
                <p:cNvPr id="49" name="副標題 2">
                  <a:extLst>
                    <a:ext uri="{FF2B5EF4-FFF2-40B4-BE49-F238E27FC236}">
                      <a16:creationId xmlns:a16="http://schemas.microsoft.com/office/drawing/2014/main" id="{9D61ACAB-9FD1-4F4D-8AE0-0CEF40D0B3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6284" y="2308268"/>
                  <a:ext cx="11280916" cy="86868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:r>
                    <a:rPr lang="zh-TW" altLang="en-US" sz="2800" u="sng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紙本記錄因時間紙張破損或字跡不清，需要定期重新記錄</a:t>
                  </a:r>
                </a:p>
              </p:txBody>
            </p:sp>
            <p:pic>
              <p:nvPicPr>
                <p:cNvPr id="50" name="圖形 49" descr="鉛筆">
                  <a:extLst>
                    <a:ext uri="{FF2B5EF4-FFF2-40B4-BE49-F238E27FC236}">
                      <a16:creationId xmlns:a16="http://schemas.microsoft.com/office/drawing/2014/main" id="{A39DE005-6A6A-4A54-9585-4510245BE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5850" y="2308268"/>
                  <a:ext cx="655320" cy="655320"/>
                </a:xfrm>
                <a:prstGeom prst="rect">
                  <a:avLst/>
                </a:prstGeom>
              </p:spPr>
            </p:pic>
          </p:grp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097613F-2816-41D0-BD21-18D040C782DC}"/>
                  </a:ext>
                </a:extLst>
              </p:cNvPr>
              <p:cNvGrpSpPr/>
              <p:nvPr/>
            </p:nvGrpSpPr>
            <p:grpSpPr>
              <a:xfrm>
                <a:off x="1124444" y="4130038"/>
                <a:ext cx="11280916" cy="868683"/>
                <a:chOff x="606284" y="3588428"/>
                <a:chExt cx="11280916" cy="868683"/>
              </a:xfrm>
            </p:grpSpPr>
            <p:sp>
              <p:nvSpPr>
                <p:cNvPr id="47" name="副標題 2">
                  <a:extLst>
                    <a:ext uri="{FF2B5EF4-FFF2-40B4-BE49-F238E27FC236}">
                      <a16:creationId xmlns:a16="http://schemas.microsoft.com/office/drawing/2014/main" id="{D2EEA920-AF6E-4980-BFB4-FF0798299C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6284" y="3588428"/>
                  <a:ext cx="11280916" cy="86868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:r>
                    <a:rPr lang="zh-TW" altLang="en-US" sz="2800" u="sng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尋找特定資料較慢，或是需要準備多本筆記本記錄</a:t>
                  </a:r>
                </a:p>
              </p:txBody>
            </p:sp>
            <p:pic>
              <p:nvPicPr>
                <p:cNvPr id="48" name="圖形 47" descr="鉛筆">
                  <a:extLst>
                    <a:ext uri="{FF2B5EF4-FFF2-40B4-BE49-F238E27FC236}">
                      <a16:creationId xmlns:a16="http://schemas.microsoft.com/office/drawing/2014/main" id="{639A4645-564A-4C8C-BB3F-2B5B20D62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69680" y="3588434"/>
                  <a:ext cx="655320" cy="65532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D79FB228-40D2-4352-8DC8-3035707E5FCD}"/>
                  </a:ext>
                </a:extLst>
              </p:cNvPr>
              <p:cNvGrpSpPr/>
              <p:nvPr/>
            </p:nvGrpSpPr>
            <p:grpSpPr>
              <a:xfrm>
                <a:off x="1124444" y="5410198"/>
                <a:ext cx="11280916" cy="868683"/>
                <a:chOff x="1124444" y="5410198"/>
                <a:chExt cx="11280916" cy="868683"/>
              </a:xfrm>
            </p:grpSpPr>
            <p:sp>
              <p:nvSpPr>
                <p:cNvPr id="45" name="副標題 2">
                  <a:extLst>
                    <a:ext uri="{FF2B5EF4-FFF2-40B4-BE49-F238E27FC236}">
                      <a16:creationId xmlns:a16="http://schemas.microsoft.com/office/drawing/2014/main" id="{7EECE7B1-FBF5-47CA-8629-135AD67BC3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24444" y="5410198"/>
                  <a:ext cx="11280916" cy="86868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Adobe 繁黑體 Std B" panose="020B0700000000000000" pitchFamily="34" charset="-120"/>
                      <a:ea typeface="Adobe 繁黑體 Std B" panose="020B0700000000000000" pitchFamily="34" charset="-120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:r>
                    <a:rPr lang="zh-TW" altLang="en-US" sz="2800" u="sng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需要自己計算手續費及交易稅</a:t>
                  </a:r>
                </a:p>
              </p:txBody>
            </p:sp>
            <p:pic>
              <p:nvPicPr>
                <p:cNvPr id="46" name="圖形 45" descr="鉛筆">
                  <a:extLst>
                    <a:ext uri="{FF2B5EF4-FFF2-40B4-BE49-F238E27FC236}">
                      <a16:creationId xmlns:a16="http://schemas.microsoft.com/office/drawing/2014/main" id="{B337A6D5-11A9-456E-83F5-281ACA52AE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2680" y="5410198"/>
                  <a:ext cx="655320" cy="65532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6469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 descr="一張含有 文字 的圖片&#10;&#10;自動產生的描述">
            <a:extLst>
              <a:ext uri="{FF2B5EF4-FFF2-40B4-BE49-F238E27FC236}">
                <a16:creationId xmlns:a16="http://schemas.microsoft.com/office/drawing/2014/main" id="{DD4385E2-66F4-4D0E-A4DB-FF4177DA6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" t="45082" r="77526" b="22756"/>
          <a:stretch>
            <a:fillRect/>
          </a:stretch>
        </p:blipFill>
        <p:spPr>
          <a:xfrm rot="1571549">
            <a:off x="-1250803" y="-2517278"/>
            <a:ext cx="14693611" cy="11892558"/>
          </a:xfrm>
          <a:custGeom>
            <a:avLst/>
            <a:gdLst>
              <a:gd name="connsiteX0" fmla="*/ 0 w 14693611"/>
              <a:gd name="connsiteY0" fmla="*/ 5738763 h 11892558"/>
              <a:gd name="connsiteX1" fmla="*/ 11666571 w 14693611"/>
              <a:gd name="connsiteY1" fmla="*/ 0 h 11892558"/>
              <a:gd name="connsiteX2" fmla="*/ 14693611 w 14693611"/>
              <a:gd name="connsiteY2" fmla="*/ 6153795 h 11892558"/>
              <a:gd name="connsiteX3" fmla="*/ 3027040 w 14693611"/>
              <a:gd name="connsiteY3" fmla="*/ 11892558 h 1189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3611" h="11892558">
                <a:moveTo>
                  <a:pt x="0" y="5738763"/>
                </a:moveTo>
                <a:lnTo>
                  <a:pt x="11666571" y="0"/>
                </a:lnTo>
                <a:lnTo>
                  <a:pt x="14693611" y="6153795"/>
                </a:lnTo>
                <a:lnTo>
                  <a:pt x="3027040" y="11892558"/>
                </a:lnTo>
                <a:close/>
              </a:path>
            </a:pathLst>
          </a:custGeom>
        </p:spPr>
      </p:pic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E0CDA226-7ECA-41AB-A7E6-51DD6DAFF5E1}"/>
              </a:ext>
            </a:extLst>
          </p:cNvPr>
          <p:cNvSpPr/>
          <p:nvPr/>
        </p:nvSpPr>
        <p:spPr>
          <a:xfrm>
            <a:off x="823450" y="0"/>
            <a:ext cx="10545100" cy="6858000"/>
          </a:xfrm>
          <a:custGeom>
            <a:avLst/>
            <a:gdLst>
              <a:gd name="connsiteX0" fmla="*/ 0 w 10545100"/>
              <a:gd name="connsiteY0" fmla="*/ 0 h 6858000"/>
              <a:gd name="connsiteX1" fmla="*/ 10545100 w 10545100"/>
              <a:gd name="connsiteY1" fmla="*/ 0 h 6858000"/>
              <a:gd name="connsiteX2" fmla="*/ 10545100 w 10545100"/>
              <a:gd name="connsiteY2" fmla="*/ 6858000 h 6858000"/>
              <a:gd name="connsiteX3" fmla="*/ 0 w 10545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5100" h="6858000">
                <a:moveTo>
                  <a:pt x="0" y="0"/>
                </a:moveTo>
                <a:lnTo>
                  <a:pt x="10545100" y="0"/>
                </a:lnTo>
                <a:lnTo>
                  <a:pt x="105451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E6E0D5"/>
              </a:gs>
              <a:gs pos="100000">
                <a:srgbClr val="BCB5A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A26BF15C-5F9E-4B61-A14F-560B71898AF2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E-R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57D19E-5172-45DF-867A-04C42E536ACB}"/>
              </a:ext>
            </a:extLst>
          </p:cNvPr>
          <p:cNvSpPr/>
          <p:nvPr/>
        </p:nvSpPr>
        <p:spPr>
          <a:xfrm>
            <a:off x="5211485" y="3243447"/>
            <a:ext cx="1597870" cy="592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交易紀錄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4C1FE37-DA73-4E8B-A1FB-09F21046C0DC}"/>
              </a:ext>
            </a:extLst>
          </p:cNvPr>
          <p:cNvSpPr/>
          <p:nvPr/>
        </p:nvSpPr>
        <p:spPr>
          <a:xfrm>
            <a:off x="1901148" y="3123049"/>
            <a:ext cx="1045028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ID</a:t>
            </a:r>
            <a:endParaRPr lang="zh-TW" altLang="en-US" u="sng" dirty="0">
              <a:solidFill>
                <a:schemeClr val="tx1">
                  <a:lumMod val="85000"/>
                  <a:lumOff val="1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08F001B-608F-459A-BEBD-7C445FAD7E36}"/>
              </a:ext>
            </a:extLst>
          </p:cNvPr>
          <p:cNvSpPr/>
          <p:nvPr/>
        </p:nvSpPr>
        <p:spPr>
          <a:xfrm>
            <a:off x="3308025" y="1938777"/>
            <a:ext cx="1597870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股票代號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8828FF5-D4C1-43B1-A3FA-2D44C137F149}"/>
              </a:ext>
            </a:extLst>
          </p:cNvPr>
          <p:cNvSpPr/>
          <p:nvPr/>
        </p:nvSpPr>
        <p:spPr>
          <a:xfrm>
            <a:off x="5399239" y="1786141"/>
            <a:ext cx="1222363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名稱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8F1D719-164C-41E0-9E8F-6DF21D291D63}"/>
              </a:ext>
            </a:extLst>
          </p:cNvPr>
          <p:cNvSpPr/>
          <p:nvPr/>
        </p:nvSpPr>
        <p:spPr>
          <a:xfrm>
            <a:off x="7232783" y="1938777"/>
            <a:ext cx="1320308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買入價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CA60544-E28B-4FD4-A98D-1118E0853996}"/>
              </a:ext>
            </a:extLst>
          </p:cNvPr>
          <p:cNvSpPr/>
          <p:nvPr/>
        </p:nvSpPr>
        <p:spPr>
          <a:xfrm>
            <a:off x="9074664" y="3123049"/>
            <a:ext cx="1320308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賣出價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342E29D-BE36-4571-B8CD-2457D1EBC17C}"/>
              </a:ext>
            </a:extLst>
          </p:cNvPr>
          <p:cNvSpPr/>
          <p:nvPr/>
        </p:nvSpPr>
        <p:spPr>
          <a:xfrm>
            <a:off x="2635094" y="4538595"/>
            <a:ext cx="1597869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交易股數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57ADF7E-BA61-44F3-AAFB-1350ABBB2BD6}"/>
              </a:ext>
            </a:extLst>
          </p:cNvPr>
          <p:cNvSpPr/>
          <p:nvPr/>
        </p:nvSpPr>
        <p:spPr>
          <a:xfrm>
            <a:off x="5209159" y="5282003"/>
            <a:ext cx="1597869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時間戳記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1E63D04-02D2-401C-98F7-289B6D11F75D}"/>
              </a:ext>
            </a:extLst>
          </p:cNvPr>
          <p:cNvSpPr/>
          <p:nvPr/>
        </p:nvSpPr>
        <p:spPr>
          <a:xfrm>
            <a:off x="7015360" y="4613794"/>
            <a:ext cx="2324151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買賣連動備註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E62B8B1-1817-46C3-B9F8-C823868200D4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2946176" y="3429000"/>
            <a:ext cx="2265309" cy="11069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BA4A9C7-D2BC-4FB4-8590-A25969BE87EC}"/>
              </a:ext>
            </a:extLst>
          </p:cNvPr>
          <p:cNvCxnSpPr>
            <a:cxnSpLocks/>
            <a:stCxn id="19" idx="4"/>
            <a:endCxn id="2" idx="0"/>
          </p:cNvCxnSpPr>
          <p:nvPr/>
        </p:nvCxnSpPr>
        <p:spPr>
          <a:xfrm>
            <a:off x="4106960" y="2550679"/>
            <a:ext cx="1903460" cy="69276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CCDFC37-15EE-499A-B08F-4D99941186F8}"/>
              </a:ext>
            </a:extLst>
          </p:cNvPr>
          <p:cNvCxnSpPr>
            <a:cxnSpLocks/>
            <a:stCxn id="20" idx="4"/>
            <a:endCxn id="2" idx="0"/>
          </p:cNvCxnSpPr>
          <p:nvPr/>
        </p:nvCxnSpPr>
        <p:spPr>
          <a:xfrm flipH="1">
            <a:off x="6010420" y="2398043"/>
            <a:ext cx="1" cy="8454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6517BA9-4D82-4D18-BA78-4297951E3213}"/>
              </a:ext>
            </a:extLst>
          </p:cNvPr>
          <p:cNvCxnSpPr>
            <a:cxnSpLocks/>
            <a:stCxn id="21" idx="4"/>
            <a:endCxn id="2" idx="0"/>
          </p:cNvCxnSpPr>
          <p:nvPr/>
        </p:nvCxnSpPr>
        <p:spPr>
          <a:xfrm flipH="1">
            <a:off x="6010420" y="2550679"/>
            <a:ext cx="1882517" cy="69276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CB08E20-408F-4566-973D-928F22FBFD27}"/>
              </a:ext>
            </a:extLst>
          </p:cNvPr>
          <p:cNvCxnSpPr>
            <a:cxnSpLocks/>
            <a:stCxn id="22" idx="2"/>
            <a:endCxn id="2" idx="3"/>
          </p:cNvCxnSpPr>
          <p:nvPr/>
        </p:nvCxnSpPr>
        <p:spPr>
          <a:xfrm flipH="1">
            <a:off x="6809355" y="3429000"/>
            <a:ext cx="2265309" cy="11069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1111AF5-27AF-411F-83B4-53673C9A685A}"/>
              </a:ext>
            </a:extLst>
          </p:cNvPr>
          <p:cNvCxnSpPr>
            <a:cxnSpLocks/>
            <a:stCxn id="23" idx="0"/>
            <a:endCxn id="2" idx="2"/>
          </p:cNvCxnSpPr>
          <p:nvPr/>
        </p:nvCxnSpPr>
        <p:spPr>
          <a:xfrm flipV="1">
            <a:off x="3434029" y="3835941"/>
            <a:ext cx="2576391" cy="7026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E353B51-D2FF-48BC-B15B-BF4F300641A6}"/>
              </a:ext>
            </a:extLst>
          </p:cNvPr>
          <p:cNvCxnSpPr>
            <a:cxnSpLocks/>
            <a:stCxn id="24" idx="0"/>
            <a:endCxn id="2" idx="2"/>
          </p:cNvCxnSpPr>
          <p:nvPr/>
        </p:nvCxnSpPr>
        <p:spPr>
          <a:xfrm flipV="1">
            <a:off x="6008094" y="3835941"/>
            <a:ext cx="2326" cy="144606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62DDF26-76E4-4902-B3DC-C8BB50BB4CDC}"/>
              </a:ext>
            </a:extLst>
          </p:cNvPr>
          <p:cNvCxnSpPr>
            <a:cxnSpLocks/>
            <a:stCxn id="25" idx="0"/>
            <a:endCxn id="2" idx="2"/>
          </p:cNvCxnSpPr>
          <p:nvPr/>
        </p:nvCxnSpPr>
        <p:spPr>
          <a:xfrm flipH="1" flipV="1">
            <a:off x="6010420" y="3835941"/>
            <a:ext cx="2167016" cy="77785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6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 descr="一張含有 文字 的圖片&#10;&#10;自動產生的描述">
            <a:extLst>
              <a:ext uri="{FF2B5EF4-FFF2-40B4-BE49-F238E27FC236}">
                <a16:creationId xmlns:a16="http://schemas.microsoft.com/office/drawing/2014/main" id="{DD4385E2-66F4-4D0E-A4DB-FF4177DA6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" t="45082" r="77526" b="22756"/>
          <a:stretch>
            <a:fillRect/>
          </a:stretch>
        </p:blipFill>
        <p:spPr>
          <a:xfrm rot="1571549">
            <a:off x="-1250803" y="-2517278"/>
            <a:ext cx="14693611" cy="11892558"/>
          </a:xfrm>
          <a:custGeom>
            <a:avLst/>
            <a:gdLst>
              <a:gd name="connsiteX0" fmla="*/ 0 w 14693611"/>
              <a:gd name="connsiteY0" fmla="*/ 5738763 h 11892558"/>
              <a:gd name="connsiteX1" fmla="*/ 11666571 w 14693611"/>
              <a:gd name="connsiteY1" fmla="*/ 0 h 11892558"/>
              <a:gd name="connsiteX2" fmla="*/ 14693611 w 14693611"/>
              <a:gd name="connsiteY2" fmla="*/ 6153795 h 11892558"/>
              <a:gd name="connsiteX3" fmla="*/ 3027040 w 14693611"/>
              <a:gd name="connsiteY3" fmla="*/ 11892558 h 1189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3611" h="11892558">
                <a:moveTo>
                  <a:pt x="0" y="5738763"/>
                </a:moveTo>
                <a:lnTo>
                  <a:pt x="11666571" y="0"/>
                </a:lnTo>
                <a:lnTo>
                  <a:pt x="14693611" y="6153795"/>
                </a:lnTo>
                <a:lnTo>
                  <a:pt x="3027040" y="11892558"/>
                </a:lnTo>
                <a:close/>
              </a:path>
            </a:pathLst>
          </a:custGeom>
        </p:spPr>
      </p:pic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E0CDA226-7ECA-41AB-A7E6-51DD6DAFF5E1}"/>
              </a:ext>
            </a:extLst>
          </p:cNvPr>
          <p:cNvSpPr/>
          <p:nvPr/>
        </p:nvSpPr>
        <p:spPr>
          <a:xfrm>
            <a:off x="823450" y="0"/>
            <a:ext cx="10545100" cy="6858000"/>
          </a:xfrm>
          <a:custGeom>
            <a:avLst/>
            <a:gdLst>
              <a:gd name="connsiteX0" fmla="*/ 0 w 10545100"/>
              <a:gd name="connsiteY0" fmla="*/ 0 h 6858000"/>
              <a:gd name="connsiteX1" fmla="*/ 10545100 w 10545100"/>
              <a:gd name="connsiteY1" fmla="*/ 0 h 6858000"/>
              <a:gd name="connsiteX2" fmla="*/ 10545100 w 10545100"/>
              <a:gd name="connsiteY2" fmla="*/ 6858000 h 6858000"/>
              <a:gd name="connsiteX3" fmla="*/ 0 w 10545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5100" h="6858000">
                <a:moveTo>
                  <a:pt x="0" y="0"/>
                </a:moveTo>
                <a:lnTo>
                  <a:pt x="10545100" y="0"/>
                </a:lnTo>
                <a:lnTo>
                  <a:pt x="105451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E6E0D5"/>
              </a:gs>
              <a:gs pos="100000">
                <a:srgbClr val="BCB5A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A26BF15C-5F9E-4B61-A14F-560B71898AF2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E-R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57D19E-5172-45DF-867A-04C42E536ACB}"/>
              </a:ext>
            </a:extLst>
          </p:cNvPr>
          <p:cNvSpPr/>
          <p:nvPr/>
        </p:nvSpPr>
        <p:spPr>
          <a:xfrm>
            <a:off x="5211485" y="3926353"/>
            <a:ext cx="1597870" cy="592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庫存股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08F001B-608F-459A-BEBD-7C445FAD7E36}"/>
              </a:ext>
            </a:extLst>
          </p:cNvPr>
          <p:cNvSpPr/>
          <p:nvPr/>
        </p:nvSpPr>
        <p:spPr>
          <a:xfrm>
            <a:off x="2560434" y="2659859"/>
            <a:ext cx="1597870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股票代號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8828FF5-D4C1-43B1-A3FA-2D44C137F149}"/>
              </a:ext>
            </a:extLst>
          </p:cNvPr>
          <p:cNvSpPr/>
          <p:nvPr/>
        </p:nvSpPr>
        <p:spPr>
          <a:xfrm>
            <a:off x="4432521" y="2353908"/>
            <a:ext cx="1222363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名稱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8F1D719-164C-41E0-9E8F-6DF21D291D63}"/>
              </a:ext>
            </a:extLst>
          </p:cNvPr>
          <p:cNvSpPr/>
          <p:nvPr/>
        </p:nvSpPr>
        <p:spPr>
          <a:xfrm>
            <a:off x="6235665" y="2353908"/>
            <a:ext cx="1320308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買入價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342E29D-BE36-4571-B8CD-2457D1EBC17C}"/>
              </a:ext>
            </a:extLst>
          </p:cNvPr>
          <p:cNvSpPr/>
          <p:nvPr/>
        </p:nvSpPr>
        <p:spPr>
          <a:xfrm>
            <a:off x="7930342" y="2649572"/>
            <a:ext cx="1597869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交易股數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57ADF7E-BA61-44F3-AAFB-1350ABBB2BD6}"/>
              </a:ext>
            </a:extLst>
          </p:cNvPr>
          <p:cNvSpPr/>
          <p:nvPr/>
        </p:nvSpPr>
        <p:spPr>
          <a:xfrm>
            <a:off x="9333636" y="3271761"/>
            <a:ext cx="1597869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時間戳記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E62B8B1-1817-46C3-B9F8-C823868200D4}"/>
              </a:ext>
            </a:extLst>
          </p:cNvPr>
          <p:cNvCxnSpPr>
            <a:cxnSpLocks/>
            <a:stCxn id="49" idx="6"/>
            <a:endCxn id="2" idx="0"/>
          </p:cNvCxnSpPr>
          <p:nvPr/>
        </p:nvCxnSpPr>
        <p:spPr>
          <a:xfrm>
            <a:off x="2560434" y="3565072"/>
            <a:ext cx="3449986" cy="3612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BA4A9C7-D2BC-4FB4-8590-A25969BE87EC}"/>
              </a:ext>
            </a:extLst>
          </p:cNvPr>
          <p:cNvCxnSpPr>
            <a:cxnSpLocks/>
            <a:stCxn id="19" idx="4"/>
            <a:endCxn id="2" idx="0"/>
          </p:cNvCxnSpPr>
          <p:nvPr/>
        </p:nvCxnSpPr>
        <p:spPr>
          <a:xfrm>
            <a:off x="3359369" y="3271761"/>
            <a:ext cx="2651051" cy="6545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CCDFC37-15EE-499A-B08F-4D99941186F8}"/>
              </a:ext>
            </a:extLst>
          </p:cNvPr>
          <p:cNvCxnSpPr>
            <a:cxnSpLocks/>
            <a:stCxn id="20" idx="4"/>
            <a:endCxn id="2" idx="0"/>
          </p:cNvCxnSpPr>
          <p:nvPr/>
        </p:nvCxnSpPr>
        <p:spPr>
          <a:xfrm>
            <a:off x="5043703" y="2965810"/>
            <a:ext cx="966717" cy="9605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6517BA9-4D82-4D18-BA78-4297951E3213}"/>
              </a:ext>
            </a:extLst>
          </p:cNvPr>
          <p:cNvCxnSpPr>
            <a:cxnSpLocks/>
            <a:stCxn id="21" idx="4"/>
            <a:endCxn id="2" idx="0"/>
          </p:cNvCxnSpPr>
          <p:nvPr/>
        </p:nvCxnSpPr>
        <p:spPr>
          <a:xfrm flipH="1">
            <a:off x="6010420" y="2965810"/>
            <a:ext cx="885399" cy="9605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1111AF5-27AF-411F-83B4-53673C9A685A}"/>
              </a:ext>
            </a:extLst>
          </p:cNvPr>
          <p:cNvCxnSpPr>
            <a:cxnSpLocks/>
            <a:stCxn id="23" idx="4"/>
            <a:endCxn id="2" idx="0"/>
          </p:cNvCxnSpPr>
          <p:nvPr/>
        </p:nvCxnSpPr>
        <p:spPr>
          <a:xfrm flipH="1">
            <a:off x="6010420" y="3261474"/>
            <a:ext cx="2718857" cy="6648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E353B51-D2FF-48BC-B15B-BF4F300641A6}"/>
              </a:ext>
            </a:extLst>
          </p:cNvPr>
          <p:cNvCxnSpPr>
            <a:cxnSpLocks/>
            <a:stCxn id="24" idx="2"/>
            <a:endCxn id="2" idx="0"/>
          </p:cNvCxnSpPr>
          <p:nvPr/>
        </p:nvCxnSpPr>
        <p:spPr>
          <a:xfrm flipH="1">
            <a:off x="6010420" y="3577712"/>
            <a:ext cx="3323216" cy="34864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0597543-B9FF-487D-8617-E0B207483682}"/>
              </a:ext>
            </a:extLst>
          </p:cNvPr>
          <p:cNvSpPr/>
          <p:nvPr/>
        </p:nvSpPr>
        <p:spPr>
          <a:xfrm>
            <a:off x="962564" y="3259121"/>
            <a:ext cx="1597870" cy="6119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ID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(F.K.)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9575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 descr="一張含有 文字 的圖片&#10;&#10;自動產生的描述">
            <a:extLst>
              <a:ext uri="{FF2B5EF4-FFF2-40B4-BE49-F238E27FC236}">
                <a16:creationId xmlns:a16="http://schemas.microsoft.com/office/drawing/2014/main" id="{DD4385E2-66F4-4D0E-A4DB-FF4177DA6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" t="45082" r="77526" b="22756"/>
          <a:stretch>
            <a:fillRect/>
          </a:stretch>
        </p:blipFill>
        <p:spPr>
          <a:xfrm rot="1571549">
            <a:off x="-1250803" y="-2517278"/>
            <a:ext cx="14693611" cy="11892558"/>
          </a:xfrm>
          <a:custGeom>
            <a:avLst/>
            <a:gdLst>
              <a:gd name="connsiteX0" fmla="*/ 0 w 14693611"/>
              <a:gd name="connsiteY0" fmla="*/ 5738763 h 11892558"/>
              <a:gd name="connsiteX1" fmla="*/ 11666571 w 14693611"/>
              <a:gd name="connsiteY1" fmla="*/ 0 h 11892558"/>
              <a:gd name="connsiteX2" fmla="*/ 14693611 w 14693611"/>
              <a:gd name="connsiteY2" fmla="*/ 6153795 h 11892558"/>
              <a:gd name="connsiteX3" fmla="*/ 3027040 w 14693611"/>
              <a:gd name="connsiteY3" fmla="*/ 11892558 h 1189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3611" h="11892558">
                <a:moveTo>
                  <a:pt x="0" y="5738763"/>
                </a:moveTo>
                <a:lnTo>
                  <a:pt x="11666571" y="0"/>
                </a:lnTo>
                <a:lnTo>
                  <a:pt x="14693611" y="6153795"/>
                </a:lnTo>
                <a:lnTo>
                  <a:pt x="3027040" y="11892558"/>
                </a:lnTo>
                <a:close/>
              </a:path>
            </a:pathLst>
          </a:custGeom>
        </p:spPr>
      </p:pic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E0CDA226-7ECA-41AB-A7E6-51DD6DAFF5E1}"/>
              </a:ext>
            </a:extLst>
          </p:cNvPr>
          <p:cNvSpPr/>
          <p:nvPr/>
        </p:nvSpPr>
        <p:spPr>
          <a:xfrm>
            <a:off x="823450" y="0"/>
            <a:ext cx="10545100" cy="6858000"/>
          </a:xfrm>
          <a:custGeom>
            <a:avLst/>
            <a:gdLst>
              <a:gd name="connsiteX0" fmla="*/ 0 w 10545100"/>
              <a:gd name="connsiteY0" fmla="*/ 0 h 6858000"/>
              <a:gd name="connsiteX1" fmla="*/ 10545100 w 10545100"/>
              <a:gd name="connsiteY1" fmla="*/ 0 h 6858000"/>
              <a:gd name="connsiteX2" fmla="*/ 10545100 w 10545100"/>
              <a:gd name="connsiteY2" fmla="*/ 6858000 h 6858000"/>
              <a:gd name="connsiteX3" fmla="*/ 0 w 10545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5100" h="6858000">
                <a:moveTo>
                  <a:pt x="0" y="0"/>
                </a:moveTo>
                <a:lnTo>
                  <a:pt x="10545100" y="0"/>
                </a:lnTo>
                <a:lnTo>
                  <a:pt x="105451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E6E0D5"/>
              </a:gs>
              <a:gs pos="100000">
                <a:srgbClr val="BCB5A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A26BF15C-5F9E-4B61-A14F-560B71898AF2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E-R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57D19E-5172-45DF-867A-04C42E536ACB}"/>
              </a:ext>
            </a:extLst>
          </p:cNvPr>
          <p:cNvSpPr/>
          <p:nvPr/>
        </p:nvSpPr>
        <p:spPr>
          <a:xfrm>
            <a:off x="5442979" y="3284948"/>
            <a:ext cx="1597870" cy="592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獲利結算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4C1FE37-DA73-4E8B-A1FB-09F21046C0DC}"/>
              </a:ext>
            </a:extLst>
          </p:cNvPr>
          <p:cNvSpPr/>
          <p:nvPr/>
        </p:nvSpPr>
        <p:spPr>
          <a:xfrm>
            <a:off x="1262072" y="2818402"/>
            <a:ext cx="1597870" cy="6119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ID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(F.K.)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08F001B-608F-459A-BEBD-7C445FAD7E36}"/>
              </a:ext>
            </a:extLst>
          </p:cNvPr>
          <p:cNvSpPr/>
          <p:nvPr/>
        </p:nvSpPr>
        <p:spPr>
          <a:xfrm>
            <a:off x="3539519" y="1980278"/>
            <a:ext cx="1597870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股票代號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8828FF5-D4C1-43B1-A3FA-2D44C137F149}"/>
              </a:ext>
            </a:extLst>
          </p:cNvPr>
          <p:cNvSpPr/>
          <p:nvPr/>
        </p:nvSpPr>
        <p:spPr>
          <a:xfrm>
            <a:off x="5630733" y="1827642"/>
            <a:ext cx="1222363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名稱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8F1D719-164C-41E0-9E8F-6DF21D291D63}"/>
              </a:ext>
            </a:extLst>
          </p:cNvPr>
          <p:cNvSpPr/>
          <p:nvPr/>
        </p:nvSpPr>
        <p:spPr>
          <a:xfrm>
            <a:off x="7464277" y="1980278"/>
            <a:ext cx="1320308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買入價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CA60544-E28B-4FD4-A98D-1118E0853996}"/>
              </a:ext>
            </a:extLst>
          </p:cNvPr>
          <p:cNvSpPr/>
          <p:nvPr/>
        </p:nvSpPr>
        <p:spPr>
          <a:xfrm>
            <a:off x="9134892" y="2747905"/>
            <a:ext cx="1320308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賣出價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342E29D-BE36-4571-B8CD-2457D1EBC17C}"/>
              </a:ext>
            </a:extLst>
          </p:cNvPr>
          <p:cNvSpPr/>
          <p:nvPr/>
        </p:nvSpPr>
        <p:spPr>
          <a:xfrm>
            <a:off x="2612679" y="4757179"/>
            <a:ext cx="1597869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交易股數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57ADF7E-BA61-44F3-AAFB-1350ABBB2BD6}"/>
              </a:ext>
            </a:extLst>
          </p:cNvPr>
          <p:cNvSpPr/>
          <p:nvPr/>
        </p:nvSpPr>
        <p:spPr>
          <a:xfrm>
            <a:off x="4377156" y="5384516"/>
            <a:ext cx="1597869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時間戳記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1E63D04-02D2-401C-98F7-289B6D11F75D}"/>
              </a:ext>
            </a:extLst>
          </p:cNvPr>
          <p:cNvSpPr/>
          <p:nvPr/>
        </p:nvSpPr>
        <p:spPr>
          <a:xfrm>
            <a:off x="6413076" y="5351797"/>
            <a:ext cx="2324151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買賣連動備註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E62B8B1-1817-46C3-B9F8-C823868200D4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2859942" y="3124353"/>
            <a:ext cx="2583037" cy="45684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BA4A9C7-D2BC-4FB4-8590-A25969BE87EC}"/>
              </a:ext>
            </a:extLst>
          </p:cNvPr>
          <p:cNvCxnSpPr>
            <a:cxnSpLocks/>
            <a:stCxn id="19" idx="4"/>
            <a:endCxn id="2" idx="0"/>
          </p:cNvCxnSpPr>
          <p:nvPr/>
        </p:nvCxnSpPr>
        <p:spPr>
          <a:xfrm>
            <a:off x="4338454" y="2592180"/>
            <a:ext cx="1903460" cy="69276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CCDFC37-15EE-499A-B08F-4D99941186F8}"/>
              </a:ext>
            </a:extLst>
          </p:cNvPr>
          <p:cNvCxnSpPr>
            <a:cxnSpLocks/>
            <a:stCxn id="20" idx="4"/>
            <a:endCxn id="2" idx="0"/>
          </p:cNvCxnSpPr>
          <p:nvPr/>
        </p:nvCxnSpPr>
        <p:spPr>
          <a:xfrm flipH="1">
            <a:off x="6241914" y="2439544"/>
            <a:ext cx="1" cy="8454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6517BA9-4D82-4D18-BA78-4297951E3213}"/>
              </a:ext>
            </a:extLst>
          </p:cNvPr>
          <p:cNvCxnSpPr>
            <a:cxnSpLocks/>
            <a:stCxn id="21" idx="4"/>
            <a:endCxn id="2" idx="0"/>
          </p:cNvCxnSpPr>
          <p:nvPr/>
        </p:nvCxnSpPr>
        <p:spPr>
          <a:xfrm flipH="1">
            <a:off x="6241914" y="2592180"/>
            <a:ext cx="1882517" cy="69276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CB08E20-408F-4566-973D-928F22FBFD27}"/>
              </a:ext>
            </a:extLst>
          </p:cNvPr>
          <p:cNvCxnSpPr>
            <a:cxnSpLocks/>
            <a:stCxn id="22" idx="2"/>
            <a:endCxn id="2" idx="3"/>
          </p:cNvCxnSpPr>
          <p:nvPr/>
        </p:nvCxnSpPr>
        <p:spPr>
          <a:xfrm flipH="1">
            <a:off x="7040849" y="3053856"/>
            <a:ext cx="2094043" cy="5273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1111AF5-27AF-411F-83B4-53673C9A685A}"/>
              </a:ext>
            </a:extLst>
          </p:cNvPr>
          <p:cNvCxnSpPr>
            <a:cxnSpLocks/>
            <a:stCxn id="23" idx="0"/>
            <a:endCxn id="2" idx="2"/>
          </p:cNvCxnSpPr>
          <p:nvPr/>
        </p:nvCxnSpPr>
        <p:spPr>
          <a:xfrm flipV="1">
            <a:off x="3411614" y="3877442"/>
            <a:ext cx="2830300" cy="8797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E353B51-D2FF-48BC-B15B-BF4F300641A6}"/>
              </a:ext>
            </a:extLst>
          </p:cNvPr>
          <p:cNvCxnSpPr>
            <a:cxnSpLocks/>
            <a:stCxn id="24" idx="0"/>
            <a:endCxn id="2" idx="2"/>
          </p:cNvCxnSpPr>
          <p:nvPr/>
        </p:nvCxnSpPr>
        <p:spPr>
          <a:xfrm flipV="1">
            <a:off x="5176091" y="3877442"/>
            <a:ext cx="1065823" cy="150707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62DDF26-76E4-4902-B3DC-C8BB50BB4CDC}"/>
              </a:ext>
            </a:extLst>
          </p:cNvPr>
          <p:cNvCxnSpPr>
            <a:cxnSpLocks/>
            <a:stCxn id="25" idx="0"/>
            <a:endCxn id="2" idx="2"/>
          </p:cNvCxnSpPr>
          <p:nvPr/>
        </p:nvCxnSpPr>
        <p:spPr>
          <a:xfrm flipH="1" flipV="1">
            <a:off x="6241914" y="3877442"/>
            <a:ext cx="1333238" cy="14743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2F17C92B-4987-4397-97A1-278DF09C1066}"/>
              </a:ext>
            </a:extLst>
          </p:cNvPr>
          <p:cNvSpPr/>
          <p:nvPr/>
        </p:nvSpPr>
        <p:spPr>
          <a:xfrm>
            <a:off x="1145221" y="3707638"/>
            <a:ext cx="2457568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手續費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+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交易稅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4AE7D70-5821-4EA6-A590-E8AB5D4291BC}"/>
              </a:ext>
            </a:extLst>
          </p:cNvPr>
          <p:cNvCxnSpPr>
            <a:cxnSpLocks/>
            <a:stCxn id="26" idx="6"/>
            <a:endCxn id="2" idx="1"/>
          </p:cNvCxnSpPr>
          <p:nvPr/>
        </p:nvCxnSpPr>
        <p:spPr>
          <a:xfrm flipV="1">
            <a:off x="3602789" y="3581195"/>
            <a:ext cx="1840190" cy="43239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9BFF9805-EEA2-4416-95B4-C6B86CA49E2D}"/>
              </a:ext>
            </a:extLst>
          </p:cNvPr>
          <p:cNvSpPr/>
          <p:nvPr/>
        </p:nvSpPr>
        <p:spPr>
          <a:xfrm>
            <a:off x="8855446" y="4789329"/>
            <a:ext cx="1385219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損益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C11DF6C-7E06-45C2-85A4-C4574209F317}"/>
              </a:ext>
            </a:extLst>
          </p:cNvPr>
          <p:cNvCxnSpPr>
            <a:cxnSpLocks/>
            <a:stCxn id="28" idx="2"/>
            <a:endCxn id="2" idx="2"/>
          </p:cNvCxnSpPr>
          <p:nvPr/>
        </p:nvCxnSpPr>
        <p:spPr>
          <a:xfrm flipH="1" flipV="1">
            <a:off x="6241914" y="3877442"/>
            <a:ext cx="2613532" cy="121783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3A309608-ADC9-4FAA-8C3D-8D767D491D7C}"/>
              </a:ext>
            </a:extLst>
          </p:cNvPr>
          <p:cNvSpPr/>
          <p:nvPr/>
        </p:nvSpPr>
        <p:spPr>
          <a:xfrm>
            <a:off x="9548055" y="3722798"/>
            <a:ext cx="1597869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損益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%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639E6BC-1DBD-4E7A-A815-13DD098C2FFB}"/>
              </a:ext>
            </a:extLst>
          </p:cNvPr>
          <p:cNvCxnSpPr>
            <a:cxnSpLocks/>
            <a:stCxn id="31" idx="2"/>
            <a:endCxn id="2" idx="3"/>
          </p:cNvCxnSpPr>
          <p:nvPr/>
        </p:nvCxnSpPr>
        <p:spPr>
          <a:xfrm flipH="1" flipV="1">
            <a:off x="7040849" y="3581195"/>
            <a:ext cx="2507206" cy="4475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4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 descr="一張含有 文字 的圖片&#10;&#10;自動產生的描述">
            <a:extLst>
              <a:ext uri="{FF2B5EF4-FFF2-40B4-BE49-F238E27FC236}">
                <a16:creationId xmlns:a16="http://schemas.microsoft.com/office/drawing/2014/main" id="{DD4385E2-66F4-4D0E-A4DB-FF4177DA6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" t="45082" r="77526" b="22756"/>
          <a:stretch>
            <a:fillRect/>
          </a:stretch>
        </p:blipFill>
        <p:spPr>
          <a:xfrm rot="1571549">
            <a:off x="-1250803" y="-2517278"/>
            <a:ext cx="14693611" cy="11892558"/>
          </a:xfrm>
          <a:custGeom>
            <a:avLst/>
            <a:gdLst>
              <a:gd name="connsiteX0" fmla="*/ 0 w 14693611"/>
              <a:gd name="connsiteY0" fmla="*/ 5738763 h 11892558"/>
              <a:gd name="connsiteX1" fmla="*/ 11666571 w 14693611"/>
              <a:gd name="connsiteY1" fmla="*/ 0 h 11892558"/>
              <a:gd name="connsiteX2" fmla="*/ 14693611 w 14693611"/>
              <a:gd name="connsiteY2" fmla="*/ 6153795 h 11892558"/>
              <a:gd name="connsiteX3" fmla="*/ 3027040 w 14693611"/>
              <a:gd name="connsiteY3" fmla="*/ 11892558 h 1189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3611" h="11892558">
                <a:moveTo>
                  <a:pt x="0" y="5738763"/>
                </a:moveTo>
                <a:lnTo>
                  <a:pt x="11666571" y="0"/>
                </a:lnTo>
                <a:lnTo>
                  <a:pt x="14693611" y="6153795"/>
                </a:lnTo>
                <a:lnTo>
                  <a:pt x="3027040" y="11892558"/>
                </a:lnTo>
                <a:close/>
              </a:path>
            </a:pathLst>
          </a:custGeom>
        </p:spPr>
      </p:pic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E0CDA226-7ECA-41AB-A7E6-51DD6DAFF5E1}"/>
              </a:ext>
            </a:extLst>
          </p:cNvPr>
          <p:cNvSpPr/>
          <p:nvPr/>
        </p:nvSpPr>
        <p:spPr>
          <a:xfrm>
            <a:off x="823450" y="0"/>
            <a:ext cx="10545100" cy="6858000"/>
          </a:xfrm>
          <a:custGeom>
            <a:avLst/>
            <a:gdLst>
              <a:gd name="connsiteX0" fmla="*/ 0 w 10545100"/>
              <a:gd name="connsiteY0" fmla="*/ 0 h 6858000"/>
              <a:gd name="connsiteX1" fmla="*/ 10545100 w 10545100"/>
              <a:gd name="connsiteY1" fmla="*/ 0 h 6858000"/>
              <a:gd name="connsiteX2" fmla="*/ 10545100 w 10545100"/>
              <a:gd name="connsiteY2" fmla="*/ 6858000 h 6858000"/>
              <a:gd name="connsiteX3" fmla="*/ 0 w 10545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5100" h="6858000">
                <a:moveTo>
                  <a:pt x="0" y="0"/>
                </a:moveTo>
                <a:lnTo>
                  <a:pt x="10545100" y="0"/>
                </a:lnTo>
                <a:lnTo>
                  <a:pt x="105451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E6E0D5"/>
              </a:gs>
              <a:gs pos="100000">
                <a:srgbClr val="BCB5A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A26BF15C-5F9E-4B61-A14F-560B71898AF2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E-R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57D19E-5172-45DF-867A-04C42E536ACB}"/>
              </a:ext>
            </a:extLst>
          </p:cNvPr>
          <p:cNvSpPr/>
          <p:nvPr/>
        </p:nvSpPr>
        <p:spPr>
          <a:xfrm>
            <a:off x="4714055" y="3866229"/>
            <a:ext cx="2500134" cy="592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股票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ID-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名稱對照表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08F001B-608F-459A-BEBD-7C445FAD7E36}"/>
              </a:ext>
            </a:extLst>
          </p:cNvPr>
          <p:cNvSpPr/>
          <p:nvPr/>
        </p:nvSpPr>
        <p:spPr>
          <a:xfrm>
            <a:off x="3831836" y="2469236"/>
            <a:ext cx="1597870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股票代號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8828FF5-D4C1-43B1-A3FA-2D44C137F149}"/>
              </a:ext>
            </a:extLst>
          </p:cNvPr>
          <p:cNvSpPr/>
          <p:nvPr/>
        </p:nvSpPr>
        <p:spPr>
          <a:xfrm>
            <a:off x="6603007" y="2469236"/>
            <a:ext cx="1222363" cy="611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名稱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BA4A9C7-D2BC-4FB4-8590-A25969BE87EC}"/>
              </a:ext>
            </a:extLst>
          </p:cNvPr>
          <p:cNvCxnSpPr>
            <a:cxnSpLocks/>
            <a:stCxn id="19" idx="4"/>
            <a:endCxn id="2" idx="0"/>
          </p:cNvCxnSpPr>
          <p:nvPr/>
        </p:nvCxnSpPr>
        <p:spPr>
          <a:xfrm>
            <a:off x="4630771" y="3081138"/>
            <a:ext cx="1333351" cy="7850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CCDFC37-15EE-499A-B08F-4D99941186F8}"/>
              </a:ext>
            </a:extLst>
          </p:cNvPr>
          <p:cNvCxnSpPr>
            <a:cxnSpLocks/>
            <a:stCxn id="20" idx="4"/>
            <a:endCxn id="2" idx="0"/>
          </p:cNvCxnSpPr>
          <p:nvPr/>
        </p:nvCxnSpPr>
        <p:spPr>
          <a:xfrm flipH="1">
            <a:off x="5964122" y="3081138"/>
            <a:ext cx="1250067" cy="7850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3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 descr="一張含有 文字 的圖片&#10;&#10;自動產生的描述">
            <a:extLst>
              <a:ext uri="{FF2B5EF4-FFF2-40B4-BE49-F238E27FC236}">
                <a16:creationId xmlns:a16="http://schemas.microsoft.com/office/drawing/2014/main" id="{DD4385E2-66F4-4D0E-A4DB-FF4177DA6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" t="45082" r="77526" b="22756"/>
          <a:stretch>
            <a:fillRect/>
          </a:stretch>
        </p:blipFill>
        <p:spPr>
          <a:xfrm rot="1571549">
            <a:off x="-1250803" y="-2517278"/>
            <a:ext cx="14693611" cy="11892558"/>
          </a:xfrm>
          <a:custGeom>
            <a:avLst/>
            <a:gdLst>
              <a:gd name="connsiteX0" fmla="*/ 0 w 14693611"/>
              <a:gd name="connsiteY0" fmla="*/ 5738763 h 11892558"/>
              <a:gd name="connsiteX1" fmla="*/ 11666571 w 14693611"/>
              <a:gd name="connsiteY1" fmla="*/ 0 h 11892558"/>
              <a:gd name="connsiteX2" fmla="*/ 14693611 w 14693611"/>
              <a:gd name="connsiteY2" fmla="*/ 6153795 h 11892558"/>
              <a:gd name="connsiteX3" fmla="*/ 3027040 w 14693611"/>
              <a:gd name="connsiteY3" fmla="*/ 11892558 h 1189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3611" h="11892558">
                <a:moveTo>
                  <a:pt x="0" y="5738763"/>
                </a:moveTo>
                <a:lnTo>
                  <a:pt x="11666571" y="0"/>
                </a:lnTo>
                <a:lnTo>
                  <a:pt x="14693611" y="6153795"/>
                </a:lnTo>
                <a:lnTo>
                  <a:pt x="3027040" y="11892558"/>
                </a:lnTo>
                <a:close/>
              </a:path>
            </a:pathLst>
          </a:custGeom>
        </p:spPr>
      </p:pic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E0CDA226-7ECA-41AB-A7E6-51DD6DAFF5E1}"/>
              </a:ext>
            </a:extLst>
          </p:cNvPr>
          <p:cNvSpPr/>
          <p:nvPr/>
        </p:nvSpPr>
        <p:spPr>
          <a:xfrm>
            <a:off x="823450" y="0"/>
            <a:ext cx="10545100" cy="6858000"/>
          </a:xfrm>
          <a:custGeom>
            <a:avLst/>
            <a:gdLst>
              <a:gd name="connsiteX0" fmla="*/ 0 w 10545100"/>
              <a:gd name="connsiteY0" fmla="*/ 0 h 6858000"/>
              <a:gd name="connsiteX1" fmla="*/ 10545100 w 10545100"/>
              <a:gd name="connsiteY1" fmla="*/ 0 h 6858000"/>
              <a:gd name="connsiteX2" fmla="*/ 10545100 w 10545100"/>
              <a:gd name="connsiteY2" fmla="*/ 6858000 h 6858000"/>
              <a:gd name="connsiteX3" fmla="*/ 0 w 10545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5100" h="6858000">
                <a:moveTo>
                  <a:pt x="0" y="0"/>
                </a:moveTo>
                <a:lnTo>
                  <a:pt x="10545100" y="0"/>
                </a:lnTo>
                <a:lnTo>
                  <a:pt x="105451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E6E0D5"/>
              </a:gs>
              <a:gs pos="100000">
                <a:srgbClr val="BCB5A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A26BF15C-5F9E-4B61-A14F-560B71898AF2}"/>
              </a:ext>
            </a:extLst>
          </p:cNvPr>
          <p:cNvSpPr txBox="1">
            <a:spLocks/>
          </p:cNvSpPr>
          <p:nvPr/>
        </p:nvSpPr>
        <p:spPr>
          <a:xfrm>
            <a:off x="2190358" y="632455"/>
            <a:ext cx="7640124" cy="86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E-R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57D19E-5172-45DF-867A-04C42E536ACB}"/>
              </a:ext>
            </a:extLst>
          </p:cNvPr>
          <p:cNvSpPr/>
          <p:nvPr/>
        </p:nvSpPr>
        <p:spPr>
          <a:xfrm>
            <a:off x="2130284" y="2765369"/>
            <a:ext cx="1597870" cy="592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交易紀錄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FBB6FC-CCBA-48F0-BC37-2A05F59AC8AB}"/>
              </a:ext>
            </a:extLst>
          </p:cNvPr>
          <p:cNvSpPr/>
          <p:nvPr/>
        </p:nvSpPr>
        <p:spPr>
          <a:xfrm>
            <a:off x="8463846" y="2765369"/>
            <a:ext cx="1597870" cy="592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庫存股</a:t>
            </a:r>
          </a:p>
        </p:txBody>
      </p:sp>
      <p:sp>
        <p:nvSpPr>
          <p:cNvPr id="36" name="流程圖: 決策 35">
            <a:extLst>
              <a:ext uri="{FF2B5EF4-FFF2-40B4-BE49-F238E27FC236}">
                <a16:creationId xmlns:a16="http://schemas.microsoft.com/office/drawing/2014/main" id="{70267928-0E4D-45EA-AA8C-DC3B1EBCA7AC}"/>
              </a:ext>
            </a:extLst>
          </p:cNvPr>
          <p:cNvSpPr/>
          <p:nvPr/>
        </p:nvSpPr>
        <p:spPr>
          <a:xfrm>
            <a:off x="4960678" y="2400625"/>
            <a:ext cx="2270644" cy="1319530"/>
          </a:xfrm>
          <a:prstGeom prst="flowChartDecision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買入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賣出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編輯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7FAA5F4-FF8D-45FE-996D-F0AFC76F17C8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 flipV="1">
            <a:off x="3728154" y="3060390"/>
            <a:ext cx="1232524" cy="122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EA8A795-5F41-413E-A84D-F1B0FC527DFE}"/>
              </a:ext>
            </a:extLst>
          </p:cNvPr>
          <p:cNvCxnSpPr>
            <a:cxnSpLocks/>
            <a:stCxn id="34" idx="1"/>
            <a:endCxn id="36" idx="3"/>
          </p:cNvCxnSpPr>
          <p:nvPr/>
        </p:nvCxnSpPr>
        <p:spPr>
          <a:xfrm flipH="1" flipV="1">
            <a:off x="7231322" y="3060390"/>
            <a:ext cx="1232524" cy="122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116798A-B0E1-4BA7-9AE1-C56A502BDA74}"/>
              </a:ext>
            </a:extLst>
          </p:cNvPr>
          <p:cNvSpPr/>
          <p:nvPr/>
        </p:nvSpPr>
        <p:spPr>
          <a:xfrm>
            <a:off x="2130284" y="4379235"/>
            <a:ext cx="1597870" cy="592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交易紀錄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1920241-8A63-4887-A7AC-E42907D1BB38}"/>
              </a:ext>
            </a:extLst>
          </p:cNvPr>
          <p:cNvSpPr/>
          <p:nvPr/>
        </p:nvSpPr>
        <p:spPr>
          <a:xfrm>
            <a:off x="8463846" y="4379235"/>
            <a:ext cx="1597870" cy="592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獲利結算</a:t>
            </a:r>
          </a:p>
        </p:txBody>
      </p:sp>
      <p:sp>
        <p:nvSpPr>
          <p:cNvPr id="59" name="流程圖: 決策 58">
            <a:extLst>
              <a:ext uri="{FF2B5EF4-FFF2-40B4-BE49-F238E27FC236}">
                <a16:creationId xmlns:a16="http://schemas.microsoft.com/office/drawing/2014/main" id="{1AAF3ABF-E08F-4FF3-9DEF-5C09CA7B0AAA}"/>
              </a:ext>
            </a:extLst>
          </p:cNvPr>
          <p:cNvSpPr/>
          <p:nvPr/>
        </p:nvSpPr>
        <p:spPr>
          <a:xfrm>
            <a:off x="4869522" y="4016401"/>
            <a:ext cx="2361800" cy="1318162"/>
          </a:xfrm>
          <a:prstGeom prst="flowChartDecision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賣出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編輯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849B74F8-4BB7-4067-92EA-7B2C8103868C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3728154" y="4675482"/>
            <a:ext cx="11413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A33C578-AC46-48A5-9047-A51EEA9342BD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7231322" y="4675482"/>
            <a:ext cx="123252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70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1C76980-7280-4B91-97BA-DAD6F0DE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813" y="0"/>
            <a:ext cx="13001626" cy="6858000"/>
          </a:xfrm>
          <a:prstGeom prst="rect">
            <a:avLst/>
          </a:prstGeom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474FB65-164E-46A8-BFFB-DB0C5787DB80}"/>
              </a:ext>
            </a:extLst>
          </p:cNvPr>
          <p:cNvSpPr/>
          <p:nvPr/>
        </p:nvSpPr>
        <p:spPr>
          <a:xfrm>
            <a:off x="-404813" y="0"/>
            <a:ext cx="13001626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02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270</Words>
  <Application>Microsoft Office PowerPoint</Application>
  <PresentationFormat>寬螢幕</PresentationFormat>
  <Paragraphs>82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Adobe 繁黑體 Std B</vt:lpstr>
      <vt:lpstr>Arial</vt:lpstr>
      <vt:lpstr>Calibri</vt:lpstr>
      <vt:lpstr>Office 佈景主題</vt:lpstr>
      <vt:lpstr>股票記帳系統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 許</dc:creator>
  <cp:lastModifiedBy>庭 許</cp:lastModifiedBy>
  <cp:revision>77</cp:revision>
  <dcterms:created xsi:type="dcterms:W3CDTF">2020-05-24T04:48:20Z</dcterms:created>
  <dcterms:modified xsi:type="dcterms:W3CDTF">2022-03-06T03:28:00Z</dcterms:modified>
</cp:coreProperties>
</file>