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1"/>
  </p:notesMasterIdLst>
  <p:sldIdLst>
    <p:sldId id="256" r:id="rId2"/>
    <p:sldId id="257" r:id="rId3"/>
    <p:sldId id="432" r:id="rId4"/>
    <p:sldId id="431" r:id="rId5"/>
    <p:sldId id="433" r:id="rId6"/>
    <p:sldId id="259" r:id="rId7"/>
    <p:sldId id="260" r:id="rId8"/>
    <p:sldId id="261" r:id="rId9"/>
    <p:sldId id="262" r:id="rId10"/>
    <p:sldId id="263" r:id="rId11"/>
    <p:sldId id="264" r:id="rId12"/>
    <p:sldId id="376" r:id="rId13"/>
    <p:sldId id="265" r:id="rId14"/>
    <p:sldId id="377" r:id="rId15"/>
    <p:sldId id="266" r:id="rId16"/>
    <p:sldId id="267" r:id="rId17"/>
    <p:sldId id="268" r:id="rId18"/>
    <p:sldId id="269" r:id="rId19"/>
    <p:sldId id="270" r:id="rId20"/>
    <p:sldId id="334" r:id="rId21"/>
    <p:sldId id="271" r:id="rId22"/>
    <p:sldId id="272" r:id="rId23"/>
    <p:sldId id="390" r:id="rId24"/>
    <p:sldId id="391" r:id="rId25"/>
    <p:sldId id="392" r:id="rId26"/>
    <p:sldId id="436" r:id="rId27"/>
    <p:sldId id="393" r:id="rId28"/>
    <p:sldId id="287" r:id="rId29"/>
    <p:sldId id="273" r:id="rId30"/>
    <p:sldId id="279" r:id="rId31"/>
    <p:sldId id="280" r:id="rId32"/>
    <p:sldId id="286" r:id="rId33"/>
    <p:sldId id="275" r:id="rId34"/>
    <p:sldId id="274" r:id="rId35"/>
    <p:sldId id="347" r:id="rId36"/>
    <p:sldId id="276" r:id="rId37"/>
    <p:sldId id="285" r:id="rId38"/>
    <p:sldId id="277" r:id="rId39"/>
    <p:sldId id="348" r:id="rId40"/>
    <p:sldId id="278" r:id="rId41"/>
    <p:sldId id="378" r:id="rId42"/>
    <p:sldId id="283" r:id="rId43"/>
    <p:sldId id="282" r:id="rId44"/>
    <p:sldId id="330" r:id="rId45"/>
    <p:sldId id="284" r:id="rId46"/>
    <p:sldId id="288" r:id="rId47"/>
    <p:sldId id="281" r:id="rId48"/>
    <p:sldId id="289" r:id="rId49"/>
    <p:sldId id="290" r:id="rId50"/>
    <p:sldId id="291" r:id="rId51"/>
    <p:sldId id="311" r:id="rId52"/>
    <p:sldId id="315" r:id="rId53"/>
    <p:sldId id="313" r:id="rId54"/>
    <p:sldId id="292" r:id="rId55"/>
    <p:sldId id="297" r:id="rId56"/>
    <p:sldId id="298" r:id="rId57"/>
    <p:sldId id="299" r:id="rId58"/>
    <p:sldId id="423" r:id="rId59"/>
    <p:sldId id="424" r:id="rId60"/>
    <p:sldId id="374" r:id="rId61"/>
    <p:sldId id="375" r:id="rId62"/>
    <p:sldId id="293" r:id="rId63"/>
    <p:sldId id="300" r:id="rId64"/>
    <p:sldId id="301" r:id="rId65"/>
    <p:sldId id="302" r:id="rId66"/>
    <p:sldId id="303" r:id="rId67"/>
    <p:sldId id="305" r:id="rId68"/>
    <p:sldId id="372" r:id="rId69"/>
    <p:sldId id="306" r:id="rId70"/>
    <p:sldId id="304" r:id="rId71"/>
    <p:sldId id="307" r:id="rId72"/>
    <p:sldId id="308" r:id="rId73"/>
    <p:sldId id="309" r:id="rId74"/>
    <p:sldId id="389" r:id="rId75"/>
    <p:sldId id="379" r:id="rId76"/>
    <p:sldId id="380" r:id="rId77"/>
    <p:sldId id="381" r:id="rId78"/>
    <p:sldId id="310" r:id="rId79"/>
    <p:sldId id="317" r:id="rId80"/>
    <p:sldId id="373" r:id="rId81"/>
    <p:sldId id="386" r:id="rId82"/>
    <p:sldId id="382" r:id="rId83"/>
    <p:sldId id="383" r:id="rId84"/>
    <p:sldId id="384" r:id="rId85"/>
    <p:sldId id="385" r:id="rId86"/>
    <p:sldId id="387" r:id="rId87"/>
    <p:sldId id="388" r:id="rId88"/>
    <p:sldId id="342" r:id="rId89"/>
    <p:sldId id="320" r:id="rId90"/>
    <p:sldId id="321" r:id="rId91"/>
    <p:sldId id="322" r:id="rId92"/>
    <p:sldId id="323" r:id="rId93"/>
    <p:sldId id="324" r:id="rId94"/>
    <p:sldId id="325" r:id="rId95"/>
    <p:sldId id="294" r:id="rId96"/>
    <p:sldId id="318" r:id="rId97"/>
    <p:sldId id="319" r:id="rId98"/>
    <p:sldId id="332" r:id="rId99"/>
    <p:sldId id="333" r:id="rId100"/>
    <p:sldId id="295" r:id="rId101"/>
    <p:sldId id="337" r:id="rId102"/>
    <p:sldId id="349" r:id="rId103"/>
    <p:sldId id="357" r:id="rId104"/>
    <p:sldId id="338" r:id="rId105"/>
    <p:sldId id="350" r:id="rId106"/>
    <p:sldId id="339" r:id="rId107"/>
    <p:sldId id="351" r:id="rId108"/>
    <p:sldId id="358" r:id="rId109"/>
    <p:sldId id="359" r:id="rId110"/>
    <p:sldId id="340" r:id="rId111"/>
    <p:sldId id="352" r:id="rId112"/>
    <p:sldId id="341" r:id="rId113"/>
    <p:sldId id="353" r:id="rId114"/>
    <p:sldId id="344" r:id="rId115"/>
    <p:sldId id="354" r:id="rId116"/>
    <p:sldId id="345" r:id="rId117"/>
    <p:sldId id="355" r:id="rId118"/>
    <p:sldId id="346" r:id="rId119"/>
    <p:sldId id="356" r:id="rId120"/>
    <p:sldId id="296" r:id="rId121"/>
    <p:sldId id="327" r:id="rId122"/>
    <p:sldId id="326" r:id="rId123"/>
    <p:sldId id="434" r:id="rId124"/>
    <p:sldId id="435" r:id="rId125"/>
    <p:sldId id="437" r:id="rId126"/>
    <p:sldId id="394" r:id="rId127"/>
    <p:sldId id="395" r:id="rId128"/>
    <p:sldId id="396" r:id="rId129"/>
    <p:sldId id="397" r:id="rId130"/>
    <p:sldId id="398" r:id="rId131"/>
    <p:sldId id="399" r:id="rId132"/>
    <p:sldId id="400" r:id="rId133"/>
    <p:sldId id="401" r:id="rId134"/>
    <p:sldId id="402" r:id="rId135"/>
    <p:sldId id="403" r:id="rId136"/>
    <p:sldId id="404" r:id="rId137"/>
    <p:sldId id="405" r:id="rId138"/>
    <p:sldId id="406" r:id="rId139"/>
    <p:sldId id="407" r:id="rId140"/>
    <p:sldId id="408" r:id="rId141"/>
    <p:sldId id="409" r:id="rId142"/>
    <p:sldId id="410" r:id="rId143"/>
    <p:sldId id="411" r:id="rId144"/>
    <p:sldId id="412" r:id="rId145"/>
    <p:sldId id="414" r:id="rId146"/>
    <p:sldId id="416" r:id="rId147"/>
    <p:sldId id="419" r:id="rId148"/>
    <p:sldId id="420" r:id="rId149"/>
    <p:sldId id="415" r:id="rId150"/>
    <p:sldId id="421" r:id="rId151"/>
    <p:sldId id="422" r:id="rId152"/>
    <p:sldId id="425" r:id="rId153"/>
    <p:sldId id="428" r:id="rId154"/>
    <p:sldId id="429" r:id="rId155"/>
    <p:sldId id="430" r:id="rId156"/>
    <p:sldId id="331" r:id="rId157"/>
    <p:sldId id="329" r:id="rId158"/>
    <p:sldId id="360" r:id="rId159"/>
    <p:sldId id="361" r:id="rId160"/>
    <p:sldId id="362" r:id="rId161"/>
    <p:sldId id="363" r:id="rId162"/>
    <p:sldId id="364" r:id="rId163"/>
    <p:sldId id="365" r:id="rId164"/>
    <p:sldId id="366" r:id="rId165"/>
    <p:sldId id="367" r:id="rId166"/>
    <p:sldId id="369" r:id="rId167"/>
    <p:sldId id="368" r:id="rId168"/>
    <p:sldId id="370" r:id="rId169"/>
    <p:sldId id="371" r:id="rId17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2" autoAdjust="0"/>
    <p:restoredTop sz="69987" autoAdjust="0"/>
  </p:normalViewPr>
  <p:slideViewPr>
    <p:cSldViewPr snapToGrid="0">
      <p:cViewPr varScale="1">
        <p:scale>
          <a:sx n="68" d="100"/>
          <a:sy n="68" d="100"/>
        </p:scale>
        <p:origin x="5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tableStyles" Target="tableStyles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177F0-7AF7-49D6-B8D8-7A80C7D40938}" type="datetimeFigureOut">
              <a:rPr lang="fr-FR" smtClean="0"/>
              <a:t>11/06/2018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E5686-1DA9-4AA4-9B64-EDDDD27A5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207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de ce que j’ai fait. Questions sur les </a:t>
            </a:r>
            <a:r>
              <a:rPr lang="fr-FR" dirty="0" err="1"/>
              <a:t>ojectifs</a:t>
            </a:r>
            <a:r>
              <a:rPr lang="fr-FR" dirty="0"/>
              <a:t> de chacun avant de commencer. Qui a déjà développé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825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Convention PEP 8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7226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68627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311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Convention PEP 8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302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Différence valeurs et variable : exemples</a:t>
            </a:r>
          </a:p>
          <a:p>
            <a:r>
              <a:rPr lang="fr-FR" dirty="0"/>
              <a:t>Conversion de types </a:t>
            </a:r>
            <a:r>
              <a:rPr lang="fr-FR" dirty="0" err="1"/>
              <a:t>int</a:t>
            </a:r>
            <a:r>
              <a:rPr lang="fr-FR" dirty="0"/>
              <a:t>()</a:t>
            </a:r>
          </a:p>
          <a:p>
            <a:r>
              <a:rPr lang="fr-FR" dirty="0"/>
              <a:t>Rajouter les set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947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Attention !!! Priorités comme en mathématiques !!!!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324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125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192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857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872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359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935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Développeur </a:t>
            </a:r>
            <a:r>
              <a:rPr lang="fr-FR" dirty="0" err="1"/>
              <a:t>nérlandais</a:t>
            </a:r>
            <a:r>
              <a:rPr lang="fr-FR" dirty="0"/>
              <a:t>. Qui a eu une carrière académique. </a:t>
            </a:r>
          </a:p>
          <a:p>
            <a:r>
              <a:rPr lang="fr-FR" dirty="0"/>
              <a:t>Puissant comme le C mais utilisable par un plus grand nombre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817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Paramètre optionnel et </a:t>
            </a:r>
            <a:r>
              <a:rPr lang="fr-FR" dirty="0" err="1"/>
              <a:t>només</a:t>
            </a:r>
            <a:endParaRPr lang="fr-FR" dirty="0"/>
          </a:p>
          <a:p>
            <a:r>
              <a:rPr lang="fr-FR" dirty="0"/>
              <a:t>Exercice : faire une fonction qui prend deux paramètres, nom1 et nom2 et renvoie le plus grand (en nombre de caractères)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6800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Paramètre optionnel et </a:t>
            </a:r>
            <a:r>
              <a:rPr lang="fr-FR" dirty="0" err="1"/>
              <a:t>només</a:t>
            </a:r>
            <a:endParaRPr lang="fr-FR" dirty="0"/>
          </a:p>
          <a:p>
            <a:r>
              <a:rPr lang="fr-FR" dirty="0"/>
              <a:t>Exercice : faire une fonction qui prend deux paramètres, nom1 et nom2 et renvoie le plus grand (en nombre de caractères)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8297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6671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Quel est l’intérêt ?</a:t>
            </a:r>
          </a:p>
          <a:p>
            <a:r>
              <a:rPr lang="fr-FR" dirty="0"/>
              <a:t>Organiser son code. Y voir plus clair</a:t>
            </a:r>
          </a:p>
          <a:p>
            <a:r>
              <a:rPr lang="fr-FR" dirty="0"/>
              <a:t>Le réutiliser dans d’autres projets ou d’autres </a:t>
            </a:r>
            <a:r>
              <a:rPr lang="fr-FR" dirty="0" err="1"/>
              <a:t>parites</a:t>
            </a:r>
            <a:endParaRPr lang="fr-FR" dirty="0"/>
          </a:p>
          <a:p>
            <a:endParaRPr lang="fr-FR" dirty="0"/>
          </a:p>
          <a:p>
            <a:r>
              <a:rPr lang="fr-FR" dirty="0"/>
              <a:t>Modules sont des fichiers et les packages des </a:t>
            </a:r>
            <a:r>
              <a:rPr lang="fr-FR" dirty="0" err="1"/>
              <a:t>répéertoires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241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 quoi sert init.py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6673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Exercice créer deux modules imprimant des messages différents à l’écran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4265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Faire un test dans un module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3149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Faire un test dans un module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9527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Faire un test dans un module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2874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Faire un test dans un module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67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Développeur </a:t>
            </a:r>
            <a:r>
              <a:rPr lang="fr-FR" dirty="0" err="1"/>
              <a:t>nérlandais</a:t>
            </a:r>
            <a:r>
              <a:rPr lang="fr-FR" dirty="0"/>
              <a:t>. Qui a eu une carrière académique. </a:t>
            </a:r>
          </a:p>
          <a:p>
            <a:r>
              <a:rPr lang="fr-FR" dirty="0"/>
              <a:t>Puissant comme le C mais utilisable par un plus grand nombre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4851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Faire un test dans un module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6215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AJOUTER initialisation exemple </a:t>
            </a:r>
            <a:r>
              <a:rPr lang="fr-FR" dirty="0" err="1"/>
              <a:t>mon_client</a:t>
            </a:r>
            <a:r>
              <a:rPr lang="fr-FR" dirty="0"/>
              <a:t> = Client(‘Jean’)</a:t>
            </a:r>
          </a:p>
          <a:p>
            <a:r>
              <a:rPr lang="fr-FR" dirty="0"/>
              <a:t>L’héritage (Person) -&gt; </a:t>
            </a:r>
            <a:r>
              <a:rPr lang="fr-FR" dirty="0" err="1"/>
              <a:t>Person.__init</a:t>
            </a:r>
            <a:r>
              <a:rPr lang="fr-FR" dirty="0"/>
              <a:t>__()</a:t>
            </a:r>
          </a:p>
          <a:p>
            <a:r>
              <a:rPr lang="fr-FR" dirty="0"/>
              <a:t>Les dates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0152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Variables et fonctions propre à l’objets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7590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Principe d’encapsulation : une classe est une boite noire. On fait évoluer le système par des méthodes sans accéder aux attributs de l’extérieur.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877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Exercices créer une classe voiture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2125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L’objectif est de généraliser un comportement. Pour l’exemple des voitures, il s’agit de dire qu’une </a:t>
            </a:r>
            <a:r>
              <a:rPr lang="fr-FR" dirty="0" err="1"/>
              <a:t>mercedes</a:t>
            </a:r>
            <a:r>
              <a:rPr lang="fr-FR" dirty="0"/>
              <a:t> est une voiture et une </a:t>
            </a:r>
            <a:r>
              <a:rPr lang="fr-FR" dirty="0" err="1"/>
              <a:t>clio</a:t>
            </a:r>
            <a:r>
              <a:rPr lang="fr-FR" dirty="0"/>
              <a:t> aussi donc elle possède toutes les deux une méthodes avancer, reculer, démarrer, freiner … Mais ces méthodes n’ont pas forcément le même comportement . Avancer augmente plus rapidement sur une </a:t>
            </a:r>
            <a:r>
              <a:rPr lang="fr-FR" dirty="0" err="1"/>
              <a:t>mercedes</a:t>
            </a:r>
            <a:r>
              <a:rPr lang="fr-FR" dirty="0"/>
              <a:t> que sur une </a:t>
            </a:r>
            <a:r>
              <a:rPr lang="fr-FR" dirty="0" err="1"/>
              <a:t>clio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Héritage multiple possible en python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73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1741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L’objectif est de généraliser un comportement. Pour l’exemple des voitures, il s’agit de dire qu’une </a:t>
            </a:r>
            <a:r>
              <a:rPr lang="fr-FR" dirty="0" err="1"/>
              <a:t>mercedes</a:t>
            </a:r>
            <a:r>
              <a:rPr lang="fr-FR" dirty="0"/>
              <a:t> est une voiture et une </a:t>
            </a:r>
            <a:r>
              <a:rPr lang="fr-FR" dirty="0" err="1"/>
              <a:t>clio</a:t>
            </a:r>
            <a:r>
              <a:rPr lang="fr-FR" dirty="0"/>
              <a:t> aussi donc elle possède toutes les deux une méthodes avancer, reculer, démarrer, freiner … Mais ces méthodes n’ont pas forcément le même comportement . Avancer augmente plus rapidement sur une </a:t>
            </a:r>
            <a:r>
              <a:rPr lang="fr-FR" dirty="0" err="1"/>
              <a:t>mercedes</a:t>
            </a:r>
            <a:r>
              <a:rPr lang="fr-FR" dirty="0"/>
              <a:t> que sur une </a:t>
            </a:r>
            <a:r>
              <a:rPr lang="fr-FR" dirty="0" err="1"/>
              <a:t>clio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Héritage multiple possible en python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75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4866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L’objectif est de généraliser un comportement. Pour l’exemple des voitures, il s’agit de dire qu’une </a:t>
            </a:r>
            <a:r>
              <a:rPr lang="fr-FR" dirty="0" err="1"/>
              <a:t>mercedes</a:t>
            </a:r>
            <a:r>
              <a:rPr lang="fr-FR" dirty="0"/>
              <a:t> est une voiture et une </a:t>
            </a:r>
            <a:r>
              <a:rPr lang="fr-FR" dirty="0" err="1"/>
              <a:t>clio</a:t>
            </a:r>
            <a:r>
              <a:rPr lang="fr-FR" dirty="0"/>
              <a:t> aussi donc elle possède toutes les deux une méthodes avancer, reculer, démarrer, freiner … Mais ces méthodes n’ont pas forcément le même comportement . Avancer augmente plus rapidement sur une </a:t>
            </a:r>
            <a:r>
              <a:rPr lang="fr-FR" dirty="0" err="1"/>
              <a:t>mercedes</a:t>
            </a:r>
            <a:r>
              <a:rPr lang="fr-FR" dirty="0"/>
              <a:t> que sur une </a:t>
            </a:r>
            <a:r>
              <a:rPr lang="fr-FR" dirty="0" err="1"/>
              <a:t>clio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Héritage multiple possible en python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77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7310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Exercice en fonction des spécialités (besoins) de chacun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78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9354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L’objectif est de généraliser un comportement. Pour l’exemple des voitures, il s’agit de dire qu’une </a:t>
            </a:r>
            <a:r>
              <a:rPr lang="fr-FR" dirty="0" err="1"/>
              <a:t>mercedes</a:t>
            </a:r>
            <a:r>
              <a:rPr lang="fr-FR" dirty="0"/>
              <a:t> est une voiture et une </a:t>
            </a:r>
            <a:r>
              <a:rPr lang="fr-FR" dirty="0" err="1"/>
              <a:t>clio</a:t>
            </a:r>
            <a:r>
              <a:rPr lang="fr-FR" dirty="0"/>
              <a:t> aussi donc elle possède toutes les deux une méthodes avancer, reculer, démarrer, freiner … Mais ces méthodes n’ont pas forcément le même comportement . Avancer augmente plus rapidement sur une </a:t>
            </a:r>
            <a:r>
              <a:rPr lang="fr-FR" dirty="0" err="1"/>
              <a:t>mercedes</a:t>
            </a:r>
            <a:r>
              <a:rPr lang="fr-FR" dirty="0"/>
              <a:t> que sur une </a:t>
            </a:r>
            <a:r>
              <a:rPr lang="fr-FR" dirty="0" err="1"/>
              <a:t>clio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Héritage multiple possible en python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276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Développeur </a:t>
            </a:r>
            <a:r>
              <a:rPr lang="fr-FR" dirty="0" err="1"/>
              <a:t>nérlandais</a:t>
            </a:r>
            <a:r>
              <a:rPr lang="fr-FR" dirty="0"/>
              <a:t>. Qui a eu une carrière académique. </a:t>
            </a:r>
          </a:p>
          <a:p>
            <a:r>
              <a:rPr lang="fr-FR" dirty="0"/>
              <a:t>Puissant comme le C mais utilisable par un plus grand nombre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0996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L’objectif est de généraliser un comportement. Pour l’exemple des voitures, il s’agit de dire qu’une </a:t>
            </a:r>
            <a:r>
              <a:rPr lang="fr-FR" dirty="0" err="1"/>
              <a:t>mercedes</a:t>
            </a:r>
            <a:r>
              <a:rPr lang="fr-FR" dirty="0"/>
              <a:t> est une voiture et une </a:t>
            </a:r>
            <a:r>
              <a:rPr lang="fr-FR" dirty="0" err="1"/>
              <a:t>clio</a:t>
            </a:r>
            <a:r>
              <a:rPr lang="fr-FR" dirty="0"/>
              <a:t> aussi donc elle possède toutes les deux une méthodes avancer, reculer, démarrer, freiner … Mais ces méthodes n’ont pas forcément le même comportement . Avancer augmente plus rapidement sur une </a:t>
            </a:r>
            <a:r>
              <a:rPr lang="fr-FR" dirty="0" err="1"/>
              <a:t>mercedes</a:t>
            </a:r>
            <a:r>
              <a:rPr lang="fr-FR" dirty="0"/>
              <a:t> que sur une </a:t>
            </a:r>
            <a:r>
              <a:rPr lang="fr-FR" dirty="0" err="1"/>
              <a:t>clio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Héritage multiple possible en python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81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3406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L’objectif est de généraliser un comportement. Pour l’exemple des voitures, il s’agit de dire qu’une </a:t>
            </a:r>
            <a:r>
              <a:rPr lang="fr-FR" dirty="0" err="1"/>
              <a:t>mercedes</a:t>
            </a:r>
            <a:r>
              <a:rPr lang="fr-FR" dirty="0"/>
              <a:t> est une voiture et une </a:t>
            </a:r>
            <a:r>
              <a:rPr lang="fr-FR" dirty="0" err="1"/>
              <a:t>clio</a:t>
            </a:r>
            <a:r>
              <a:rPr lang="fr-FR" dirty="0"/>
              <a:t> aussi donc elle possède toutes les deux une méthodes avancer, reculer, démarrer, freiner … Mais ces méthodes n’ont pas forcément le même comportement . Avancer augmente plus rapidement sur une </a:t>
            </a:r>
            <a:r>
              <a:rPr lang="fr-FR" dirty="0" err="1"/>
              <a:t>mercedes</a:t>
            </a:r>
            <a:r>
              <a:rPr lang="fr-FR" dirty="0"/>
              <a:t> que sur une </a:t>
            </a:r>
            <a:r>
              <a:rPr lang="fr-FR" dirty="0" err="1"/>
              <a:t>clio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Héritage multiple possible en python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82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9096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L’objectif est de généraliser un comportement. Pour l’exemple des voitures, il s’agit de dire qu’une </a:t>
            </a:r>
            <a:r>
              <a:rPr lang="fr-FR" dirty="0" err="1"/>
              <a:t>mercedes</a:t>
            </a:r>
            <a:r>
              <a:rPr lang="fr-FR" dirty="0"/>
              <a:t> est une voiture et une </a:t>
            </a:r>
            <a:r>
              <a:rPr lang="fr-FR" dirty="0" err="1"/>
              <a:t>clio</a:t>
            </a:r>
            <a:r>
              <a:rPr lang="fr-FR" dirty="0"/>
              <a:t> aussi donc elle possède toutes les deux une méthodes avancer, reculer, démarrer, freiner … Mais ces méthodes n’ont pas forcément le même comportement . Avancer augmente plus rapidement sur une </a:t>
            </a:r>
            <a:r>
              <a:rPr lang="fr-FR" dirty="0" err="1"/>
              <a:t>mercedes</a:t>
            </a:r>
            <a:r>
              <a:rPr lang="fr-FR" dirty="0"/>
              <a:t> que sur une </a:t>
            </a:r>
            <a:r>
              <a:rPr lang="fr-FR" dirty="0" err="1"/>
              <a:t>clio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Héritage multiple possible en python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83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6688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L’objectif est de généraliser un comportement. Pour l’exemple des voitures, il s’agit de dire qu’une </a:t>
            </a:r>
            <a:r>
              <a:rPr lang="fr-FR" dirty="0" err="1"/>
              <a:t>mercedes</a:t>
            </a:r>
            <a:r>
              <a:rPr lang="fr-FR" dirty="0"/>
              <a:t> est une voiture et une </a:t>
            </a:r>
            <a:r>
              <a:rPr lang="fr-FR" dirty="0" err="1"/>
              <a:t>clio</a:t>
            </a:r>
            <a:r>
              <a:rPr lang="fr-FR" dirty="0"/>
              <a:t> aussi donc elle possède toutes les deux une méthodes avancer, reculer, démarrer, freiner … Mais ces méthodes n’ont pas forcément le même comportement . Avancer augmente plus rapidement sur une </a:t>
            </a:r>
            <a:r>
              <a:rPr lang="fr-FR" dirty="0" err="1"/>
              <a:t>mercedes</a:t>
            </a:r>
            <a:r>
              <a:rPr lang="fr-FR" dirty="0"/>
              <a:t> que sur une </a:t>
            </a:r>
            <a:r>
              <a:rPr lang="fr-FR" dirty="0" err="1"/>
              <a:t>clio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Héritage multiple possible en python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84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7803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L’objectif est de généraliser un comportement. Pour l’exemple des voitures, il s’agit de dire qu’une </a:t>
            </a:r>
            <a:r>
              <a:rPr lang="fr-FR" dirty="0" err="1"/>
              <a:t>mercedes</a:t>
            </a:r>
            <a:r>
              <a:rPr lang="fr-FR" dirty="0"/>
              <a:t> est une voiture et une </a:t>
            </a:r>
            <a:r>
              <a:rPr lang="fr-FR" dirty="0" err="1"/>
              <a:t>clio</a:t>
            </a:r>
            <a:r>
              <a:rPr lang="fr-FR" dirty="0"/>
              <a:t> aussi donc elle possède toutes les deux une méthodes avancer, reculer, démarrer, freiner … Mais ces méthodes n’ont pas forcément le même comportement . Avancer augmente plus rapidement sur une </a:t>
            </a:r>
            <a:r>
              <a:rPr lang="fr-FR" dirty="0" err="1"/>
              <a:t>mercedes</a:t>
            </a:r>
            <a:r>
              <a:rPr lang="fr-FR" dirty="0"/>
              <a:t> que sur une </a:t>
            </a:r>
            <a:r>
              <a:rPr lang="fr-FR" dirty="0" err="1"/>
              <a:t>clio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Héritage multiple possible en python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85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1358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Exercice en fonction des spécialités (besoins) de chacun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86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6823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Exercice en fonction des spécialités (besoins) de chacun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87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9713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Driver diffère en fonction de la </a:t>
            </a:r>
            <a:r>
              <a:rPr lang="fr-FR" dirty="0" err="1"/>
              <a:t>bdd</a:t>
            </a:r>
            <a:r>
              <a:rPr lang="fr-FR" dirty="0"/>
              <a:t> qu’on utilise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96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16708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101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5219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102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04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de ce que j’ai fait. Questions sur les </a:t>
            </a:r>
            <a:r>
              <a:rPr lang="fr-FR" dirty="0" err="1"/>
              <a:t>ojectifs</a:t>
            </a:r>
            <a:r>
              <a:rPr lang="fr-FR" dirty="0"/>
              <a:t> de chacun avant de commencer. Qui a déjà développé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98804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QtWidgets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QtWidgets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classes that provide a set of UI elements to create classic desktop-style user interfaces.</a:t>
            </a:r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QtMultimedia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QtMultimedia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contains classes to handle multimedia content and APIs to access camera and radio functionality.</a:t>
            </a:r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QtBluetooth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QtBluetooth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classes to scan for devices and connect and interact with them. </a:t>
            </a:r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QtPositioning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 </a:t>
            </a:r>
            <a:r>
              <a:rPr lang="en-US" dirty="0" err="1"/>
              <a:t>QtPositioning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contains classes to determine a position by using a variety of possible sources, including satellite, Wi-Fi, or a text file</a:t>
            </a:r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Enginio</a:t>
            </a:r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QtWebSockets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QtWebSockets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contains classes that implement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protocol.</a:t>
            </a:r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QtWebKit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	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QtWebKit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contains classes for a web browser implementation based on the WebKit2 library.</a:t>
            </a:r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QtWebKitWidgets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QtWebKitWidgets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contains classes for a WebKit1 based implementation of a web browser for use in </a:t>
            </a:r>
            <a:r>
              <a:rPr lang="en-US" dirty="0" err="1"/>
              <a:t>QtWidgets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based applications.</a:t>
            </a:r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QtTest</a:t>
            </a:r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103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1519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104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18588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105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0639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106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7249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107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2742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108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01767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109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1211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95203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87816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131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RED HAT, Walt Disney, Jeux Vidéo, Analyse de données, </a:t>
            </a:r>
            <a:r>
              <a:rPr lang="fr-FR" dirty="0" err="1"/>
              <a:t>programation</a:t>
            </a:r>
            <a:r>
              <a:rPr lang="fr-FR" dirty="0"/>
              <a:t> scientifique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33135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6694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57532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20252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87913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59344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9030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91644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328700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78112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132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Future peut aider à faire la transition.</a:t>
            </a:r>
          </a:p>
          <a:p>
            <a:r>
              <a:rPr lang="fr-FR" dirty="0"/>
              <a:t>Fin en 2015 puis 2020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82651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2820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53675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639833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Mesure de la couverture de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04547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Mesure de la couverture de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44188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05178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66704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Mesure de la couverture de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813532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42361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Mesure de la couverture de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435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Faire quelques opérations</a:t>
            </a:r>
          </a:p>
          <a:p>
            <a:r>
              <a:rPr lang="fr-FR" dirty="0"/>
              <a:t>Afficher les résultats</a:t>
            </a:r>
          </a:p>
          <a:p>
            <a:r>
              <a:rPr lang="fr-FR" dirty="0"/>
              <a:t>Les variables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39970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25572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Mesure de la couverture de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44117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Mesure de la couverture de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39955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Mesure de la couverture de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2335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Mesure de la couverture de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17814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Mesure de la couverture de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23078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Mesure de la couverture de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255018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Mesure de la couverture de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23347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Mesure de la couverture de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4481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Mesure de la couverture de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509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Faire quelques opérations</a:t>
            </a:r>
          </a:p>
          <a:p>
            <a:r>
              <a:rPr lang="fr-FR" dirty="0"/>
              <a:t>Afficher les résultats</a:t>
            </a:r>
          </a:p>
          <a:p>
            <a:r>
              <a:rPr lang="fr-FR" dirty="0"/>
              <a:t>Les variables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37579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Mesure de la couverture de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52826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Mesure de la couverture de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80859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Mesure de la couverture de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48108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Mesure de la couverture de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09534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09325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35958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91461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07021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38263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13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CBAA83-9DFB-41F8-9791-0FE8EECA8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850875-D3F6-4EEA-A39B-5E9A3D507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06651B-C19C-4A6B-B1AC-6E73DC84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11/06/2018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2227B8-597B-4451-84CF-FBFF7BB9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826472-103A-49FA-8192-E09A2927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28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CDAF6D-324B-4871-9512-0FE5F1CCF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3F6172-508F-4AA9-A43C-D206F77CD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4CE383-5F9D-4172-A29C-F1A199F96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11/06/2018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1AC2E5-FA53-46F7-B74E-E5D73BC1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3E1367-4EB4-4059-9281-32274912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06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0C4F98E-A31C-4DE8-8924-15BA9675C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62964A-5CA3-4CB3-BF4B-ACB461B41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F1BA89-43BA-4838-8CAE-A749A90C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11/06/2018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B7B541-12A3-464A-9FB1-69959B11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FCA54D-B348-4B95-914C-1855CC26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54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0510C-DFA1-4A7F-A6ED-68B13A832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25FE39-A5E0-4984-939F-C43AD7F44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CA530-4FED-4093-B883-A6418E5F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11/06/2018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24D078-EA82-416C-8C88-7BEBC426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A3D3EF-7128-4136-B733-9982B0D4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52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0982A7-D284-46C5-AAA7-C8D264B0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2D7D6E-2D3C-4CFF-8C57-0A141440A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0FFA37-67B3-4E52-B877-B1D56D47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11/06/2018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789FD2-CCDD-4F52-B531-F5077D91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D912DE-D87A-4FBC-ACCD-702DEE17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18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EECEEC-BF86-4655-80B4-7152A7AC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519993-DE79-4F95-BDE5-65E6BC850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C56423-A401-4D98-8074-729D0140A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AE60D0-8D10-4EB8-85EE-5F711EF3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11/06/2018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E30636-E754-4593-AE74-AE99912E3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CDEC6B-D4CE-47FB-858E-C42F2481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97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74529-216E-477D-AC5E-59ED4A409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650C4E-DF09-465C-8EE8-1D4120EAF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8D9983-6DBD-458A-B86D-F49A9C205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770C476-2BA0-494F-8939-701F2B04E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137E353-C678-47E1-A2FE-F38A562B7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50BF3FC-7FC8-42B8-86AC-5D05E07C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11/06/2018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00AD135-CD43-4B9B-B5F1-9BD8B3F3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ECA5F87-3F80-452C-BF9D-84CF33E1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42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53AEA-418C-4E84-9DE6-6E3DC54D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377E6BC-0EC9-4956-852D-E20E4482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11/06/2018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77FC01-6168-44A7-9EF2-C3DDF5D1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C254D5-A34F-47FC-AE8E-9BBFA03D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97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6519594-375E-409C-AC90-FE4227416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11/06/2018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8D9556-597B-4F2F-8244-794BEA2B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357F62-53FA-4C8A-8C72-710BAEE3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80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F57277-1014-4E54-B957-E5F9FAF53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62AA95-0915-47C3-801C-4E133D6F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91E9EA-FA6E-4359-B2F7-8D8646D76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33ADF5-545A-42AA-9842-AB844AC7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11/06/2018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C6EC84-E72E-4B89-8E2C-1715E3BB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AF36FD-3FF9-4E72-BD07-B4305712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46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26446-5042-426D-9986-7B0518875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D5632CD-ECF7-4732-9A39-B503D9FD5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7A7F49-6B45-40D0-892C-7D0F20760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745453-2F58-4DC9-A34E-91D167AA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11/06/2018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9D407B-4E7B-47F1-8252-3A30427C3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19A378-E219-4B21-9287-54982447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16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FB81B1-C1BA-4A7C-AAF7-0825AA26E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40157B-6F9C-447E-8400-8294C811E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63EFAF-43CB-4E8C-840C-764F764D5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4891C-5488-4013-9DD5-9E46408CD5FC}" type="datetimeFigureOut">
              <a:rPr lang="fr-FR" smtClean="0"/>
              <a:t>11/06/2018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2D7B6B-97E5-4781-91E6-F33002CC5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EC71F4-C7FB-4AD8-ACF1-8D60B432B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29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324908-C2B7-497F-8101-5F14D84B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Introduction au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7CA9BA-9315-4C35-8E17-ECDB0D9FBA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fr-FR" dirty="0"/>
              <a:t>Mickaël BOLNET</a:t>
            </a:r>
          </a:p>
        </p:txBody>
      </p:sp>
    </p:spTree>
    <p:extLst>
      <p:ext uri="{BB962C8B-B14F-4D97-AF65-F5344CB8AC3E}">
        <p14:creationId xmlns:p14="http://schemas.microsoft.com/office/powerpoint/2010/main" val="2828832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F63E0-ECFA-419F-8E7C-D33F597137F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Installation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4726AF-62B6-4D40-A92B-4D017A82652D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anchor="ctr"/>
          <a:lstStyle/>
          <a:p>
            <a:r>
              <a:rPr lang="fr-FR" dirty="0"/>
              <a:t>Python</a:t>
            </a:r>
          </a:p>
          <a:p>
            <a:r>
              <a:rPr lang="fr-FR" dirty="0" err="1"/>
              <a:t>Pip</a:t>
            </a:r>
            <a:endParaRPr lang="fr-FR" dirty="0"/>
          </a:p>
          <a:p>
            <a:r>
              <a:rPr lang="fr-FR" dirty="0" err="1"/>
              <a:t>Jupyter</a:t>
            </a:r>
            <a:endParaRPr lang="fr-FR" dirty="0"/>
          </a:p>
          <a:p>
            <a:r>
              <a:rPr lang="fr-FR" dirty="0"/>
              <a:t>Anaconda</a:t>
            </a:r>
          </a:p>
          <a:p>
            <a:r>
              <a:rPr lang="fr-FR" dirty="0" err="1"/>
              <a:t>PyCharm</a:t>
            </a:r>
            <a:r>
              <a:rPr lang="fr-FR" dirty="0"/>
              <a:t> / Sublime </a:t>
            </a:r>
            <a:r>
              <a:rPr lang="fr-FR" dirty="0" err="1"/>
              <a:t>Text</a:t>
            </a:r>
            <a:endParaRPr lang="fr-FR" dirty="0"/>
          </a:p>
        </p:txBody>
      </p:sp>
      <p:pic>
        <p:nvPicPr>
          <p:cNvPr id="3074" name="Picture 2" descr="Résultat de recherche d'images pour &quot;matrix gif&quot;">
            <a:extLst>
              <a:ext uri="{FF2B5EF4-FFF2-40B4-BE49-F238E27FC236}">
                <a16:creationId xmlns:a16="http://schemas.microsoft.com/office/drawing/2014/main" id="{5A2F1AA8-5951-40C1-8310-067D6A0358B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465" y="2091214"/>
            <a:ext cx="6791396" cy="382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47617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B229A-8DC3-41D5-955C-E7751A7DB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F33ADC-A1E7-4DD6-8FAA-E14EEC5A78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Les interfaces graphiques</a:t>
            </a:r>
          </a:p>
        </p:txBody>
      </p:sp>
    </p:spTree>
    <p:extLst>
      <p:ext uri="{BB962C8B-B14F-4D97-AF65-F5344CB8AC3E}">
        <p14:creationId xmlns:p14="http://schemas.microsoft.com/office/powerpoint/2010/main" val="284497149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Introduction à </a:t>
            </a:r>
            <a:r>
              <a:rPr lang="fr-FR" dirty="0" err="1"/>
              <a:t>PyQT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 err="1"/>
              <a:t>QtCore</a:t>
            </a:r>
            <a:r>
              <a:rPr lang="fr-FR" dirty="0"/>
              <a:t>  	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PyQt4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QtCore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	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QtGui</a:t>
            </a:r>
            <a:r>
              <a:rPr lang="fr-FR" dirty="0"/>
              <a:t>  	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PyQt4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QtGui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	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QtNetwork</a:t>
            </a:r>
            <a:r>
              <a:rPr lang="fr-FR" dirty="0"/>
              <a:t>  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PyQt4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QtNetwork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QtXml</a:t>
            </a:r>
            <a:r>
              <a:rPr lang="fr-FR" dirty="0"/>
              <a:t>  	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PyQt4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QtXml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	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QtSvg</a:t>
            </a:r>
            <a:r>
              <a:rPr lang="fr-FR" dirty="0"/>
              <a:t>  	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PyQt4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QtSvg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	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QtOpenGL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	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PyQt4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QtOpenGL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QtSql</a:t>
            </a:r>
            <a:r>
              <a:rPr lang="fr-FR" dirty="0"/>
              <a:t>  	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PyQt4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QtSql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		.</a:t>
            </a:r>
            <a:endParaRPr lang="fr-FR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1387889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Introduction à </a:t>
            </a:r>
            <a:r>
              <a:rPr lang="fr-FR" dirty="0" err="1"/>
              <a:t>PyQT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 err="1"/>
              <a:t>QtCore</a:t>
            </a:r>
            <a:r>
              <a:rPr lang="fr-FR" dirty="0"/>
              <a:t>  	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PyQt5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QtCore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	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QtGui</a:t>
            </a:r>
            <a:r>
              <a:rPr lang="fr-FR" dirty="0"/>
              <a:t>  	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PyQt5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QtGui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	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QtNetwork</a:t>
            </a:r>
            <a:r>
              <a:rPr lang="fr-FR" dirty="0"/>
              <a:t>  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PyQt5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QtNetwork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QtXml</a:t>
            </a:r>
            <a:r>
              <a:rPr lang="fr-FR" dirty="0"/>
              <a:t>  	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PyQt5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QtXml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	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QtSvg</a:t>
            </a:r>
            <a:r>
              <a:rPr lang="fr-FR" dirty="0"/>
              <a:t>  	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PyQt5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QtSvg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	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QtOpenGL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	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PyQt5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QtOpenGL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QtSql</a:t>
            </a:r>
            <a:r>
              <a:rPr lang="fr-FR" dirty="0"/>
              <a:t>  	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PyQt5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QtSql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		.</a:t>
            </a:r>
            <a:endParaRPr lang="fr-FR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8836726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Introduction à </a:t>
            </a:r>
            <a:r>
              <a:rPr lang="fr-FR" dirty="0" err="1"/>
              <a:t>PyQT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 err="1"/>
              <a:t>QtCore</a:t>
            </a:r>
            <a:r>
              <a:rPr lang="fr-FR" dirty="0"/>
              <a:t>  	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PyQt5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QtWidgets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	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QtGui</a:t>
            </a:r>
            <a:r>
              <a:rPr lang="fr-FR" dirty="0"/>
              <a:t>  	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PyQt5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QtMultimedia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QtNetwork</a:t>
            </a:r>
            <a:r>
              <a:rPr lang="fr-FR" dirty="0"/>
              <a:t>  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PyQt5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QtBluetooth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QtXml</a:t>
            </a:r>
            <a:r>
              <a:rPr lang="fr-FR" dirty="0"/>
              <a:t>  	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PyQt5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QtPositioning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QtSvg</a:t>
            </a:r>
            <a:r>
              <a:rPr lang="fr-FR" dirty="0"/>
              <a:t>  	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PyQt5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QtWebsocket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QtOpenGL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	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PyQt5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QtWebkit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	 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QtSql</a:t>
            </a:r>
            <a:r>
              <a:rPr lang="fr-FR" dirty="0"/>
              <a:t>  	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PyQt5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QtWebkiWidgets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	.</a:t>
            </a:r>
            <a:endParaRPr lang="fr-FR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2385352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Introduction à </a:t>
            </a:r>
            <a:r>
              <a:rPr lang="fr-FR" dirty="0" err="1"/>
              <a:t>PyQT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sz="1600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600" dirty="0">
                <a:solidFill>
                  <a:srgbClr val="A6E22E"/>
                </a:solidFill>
                <a:latin typeface="Menlo"/>
              </a:rPr>
              <a:t>main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():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app </a:t>
            </a:r>
            <a:r>
              <a:rPr lang="fr-FR" sz="1600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QApplication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sys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argv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sz="1600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w </a:t>
            </a:r>
            <a:r>
              <a:rPr lang="fr-FR" sz="1600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QWidget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w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resize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600" dirty="0">
                <a:solidFill>
                  <a:srgbClr val="AE81FF"/>
                </a:solidFill>
                <a:latin typeface="Menlo"/>
              </a:rPr>
              <a:t>250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sz="1600" dirty="0">
                <a:solidFill>
                  <a:srgbClr val="AE81FF"/>
                </a:solidFill>
                <a:latin typeface="Menlo"/>
              </a:rPr>
              <a:t>150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w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move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600" dirty="0">
                <a:solidFill>
                  <a:srgbClr val="AE81FF"/>
                </a:solidFill>
                <a:latin typeface="Menlo"/>
              </a:rPr>
              <a:t>300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sz="1600" dirty="0">
                <a:solidFill>
                  <a:srgbClr val="AE81FF"/>
                </a:solidFill>
                <a:latin typeface="Menlo"/>
              </a:rPr>
              <a:t>300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w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setWindowTitle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600" dirty="0">
                <a:solidFill>
                  <a:srgbClr val="E6DB74"/>
                </a:solidFill>
                <a:latin typeface="Menlo"/>
              </a:rPr>
              <a:t>'Simple'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w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show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sys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exit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app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exec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_())</a:t>
            </a:r>
          </a:p>
          <a:p>
            <a:pPr marL="914400" lvl="2" indent="0">
              <a:buNone/>
            </a:pPr>
            <a:endParaRPr lang="fr-FR" sz="1600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2757060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Introduction à </a:t>
            </a:r>
            <a:r>
              <a:rPr lang="fr-FR" dirty="0" err="1"/>
              <a:t>PyQT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sz="1600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sys</a:t>
            </a:r>
            <a:endParaRPr lang="fr-FR" sz="1600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sz="1600" dirty="0" err="1">
                <a:solidFill>
                  <a:srgbClr val="F92672"/>
                </a:solidFill>
                <a:latin typeface="Menlo"/>
              </a:rPr>
              <a:t>from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 PyQt5.QtWidgets </a:t>
            </a:r>
            <a:r>
              <a:rPr lang="fr-FR" sz="1600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QApplication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QWidget</a:t>
            </a:r>
            <a:endParaRPr lang="fr-FR" sz="1600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endParaRPr lang="fr-FR" sz="1600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sz="1600" dirty="0">
                <a:solidFill>
                  <a:srgbClr val="66D9EF"/>
                </a:solidFill>
                <a:latin typeface="Menlo"/>
              </a:rPr>
              <a:t>if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 __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__ </a:t>
            </a:r>
            <a:r>
              <a:rPr lang="fr-FR" sz="1600" dirty="0">
                <a:solidFill>
                  <a:srgbClr val="F92672"/>
                </a:solidFill>
                <a:latin typeface="Menlo"/>
              </a:rPr>
              <a:t>==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600" dirty="0">
                <a:solidFill>
                  <a:srgbClr val="E6DB74"/>
                </a:solidFill>
                <a:latin typeface="Menlo"/>
              </a:rPr>
              <a:t>'__main__'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app </a:t>
            </a:r>
            <a:r>
              <a:rPr lang="fr-FR" sz="1600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QApplication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sys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argv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sz="1600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w </a:t>
            </a:r>
            <a:r>
              <a:rPr lang="fr-FR" sz="1600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QWidget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w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resize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600" dirty="0">
                <a:solidFill>
                  <a:srgbClr val="AE81FF"/>
                </a:solidFill>
                <a:latin typeface="Menlo"/>
              </a:rPr>
              <a:t>250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sz="1600" dirty="0">
                <a:solidFill>
                  <a:srgbClr val="AE81FF"/>
                </a:solidFill>
                <a:latin typeface="Menlo"/>
              </a:rPr>
              <a:t>150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w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move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600" dirty="0">
                <a:solidFill>
                  <a:srgbClr val="AE81FF"/>
                </a:solidFill>
                <a:latin typeface="Menlo"/>
              </a:rPr>
              <a:t>300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sz="1600" dirty="0">
                <a:solidFill>
                  <a:srgbClr val="AE81FF"/>
                </a:solidFill>
                <a:latin typeface="Menlo"/>
              </a:rPr>
              <a:t>300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w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setWindowTitle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600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sz="1600" dirty="0" err="1">
                <a:solidFill>
                  <a:srgbClr val="E6DB74"/>
                </a:solidFill>
                <a:latin typeface="Menlo"/>
              </a:rPr>
              <a:t>MonTitre</a:t>
            </a:r>
            <a:r>
              <a:rPr lang="fr-FR" sz="1600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w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show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sys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exit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app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exec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_())</a:t>
            </a:r>
          </a:p>
          <a:p>
            <a:pPr marL="914400" lvl="2" indent="0">
              <a:buNone/>
            </a:pPr>
            <a:endParaRPr lang="fr-FR" sz="1600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611419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OOP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sz="1600" dirty="0">
                <a:solidFill>
                  <a:srgbClr val="66D9EF"/>
                </a:solidFill>
                <a:latin typeface="Menlo"/>
              </a:rPr>
              <a:t>class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600" dirty="0">
                <a:solidFill>
                  <a:srgbClr val="A6E22E"/>
                </a:solidFill>
                <a:latin typeface="Menlo"/>
              </a:rPr>
              <a:t>Example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QWidget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600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600" dirty="0">
                <a:solidFill>
                  <a:srgbClr val="A6E22E"/>
                </a:solidFill>
                <a:latin typeface="Menlo"/>
              </a:rPr>
              <a:t>__init__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(self):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    super(Example, self)</a:t>
            </a:r>
            <a:r>
              <a:rPr lang="fr-FR" sz="1600" dirty="0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__init__()  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initUI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  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600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600" dirty="0" err="1">
                <a:solidFill>
                  <a:srgbClr val="A6E22E"/>
                </a:solidFill>
                <a:latin typeface="Menlo"/>
              </a:rPr>
              <a:t>initUI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(self):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sz="1600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en-US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F8F8F2"/>
                </a:solidFill>
                <a:latin typeface="Menlo"/>
              </a:rPr>
              <a:t>setGeometry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Menlo"/>
              </a:rPr>
              <a:t>300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AE81FF"/>
                </a:solidFill>
                <a:latin typeface="Menlo"/>
              </a:rPr>
              <a:t>300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AE81FF"/>
                </a:solidFill>
                <a:latin typeface="Menlo"/>
              </a:rPr>
              <a:t>250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AE81FF"/>
                </a:solidFill>
                <a:latin typeface="Menlo"/>
              </a:rPr>
              <a:t>150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setWindowTitle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600" dirty="0">
                <a:solidFill>
                  <a:srgbClr val="E6DB74"/>
                </a:solidFill>
                <a:latin typeface="Menlo"/>
              </a:rPr>
              <a:t>'Icon'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setWindowIcon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QIcon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600" dirty="0">
                <a:solidFill>
                  <a:srgbClr val="E6DB74"/>
                </a:solidFill>
                <a:latin typeface="Menlo"/>
              </a:rPr>
              <a:t>'web.png'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))        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show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4920231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OOP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sz="1400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sys</a:t>
            </a:r>
            <a:endParaRPr lang="fr-FR" sz="1400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sz="1400" dirty="0" err="1">
                <a:solidFill>
                  <a:srgbClr val="F92672"/>
                </a:solidFill>
                <a:latin typeface="Menlo"/>
              </a:rPr>
              <a:t>from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 PyQt5.QtWidgets </a:t>
            </a:r>
            <a:r>
              <a:rPr lang="fr-FR" sz="1400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 (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QWidget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QToolTip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, 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QPushButton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QApplication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sz="1400" dirty="0" err="1">
                <a:solidFill>
                  <a:srgbClr val="F92672"/>
                </a:solidFill>
                <a:latin typeface="Menlo"/>
              </a:rPr>
              <a:t>from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 PyQt5.QtGui </a:t>
            </a:r>
            <a:r>
              <a:rPr lang="fr-FR" sz="1400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QFont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    </a:t>
            </a:r>
          </a:p>
          <a:p>
            <a:pPr marL="457200" lvl="1" indent="0">
              <a:buNone/>
            </a:pPr>
            <a:endParaRPr lang="fr-FR" sz="1400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endParaRPr lang="fr-FR" sz="1400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sz="1400" dirty="0">
                <a:solidFill>
                  <a:srgbClr val="66D9EF"/>
                </a:solidFill>
                <a:latin typeface="Menlo"/>
              </a:rPr>
              <a:t>class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400" dirty="0">
                <a:solidFill>
                  <a:srgbClr val="A6E22E"/>
                </a:solidFill>
                <a:latin typeface="Menlo"/>
              </a:rPr>
              <a:t>Example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QWidget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400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400" dirty="0">
                <a:solidFill>
                  <a:srgbClr val="A6E22E"/>
                </a:solidFill>
                <a:latin typeface="Menlo"/>
              </a:rPr>
              <a:t>__init__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(self):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    super()</a:t>
            </a:r>
            <a:r>
              <a:rPr lang="fr-FR" sz="1400" dirty="0">
                <a:solidFill>
                  <a:srgbClr val="F92672"/>
                </a:solidFill>
                <a:latin typeface="Menlo"/>
              </a:rPr>
              <a:t>.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__init__()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    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sz="14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initUI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    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    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400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400" dirty="0" err="1">
                <a:solidFill>
                  <a:srgbClr val="A6E22E"/>
                </a:solidFill>
                <a:latin typeface="Menlo"/>
              </a:rPr>
              <a:t>initUI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(self):</a:t>
            </a:r>
          </a:p>
          <a:p>
            <a:pPr marL="914400" lvl="2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5505314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OOP (suite 1)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400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400" dirty="0" err="1">
                <a:solidFill>
                  <a:srgbClr val="A6E22E"/>
                </a:solidFill>
                <a:latin typeface="Menlo"/>
              </a:rPr>
              <a:t>initUI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(self):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    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QToolTip</a:t>
            </a:r>
            <a:r>
              <a:rPr lang="fr-FR" sz="14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setFont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QFont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400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sz="1400" dirty="0" err="1">
                <a:solidFill>
                  <a:srgbClr val="E6DB74"/>
                </a:solidFill>
                <a:latin typeface="Menlo"/>
              </a:rPr>
              <a:t>SansSerif</a:t>
            </a:r>
            <a:r>
              <a:rPr lang="fr-FR" sz="1400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sz="1400" dirty="0">
                <a:solidFill>
                  <a:srgbClr val="AE81FF"/>
                </a:solidFill>
                <a:latin typeface="Menlo"/>
              </a:rPr>
              <a:t>10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))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    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sz="1400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en-US" sz="14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F8F8F2"/>
                </a:solidFill>
                <a:latin typeface="Menlo"/>
              </a:rPr>
              <a:t>setToolTip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'This is a &lt;b&gt;</a:t>
            </a:r>
            <a:r>
              <a:rPr lang="en-US" sz="1400" dirty="0" err="1">
                <a:solidFill>
                  <a:srgbClr val="E6DB74"/>
                </a:solidFill>
                <a:latin typeface="Menlo"/>
              </a:rPr>
              <a:t>QWidget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&lt;/b&gt; widget'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    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btn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400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QPushButton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400" dirty="0">
                <a:solidFill>
                  <a:srgbClr val="E6DB74"/>
                </a:solidFill>
                <a:latin typeface="Menlo"/>
              </a:rPr>
              <a:t>'Button'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, self)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sz="1400" dirty="0" err="1">
                <a:solidFill>
                  <a:srgbClr val="F8F8F2"/>
                </a:solidFill>
                <a:latin typeface="Menlo"/>
              </a:rPr>
              <a:t>btn</a:t>
            </a:r>
            <a:r>
              <a:rPr lang="en-US" sz="14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F8F8F2"/>
                </a:solidFill>
                <a:latin typeface="Menlo"/>
              </a:rPr>
              <a:t>setToolTip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'This is a &lt;b&gt;</a:t>
            </a:r>
            <a:r>
              <a:rPr lang="en-US" sz="1400" dirty="0" err="1">
                <a:solidFill>
                  <a:srgbClr val="E6DB74"/>
                </a:solidFill>
                <a:latin typeface="Menlo"/>
              </a:rPr>
              <a:t>QPushButton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&lt;/b&gt; widget'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btn</a:t>
            </a:r>
            <a:r>
              <a:rPr lang="fr-FR" sz="14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resize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btn</a:t>
            </a:r>
            <a:r>
              <a:rPr lang="fr-FR" sz="14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sizeHint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())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btn</a:t>
            </a:r>
            <a:r>
              <a:rPr lang="fr-FR" sz="14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move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400" dirty="0">
                <a:solidFill>
                  <a:srgbClr val="AE81FF"/>
                </a:solidFill>
                <a:latin typeface="Menlo"/>
              </a:rPr>
              <a:t>50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sz="1400" dirty="0">
                <a:solidFill>
                  <a:srgbClr val="AE81FF"/>
                </a:solidFill>
                <a:latin typeface="Menlo"/>
              </a:rPr>
              <a:t>50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)       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    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sz="1400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en-US" sz="14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F8F8F2"/>
                </a:solidFill>
                <a:latin typeface="Menlo"/>
              </a:rPr>
              <a:t>setGeometry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AE81FF"/>
                </a:solidFill>
                <a:latin typeface="Menlo"/>
              </a:rPr>
              <a:t>300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AE81FF"/>
                </a:solidFill>
                <a:latin typeface="Menlo"/>
              </a:rPr>
              <a:t>300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AE81FF"/>
                </a:solidFill>
                <a:latin typeface="Menlo"/>
              </a:rPr>
              <a:t>300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AE81FF"/>
                </a:solidFill>
                <a:latin typeface="Menlo"/>
              </a:rPr>
              <a:t>200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sz="14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setWindowTitle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400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sz="1400" dirty="0" err="1">
                <a:solidFill>
                  <a:srgbClr val="E6DB74"/>
                </a:solidFill>
                <a:latin typeface="Menlo"/>
              </a:rPr>
              <a:t>Tooltips</a:t>
            </a:r>
            <a:r>
              <a:rPr lang="fr-FR" sz="1400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)    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sz="14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show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3481342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OOP (suite 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sz="1800" dirty="0">
                <a:solidFill>
                  <a:srgbClr val="66D9EF"/>
                </a:solidFill>
                <a:latin typeface="Menlo"/>
              </a:rPr>
              <a:t>if</a:t>
            </a:r>
            <a:r>
              <a:rPr lang="fr-FR" sz="1800" dirty="0">
                <a:solidFill>
                  <a:srgbClr val="F8F8F2"/>
                </a:solidFill>
                <a:latin typeface="Menlo"/>
              </a:rPr>
              <a:t> __</a:t>
            </a:r>
            <a:r>
              <a:rPr lang="fr-FR" sz="1800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sz="1800" dirty="0">
                <a:solidFill>
                  <a:srgbClr val="F8F8F2"/>
                </a:solidFill>
                <a:latin typeface="Menlo"/>
              </a:rPr>
              <a:t>__ </a:t>
            </a:r>
            <a:r>
              <a:rPr lang="fr-FR" sz="1800" dirty="0">
                <a:solidFill>
                  <a:srgbClr val="F92672"/>
                </a:solidFill>
                <a:latin typeface="Menlo"/>
              </a:rPr>
              <a:t>==</a:t>
            </a:r>
            <a:r>
              <a:rPr lang="fr-FR" sz="18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800" dirty="0">
                <a:solidFill>
                  <a:srgbClr val="E6DB74"/>
                </a:solidFill>
                <a:latin typeface="Menlo"/>
              </a:rPr>
              <a:t>'__main__'</a:t>
            </a:r>
            <a:r>
              <a:rPr lang="fr-FR" sz="1800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457200" lvl="1" indent="0">
              <a:buNone/>
            </a:pPr>
            <a:r>
              <a:rPr lang="fr-FR" sz="1800" dirty="0">
                <a:solidFill>
                  <a:srgbClr val="F8F8F2"/>
                </a:solidFill>
                <a:latin typeface="Menlo"/>
              </a:rPr>
              <a:t>    </a:t>
            </a:r>
          </a:p>
          <a:p>
            <a:pPr marL="457200" lvl="1" indent="0">
              <a:buNone/>
            </a:pPr>
            <a:r>
              <a:rPr lang="fr-FR" sz="1800" dirty="0">
                <a:solidFill>
                  <a:srgbClr val="F8F8F2"/>
                </a:solidFill>
                <a:latin typeface="Menlo"/>
              </a:rPr>
              <a:t>    app </a:t>
            </a:r>
            <a:r>
              <a:rPr lang="fr-FR" sz="1800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sz="18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800" dirty="0" err="1">
                <a:solidFill>
                  <a:srgbClr val="F8F8F2"/>
                </a:solidFill>
                <a:latin typeface="Menlo"/>
              </a:rPr>
              <a:t>QApplication</a:t>
            </a:r>
            <a:r>
              <a:rPr lang="fr-FR" sz="18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800" dirty="0" err="1">
                <a:solidFill>
                  <a:srgbClr val="F8F8F2"/>
                </a:solidFill>
                <a:latin typeface="Menlo"/>
              </a:rPr>
              <a:t>sys</a:t>
            </a:r>
            <a:r>
              <a:rPr lang="fr-FR" sz="18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800" dirty="0" err="1">
                <a:solidFill>
                  <a:srgbClr val="F8F8F2"/>
                </a:solidFill>
                <a:latin typeface="Menlo"/>
              </a:rPr>
              <a:t>argv</a:t>
            </a:r>
            <a:r>
              <a:rPr lang="fr-FR" sz="18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sz="1800" dirty="0">
                <a:solidFill>
                  <a:srgbClr val="F8F8F2"/>
                </a:solidFill>
                <a:latin typeface="Menlo"/>
              </a:rPr>
              <a:t>    ex </a:t>
            </a:r>
            <a:r>
              <a:rPr lang="fr-FR" sz="1800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sz="1800" dirty="0">
                <a:solidFill>
                  <a:srgbClr val="F8F8F2"/>
                </a:solidFill>
                <a:latin typeface="Menlo"/>
              </a:rPr>
              <a:t> Example()</a:t>
            </a:r>
          </a:p>
          <a:p>
            <a:pPr marL="457200" lvl="1" indent="0">
              <a:buNone/>
            </a:pPr>
            <a:r>
              <a:rPr lang="fr-FR" sz="18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800" dirty="0" err="1">
                <a:solidFill>
                  <a:srgbClr val="F8F8F2"/>
                </a:solidFill>
                <a:latin typeface="Menlo"/>
              </a:rPr>
              <a:t>sys</a:t>
            </a:r>
            <a:r>
              <a:rPr lang="fr-FR" sz="18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800" dirty="0" err="1">
                <a:solidFill>
                  <a:srgbClr val="F8F8F2"/>
                </a:solidFill>
                <a:latin typeface="Menlo"/>
              </a:rPr>
              <a:t>exit</a:t>
            </a:r>
            <a:r>
              <a:rPr lang="fr-FR" sz="18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800" dirty="0" err="1">
                <a:solidFill>
                  <a:srgbClr val="F8F8F2"/>
                </a:solidFill>
                <a:latin typeface="Menlo"/>
              </a:rPr>
              <a:t>app</a:t>
            </a:r>
            <a:r>
              <a:rPr lang="fr-FR" sz="18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800" dirty="0" err="1">
                <a:solidFill>
                  <a:srgbClr val="F8F8F2"/>
                </a:solidFill>
                <a:latin typeface="Menlo"/>
              </a:rPr>
              <a:t>exec</a:t>
            </a:r>
            <a:r>
              <a:rPr lang="fr-FR" sz="1800" dirty="0">
                <a:solidFill>
                  <a:srgbClr val="F8F8F2"/>
                </a:solidFill>
                <a:latin typeface="Menlo"/>
              </a:rPr>
              <a:t>_())</a:t>
            </a:r>
          </a:p>
          <a:p>
            <a:pPr marL="914400" lvl="2" indent="0">
              <a:buNone/>
            </a:pPr>
            <a:endParaRPr lang="fr-FR" sz="1800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940299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591C56-8636-458D-8C2C-90C5533E948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Premier programme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855421-90E9-41E1-9937-3296BA4D4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(‘hello world!’)</a:t>
            </a:r>
          </a:p>
        </p:txBody>
      </p:sp>
    </p:spTree>
    <p:extLst>
      <p:ext uri="{BB962C8B-B14F-4D97-AF65-F5344CB8AC3E}">
        <p14:creationId xmlns:p14="http://schemas.microsoft.com/office/powerpoint/2010/main" val="185483069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r>
              <a:rPr lang="fr-FR" dirty="0"/>
              <a:t> –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button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qbtn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QPushButton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Quit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self)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qbtn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clicked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connect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QtCore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QCoreApplication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instance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quit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qbtn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resize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qbtn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sizeHint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qbtn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move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50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50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895623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r>
              <a:rPr lang="fr-FR" dirty="0"/>
              <a:t> –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button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qbtn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QPushButton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Quit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self)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qbtn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clicked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connect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QtCore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QCoreApplication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instance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quit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qbtn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resize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qbtn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sizeHint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qbtn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move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50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50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359719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r>
              <a:rPr lang="fr-FR" dirty="0"/>
              <a:t> – </a:t>
            </a:r>
            <a:r>
              <a:rPr lang="fr-FR" dirty="0" err="1"/>
              <a:t>Add</a:t>
            </a:r>
            <a:r>
              <a:rPr lang="fr-FR" dirty="0"/>
              <a:t> menu and </a:t>
            </a:r>
            <a:r>
              <a:rPr lang="fr-FR" dirty="0" err="1"/>
              <a:t>toolbar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 lnSpcReduction="10000"/>
          </a:bodyPr>
          <a:lstStyle/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exitAction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QAction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QIcon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'exit.png'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),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'&amp;Exit'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self)        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exitAction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setShortcut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Ctrl+Q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exitAction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setStatusTip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'Exit application'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exitAction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triggered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connect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qApp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quit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statusBar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menubar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menuBar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fileMenu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menubar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addMenu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'&amp;File'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fileMenu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addAction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exitAction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toolbar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addToolBar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'Exit’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toolbar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addAction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exitAction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192943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r>
              <a:rPr lang="fr-FR" dirty="0"/>
              <a:t> – </a:t>
            </a:r>
            <a:r>
              <a:rPr lang="fr-FR" dirty="0" err="1"/>
              <a:t>Add</a:t>
            </a:r>
            <a:r>
              <a:rPr lang="fr-FR" dirty="0"/>
              <a:t> menu and </a:t>
            </a:r>
            <a:r>
              <a:rPr lang="fr-FR" dirty="0" err="1"/>
              <a:t>toolbar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 lnSpcReduction="10000"/>
          </a:bodyPr>
          <a:lstStyle/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exitAction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QAction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QIcon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'exit.png'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),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'&amp;Exit'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self)        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exitAction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setShortcut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Ctrl+Q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exitAction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setStatusTip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'Exit application'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exitAction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triggered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connect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qApp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quit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statusBar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menubar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menuBar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fileMenu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menubar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addMenu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'&amp;File'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fileMenu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addAction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exitAction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toolbar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addToolBar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'Exit’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toolbar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addAction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exitAction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537052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r>
              <a:rPr lang="fr-FR" dirty="0"/>
              <a:t> – Le positionnement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5259198"/>
          </a:xfrm>
          <a:solidFill>
            <a:schemeClr val="accent1">
              <a:lumMod val="50000"/>
            </a:schemeClr>
          </a:solidFill>
        </p:spPr>
        <p:txBody>
          <a:bodyPr anchor="ctr">
            <a:normAutofit lnSpcReduction="10000"/>
          </a:bodyPr>
          <a:lstStyle/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Positionnement 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absolute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lbl1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QLabel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ZetCode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self)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lbl1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move(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15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Positionnement par box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hbox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QHBoxLayout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hbox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addStretch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hbox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addWidget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okButton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hbox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addWidget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cancelButton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Positionnement par grille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grid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QGridLayout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setLayout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grid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grid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addWidget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button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*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position)</a:t>
            </a:r>
          </a:p>
        </p:txBody>
      </p:sp>
    </p:spTree>
    <p:extLst>
      <p:ext uri="{BB962C8B-B14F-4D97-AF65-F5344CB8AC3E}">
        <p14:creationId xmlns:p14="http://schemas.microsoft.com/office/powerpoint/2010/main" val="36676333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r>
              <a:rPr lang="fr-FR" dirty="0"/>
              <a:t> – Le positionnement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5259198"/>
          </a:xfrm>
          <a:solidFill>
            <a:schemeClr val="accent1">
              <a:lumMod val="50000"/>
            </a:schemeClr>
          </a:solidFill>
        </p:spPr>
        <p:txBody>
          <a:bodyPr anchor="ctr">
            <a:normAutofit lnSpcReduction="10000"/>
          </a:bodyPr>
          <a:lstStyle/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Positionnement 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absolute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lbl1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QLabel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ZetCode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self)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lbl1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move(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15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Positionnement par box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hbox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QHBoxLayout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hbox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addStretch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hbox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addWidget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okButton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hbox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addWidget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cancelButton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Positionnement par grille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grid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QGridLayout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setLayout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grid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grid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addWidget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button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*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position)</a:t>
            </a:r>
          </a:p>
        </p:txBody>
      </p:sp>
    </p:spTree>
    <p:extLst>
      <p:ext uri="{BB962C8B-B14F-4D97-AF65-F5344CB8AC3E}">
        <p14:creationId xmlns:p14="http://schemas.microsoft.com/office/powerpoint/2010/main" val="228649368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r>
              <a:rPr lang="fr-FR" dirty="0"/>
              <a:t> – Les événements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keyPressEvent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(self, e):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if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e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key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QtCore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Qt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Key_Escape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close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btn1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clicked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connect(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buttonClicked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buttonClicked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(self):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sender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sender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statusBar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showMessage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sender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text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+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 was pressed'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407858582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r>
              <a:rPr lang="fr-FR" dirty="0"/>
              <a:t> – Les événements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keyPressEvent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(self, e):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if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e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key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QtCore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Qt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Key_Escape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close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btn1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clicked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connect(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buttonClicked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buttonClicked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(self):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sender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sender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statusBar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showMessage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sender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text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+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 was pressed'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7241980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r>
              <a:rPr lang="fr-FR" dirty="0"/>
              <a:t> – Les événements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class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Communicate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QtCore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QObject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closeApp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QtCore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pyqtSignal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 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initUI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(self): 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Communicate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c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closeApp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connect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close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mousePressEvent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(self,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event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closeApp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emit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09305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r>
              <a:rPr lang="fr-FR" dirty="0"/>
              <a:t> – Les événements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class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Communicate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QtCore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QObject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closeApp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QtCore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pyqtSignal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 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initUI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(self): 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Communicate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c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closeApp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connect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close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mousePressEvent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(self,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event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closeApp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emit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68797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591C56-8636-458D-8C2C-90C5533E948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Ajouter des commentaires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855421-90E9-41E1-9937-3296BA4D4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ceci est un commentaire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‘hello world!’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""" Ceci</a:t>
            </a:r>
          </a:p>
          <a:p>
            <a:pPr marL="0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est un commentaire</a:t>
            </a:r>
          </a:p>
          <a:p>
            <a:pPr marL="0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sur plusieurs ligne</a:t>
            </a:r>
          </a:p>
          <a:p>
            <a:pPr marL="0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-&gt; une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docstring</a:t>
            </a:r>
            <a:endParaRPr lang="fr-FR" dirty="0">
              <a:solidFill>
                <a:srgbClr val="E6DB74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"""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04763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BB0BE5-974D-4C25-8B87-26589AAE5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Initiation à Django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904CB2-54E7-4BFD-9CBF-9FDAA2F577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10738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BB0BE5-974D-4C25-8B87-26589AAE5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Initiation à </a:t>
            </a:r>
            <a:r>
              <a:rPr lang="fr-FR" dirty="0" err="1"/>
              <a:t>Flask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904CB2-54E7-4BFD-9CBF-9FDAA2F577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8895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795031-6C92-4DDE-B9EC-235A74FC99C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Hello world avec </a:t>
            </a:r>
            <a:r>
              <a:rPr lang="fr-FR" dirty="0" err="1"/>
              <a:t>Flask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7E3834-41E5-42B3-AA67-49C81168C1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88107" y="2586198"/>
            <a:ext cx="6660107" cy="234673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190440" tIns="95220" rIns="-190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 import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altLang="fr-FR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app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(__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__)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alt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app.route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("/")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hello():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return "Hello World!"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2740C47-E21C-4C31-83A5-2C77E1170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106" y="1803131"/>
            <a:ext cx="6660107" cy="50007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190440" tIns="95220" rIns="-190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72383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795031-6C92-4DDE-B9EC-235A74FC99C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Hello world avec </a:t>
            </a:r>
            <a:r>
              <a:rPr lang="fr-FR" dirty="0" err="1"/>
              <a:t>Flask</a:t>
            </a:r>
            <a:endParaRPr lang="fr-FR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2740C47-E21C-4C31-83A5-2C77E1170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106" y="1495355"/>
            <a:ext cx="6660107" cy="111562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190440" tIns="95220" rIns="-190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 FLASK_APP = main.py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set FLASK_DEBUG = 1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run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60083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795031-6C92-4DDE-B9EC-235A74FC99C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Hello world avec </a:t>
            </a:r>
            <a:r>
              <a:rPr lang="fr-FR" dirty="0" err="1"/>
              <a:t>Flask</a:t>
            </a:r>
            <a:endParaRPr lang="fr-FR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2740C47-E21C-4C31-83A5-2C77E1170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106" y="1803131"/>
            <a:ext cx="6660107" cy="50007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190440" tIns="95220" rIns="-190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Pip</a:t>
            </a:r>
            <a:r>
              <a:rPr lang="fr-FR" alt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install</a:t>
            </a:r>
            <a:r>
              <a:rPr lang="fr-FR" alt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>
                <a:solidFill>
                  <a:srgbClr val="000000"/>
                </a:solidFill>
                <a:latin typeface="Consolas" panose="020B0609020204030204" pitchFamily="49" charset="0"/>
              </a:rPr>
              <a:t>flask-sqlalchemy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30562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795031-6C92-4DDE-B9EC-235A74FC99C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A parte sur </a:t>
            </a:r>
            <a:r>
              <a:rPr lang="fr-FR" dirty="0" err="1"/>
              <a:t>pip</a:t>
            </a:r>
            <a:endParaRPr lang="fr-FR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2740C47-E21C-4C31-83A5-2C77E1170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106" y="1803131"/>
            <a:ext cx="6660107" cy="50007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190440" tIns="95220" rIns="-190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freeze &gt; requirements.txt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278EFA8-DAA1-4779-93A0-ECE930D23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106" y="2415650"/>
            <a:ext cx="6660107" cy="50007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190440" tIns="95220" rIns="-190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pip</a:t>
            </a:r>
            <a:r>
              <a:rPr lang="fr-FR" alt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install</a:t>
            </a:r>
            <a:r>
              <a:rPr lang="fr-FR" alt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–r requirements.txt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FC00BF4-1BD9-4807-BA6F-89CF50B5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105" y="3028169"/>
            <a:ext cx="6660107" cy="50007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190440" tIns="95220" rIns="-190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Virtualenv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94153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795031-6C92-4DDE-B9EC-235A74FC99C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Afficher une page web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C0FF4C3-1A04-43A6-A8DF-2708867C8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50" y="2677543"/>
            <a:ext cx="3289679" cy="328967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9153BE7-D16C-452A-AE57-B48203C0C7AE}"/>
              </a:ext>
            </a:extLst>
          </p:cNvPr>
          <p:cNvSpPr txBox="1"/>
          <p:nvPr/>
        </p:nvSpPr>
        <p:spPr>
          <a:xfrm>
            <a:off x="1364776" y="1965278"/>
            <a:ext cx="3139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5">
                    <a:lumMod val="75000"/>
                  </a:schemeClr>
                </a:solidFill>
              </a:rPr>
              <a:t>Coté client : Navigateur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DCC079CF-30A9-44FC-8D37-564A9867A4FF}"/>
              </a:ext>
            </a:extLst>
          </p:cNvPr>
          <p:cNvSpPr/>
          <p:nvPr/>
        </p:nvSpPr>
        <p:spPr>
          <a:xfrm>
            <a:off x="5418162" y="2797791"/>
            <a:ext cx="1760561" cy="92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92DEE772-CA5D-4129-9F03-F88B6A9F7EFD}"/>
              </a:ext>
            </a:extLst>
          </p:cNvPr>
          <p:cNvSpPr/>
          <p:nvPr/>
        </p:nvSpPr>
        <p:spPr>
          <a:xfrm rot="10800000">
            <a:off x="5418161" y="4088001"/>
            <a:ext cx="1760561" cy="92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12B8607-DB7B-45B9-BA65-4E5BA37256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57"/>
          <a:stretch/>
        </p:blipFill>
        <p:spPr>
          <a:xfrm>
            <a:off x="7687673" y="3226461"/>
            <a:ext cx="4107550" cy="1325564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B36E5C35-7A6B-43A4-99ED-599F600392CE}"/>
              </a:ext>
            </a:extLst>
          </p:cNvPr>
          <p:cNvSpPr txBox="1"/>
          <p:nvPr/>
        </p:nvSpPr>
        <p:spPr>
          <a:xfrm>
            <a:off x="8171671" y="1953283"/>
            <a:ext cx="3139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5">
                    <a:lumMod val="75000"/>
                  </a:schemeClr>
                </a:solidFill>
              </a:rPr>
              <a:t>Coté server : Backend</a:t>
            </a:r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09E20965-A8FF-4D4A-8DAD-5A9D31CCEF94}"/>
              </a:ext>
            </a:extLst>
          </p:cNvPr>
          <p:cNvSpPr/>
          <p:nvPr/>
        </p:nvSpPr>
        <p:spPr>
          <a:xfrm rot="10171444">
            <a:off x="11204813" y="4804012"/>
            <a:ext cx="464024" cy="64459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86734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Page HTML de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&lt;!DOCTYPE html&gt;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92672"/>
                </a:solidFill>
                <a:latin typeface="Menlo"/>
              </a:rPr>
              <a:t>&lt;html&gt;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&lt;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head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&gt;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&lt;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meta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charset</a:t>
            </a:r>
            <a:r>
              <a:rPr lang="fr-FR" dirty="0">
                <a:solidFill>
                  <a:srgbClr val="A6E22E"/>
                </a:solidFill>
                <a:latin typeface="Menlo"/>
              </a:rPr>
              <a:t>=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"utf-8"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/&gt;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&lt;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title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&gt;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Titre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&lt;/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title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&gt;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&lt;/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head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&gt;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&lt;body&gt;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&lt;h1&gt;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Hello tout le monde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&lt;/h1&gt;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&lt;/body&gt;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92672"/>
                </a:solidFill>
                <a:latin typeface="Menlo"/>
              </a:rPr>
              <a:t>&lt;/html&gt;</a:t>
            </a:r>
            <a:endParaRPr lang="fr-FR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47830438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Coté server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 err="1">
                <a:solidFill>
                  <a:srgbClr val="F92672"/>
                </a:solidFill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flask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Flask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render_template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app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Flask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(__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__)</a:t>
            </a:r>
          </a:p>
          <a:p>
            <a:pPr marL="0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A6E22E"/>
                </a:solidFill>
                <a:latin typeface="Menlo"/>
              </a:rPr>
              <a:t>@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app.route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'/'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hello_world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():</a:t>
            </a: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66D9EF"/>
                </a:solidFill>
                <a:latin typeface="Menlo"/>
              </a:rPr>
              <a:t>return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'Hello, World!'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A6E22E"/>
                </a:solidFill>
                <a:latin typeface="Menlo"/>
              </a:rPr>
              <a:t>@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app.route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'/base'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6E22E"/>
                </a:solidFill>
                <a:latin typeface="Menlo"/>
              </a:rPr>
              <a:t>hello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():</a:t>
            </a: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66D9EF"/>
                </a:solidFill>
                <a:latin typeface="Menlo"/>
              </a:rPr>
              <a:t>return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render_template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'base.html'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if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__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__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'__main__'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app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run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4606626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Formulaire : server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 err="1">
                <a:solidFill>
                  <a:srgbClr val="F92672"/>
                </a:solidFill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flask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Flask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render_template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app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Flask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(__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__)</a:t>
            </a:r>
          </a:p>
          <a:p>
            <a:pPr marL="0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…</a:t>
            </a:r>
          </a:p>
          <a:p>
            <a:pPr marL="0" indent="0">
              <a:buNone/>
            </a:pPr>
            <a:endParaRPr lang="en-US" dirty="0">
              <a:solidFill>
                <a:srgbClr val="A6E22E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6E22E"/>
                </a:solidFill>
                <a:latin typeface="Menlo"/>
              </a:rPr>
              <a:t>@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app.route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'/form'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methods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[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'POST'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pPr marL="0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form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():</a:t>
            </a:r>
          </a:p>
          <a:p>
            <a:pPr marL="0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request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form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get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'nom'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'valeur par défaut'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))</a:t>
            </a: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66D9EF"/>
                </a:solidFill>
                <a:latin typeface="Menlo"/>
              </a:rPr>
              <a:t>return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'Validé’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</a:p>
          <a:p>
            <a:pPr marL="0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…</a:t>
            </a:r>
          </a:p>
          <a:p>
            <a:pPr marL="0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if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__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__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'__main__'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app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run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3006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43545-8701-4286-9431-666795473AD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D5B59A-A4F0-4E2C-A3DC-8E9F62B13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 = 10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b = 11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(a + b)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01826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Formulaire :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&lt;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form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method</a:t>
            </a:r>
            <a:r>
              <a:rPr lang="fr-FR" dirty="0">
                <a:solidFill>
                  <a:srgbClr val="A6E22E"/>
                </a:solidFill>
                <a:latin typeface="Menlo"/>
              </a:rPr>
              <a:t>=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"post"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&gt;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nn-NO" dirty="0">
                <a:solidFill>
                  <a:srgbClr val="F8F8F2"/>
                </a:solidFill>
                <a:latin typeface="Menlo"/>
              </a:rPr>
              <a:t>    </a:t>
            </a:r>
            <a:r>
              <a:rPr lang="nn-NO" dirty="0">
                <a:solidFill>
                  <a:srgbClr val="F92672"/>
                </a:solidFill>
                <a:latin typeface="Menlo"/>
              </a:rPr>
              <a:t>&lt;label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 </a:t>
            </a:r>
            <a:r>
              <a:rPr lang="nn-NO" dirty="0">
                <a:solidFill>
                  <a:srgbClr val="A6E22E"/>
                </a:solidFill>
                <a:latin typeface="Menlo"/>
              </a:rPr>
              <a:t>for=</a:t>
            </a:r>
            <a:r>
              <a:rPr lang="nn-NO" dirty="0">
                <a:solidFill>
                  <a:srgbClr val="E6DB74"/>
                </a:solidFill>
                <a:latin typeface="Menlo"/>
              </a:rPr>
              <a:t>"nom"</a:t>
            </a:r>
            <a:r>
              <a:rPr lang="nn-NO" dirty="0">
                <a:solidFill>
                  <a:srgbClr val="F92672"/>
                </a:solidFill>
                <a:latin typeface="Menlo"/>
              </a:rPr>
              <a:t>&gt;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Mon nom</a:t>
            </a:r>
            <a:r>
              <a:rPr lang="nn-NO" dirty="0">
                <a:solidFill>
                  <a:srgbClr val="F92672"/>
                </a:solidFill>
                <a:latin typeface="Menlo"/>
              </a:rPr>
              <a:t>&lt;/label&gt;</a:t>
            </a:r>
            <a:endParaRPr lang="nn-NO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&lt;input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text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name</a:t>
            </a:r>
            <a:r>
              <a:rPr lang="fr-FR" dirty="0">
                <a:solidFill>
                  <a:srgbClr val="A6E22E"/>
                </a:solidFill>
                <a:latin typeface="Menlo"/>
              </a:rPr>
              <a:t>=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"nom"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&gt;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&lt;/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form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&gt;</a:t>
            </a:r>
            <a:endParaRPr lang="fr-FR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96253618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BB0BE5-974D-4C25-8B87-26589AAE5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Qualité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904CB2-54E7-4BFD-9CBF-9FDAA2F577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10609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La qualité ? Pour quoi ?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609966-91DF-499F-8FEB-22B1393F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Conformité aux exigences et aux attentes établies</a:t>
            </a:r>
          </a:p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Ensemble des actions permettant d'assurer la fiabilité, la maintenance et l'évolutivité du logiciel</a:t>
            </a:r>
          </a:p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Suivie par l'ensemble des mesures mises en place</a:t>
            </a:r>
          </a:p>
        </p:txBody>
      </p:sp>
    </p:spTree>
    <p:extLst>
      <p:ext uri="{BB962C8B-B14F-4D97-AF65-F5344CB8AC3E}">
        <p14:creationId xmlns:p14="http://schemas.microsoft.com/office/powerpoint/2010/main" val="89756687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La qualité ? Pour quoi ?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609966-91DF-499F-8FEB-22B1393F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les délais de livraison des logiciels sont rarement tenus, le dépassement de délai et de coût moyen est compris entre 50 et 70 %</a:t>
            </a:r>
          </a:p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la qualité du logiciel correspond rarement aux attentes, le logiciel ne correspond pas aux besoins, il consomme plus de moyens informatiques que prévu, et tombe en panne</a:t>
            </a:r>
          </a:p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les modifications effectuées après la livraison d'un logiciel coûtent cher, et sont à l'origine de nouveaux défauts.</a:t>
            </a:r>
          </a:p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il est rarement possible de réutiliser un logiciel existant pour en faire un nouveau produit de remplacement</a:t>
            </a:r>
          </a:p>
        </p:txBody>
      </p:sp>
    </p:spTree>
    <p:extLst>
      <p:ext uri="{BB962C8B-B14F-4D97-AF65-F5344CB8AC3E}">
        <p14:creationId xmlns:p14="http://schemas.microsoft.com/office/powerpoint/2010/main" val="55657083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La qualité ? Que faire ?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609966-91DF-499F-8FEB-22B1393F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Mise en place de tests unitaires</a:t>
            </a:r>
          </a:p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Mise en place de règles de programmation</a:t>
            </a:r>
          </a:p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Mise en place de métriques liées à l'analyse du code (couverture de code)</a:t>
            </a:r>
          </a:p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Mise en pratique et validation sur une plate-forme d'intégration continue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99F93CB-84F4-4965-B21B-11B639144B46}"/>
              </a:ext>
            </a:extLst>
          </p:cNvPr>
          <p:cNvSpPr txBox="1"/>
          <p:nvPr/>
        </p:nvSpPr>
        <p:spPr>
          <a:xfrm>
            <a:off x="2169994" y="5823020"/>
            <a:ext cx="7301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FF0000"/>
                </a:solidFill>
              </a:rPr>
              <a:t>De la documentation et des tests ! </a:t>
            </a:r>
          </a:p>
        </p:txBody>
      </p:sp>
    </p:spTree>
    <p:extLst>
      <p:ext uri="{BB962C8B-B14F-4D97-AF65-F5344CB8AC3E}">
        <p14:creationId xmlns:p14="http://schemas.microsoft.com/office/powerpoint/2010/main" val="349215535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personne, intérieur, canapé, fenêtre&#10;&#10;Description générée avec un niveau de confiance très élevé">
            <a:extLst>
              <a:ext uri="{FF2B5EF4-FFF2-40B4-BE49-F238E27FC236}">
                <a16:creationId xmlns:a16="http://schemas.microsoft.com/office/drawing/2014/main" id="{EFF9EC42-6A83-4D2B-B56A-E9D8C6221B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8" r="14367" b="-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rmAutofit/>
          </a:bodyPr>
          <a:lstStyle/>
          <a:p>
            <a:r>
              <a:rPr lang="fr-FR" dirty="0"/>
              <a:t>Documenter son code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609966-91DF-499F-8FEB-22B1393F9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fr-FR" sz="1800"/>
              <a:t>Informer de ce que fait le code</a:t>
            </a:r>
          </a:p>
          <a:p>
            <a:r>
              <a:rPr lang="fr-FR" sz="1800"/>
              <a:t>Informer pourquoi le code est écrit de cette manière</a:t>
            </a:r>
          </a:p>
          <a:p>
            <a:r>
              <a:rPr lang="fr-FR" sz="1800"/>
              <a:t>Informer sur le comportement du code (des fonctions, objets…)</a:t>
            </a:r>
          </a:p>
        </p:txBody>
      </p:sp>
    </p:spTree>
    <p:extLst>
      <p:ext uri="{BB962C8B-B14F-4D97-AF65-F5344CB8AC3E}">
        <p14:creationId xmlns:p14="http://schemas.microsoft.com/office/powerpoint/2010/main" val="175166567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commentaires pour la doc courte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5715E"/>
                </a:solidFill>
                <a:latin typeface="Menlo"/>
              </a:rPr>
              <a:t># x is set to 10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x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10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5715E"/>
                </a:solidFill>
                <a:latin typeface="Menlo"/>
              </a:rPr>
              <a:t># x is set to the last list element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x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ma_liste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-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75715E"/>
                </a:solidFill>
                <a:latin typeface="Menlo"/>
              </a:rPr>
              <a:t># account number is the last element of bank </a:t>
            </a:r>
            <a:r>
              <a:rPr lang="en-US" dirty="0" err="1">
                <a:solidFill>
                  <a:srgbClr val="75715E"/>
                </a:solidFill>
                <a:latin typeface="Menlo"/>
              </a:rPr>
              <a:t>infos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numero_compte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infos_bancaire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-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2675307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La </a:t>
            </a:r>
            <a:r>
              <a:rPr lang="fr-FR" dirty="0" err="1"/>
              <a:t>docstring</a:t>
            </a:r>
            <a:r>
              <a:rPr lang="fr-FR" dirty="0"/>
              <a:t> pour une description complète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add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(a, b):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 """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E6DB74"/>
                </a:solidFill>
                <a:latin typeface="Menlo"/>
              </a:rPr>
              <a:t>Adds two numbers and returns the result.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E6DB74"/>
                </a:solidFill>
                <a:latin typeface="Menlo"/>
              </a:rPr>
              <a:t>: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param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a: The first number to add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E6DB74"/>
                </a:solidFill>
                <a:latin typeface="Menlo"/>
              </a:rPr>
              <a:t>: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param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b: The second number to add</a:t>
            </a:r>
          </a:p>
          <a:p>
            <a:pPr marL="914400" lvl="2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:type a: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int</a:t>
            </a:r>
            <a:endParaRPr lang="fr-FR" dirty="0">
              <a:solidFill>
                <a:srgbClr val="E6DB74"/>
              </a:solidFill>
              <a:latin typeface="Menlo"/>
            </a:endParaRPr>
          </a:p>
          <a:p>
            <a:pPr marL="914400" lvl="2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:type b: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int</a:t>
            </a:r>
            <a:endParaRPr lang="fr-FR" dirty="0">
              <a:solidFill>
                <a:srgbClr val="E6DB74"/>
              </a:solidFill>
              <a:latin typeface="Menlo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E6DB74"/>
                </a:solidFill>
                <a:latin typeface="Menlo"/>
              </a:rPr>
              <a:t>:return: The result of the addition</a:t>
            </a:r>
          </a:p>
          <a:p>
            <a:pPr marL="914400" lvl="2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: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rtype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: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int</a:t>
            </a:r>
            <a:endParaRPr lang="fr-FR" dirty="0">
              <a:solidFill>
                <a:srgbClr val="E6DB74"/>
              </a:solidFill>
              <a:latin typeface="Menlo"/>
            </a:endParaRPr>
          </a:p>
          <a:p>
            <a:pPr marL="914400" lvl="2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..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seealso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::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sub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(), div(),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mul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()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E6DB74"/>
                </a:solidFill>
                <a:latin typeface="Menlo"/>
              </a:rPr>
              <a:t>.. warnings:: This is a 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completly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useless function. Use it only in a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E6DB74"/>
                </a:solidFill>
                <a:latin typeface="Menlo"/>
              </a:rPr>
              <a:t>tutorial unless you want to look like a fool.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"""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return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a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275962475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tests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609966-91DF-499F-8FEB-22B1393F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Montrer que le code fonctionne</a:t>
            </a:r>
          </a:p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Montrer que le code répond aux attentes</a:t>
            </a:r>
          </a:p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Illustrer l'usage du code</a:t>
            </a:r>
          </a:p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Montrer que le code fonctionne toujours</a:t>
            </a:r>
          </a:p>
        </p:txBody>
      </p:sp>
    </p:spTree>
    <p:extLst>
      <p:ext uri="{BB962C8B-B14F-4D97-AF65-F5344CB8AC3E}">
        <p14:creationId xmlns:p14="http://schemas.microsoft.com/office/powerpoint/2010/main" val="301123449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test dans la </a:t>
            </a:r>
            <a:r>
              <a:rPr lang="fr-FR" dirty="0" err="1"/>
              <a:t>docstring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add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(a, b):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"""</a:t>
            </a:r>
          </a:p>
          <a:p>
            <a:pPr marL="914400" lvl="2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:Example:</a:t>
            </a:r>
          </a:p>
          <a:p>
            <a:pPr marL="914400" lvl="2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&gt;&gt;&gt;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add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(1, 1)</a:t>
            </a:r>
          </a:p>
          <a:p>
            <a:pPr marL="914400" lvl="2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2</a:t>
            </a:r>
          </a:p>
          <a:p>
            <a:pPr marL="914400" lvl="2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&gt;&gt;&gt;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add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(2.1, 3.4)</a:t>
            </a:r>
          </a:p>
          <a:p>
            <a:pPr marL="914400" lvl="2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5.5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"""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return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a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b</a:t>
            </a:r>
          </a:p>
          <a:p>
            <a:pPr marL="0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if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__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__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"__main__"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doctest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doctest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testmod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34265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43545-8701-4286-9431-666795473AD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Convention de nommage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D5B59A-A4F0-4E2C-A3DC-8E9F62B13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Menlo"/>
              </a:rPr>
              <a:t>ma_variable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4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Menlo"/>
              </a:rPr>
              <a:t>MA_CONSTANTE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'toto'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class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MaClass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Menlo"/>
              </a:rPr>
              <a:t>:</a:t>
            </a:r>
          </a:p>
          <a:p>
            <a:pPr marL="0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	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pass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69722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tests unitaires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609966-91DF-499F-8FEB-22B1393F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Un test unitaire doit tester une fonctionnalité et une seule</a:t>
            </a:r>
          </a:p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Un test unitaire doit être indépendant et isolé du système</a:t>
            </a:r>
          </a:p>
        </p:txBody>
      </p:sp>
    </p:spTree>
    <p:extLst>
      <p:ext uri="{BB962C8B-B14F-4D97-AF65-F5344CB8AC3E}">
        <p14:creationId xmlns:p14="http://schemas.microsoft.com/office/powerpoint/2010/main" val="144207060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test unitaire avec </a:t>
            </a:r>
            <a:r>
              <a:rPr lang="fr-FR" dirty="0" err="1"/>
              <a:t>unitTest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unittest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92672"/>
                </a:solidFill>
                <a:latin typeface="Menlo"/>
              </a:rPr>
              <a:t>from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training.poo.bank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bank</a:t>
            </a:r>
          </a:p>
          <a:p>
            <a:pPr marL="0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class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TestDeposit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unittest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TestCase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setUp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(self):</a:t>
            </a:r>
          </a:p>
          <a:p>
            <a:pPr marL="914400" lvl="2" indent="0">
              <a:buNone/>
            </a:pPr>
            <a:r>
              <a:rPr lang="en-US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account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bank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BankAccount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'012345'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500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testBasicDeposit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(self):</a:t>
            </a:r>
          </a:p>
          <a:p>
            <a:pPr marL="914400" lvl="2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account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deposit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100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914400" lvl="2" indent="0">
              <a:buNone/>
            </a:pPr>
            <a:r>
              <a:rPr lang="en-US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assertEqual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600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account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balance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tearDown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(self):</a:t>
            </a:r>
          </a:p>
          <a:p>
            <a:pPr marL="914400" lvl="2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del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account</a:t>
            </a:r>
            <a:endParaRPr lang="fr-FR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64105824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Unitest</a:t>
            </a:r>
            <a:r>
              <a:rPr lang="fr-FR" dirty="0"/>
              <a:t> assertions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609966-91DF-499F-8FEB-22B1393F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77500" lnSpcReduction="20000"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assertEqual</a:t>
            </a:r>
            <a:r>
              <a:rPr lang="pt-BR" dirty="0"/>
              <a:t>(a, b) -&gt; a == b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assertNotEqual</a:t>
            </a:r>
            <a:r>
              <a:rPr lang="pt-BR" dirty="0"/>
              <a:t>(a, b) -&gt; a != b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assertTrue</a:t>
            </a:r>
            <a:r>
              <a:rPr lang="en-US" dirty="0"/>
              <a:t>(x) -&gt; x is True</a:t>
            </a:r>
          </a:p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assertFalse</a:t>
            </a:r>
            <a:r>
              <a:rPr lang="fr-FR" dirty="0"/>
              <a:t>(x) -&gt; x </a:t>
            </a:r>
            <a:r>
              <a:rPr lang="fr-FR" dirty="0" err="1"/>
              <a:t>is</a:t>
            </a:r>
            <a:r>
              <a:rPr lang="fr-FR" dirty="0"/>
              <a:t> False</a:t>
            </a:r>
          </a:p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assertIs</a:t>
            </a:r>
            <a:r>
              <a:rPr lang="fr-FR" dirty="0"/>
              <a:t>(a, b) -&gt; a </a:t>
            </a:r>
            <a:r>
              <a:rPr lang="fr-FR" dirty="0" err="1"/>
              <a:t>is</a:t>
            </a:r>
            <a:r>
              <a:rPr lang="fr-FR" dirty="0"/>
              <a:t> b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assertIsNot</a:t>
            </a:r>
            <a:r>
              <a:rPr lang="en-US" dirty="0"/>
              <a:t>(a, b) -&gt; a is not b</a:t>
            </a:r>
          </a:p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assertIsNone</a:t>
            </a:r>
            <a:r>
              <a:rPr lang="fr-FR" dirty="0"/>
              <a:t>(x) -&gt; x </a:t>
            </a:r>
            <a:r>
              <a:rPr lang="fr-FR" dirty="0" err="1"/>
              <a:t>is</a:t>
            </a:r>
            <a:r>
              <a:rPr lang="fr-FR" dirty="0"/>
              <a:t> None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assertIsNotNone</a:t>
            </a:r>
            <a:r>
              <a:rPr lang="en-US" dirty="0"/>
              <a:t>(x) -&gt; x is not None</a:t>
            </a:r>
          </a:p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assertIn</a:t>
            </a:r>
            <a:r>
              <a:rPr lang="it-IT" dirty="0"/>
              <a:t>(a, b) -&gt; a in b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assertNotIn</a:t>
            </a:r>
            <a:r>
              <a:rPr lang="en-US" dirty="0"/>
              <a:t>(a, b) -&gt; a not in b</a:t>
            </a:r>
          </a:p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assertIsInstance</a:t>
            </a:r>
            <a:r>
              <a:rPr lang="fr-FR" dirty="0"/>
              <a:t>(a, b) -&gt; </a:t>
            </a:r>
            <a:r>
              <a:rPr lang="fr-FR" dirty="0" err="1"/>
              <a:t>isinstance</a:t>
            </a:r>
            <a:r>
              <a:rPr lang="fr-FR" dirty="0"/>
              <a:t>(a, b)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assertNotIsInstance</a:t>
            </a:r>
            <a:r>
              <a:rPr lang="en-US" dirty="0"/>
              <a:t>(a, b) -&gt; not </a:t>
            </a:r>
            <a:r>
              <a:rPr lang="en-US" dirty="0" err="1"/>
              <a:t>isinstance</a:t>
            </a:r>
            <a:r>
              <a:rPr lang="en-US" dirty="0"/>
              <a:t>(a, b)</a:t>
            </a:r>
          </a:p>
        </p:txBody>
      </p:sp>
    </p:spTree>
    <p:extLst>
      <p:ext uri="{BB962C8B-B14F-4D97-AF65-F5344CB8AC3E}">
        <p14:creationId xmlns:p14="http://schemas.microsoft.com/office/powerpoint/2010/main" val="328422826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Unittest</a:t>
            </a:r>
            <a:r>
              <a:rPr lang="fr-FR" dirty="0"/>
              <a:t> les Exception vérifiée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A62A7FB0-B5C9-45D5-9094-FBA09789D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class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TestDeposit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unittest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TestCase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sz="2800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sz="28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2800" dirty="0" err="1">
                <a:solidFill>
                  <a:srgbClr val="A6E22E"/>
                </a:solidFill>
                <a:latin typeface="Menlo"/>
              </a:rPr>
              <a:t>testNegativeDeposit</a:t>
            </a:r>
            <a:r>
              <a:rPr lang="fr-FR" sz="2800" dirty="0">
                <a:solidFill>
                  <a:srgbClr val="F8F8F2"/>
                </a:solidFill>
                <a:latin typeface="Menlo"/>
              </a:rPr>
              <a:t>(self):</a:t>
            </a:r>
          </a:p>
          <a:p>
            <a:pPr marL="914400" lvl="2" indent="0">
              <a:buNone/>
            </a:pPr>
            <a:r>
              <a:rPr lang="fr-FR" sz="2800" dirty="0" err="1">
                <a:solidFill>
                  <a:srgbClr val="66D9EF"/>
                </a:solidFill>
                <a:latin typeface="Menlo"/>
              </a:rPr>
              <a:t>with</a:t>
            </a:r>
            <a:r>
              <a:rPr lang="fr-FR" sz="28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2800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sz="28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2800" dirty="0" err="1">
                <a:solidFill>
                  <a:srgbClr val="F8F8F2"/>
                </a:solidFill>
                <a:latin typeface="Menlo"/>
              </a:rPr>
              <a:t>assertRaises</a:t>
            </a:r>
            <a:r>
              <a:rPr lang="fr-FR" sz="28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2800" dirty="0" err="1">
                <a:solidFill>
                  <a:srgbClr val="A6E22E"/>
                </a:solidFill>
                <a:latin typeface="Menlo"/>
              </a:rPr>
              <a:t>ValueError</a:t>
            </a:r>
            <a:r>
              <a:rPr lang="fr-FR" sz="2800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1371600" lvl="3" indent="0">
              <a:buNone/>
            </a:pPr>
            <a:r>
              <a:rPr lang="fr-FR" sz="2800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sz="28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2800" dirty="0" err="1">
                <a:solidFill>
                  <a:srgbClr val="F8F8F2"/>
                </a:solidFill>
                <a:latin typeface="Menlo"/>
              </a:rPr>
              <a:t>account</a:t>
            </a:r>
            <a:r>
              <a:rPr lang="fr-FR" sz="28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2800" dirty="0" err="1">
                <a:solidFill>
                  <a:srgbClr val="F8F8F2"/>
                </a:solidFill>
                <a:latin typeface="Menlo"/>
              </a:rPr>
              <a:t>deposit</a:t>
            </a:r>
            <a:r>
              <a:rPr lang="fr-FR" sz="28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2800" dirty="0">
                <a:solidFill>
                  <a:srgbClr val="F92672"/>
                </a:solidFill>
                <a:latin typeface="Menlo"/>
              </a:rPr>
              <a:t>-</a:t>
            </a:r>
            <a:r>
              <a:rPr lang="fr-FR" sz="2800" dirty="0">
                <a:solidFill>
                  <a:srgbClr val="AE81FF"/>
                </a:solidFill>
                <a:latin typeface="Menlo"/>
              </a:rPr>
              <a:t>10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898262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Pour aller plus loin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609966-91DF-499F-8FEB-22B1393F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 err="1"/>
              <a:t>TestSuite</a:t>
            </a:r>
            <a:r>
              <a:rPr lang="en-US" dirty="0"/>
              <a:t> (aggregation)</a:t>
            </a:r>
          </a:p>
          <a:p>
            <a:r>
              <a:rPr lang="en-US" dirty="0"/>
              <a:t>coverage run -m </a:t>
            </a:r>
            <a:r>
              <a:rPr lang="en-US" dirty="0" err="1"/>
              <a:t>tests.montest</a:t>
            </a:r>
            <a:r>
              <a:rPr lang="en-US" dirty="0"/>
              <a:t> (pour tester la couverture de test)</a:t>
            </a:r>
          </a:p>
          <a:p>
            <a:r>
              <a:rPr lang="fr-FR" dirty="0"/>
              <a:t>python –m pdb monfichier.py (le débugger)</a:t>
            </a:r>
          </a:p>
          <a:p>
            <a:r>
              <a:rPr lang="fr-FR" dirty="0" err="1"/>
              <a:t>PyLint</a:t>
            </a:r>
            <a:r>
              <a:rPr lang="fr-FR" dirty="0"/>
              <a:t> le linter</a:t>
            </a:r>
          </a:p>
          <a:p>
            <a:r>
              <a:rPr lang="fr-FR" dirty="0" err="1"/>
              <a:t>cProfile</a:t>
            </a:r>
            <a:r>
              <a:rPr lang="fr-FR" dirty="0"/>
              <a:t> : </a:t>
            </a:r>
            <a:r>
              <a:rPr lang="en-US" dirty="0"/>
              <a:t>python -m </a:t>
            </a:r>
            <a:r>
              <a:rPr lang="en-US" dirty="0" err="1"/>
              <a:t>cProfile</a:t>
            </a:r>
            <a:r>
              <a:rPr lang="en-US" dirty="0"/>
              <a:t> -s </a:t>
            </a:r>
            <a:r>
              <a:rPr lang="en-US" dirty="0" err="1"/>
              <a:t>cumtime</a:t>
            </a:r>
            <a:r>
              <a:rPr lang="en-US" dirty="0"/>
              <a:t> mon_script.py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968C1F8-C715-4F22-9235-B9C9440DA719}"/>
              </a:ext>
            </a:extLst>
          </p:cNvPr>
          <p:cNvSpPr txBox="1"/>
          <p:nvPr/>
        </p:nvSpPr>
        <p:spPr>
          <a:xfrm>
            <a:off x="3643952" y="6291618"/>
            <a:ext cx="3358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Testons ces outils sur notre code !</a:t>
            </a:r>
          </a:p>
        </p:txBody>
      </p:sp>
    </p:spTree>
    <p:extLst>
      <p:ext uri="{BB962C8B-B14F-4D97-AF65-F5344CB8AC3E}">
        <p14:creationId xmlns:p14="http://schemas.microsoft.com/office/powerpoint/2010/main" val="325238218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Pour aller plus loin : </a:t>
            </a:r>
            <a:br>
              <a:rPr lang="fr-FR" dirty="0"/>
            </a:br>
            <a:r>
              <a:rPr lang="fr-FR" dirty="0"/>
              <a:t>les commande du débugger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609966-91DF-499F-8FEB-22B1393F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fr-FR" dirty="0"/>
              <a:t>l : (</a:t>
            </a:r>
            <a:r>
              <a:rPr lang="fr-FR" dirty="0" err="1"/>
              <a:t>list</a:t>
            </a:r>
            <a:r>
              <a:rPr lang="fr-FR" dirty="0"/>
              <a:t>) liste quelques lignes de code avant et après</a:t>
            </a:r>
          </a:p>
          <a:p>
            <a:r>
              <a:rPr lang="fr-FR" dirty="0"/>
              <a:t>n : (</a:t>
            </a:r>
            <a:r>
              <a:rPr lang="fr-FR" dirty="0" err="1"/>
              <a:t>next</a:t>
            </a:r>
            <a:r>
              <a:rPr lang="fr-FR" dirty="0"/>
              <a:t>) exécute ligne suivante</a:t>
            </a:r>
          </a:p>
          <a:p>
            <a:r>
              <a:rPr lang="fr-FR" dirty="0"/>
              <a:t>s : (</a:t>
            </a:r>
            <a:r>
              <a:rPr lang="fr-FR" dirty="0" err="1"/>
              <a:t>step</a:t>
            </a:r>
            <a:r>
              <a:rPr lang="fr-FR" dirty="0"/>
              <a:t> in) entre dans la fonction</a:t>
            </a:r>
          </a:p>
          <a:p>
            <a:r>
              <a:rPr lang="fr-FR" dirty="0"/>
              <a:t>r : (return) sort de la fonction</a:t>
            </a:r>
          </a:p>
          <a:p>
            <a:r>
              <a:rPr lang="fr-FR" dirty="0" err="1"/>
              <a:t>unt</a:t>
            </a:r>
            <a:r>
              <a:rPr lang="fr-FR" dirty="0"/>
              <a:t> : (</a:t>
            </a:r>
            <a:r>
              <a:rPr lang="fr-FR" dirty="0" err="1"/>
              <a:t>until</a:t>
            </a:r>
            <a:r>
              <a:rPr lang="fr-FR" dirty="0"/>
              <a:t>) si dernière ligne boucle, reprend jusqu'à l'exécution boucle</a:t>
            </a:r>
          </a:p>
          <a:p>
            <a:r>
              <a:rPr lang="fr-FR" dirty="0"/>
              <a:t>q : (</a:t>
            </a:r>
            <a:r>
              <a:rPr lang="fr-FR" dirty="0" err="1"/>
              <a:t>quit</a:t>
            </a:r>
            <a:r>
              <a:rPr lang="fr-FR" dirty="0"/>
              <a:t>) </a:t>
            </a:r>
            <a:r>
              <a:rPr lang="fr-FR" dirty="0" err="1"/>
              <a:t>quite</a:t>
            </a:r>
            <a:r>
              <a:rPr lang="fr-FR" dirty="0"/>
              <a:t> brutalement le programme</a:t>
            </a:r>
          </a:p>
          <a:p>
            <a:r>
              <a:rPr lang="fr-FR" dirty="0"/>
              <a:t>c : (continue) reprend l'exécution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20013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Pour aller plus loin : </a:t>
            </a:r>
            <a:br>
              <a:rPr lang="fr-FR" dirty="0"/>
            </a:br>
            <a:r>
              <a:rPr lang="fr-FR" dirty="0"/>
              <a:t>utiliser </a:t>
            </a:r>
            <a:r>
              <a:rPr lang="fr-FR" dirty="0" err="1"/>
              <a:t>coverage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609966-91DF-499F-8FEB-22B1393F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$ coverage run my_program.py arg1 arg2</a:t>
            </a:r>
          </a:p>
          <a:p>
            <a:pPr marL="0" indent="0">
              <a:buNone/>
            </a:pPr>
            <a:r>
              <a:rPr lang="en-US" dirty="0"/>
              <a:t>$ coverage run --source=dir1,dir2 my_program.py arg1 arg2</a:t>
            </a:r>
          </a:p>
          <a:p>
            <a:pPr marL="0" indent="0">
              <a:buNone/>
            </a:pPr>
            <a:r>
              <a:rPr lang="en-US" dirty="0"/>
              <a:t>$ coverage report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Name      </a:t>
            </a:r>
            <a:r>
              <a:rPr lang="en-US" dirty="0" err="1"/>
              <a:t>Stmts</a:t>
            </a:r>
            <a:r>
              <a:rPr lang="en-US" dirty="0"/>
              <a:t>   Miss  Cover</a:t>
            </a:r>
          </a:p>
          <a:p>
            <a:pPr marL="0" indent="0">
              <a:buNone/>
            </a:pPr>
            <a:r>
              <a:rPr lang="en-US" dirty="0"/>
              <a:t>-----------------------------</a:t>
            </a:r>
          </a:p>
          <a:p>
            <a:pPr marL="0" indent="0">
              <a:buNone/>
            </a:pPr>
            <a:r>
              <a:rPr lang="en-US" dirty="0"/>
              <a:t>test.py      15      0   100%</a:t>
            </a:r>
          </a:p>
        </p:txBody>
      </p:sp>
    </p:spTree>
    <p:extLst>
      <p:ext uri="{BB962C8B-B14F-4D97-AF65-F5344CB8AC3E}">
        <p14:creationId xmlns:p14="http://schemas.microsoft.com/office/powerpoint/2010/main" val="42897454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Pour aller plus loin : </a:t>
            </a:r>
            <a:br>
              <a:rPr lang="fr-FR" dirty="0"/>
            </a:br>
            <a:r>
              <a:rPr lang="fr-FR" dirty="0"/>
              <a:t>utiliser </a:t>
            </a:r>
            <a:r>
              <a:rPr lang="fr-FR" dirty="0" err="1"/>
              <a:t>PyLint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609966-91DF-499F-8FEB-22B1393F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pylint</a:t>
            </a:r>
            <a:r>
              <a:rPr lang="en-US" dirty="0"/>
              <a:t> test.py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No config file found, using default configuration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************* Module test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C:  1, 0: Missing module docstring (missing-docstring)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C:  1, 0: Invalid constant name "ma_variable1" (invalid-name)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Global evaluation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-----------------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Your code has been rated at 3.33/10</a:t>
            </a:r>
          </a:p>
        </p:txBody>
      </p:sp>
    </p:spTree>
    <p:extLst>
      <p:ext uri="{BB962C8B-B14F-4D97-AF65-F5344CB8AC3E}">
        <p14:creationId xmlns:p14="http://schemas.microsoft.com/office/powerpoint/2010/main" val="393250046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Pour aller plus loin : </a:t>
            </a:r>
            <a:br>
              <a:rPr lang="fr-FR" dirty="0"/>
            </a:br>
            <a:r>
              <a:rPr lang="fr-FR" dirty="0" err="1"/>
              <a:t>cProfile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609966-91DF-499F-8FEB-22B1393F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python -m </a:t>
            </a:r>
            <a:r>
              <a:rPr lang="en-US" dirty="0" err="1"/>
              <a:t>cProfile</a:t>
            </a:r>
            <a:r>
              <a:rPr lang="en-US" dirty="0"/>
              <a:t> -o profilage.txt test.py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Ordered by: standard name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ncalls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tottime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percall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cumtime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percall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filename:lineno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(function)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      1    0.000    0.000    0.000    0.000 &lt;string&gt;:1(&lt;module&gt;)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      1    0.000    0.000    0.000    0.000 {method 'disable' of '_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lsprof.Profiler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' objects}</a:t>
            </a:r>
          </a:p>
        </p:txBody>
      </p:sp>
    </p:spTree>
    <p:extLst>
      <p:ext uri="{BB962C8B-B14F-4D97-AF65-F5344CB8AC3E}">
        <p14:creationId xmlns:p14="http://schemas.microsoft.com/office/powerpoint/2010/main" val="56390219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La TDD : Test Driven </a:t>
            </a:r>
            <a:r>
              <a:rPr lang="fr-FR" dirty="0" err="1"/>
              <a:t>Developement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609966-91DF-499F-8FEB-22B1393F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Commencer par faire les </a:t>
            </a:r>
            <a:r>
              <a:rPr lang="en-US" dirty="0" err="1"/>
              <a:t>cas</a:t>
            </a:r>
            <a:r>
              <a:rPr lang="en-US" dirty="0"/>
              <a:t> </a:t>
            </a:r>
            <a:r>
              <a:rPr lang="en-US" dirty="0" err="1"/>
              <a:t>d’usage</a:t>
            </a:r>
            <a:r>
              <a:rPr lang="en-US" dirty="0"/>
              <a:t> (</a:t>
            </a:r>
            <a:r>
              <a:rPr lang="en-US" dirty="0" err="1"/>
              <a:t>cf</a:t>
            </a:r>
            <a:r>
              <a:rPr lang="en-US" dirty="0"/>
              <a:t> UML)</a:t>
            </a:r>
          </a:p>
          <a:p>
            <a:r>
              <a:rPr lang="en-US" dirty="0"/>
              <a:t>On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déduit</a:t>
            </a:r>
            <a:r>
              <a:rPr lang="en-US" dirty="0"/>
              <a:t> les </a:t>
            </a:r>
            <a:r>
              <a:rPr lang="en-US" dirty="0" err="1"/>
              <a:t>cas</a:t>
            </a:r>
            <a:r>
              <a:rPr lang="en-US" dirty="0"/>
              <a:t> de test</a:t>
            </a:r>
          </a:p>
          <a:p>
            <a:r>
              <a:rPr lang="en-US" dirty="0" err="1"/>
              <a:t>Développer</a:t>
            </a:r>
            <a:r>
              <a:rPr lang="en-US" dirty="0"/>
              <a:t> les test</a:t>
            </a:r>
          </a:p>
          <a:p>
            <a:r>
              <a:rPr lang="en-US" dirty="0" err="1"/>
              <a:t>Développer</a:t>
            </a:r>
            <a:r>
              <a:rPr lang="en-US" dirty="0"/>
              <a:t> la </a:t>
            </a:r>
            <a:r>
              <a:rPr lang="en-US" dirty="0" err="1"/>
              <a:t>fonctionnalité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-&gt; Oblige à </a:t>
            </a:r>
            <a:r>
              <a:rPr lang="en-US" dirty="0" err="1"/>
              <a:t>prévenir</a:t>
            </a:r>
            <a:r>
              <a:rPr lang="en-US" dirty="0"/>
              <a:t> les bugs </a:t>
            </a:r>
            <a:r>
              <a:rPr lang="en-US" dirty="0" err="1"/>
              <a:t>liés</a:t>
            </a:r>
            <a:r>
              <a:rPr lang="en-US" dirty="0"/>
              <a:t> aux </a:t>
            </a:r>
            <a:r>
              <a:rPr lang="en-US" dirty="0" err="1"/>
              <a:t>cas</a:t>
            </a:r>
            <a:r>
              <a:rPr lang="en-US" dirty="0"/>
              <a:t> </a:t>
            </a:r>
            <a:r>
              <a:rPr lang="en-US" dirty="0" err="1"/>
              <a:t>particuliers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 : La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voiture</a:t>
            </a:r>
            <a:r>
              <a:rPr lang="en-US" dirty="0"/>
              <a:t> ! </a:t>
            </a:r>
          </a:p>
        </p:txBody>
      </p:sp>
    </p:spTree>
    <p:extLst>
      <p:ext uri="{BB962C8B-B14F-4D97-AF65-F5344CB8AC3E}">
        <p14:creationId xmlns:p14="http://schemas.microsoft.com/office/powerpoint/2010/main" val="1680713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1ADD0-443D-4D80-8E1E-CBB08BD626C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types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EB60BC-581C-4F7B-B708-A35C84B972E7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rmAutofit lnSpcReduction="10000"/>
          </a:bodyPr>
          <a:lstStyle/>
          <a:p>
            <a:r>
              <a:rPr lang="fr-FR" dirty="0"/>
              <a:t>Int (1, 2, 3 …)</a:t>
            </a:r>
          </a:p>
          <a:p>
            <a:r>
              <a:rPr lang="fr-FR" dirty="0" err="1"/>
              <a:t>Float</a:t>
            </a:r>
            <a:r>
              <a:rPr lang="fr-FR" dirty="0"/>
              <a:t> (1.2, 3.14 …)</a:t>
            </a:r>
          </a:p>
          <a:p>
            <a:r>
              <a:rPr lang="fr-FR" dirty="0" err="1"/>
              <a:t>Complex</a:t>
            </a:r>
            <a:r>
              <a:rPr lang="fr-FR" dirty="0"/>
              <a:t> (1+2i, 2+2i …)</a:t>
            </a:r>
          </a:p>
          <a:p>
            <a:r>
              <a:rPr lang="fr-FR" dirty="0" err="1"/>
              <a:t>Bool</a:t>
            </a:r>
            <a:r>
              <a:rPr lang="fr-FR" dirty="0"/>
              <a:t> (</a:t>
            </a:r>
            <a:r>
              <a:rPr lang="fr-FR" dirty="0" err="1"/>
              <a:t>True</a:t>
            </a:r>
            <a:r>
              <a:rPr lang="fr-FR" dirty="0"/>
              <a:t> or False)</a:t>
            </a:r>
          </a:p>
          <a:p>
            <a:endParaRPr lang="fr-FR" dirty="0"/>
          </a:p>
          <a:p>
            <a:r>
              <a:rPr lang="fr-FR" dirty="0"/>
              <a:t>Chaine de caractères ('10’, "10")</a:t>
            </a:r>
          </a:p>
          <a:p>
            <a:r>
              <a:rPr lang="fr-FR" dirty="0"/>
              <a:t>List : </a:t>
            </a:r>
            <a:r>
              <a:rPr lang="fr-FR" dirty="0" err="1"/>
              <a:t>ie</a:t>
            </a:r>
            <a:r>
              <a:rPr lang="fr-FR" dirty="0"/>
              <a:t> [1,2,3,4]</a:t>
            </a:r>
          </a:p>
          <a:p>
            <a:r>
              <a:rPr lang="fr-FR" dirty="0"/>
              <a:t>Tuple : </a:t>
            </a:r>
            <a:r>
              <a:rPr lang="fr-FR" dirty="0" err="1"/>
              <a:t>ie</a:t>
            </a:r>
            <a:r>
              <a:rPr lang="fr-FR" dirty="0"/>
              <a:t> (2,2)</a:t>
            </a:r>
          </a:p>
          <a:p>
            <a:r>
              <a:rPr lang="fr-FR" dirty="0" err="1"/>
              <a:t>Dictionary</a:t>
            </a:r>
            <a:r>
              <a:rPr lang="fr-FR" dirty="0"/>
              <a:t> : {‘nom’ : ‘BOLNET’, ‘</a:t>
            </a:r>
            <a:r>
              <a:rPr lang="fr-FR" dirty="0" err="1"/>
              <a:t>prenom</a:t>
            </a:r>
            <a:r>
              <a:rPr lang="fr-FR" dirty="0"/>
              <a:t>’ : ‘Mickael’}</a:t>
            </a:r>
          </a:p>
        </p:txBody>
      </p:sp>
    </p:spTree>
    <p:extLst>
      <p:ext uri="{BB962C8B-B14F-4D97-AF65-F5344CB8AC3E}">
        <p14:creationId xmlns:p14="http://schemas.microsoft.com/office/powerpoint/2010/main" val="219205845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BB0BE5-974D-4C25-8B87-26589AAE5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Python / C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904CB2-54E7-4BFD-9CBF-9FDAA2F577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4204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CTypes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609966-91DF-499F-8FEB-22B1393F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 err="1"/>
              <a:t>Appeler</a:t>
            </a:r>
            <a:r>
              <a:rPr lang="en-US" dirty="0"/>
              <a:t> </a:t>
            </a:r>
            <a:r>
              <a:rPr lang="en-US" dirty="0" err="1"/>
              <a:t>depuis</a:t>
            </a:r>
            <a:r>
              <a:rPr lang="en-US" dirty="0"/>
              <a:t> python des “shared libraries” </a:t>
            </a:r>
          </a:p>
          <a:p>
            <a:r>
              <a:rPr lang="en-US" dirty="0" err="1"/>
              <a:t>Récupérer</a:t>
            </a:r>
            <a:r>
              <a:rPr lang="en-US" dirty="0"/>
              <a:t> les types C </a:t>
            </a:r>
            <a:r>
              <a:rPr lang="en-US" dirty="0" err="1"/>
              <a:t>en</a:t>
            </a:r>
            <a:r>
              <a:rPr lang="en-US" dirty="0"/>
              <a:t> python</a:t>
            </a:r>
          </a:p>
          <a:p>
            <a:r>
              <a:rPr lang="en-US" dirty="0" err="1"/>
              <a:t>c_bool</a:t>
            </a:r>
            <a:r>
              <a:rPr lang="en-US" dirty="0"/>
              <a:t> , </a:t>
            </a:r>
            <a:r>
              <a:rPr lang="en-US" dirty="0" err="1"/>
              <a:t>c_char</a:t>
            </a:r>
            <a:r>
              <a:rPr lang="en-US" dirty="0"/>
              <a:t>, </a:t>
            </a:r>
            <a:r>
              <a:rPr lang="en-US" dirty="0" err="1"/>
              <a:t>c_int</a:t>
            </a:r>
            <a:r>
              <a:rPr lang="en-US" dirty="0"/>
              <a:t>, </a:t>
            </a:r>
            <a:r>
              <a:rPr lang="en-US" dirty="0" err="1"/>
              <a:t>c_float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3914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Chargement du C en python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1C395A0-A796-4D46-9ED6-26704B1E8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dirty="0" err="1">
                <a:solidFill>
                  <a:srgbClr val="F92672"/>
                </a:solidFill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ctypes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*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windll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kernel32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F8F8F2"/>
                </a:solidFill>
                <a:latin typeface="Menlo"/>
              </a:rPr>
              <a:t>libc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CDLL(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"libc.so.6"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8F8F2"/>
                </a:solidFill>
                <a:latin typeface="Menlo"/>
              </a:rPr>
              <a:t>libc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printf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"Hello, %s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\n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"World!"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i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c_int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42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934905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Chargement du Python en C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1C395A0-A796-4D46-9ED6-26704B1E8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9427"/>
            <a:ext cx="10515600" cy="1032113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6E22E"/>
                </a:solidFill>
                <a:latin typeface="Menlo"/>
              </a:rPr>
              <a:t>coucou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(arg):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66D9EF"/>
                </a:solidFill>
                <a:latin typeface="Menlo"/>
              </a:rPr>
              <a:t>return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arg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upper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 !!!'</a:t>
            </a:r>
            <a:endParaRPr lang="fr-FR" dirty="0">
              <a:solidFill>
                <a:srgbClr val="F8F8F2"/>
              </a:solidFill>
              <a:latin typeface="Menlo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00BA84-C68E-4648-A1D9-68D5DE09E001}"/>
              </a:ext>
            </a:extLst>
          </p:cNvPr>
          <p:cNvSpPr txBox="1"/>
          <p:nvPr/>
        </p:nvSpPr>
        <p:spPr>
          <a:xfrm>
            <a:off x="833651" y="1840763"/>
            <a:ext cx="1030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gcc</a:t>
            </a:r>
            <a:r>
              <a:rPr lang="fr-FR" dirty="0"/>
              <a:t> -I/</a:t>
            </a:r>
            <a:r>
              <a:rPr lang="fr-FR" dirty="0" err="1"/>
              <a:t>usr</a:t>
            </a:r>
            <a:r>
              <a:rPr lang="fr-FR" dirty="0"/>
              <a:t>/</a:t>
            </a:r>
            <a:r>
              <a:rPr lang="fr-FR" dirty="0" err="1"/>
              <a:t>include</a:t>
            </a:r>
            <a:r>
              <a:rPr lang="fr-FR" dirty="0"/>
              <a:t>/python2.7 </a:t>
            </a:r>
            <a:r>
              <a:rPr lang="fr-FR" dirty="0" err="1"/>
              <a:t>prog.c</a:t>
            </a:r>
            <a:r>
              <a:rPr lang="fr-FR" dirty="0"/>
              <a:t> -lpython2.7 -o prog -Wall  &amp;&amp; ./prog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EB416CB-737D-4F51-8C40-92201F9741C3}"/>
              </a:ext>
            </a:extLst>
          </p:cNvPr>
          <p:cNvSpPr txBox="1">
            <a:spLocks/>
          </p:cNvSpPr>
          <p:nvPr/>
        </p:nvSpPr>
        <p:spPr>
          <a:xfrm>
            <a:off x="833651" y="3807725"/>
            <a:ext cx="10515600" cy="26851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include</a:t>
            </a:r>
            <a:r>
              <a:rPr lang="fr-FR" dirty="0">
                <a:solidFill>
                  <a:srgbClr val="75715E"/>
                </a:solidFill>
                <a:latin typeface="Menlo"/>
              </a:rPr>
              <a:t> &lt;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Python.h</a:t>
            </a:r>
            <a:r>
              <a:rPr lang="fr-FR" dirty="0">
                <a:solidFill>
                  <a:srgbClr val="75715E"/>
                </a:solidFill>
                <a:latin typeface="Menlo"/>
              </a:rPr>
              <a:t>&gt;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6E22E"/>
                </a:solidFill>
                <a:latin typeface="Menlo"/>
              </a:rPr>
              <a:t>main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() {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PyObject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*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retour,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*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module,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*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fonction,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*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arguments;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66D9EF"/>
                </a:solidFill>
                <a:latin typeface="Menlo"/>
              </a:rPr>
              <a:t>char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*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result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;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Py_Initialize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();   </a:t>
            </a:r>
          </a:p>
        </p:txBody>
      </p:sp>
    </p:spTree>
    <p:extLst>
      <p:ext uri="{BB962C8B-B14F-4D97-AF65-F5344CB8AC3E}">
        <p14:creationId xmlns:p14="http://schemas.microsoft.com/office/powerpoint/2010/main" val="103486806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Chargement du C en python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1C395A0-A796-4D46-9ED6-26704B1E8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PySys_SetPath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"."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module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PyImport_ImportModule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"test.py"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); 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fonction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PyObject_GetAttrString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(module,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"coucou"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    arguments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Py_BuildValue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"(s)"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"Hello guys"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 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75715E"/>
                </a:solidFill>
                <a:latin typeface="Menlo"/>
              </a:rPr>
              <a:t>// Appeler la fonction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retour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PyEval_CallObject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(fonction, arguments);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75715E"/>
                </a:solidFill>
                <a:latin typeface="Menlo"/>
              </a:rPr>
              <a:t>// Conversion du 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PyObject</a:t>
            </a:r>
            <a:r>
              <a:rPr lang="fr-FR" dirty="0">
                <a:solidFill>
                  <a:srgbClr val="75715E"/>
                </a:solidFill>
                <a:latin typeface="Menlo"/>
              </a:rPr>
              <a:t> obtenu en string C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PyArg_Parse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(retour,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"s"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&amp;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result);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printf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"Retour: %s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\n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result);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Py_Finalize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(); 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66D9EF"/>
                </a:solidFill>
                <a:latin typeface="Menlo"/>
              </a:rPr>
              <a:t>return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;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591920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Pyrex ou </a:t>
            </a:r>
            <a:r>
              <a:rPr lang="fr-FR" dirty="0" err="1"/>
              <a:t>Cython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1C395A0-A796-4D46-9ED6-26704B1E8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9427"/>
            <a:ext cx="10515600" cy="1032113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rgbClr val="66D9EF"/>
                </a:solidFill>
                <a:latin typeface="Menlo"/>
              </a:rPr>
              <a:t>def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say_hello_to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(name):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"Hello %s!"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%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00BA84-C68E-4648-A1D9-68D5DE09E001}"/>
              </a:ext>
            </a:extLst>
          </p:cNvPr>
          <p:cNvSpPr txBox="1"/>
          <p:nvPr/>
        </p:nvSpPr>
        <p:spPr>
          <a:xfrm>
            <a:off x="833651" y="1787857"/>
            <a:ext cx="384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setup.py </a:t>
            </a:r>
            <a:r>
              <a:rPr lang="en-US" dirty="0" err="1"/>
              <a:t>build_ext</a:t>
            </a:r>
            <a:r>
              <a:rPr lang="en-US" dirty="0"/>
              <a:t> --</a:t>
            </a:r>
            <a:r>
              <a:rPr lang="en-US" dirty="0" err="1"/>
              <a:t>inplace</a:t>
            </a:r>
            <a:endParaRPr lang="en-US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EB416CB-737D-4F51-8C40-92201F9741C3}"/>
              </a:ext>
            </a:extLst>
          </p:cNvPr>
          <p:cNvSpPr txBox="1">
            <a:spLocks/>
          </p:cNvSpPr>
          <p:nvPr/>
        </p:nvSpPr>
        <p:spPr>
          <a:xfrm>
            <a:off x="833651" y="3807725"/>
            <a:ext cx="10515600" cy="26851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solidFill>
                  <a:srgbClr val="F92672"/>
                </a:solidFill>
                <a:latin typeface="Menlo"/>
              </a:rPr>
              <a:t>from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distutils.core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setup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92672"/>
                </a:solidFill>
                <a:latin typeface="Menlo"/>
              </a:rPr>
              <a:t>from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Cython.Build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cythonize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setup(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'Hello world app'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ext_modules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cythonize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hello.pyx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9DDBE7-03BF-4DCB-A057-A73058061642}"/>
              </a:ext>
            </a:extLst>
          </p:cNvPr>
          <p:cNvSpPr txBox="1"/>
          <p:nvPr/>
        </p:nvSpPr>
        <p:spPr>
          <a:xfrm>
            <a:off x="6091451" y="1743594"/>
            <a:ext cx="384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cythonize</a:t>
            </a:r>
            <a:r>
              <a:rPr lang="en-US" dirty="0"/>
              <a:t> -a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module.pyx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65466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5C4E6-E50D-4E2B-86FD-46940B06BA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Récapitulatif / erreurs fréquentes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5291B2-B9B0-4AD9-A2E6-35B109D70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Encapsulation: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accent1"/>
                </a:solidFill>
              </a:rPr>
              <a:t>class</a:t>
            </a:r>
            <a:r>
              <a:rPr lang="fr-FR" sz="2000" dirty="0"/>
              <a:t> </a:t>
            </a:r>
            <a:r>
              <a:rPr lang="fr-FR" sz="2000" dirty="0" err="1"/>
              <a:t>MaClasse</a:t>
            </a:r>
            <a:r>
              <a:rPr lang="fr-FR" sz="2000" dirty="0"/>
              <a:t>:</a:t>
            </a:r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err="1">
                <a:solidFill>
                  <a:schemeClr val="accent1"/>
                </a:solidFill>
              </a:rPr>
              <a:t>def</a:t>
            </a:r>
            <a:r>
              <a:rPr lang="fr-FR" sz="2000" dirty="0"/>
              <a:t> __init__(</a:t>
            </a:r>
            <a:r>
              <a:rPr lang="fr-FR" sz="2000" dirty="0">
                <a:solidFill>
                  <a:schemeClr val="accent6"/>
                </a:solidFill>
              </a:rPr>
              <a:t>self</a:t>
            </a:r>
            <a:r>
              <a:rPr lang="fr-FR" sz="2000" dirty="0"/>
              <a:t>, </a:t>
            </a:r>
            <a:r>
              <a:rPr lang="fr-FR" sz="2000" dirty="0" err="1"/>
              <a:t>mon_attribut</a:t>
            </a:r>
            <a:r>
              <a:rPr lang="fr-FR" sz="2000" dirty="0"/>
              <a:t>):</a:t>
            </a:r>
          </a:p>
          <a:p>
            <a:pPr marL="0" indent="0">
              <a:buNone/>
            </a:pPr>
            <a:r>
              <a:rPr lang="fr-FR" sz="2000" dirty="0"/>
              <a:t>		</a:t>
            </a:r>
            <a:r>
              <a:rPr lang="fr-FR" sz="2000" dirty="0">
                <a:solidFill>
                  <a:schemeClr val="accent6"/>
                </a:solidFill>
              </a:rPr>
              <a:t>self</a:t>
            </a:r>
            <a:r>
              <a:rPr lang="fr-FR" sz="2000" dirty="0"/>
              <a:t>._</a:t>
            </a:r>
            <a:r>
              <a:rPr lang="fr-FR" sz="2000" dirty="0" err="1"/>
              <a:t>mon_attribut</a:t>
            </a:r>
            <a:r>
              <a:rPr lang="fr-FR" sz="2000" dirty="0"/>
              <a:t> = </a:t>
            </a:r>
            <a:r>
              <a:rPr lang="fr-FR" sz="2000" dirty="0" err="1"/>
              <a:t>mon_attribut</a:t>
            </a:r>
            <a:r>
              <a:rPr lang="fr-FR" sz="2000" dirty="0"/>
              <a:t>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#self._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mon_attribut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/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mon_attribut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err="1">
                <a:solidFill>
                  <a:schemeClr val="accent1"/>
                </a:solidFill>
              </a:rPr>
              <a:t>def</a:t>
            </a:r>
            <a:r>
              <a:rPr lang="fr-FR" sz="2000" dirty="0"/>
              <a:t> </a:t>
            </a:r>
            <a:r>
              <a:rPr lang="fr-FR" sz="2000" dirty="0" err="1"/>
              <a:t>ma_methode</a:t>
            </a:r>
            <a:r>
              <a:rPr lang="fr-FR" sz="2000" dirty="0"/>
              <a:t>(</a:t>
            </a:r>
            <a:r>
              <a:rPr lang="fr-FR" sz="2000" dirty="0">
                <a:solidFill>
                  <a:schemeClr val="accent6"/>
                </a:solidFill>
              </a:rPr>
              <a:t>self</a:t>
            </a:r>
            <a:r>
              <a:rPr lang="fr-FR" sz="2000" dirty="0"/>
              <a:t>):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#pas besoin d’avoir attribut en paramètre. IL EST DÉJÀ DANS self !</a:t>
            </a:r>
          </a:p>
          <a:p>
            <a:pPr marL="0" indent="0">
              <a:buNone/>
            </a:pPr>
            <a:r>
              <a:rPr lang="fr-FR" sz="2000" dirty="0"/>
              <a:t>		</a:t>
            </a:r>
            <a:r>
              <a:rPr lang="fr-FR" sz="2000" dirty="0">
                <a:solidFill>
                  <a:schemeClr val="accent6"/>
                </a:solidFill>
              </a:rPr>
              <a:t>self</a:t>
            </a:r>
            <a:r>
              <a:rPr lang="fr-FR" sz="2000" dirty="0"/>
              <a:t>._</a:t>
            </a:r>
            <a:r>
              <a:rPr lang="fr-FR" sz="2000" dirty="0" err="1"/>
              <a:t>mon_attribut</a:t>
            </a:r>
            <a:r>
              <a:rPr lang="fr-FR" sz="2000" dirty="0"/>
              <a:t> += 1</a:t>
            </a:r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err="1">
                <a:solidFill>
                  <a:schemeClr val="accent1"/>
                </a:solidFill>
              </a:rPr>
              <a:t>def</a:t>
            </a:r>
            <a:r>
              <a:rPr lang="fr-FR" sz="2000" dirty="0"/>
              <a:t> </a:t>
            </a:r>
            <a:r>
              <a:rPr lang="fr-FR" sz="2000" dirty="0" err="1"/>
              <a:t>get_attribut</a:t>
            </a:r>
            <a:r>
              <a:rPr lang="fr-FR" sz="2000" dirty="0"/>
              <a:t>(</a:t>
            </a:r>
            <a:r>
              <a:rPr lang="fr-FR" sz="2000" dirty="0">
                <a:solidFill>
                  <a:schemeClr val="accent6"/>
                </a:solidFill>
              </a:rPr>
              <a:t>self</a:t>
            </a:r>
            <a:r>
              <a:rPr lang="fr-FR" sz="2000" dirty="0"/>
              <a:t>):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#retourne la valeur de l’attribut mais ne permet pas de le modifier</a:t>
            </a:r>
          </a:p>
          <a:p>
            <a:pPr marL="0" indent="0">
              <a:buNone/>
            </a:pPr>
            <a:r>
              <a:rPr lang="fr-FR" sz="2000" dirty="0"/>
              <a:t>		</a:t>
            </a:r>
            <a:r>
              <a:rPr lang="fr-FR" sz="2000" dirty="0">
                <a:solidFill>
                  <a:srgbClr val="FF0000"/>
                </a:solidFill>
              </a:rPr>
              <a:t>return</a:t>
            </a:r>
            <a:r>
              <a:rPr lang="fr-FR" sz="2000" dirty="0"/>
              <a:t> </a:t>
            </a:r>
            <a:r>
              <a:rPr lang="fr-FR" sz="2000" dirty="0">
                <a:solidFill>
                  <a:schemeClr val="accent6"/>
                </a:solidFill>
              </a:rPr>
              <a:t>self</a:t>
            </a:r>
            <a:r>
              <a:rPr lang="fr-FR" sz="2000" dirty="0"/>
              <a:t>._</a:t>
            </a:r>
            <a:r>
              <a:rPr lang="fr-FR" sz="2000" dirty="0" err="1"/>
              <a:t>mon_attribut</a:t>
            </a:r>
            <a:endParaRPr lang="fr-FR" sz="2000" dirty="0"/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err="1">
                <a:solidFill>
                  <a:schemeClr val="accent1"/>
                </a:solidFill>
              </a:rPr>
              <a:t>def</a:t>
            </a:r>
            <a:r>
              <a:rPr lang="fr-FR" sz="2000" dirty="0"/>
              <a:t> </a:t>
            </a:r>
            <a:r>
              <a:rPr lang="fr-FR" sz="2000" dirty="0" err="1"/>
              <a:t>set_attribut</a:t>
            </a:r>
            <a:r>
              <a:rPr lang="fr-FR" sz="2000" dirty="0"/>
              <a:t>(</a:t>
            </a:r>
            <a:r>
              <a:rPr lang="fr-FR" sz="2000" dirty="0">
                <a:solidFill>
                  <a:schemeClr val="accent6"/>
                </a:solidFill>
              </a:rPr>
              <a:t>self</a:t>
            </a:r>
            <a:r>
              <a:rPr lang="fr-FR" sz="2000" dirty="0"/>
              <a:t>, value):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#change le contenu de mon attribut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fr-FR" sz="2000" dirty="0">
                <a:solidFill>
                  <a:schemeClr val="accent6"/>
                </a:solidFill>
              </a:rPr>
              <a:t>self</a:t>
            </a:r>
            <a:r>
              <a:rPr lang="fr-FR" sz="2000" dirty="0"/>
              <a:t>._</a:t>
            </a:r>
            <a:r>
              <a:rPr lang="fr-FR" sz="2000" dirty="0" err="1"/>
              <a:t>mon_attribut</a:t>
            </a:r>
            <a:r>
              <a:rPr lang="fr-FR" sz="2000" dirty="0"/>
              <a:t> = value</a:t>
            </a:r>
          </a:p>
        </p:txBody>
      </p:sp>
    </p:spTree>
    <p:extLst>
      <p:ext uri="{BB962C8B-B14F-4D97-AF65-F5344CB8AC3E}">
        <p14:creationId xmlns:p14="http://schemas.microsoft.com/office/powerpoint/2010/main" val="277067445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70B453-D41D-4FAC-B502-D6B860F82BD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Introduction à Bokeh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5BF033-0C63-431B-959F-4219AD22D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891337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BB0BE5-974D-4C25-8B87-26589AAE5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Pandas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904CB2-54E7-4BFD-9CBF-9FDAA2F577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Python Data </a:t>
            </a:r>
            <a:r>
              <a:rPr lang="fr-FR" dirty="0" err="1"/>
              <a:t>Analysis</a:t>
            </a:r>
            <a:r>
              <a:rPr lang="fr-FR" dirty="0"/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195648150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5C4E6-E50D-4E2B-86FD-46940B06BA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5291B2-B9B0-4AD9-A2E6-35B109D70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>
                <a:solidFill>
                  <a:schemeClr val="accent5"/>
                </a:solidFill>
              </a:rPr>
              <a:t>Series</a:t>
            </a:r>
            <a:r>
              <a:rPr lang="fr-FR" dirty="0"/>
              <a:t> et </a:t>
            </a:r>
            <a:r>
              <a:rPr lang="fr-FR" dirty="0" err="1">
                <a:solidFill>
                  <a:schemeClr val="accent5"/>
                </a:solidFill>
              </a:rPr>
              <a:t>DataFrame</a:t>
            </a:r>
            <a:endParaRPr lang="fr-FR" dirty="0">
              <a:solidFill>
                <a:schemeClr val="accent5"/>
              </a:solidFill>
            </a:endParaRPr>
          </a:p>
          <a:p>
            <a:pPr lvl="1"/>
            <a:r>
              <a:rPr lang="fr-FR" dirty="0" err="1"/>
              <a:t>Series</a:t>
            </a:r>
            <a:r>
              <a:rPr lang="fr-FR" dirty="0"/>
              <a:t> : représentation d’une série temporelle</a:t>
            </a:r>
          </a:p>
          <a:p>
            <a:pPr lvl="1"/>
            <a:r>
              <a:rPr lang="fr-FR" dirty="0" err="1"/>
              <a:t>DataFrame</a:t>
            </a:r>
            <a:r>
              <a:rPr lang="fr-FR" dirty="0"/>
              <a:t> : table d’une base de données</a:t>
            </a:r>
          </a:p>
          <a:p>
            <a:r>
              <a:rPr lang="fr-FR" dirty="0"/>
              <a:t>Manipulation</a:t>
            </a:r>
          </a:p>
          <a:p>
            <a:pPr lvl="1"/>
            <a:r>
              <a:rPr lang="fr-FR" dirty="0"/>
              <a:t>Gestion des </a:t>
            </a:r>
            <a:r>
              <a:rPr lang="fr-FR" dirty="0" err="1"/>
              <a:t>outliers</a:t>
            </a:r>
            <a:endParaRPr lang="fr-FR" dirty="0"/>
          </a:p>
          <a:p>
            <a:pPr lvl="1"/>
            <a:r>
              <a:rPr lang="fr-FR" dirty="0" err="1"/>
              <a:t>Slicing</a:t>
            </a:r>
            <a:r>
              <a:rPr lang="fr-FR" dirty="0"/>
              <a:t>, </a:t>
            </a:r>
            <a:r>
              <a:rPr lang="fr-FR" dirty="0" err="1"/>
              <a:t>Indexing</a:t>
            </a:r>
            <a:r>
              <a:rPr lang="fr-FR" dirty="0"/>
              <a:t>, </a:t>
            </a:r>
            <a:r>
              <a:rPr lang="fr-FR" dirty="0" err="1"/>
              <a:t>Reshaping</a:t>
            </a:r>
            <a:endParaRPr lang="fr-FR" dirty="0"/>
          </a:p>
          <a:p>
            <a:pPr lvl="1"/>
            <a:r>
              <a:rPr lang="fr-FR" dirty="0"/>
              <a:t>Group by, </a:t>
            </a:r>
            <a:r>
              <a:rPr lang="fr-FR" dirty="0" err="1"/>
              <a:t>merging</a:t>
            </a:r>
            <a:r>
              <a:rPr lang="fr-FR" dirty="0"/>
              <a:t>, </a:t>
            </a:r>
            <a:r>
              <a:rPr lang="fr-FR" dirty="0" err="1"/>
              <a:t>joining</a:t>
            </a:r>
            <a:endParaRPr lang="fr-FR" dirty="0"/>
          </a:p>
          <a:p>
            <a:r>
              <a:rPr lang="fr-FR" dirty="0"/>
              <a:t>Statistiques pour les séries temporelles</a:t>
            </a:r>
          </a:p>
          <a:p>
            <a:r>
              <a:rPr lang="fr-FR" dirty="0"/>
              <a:t>Optimisé par du C ou du </a:t>
            </a:r>
            <a:r>
              <a:rPr lang="fr-FR" dirty="0" err="1"/>
              <a:t>Cython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1543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E5A9BD-EAC3-4AAE-BDD3-D2A29468481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Opérations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D5C387D-660A-4DC7-8BD9-AB6D6A53A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103058"/>
              </p:ext>
            </p:extLst>
          </p:nvPr>
        </p:nvGraphicFramePr>
        <p:xfrm>
          <a:off x="1405718" y="1690688"/>
          <a:ext cx="9471548" cy="45736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35774">
                  <a:extLst>
                    <a:ext uri="{9D8B030D-6E8A-4147-A177-3AD203B41FA5}">
                      <a16:colId xmlns:a16="http://schemas.microsoft.com/office/drawing/2014/main" val="3333796880"/>
                    </a:ext>
                  </a:extLst>
                </a:gridCol>
                <a:gridCol w="4735774">
                  <a:extLst>
                    <a:ext uri="{9D8B030D-6E8A-4147-A177-3AD203B41FA5}">
                      <a16:colId xmlns:a16="http://schemas.microsoft.com/office/drawing/2014/main" val="2141383189"/>
                    </a:ext>
                  </a:extLst>
                </a:gridCol>
              </a:tblGrid>
              <a:tr h="508181">
                <a:tc>
                  <a:txBody>
                    <a:bodyPr/>
                    <a:lstStyle/>
                    <a:p>
                      <a:pPr marL="1206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x + y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Addition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4015289960"/>
                  </a:ext>
                </a:extLst>
              </a:tr>
              <a:tr h="508181">
                <a:tc>
                  <a:txBody>
                    <a:bodyPr/>
                    <a:lstStyle/>
                    <a:p>
                      <a:pPr marL="571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x - y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Soustraction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4271639713"/>
                  </a:ext>
                </a:extLst>
              </a:tr>
              <a:tr h="508181">
                <a:tc>
                  <a:txBody>
                    <a:bodyPr/>
                    <a:lstStyle/>
                    <a:p>
                      <a:pPr marL="1270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x * y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381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Multiplication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849344868"/>
                  </a:ext>
                </a:extLst>
              </a:tr>
              <a:tr h="508181">
                <a:tc>
                  <a:txBody>
                    <a:bodyPr/>
                    <a:lstStyle/>
                    <a:p>
                      <a:pPr marL="6350" marR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x / y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1143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Division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510061047"/>
                  </a:ext>
                </a:extLst>
              </a:tr>
              <a:tr h="508181">
                <a:tc>
                  <a:txBody>
                    <a:bodyPr/>
                    <a:lstStyle/>
                    <a:p>
                      <a:pPr marL="825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x // y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317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Division entière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4173489582"/>
                  </a:ext>
                </a:extLst>
              </a:tr>
              <a:tr h="508181"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x % y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Reste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098390680"/>
                  </a:ext>
                </a:extLst>
              </a:tr>
              <a:tr h="508181">
                <a:tc>
                  <a:txBody>
                    <a:bodyPr/>
                    <a:lstStyle/>
                    <a:p>
                      <a:pPr marL="6350" marR="190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-x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1143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Opposé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030817195"/>
                  </a:ext>
                </a:extLst>
              </a:tr>
              <a:tr h="508181">
                <a:tc>
                  <a:txBody>
                    <a:bodyPr/>
                    <a:lstStyle/>
                    <a:p>
                      <a:pPr marL="508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+x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>
                          <a:effectLst/>
                        </a:rPr>
                        <a:t> 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2094981420"/>
                  </a:ext>
                </a:extLst>
              </a:tr>
              <a:tr h="508181">
                <a:tc>
                  <a:txBody>
                    <a:bodyPr/>
                    <a:lstStyle/>
                    <a:p>
                      <a:pPr marL="1143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x ** y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Puissance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4008197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329236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5C4E6-E50D-4E2B-86FD-46940B06BA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DataFrame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9FF2423-B63D-4FB0-85E8-B93356725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B568A73-C271-463C-9EA7-B7061EB45242}"/>
              </a:ext>
            </a:extLst>
          </p:cNvPr>
          <p:cNvSpPr txBox="1">
            <a:spLocks/>
          </p:cNvSpPr>
          <p:nvPr/>
        </p:nvSpPr>
        <p:spPr>
          <a:xfrm>
            <a:off x="838200" y="1598802"/>
            <a:ext cx="10515600" cy="489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pandas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as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pd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it-IT" dirty="0">
                <a:solidFill>
                  <a:srgbClr val="F8F8F2"/>
                </a:solidFill>
                <a:latin typeface="Menlo"/>
              </a:rPr>
              <a:t>data 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=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{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"state"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: [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"Ohio"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, 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"Ohio"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, 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"Ohio"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"Nevada"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"Nevada"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E6DB74"/>
                </a:solidFill>
                <a:latin typeface="Menlo"/>
              </a:rPr>
              <a:t>"year"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[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2000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2001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2002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2001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2002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],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"pop"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 [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1.5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1.7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3.6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2.4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2.9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]}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frame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pd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DataFrame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(data)</a:t>
            </a:r>
          </a:p>
        </p:txBody>
      </p:sp>
    </p:spTree>
    <p:extLst>
      <p:ext uri="{BB962C8B-B14F-4D97-AF65-F5344CB8AC3E}">
        <p14:creationId xmlns:p14="http://schemas.microsoft.com/office/powerpoint/2010/main" val="81625972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5C4E6-E50D-4E2B-86FD-46940B06BA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DataFrame</a:t>
            </a:r>
            <a:r>
              <a:rPr lang="fr-FR" dirty="0"/>
              <a:t> : </a:t>
            </a:r>
            <a:r>
              <a:rPr lang="fr-FR" dirty="0" err="1"/>
              <a:t>fancy</a:t>
            </a:r>
            <a:r>
              <a:rPr lang="fr-FR" dirty="0"/>
              <a:t> </a:t>
            </a:r>
            <a:r>
              <a:rPr lang="fr-FR" dirty="0" err="1"/>
              <a:t>indexing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9FF2423-B63D-4FB0-85E8-B93356725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B568A73-C271-463C-9EA7-B7061EB45242}"/>
              </a:ext>
            </a:extLst>
          </p:cNvPr>
          <p:cNvSpPr txBox="1">
            <a:spLocks/>
          </p:cNvSpPr>
          <p:nvPr/>
        </p:nvSpPr>
        <p:spPr>
          <a:xfrm>
            <a:off x="838200" y="1598802"/>
            <a:ext cx="10515600" cy="489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ordre des colonnes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F8F8F2"/>
                </a:solidFill>
                <a:latin typeface="Menlo"/>
              </a:rPr>
              <a:t>pd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DataFrame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(data, columns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[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"year"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"state"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"pop"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index des lignes et valeurs manquantes (NaN)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frame2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pd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DataFrame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(data, columns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[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"year"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"state"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"pop"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debt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index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[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"one"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"two"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"three"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"four"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"five"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liste des colonnes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frame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columns</a:t>
            </a:r>
            <a:endParaRPr lang="fr-FR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21486135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5C4E6-E50D-4E2B-86FD-46940B06BA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DataFrame</a:t>
            </a:r>
            <a:r>
              <a:rPr lang="fr-FR" dirty="0"/>
              <a:t> : manipulation des colonnes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9FF2423-B63D-4FB0-85E8-B93356725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B568A73-C271-463C-9EA7-B7061EB45242}"/>
              </a:ext>
            </a:extLst>
          </p:cNvPr>
          <p:cNvSpPr txBox="1">
            <a:spLocks/>
          </p:cNvSpPr>
          <p:nvPr/>
        </p:nvSpPr>
        <p:spPr>
          <a:xfrm>
            <a:off x="838200" y="1598802"/>
            <a:ext cx="10515600" cy="489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valeurs d’€™une colonnes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frame[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"state"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frame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year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"imputation"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frame2[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debt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16.5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frame2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créer une variable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frame2[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"eastern"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]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frame2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state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"Ohio"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frame2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supprimer une variable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del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frame2[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u"eastern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frame2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columns</a:t>
            </a:r>
          </a:p>
        </p:txBody>
      </p:sp>
    </p:spTree>
    <p:extLst>
      <p:ext uri="{BB962C8B-B14F-4D97-AF65-F5344CB8AC3E}">
        <p14:creationId xmlns:p14="http://schemas.microsoft.com/office/powerpoint/2010/main" val="98179614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5C4E6-E50D-4E2B-86FD-46940B06BA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Import / Export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5291B2-B9B0-4AD9-A2E6-35B109D70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fr-FR" dirty="0"/>
              <a:t>Fichiers</a:t>
            </a:r>
            <a:r>
              <a:rPr lang="fr-FR" dirty="0">
                <a:solidFill>
                  <a:schemeClr val="accent5"/>
                </a:solidFill>
              </a:rPr>
              <a:t> </a:t>
            </a:r>
          </a:p>
          <a:p>
            <a:pPr lvl="1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Xml, CSV, hdf5</a:t>
            </a:r>
          </a:p>
          <a:p>
            <a:r>
              <a:rPr lang="fr-FR" dirty="0"/>
              <a:t>Base de données</a:t>
            </a:r>
          </a:p>
          <a:p>
            <a:pPr lvl="1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</a:p>
          <a:p>
            <a:pPr lvl="1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NoSQL : MongoDB</a:t>
            </a:r>
          </a:p>
          <a:p>
            <a:pPr lvl="1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 : API</a:t>
            </a:r>
          </a:p>
        </p:txBody>
      </p:sp>
    </p:spTree>
    <p:extLst>
      <p:ext uri="{BB962C8B-B14F-4D97-AF65-F5344CB8AC3E}">
        <p14:creationId xmlns:p14="http://schemas.microsoft.com/office/powerpoint/2010/main" val="2572167160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5C4E6-E50D-4E2B-86FD-46940B06BA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Import CSV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9FF2423-B63D-4FB0-85E8-B93356725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B568A73-C271-463C-9EA7-B7061EB45242}"/>
              </a:ext>
            </a:extLst>
          </p:cNvPr>
          <p:cNvSpPr txBox="1">
            <a:spLocks/>
          </p:cNvSpPr>
          <p:nvPr/>
        </p:nvSpPr>
        <p:spPr>
          <a:xfrm>
            <a:off x="838200" y="1598802"/>
            <a:ext cx="10515600" cy="489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importation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pandas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as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pd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data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pd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read_csv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"fichier.csv"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ou encore de façon équivalente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data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pd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read_table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"fichier.csv"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sep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","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header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index_col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ID_Device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’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skiprow</a:t>
            </a:r>
            <a:r>
              <a:rPr lang="fr-FR" dirty="0">
                <a:solidFill>
                  <a:srgbClr val="75715E"/>
                </a:solidFill>
                <a:latin typeface="Menlo"/>
              </a:rPr>
              <a:t>, 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usecols</a:t>
            </a:r>
            <a:r>
              <a:rPr lang="fr-FR" dirty="0">
                <a:solidFill>
                  <a:srgbClr val="75715E"/>
                </a:solidFill>
                <a:latin typeface="Menlo"/>
              </a:rPr>
              <a:t>, 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converters</a:t>
            </a:r>
            <a:r>
              <a:rPr lang="fr-FR" dirty="0">
                <a:solidFill>
                  <a:srgbClr val="75715E"/>
                </a:solidFill>
                <a:latin typeface="Menlo"/>
              </a:rPr>
              <a:t>, 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encoding</a:t>
            </a:r>
            <a:r>
              <a:rPr lang="fr-FR" dirty="0">
                <a:solidFill>
                  <a:srgbClr val="75715E"/>
                </a:solidFill>
                <a:latin typeface="Menlo"/>
              </a:rPr>
              <a:t>, 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thousands</a:t>
            </a:r>
            <a:r>
              <a:rPr lang="fr-FR" dirty="0">
                <a:solidFill>
                  <a:srgbClr val="75715E"/>
                </a:solidFill>
                <a:latin typeface="Menlo"/>
              </a:rPr>
              <a:t>, 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skip_blank_lines</a:t>
            </a:r>
            <a:endParaRPr lang="fr-FR" dirty="0">
              <a:solidFill>
                <a:srgbClr val="75715E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converters</a:t>
            </a:r>
            <a:r>
              <a:rPr lang="fr-FR" dirty="0">
                <a:solidFill>
                  <a:srgbClr val="75715E"/>
                </a:solidFill>
                <a:latin typeface="Menlo"/>
              </a:rPr>
              <a:t>={'date':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pd.to_datetime</a:t>
            </a:r>
            <a:r>
              <a:rPr lang="fr-FR" dirty="0">
                <a:solidFill>
                  <a:srgbClr val="75715E"/>
                </a:solidFill>
                <a:latin typeface="Menlo"/>
              </a:rPr>
              <a:t>}</a:t>
            </a:r>
            <a:endParaRPr lang="fr-FR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407544308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5C4E6-E50D-4E2B-86FD-46940B06BA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Mapping/Apply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9FF2423-B63D-4FB0-85E8-B93356725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B568A73-C271-463C-9EA7-B7061EB45242}"/>
              </a:ext>
            </a:extLst>
          </p:cNvPr>
          <p:cNvSpPr txBox="1">
            <a:spLocks/>
          </p:cNvSpPr>
          <p:nvPr/>
        </p:nvSpPr>
        <p:spPr>
          <a:xfrm>
            <a:off x="838200" y="1598802"/>
            <a:ext cx="10515600" cy="489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data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pd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DataFrame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({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"food"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:[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bacon"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,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"pulled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pork"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"bacon"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"Pastrami"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E6DB74"/>
                </a:solidFill>
                <a:latin typeface="Menlo"/>
              </a:rPr>
              <a:t>"corned beef"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"Bacon"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"pastrami"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"honey ham"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"nova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lox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E6DB74"/>
                </a:solidFill>
                <a:latin typeface="Menlo"/>
              </a:rPr>
              <a:t>"ounces"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[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4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3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12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6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7.5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8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3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5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6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]})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meat_to_animal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"bacon"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pig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pulled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pork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pig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"pastrami"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cow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corned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beef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cow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honey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ham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pig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"nova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lox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salmon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}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data[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"animal"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data[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food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map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8F8F2"/>
                </a:solidFill>
                <a:latin typeface="Menlo"/>
              </a:rPr>
              <a:t>str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lower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map(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meat_to_animal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516233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5C4E6-E50D-4E2B-86FD-46940B06BA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Mapping/Apply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9FF2423-B63D-4FB0-85E8-B93356725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B568A73-C271-463C-9EA7-B7061EB45242}"/>
              </a:ext>
            </a:extLst>
          </p:cNvPr>
          <p:cNvSpPr txBox="1">
            <a:spLocks/>
          </p:cNvSpPr>
          <p:nvPr/>
        </p:nvSpPr>
        <p:spPr>
          <a:xfrm>
            <a:off x="838200" y="1598802"/>
            <a:ext cx="10515600" cy="489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la table de données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frame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pd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DataFrame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np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random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randn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4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3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),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columns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list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bde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index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[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"Utah"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"Ohio"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"Texas"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"Oregon"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une fonction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f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66D9EF"/>
                </a:solidFill>
                <a:latin typeface="Menlo"/>
              </a:rPr>
              <a:t>lambda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x: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x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max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-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x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min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8F8F2"/>
                </a:solidFill>
                <a:latin typeface="Menlo"/>
              </a:rPr>
              <a:t>frame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apply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(f, axis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1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275248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5C4E6-E50D-4E2B-86FD-46940B06BA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Extraction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9FF2423-B63D-4FB0-85E8-B93356725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B568A73-C271-463C-9EA7-B7061EB45242}"/>
              </a:ext>
            </a:extLst>
          </p:cNvPr>
          <p:cNvSpPr txBox="1">
            <a:spLocks/>
          </p:cNvSpPr>
          <p:nvPr/>
        </p:nvSpPr>
        <p:spPr>
          <a:xfrm>
            <a:off x="838200" y="1598802"/>
            <a:ext cx="10515600" cy="489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dfs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pd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DataFrame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np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arange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5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*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4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reshape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5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4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sampler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np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random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permutation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5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sampler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dfs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dfs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take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(sampler)</a:t>
            </a:r>
          </a:p>
        </p:txBody>
      </p:sp>
    </p:spTree>
    <p:extLst>
      <p:ext uri="{BB962C8B-B14F-4D97-AF65-F5344CB8AC3E}">
        <p14:creationId xmlns:p14="http://schemas.microsoft.com/office/powerpoint/2010/main" val="791755715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5C4E6-E50D-4E2B-86FD-46940B06BA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Sort/ Rank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9FF2423-B63D-4FB0-85E8-B93356725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B568A73-C271-463C-9EA7-B7061EB45242}"/>
              </a:ext>
            </a:extLst>
          </p:cNvPr>
          <p:cNvSpPr txBox="1">
            <a:spLocks/>
          </p:cNvSpPr>
          <p:nvPr/>
        </p:nvSpPr>
        <p:spPr>
          <a:xfrm>
            <a:off x="838200" y="1598802"/>
            <a:ext cx="10515600" cy="489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nn-NO" dirty="0">
                <a:solidFill>
                  <a:srgbClr val="F8F8F2"/>
                </a:solidFill>
                <a:latin typeface="Menlo"/>
              </a:rPr>
              <a:t>frame </a:t>
            </a:r>
            <a:r>
              <a:rPr lang="nn-NO" dirty="0">
                <a:solidFill>
                  <a:srgbClr val="F92672"/>
                </a:solidFill>
                <a:latin typeface="Menlo"/>
              </a:rPr>
              <a:t>=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 pd</a:t>
            </a:r>
            <a:r>
              <a:rPr lang="nn-NO" dirty="0">
                <a:solidFill>
                  <a:srgbClr val="F92672"/>
                </a:solidFill>
                <a:latin typeface="Menlo"/>
              </a:rPr>
              <a:t>.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DataFrame(np</a:t>
            </a:r>
            <a:r>
              <a:rPr lang="nn-NO" dirty="0">
                <a:solidFill>
                  <a:srgbClr val="F92672"/>
                </a:solidFill>
                <a:latin typeface="Menlo"/>
              </a:rPr>
              <a:t>.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arange(</a:t>
            </a:r>
            <a:r>
              <a:rPr lang="nn-NO" dirty="0">
                <a:solidFill>
                  <a:srgbClr val="AE81FF"/>
                </a:solidFill>
                <a:latin typeface="Menlo"/>
              </a:rPr>
              <a:t>8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)</a:t>
            </a:r>
            <a:r>
              <a:rPr lang="nn-NO" dirty="0">
                <a:solidFill>
                  <a:srgbClr val="F92672"/>
                </a:solidFill>
                <a:latin typeface="Menlo"/>
              </a:rPr>
              <a:t>.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reshape((</a:t>
            </a:r>
            <a:r>
              <a:rPr lang="nn-NO" dirty="0">
                <a:solidFill>
                  <a:srgbClr val="AE81FF"/>
                </a:solidFill>
                <a:latin typeface="Menlo"/>
              </a:rPr>
              <a:t>2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,</a:t>
            </a:r>
            <a:r>
              <a:rPr lang="nn-NO" dirty="0">
                <a:solidFill>
                  <a:srgbClr val="AE81FF"/>
                </a:solidFill>
                <a:latin typeface="Menlo"/>
              </a:rPr>
              <a:t>4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)),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index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three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"one"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],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columns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"d"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"a"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"b"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"c"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frame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sort_index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frame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sort_index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(axis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frame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sort_index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(axis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ascending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False)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8F8F2"/>
                </a:solidFill>
                <a:latin typeface="Menlo"/>
              </a:rPr>
              <a:t>frame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sort_index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(by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8F8F2"/>
                </a:solidFill>
                <a:latin typeface="Menlo"/>
              </a:rPr>
              <a:t>frame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sort_index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(by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[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"a"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nn-NO" dirty="0">
                <a:solidFill>
                  <a:srgbClr val="F8F8F2"/>
                </a:solidFill>
                <a:latin typeface="Menlo"/>
              </a:rPr>
              <a:t>frame </a:t>
            </a:r>
            <a:r>
              <a:rPr lang="nn-NO" dirty="0">
                <a:solidFill>
                  <a:srgbClr val="F92672"/>
                </a:solidFill>
                <a:latin typeface="Menlo"/>
              </a:rPr>
              <a:t>=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 pd</a:t>
            </a:r>
            <a:r>
              <a:rPr lang="nn-NO" dirty="0">
                <a:solidFill>
                  <a:srgbClr val="F92672"/>
                </a:solidFill>
                <a:latin typeface="Menlo"/>
              </a:rPr>
              <a:t>.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DataFrame({</a:t>
            </a:r>
            <a:r>
              <a:rPr lang="nn-NO" dirty="0">
                <a:solidFill>
                  <a:srgbClr val="E6DB74"/>
                </a:solidFill>
                <a:latin typeface="Menlo"/>
              </a:rPr>
              <a:t>"b"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: [</a:t>
            </a:r>
            <a:r>
              <a:rPr lang="nn-NO" dirty="0">
                <a:solidFill>
                  <a:srgbClr val="AE81FF"/>
                </a:solidFill>
                <a:latin typeface="Menlo"/>
              </a:rPr>
              <a:t>4.3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, </a:t>
            </a:r>
            <a:r>
              <a:rPr lang="nn-NO" dirty="0">
                <a:solidFill>
                  <a:srgbClr val="AE81FF"/>
                </a:solidFill>
                <a:latin typeface="Menlo"/>
              </a:rPr>
              <a:t>7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, </a:t>
            </a:r>
            <a:r>
              <a:rPr lang="nn-NO" dirty="0">
                <a:solidFill>
                  <a:srgbClr val="F92672"/>
                </a:solidFill>
                <a:latin typeface="Menlo"/>
              </a:rPr>
              <a:t>-</a:t>
            </a:r>
            <a:r>
              <a:rPr lang="nn-NO" dirty="0">
                <a:solidFill>
                  <a:srgbClr val="AE81FF"/>
                </a:solidFill>
                <a:latin typeface="Menlo"/>
              </a:rPr>
              <a:t>3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, </a:t>
            </a:r>
            <a:r>
              <a:rPr lang="nn-NO" dirty="0">
                <a:solidFill>
                  <a:srgbClr val="AE81FF"/>
                </a:solidFill>
                <a:latin typeface="Menlo"/>
              </a:rPr>
              <a:t>2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],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E6DB74"/>
                </a:solidFill>
                <a:latin typeface="Menlo"/>
              </a:rPr>
              <a:t>"a"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: [</a:t>
            </a:r>
            <a:r>
              <a:rPr lang="pt-BR" dirty="0">
                <a:solidFill>
                  <a:srgbClr val="AE81FF"/>
                </a:solidFill>
                <a:latin typeface="Menlo"/>
              </a:rPr>
              <a:t>0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, </a:t>
            </a:r>
            <a:r>
              <a:rPr lang="pt-BR" dirty="0">
                <a:solidFill>
                  <a:srgbClr val="AE81FF"/>
                </a:solidFill>
                <a:latin typeface="Menlo"/>
              </a:rPr>
              <a:t>1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, </a:t>
            </a:r>
            <a:r>
              <a:rPr lang="pt-BR" dirty="0">
                <a:solidFill>
                  <a:srgbClr val="AE81FF"/>
                </a:solidFill>
                <a:latin typeface="Menlo"/>
              </a:rPr>
              <a:t>0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, </a:t>
            </a:r>
            <a:r>
              <a:rPr lang="pt-BR" dirty="0">
                <a:solidFill>
                  <a:srgbClr val="AE81FF"/>
                </a:solidFill>
                <a:latin typeface="Menlo"/>
              </a:rPr>
              <a:t>1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],</a:t>
            </a:r>
            <a:r>
              <a:rPr lang="pt-BR" dirty="0">
                <a:solidFill>
                  <a:srgbClr val="E6DB74"/>
                </a:solidFill>
                <a:latin typeface="Menlo"/>
              </a:rPr>
              <a:t>"c"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: [</a:t>
            </a:r>
            <a:r>
              <a:rPr lang="pt-BR" dirty="0">
                <a:solidFill>
                  <a:srgbClr val="F92672"/>
                </a:solidFill>
                <a:latin typeface="Menlo"/>
              </a:rPr>
              <a:t>-</a:t>
            </a:r>
            <a:r>
              <a:rPr lang="pt-BR" dirty="0">
                <a:solidFill>
                  <a:srgbClr val="AE81FF"/>
                </a:solidFill>
                <a:latin typeface="Menlo"/>
              </a:rPr>
              <a:t>2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, </a:t>
            </a:r>
            <a:r>
              <a:rPr lang="pt-BR" dirty="0">
                <a:solidFill>
                  <a:srgbClr val="AE81FF"/>
                </a:solidFill>
                <a:latin typeface="Menlo"/>
              </a:rPr>
              <a:t>5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, </a:t>
            </a:r>
            <a:r>
              <a:rPr lang="pt-BR" dirty="0">
                <a:solidFill>
                  <a:srgbClr val="AE81FF"/>
                </a:solidFill>
                <a:latin typeface="Menlo"/>
              </a:rPr>
              <a:t>8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, </a:t>
            </a:r>
            <a:r>
              <a:rPr lang="pt-BR" dirty="0">
                <a:solidFill>
                  <a:srgbClr val="F92672"/>
                </a:solidFill>
                <a:latin typeface="Menlo"/>
              </a:rPr>
              <a:t>-</a:t>
            </a:r>
            <a:r>
              <a:rPr lang="pt-BR" dirty="0">
                <a:solidFill>
                  <a:srgbClr val="AE81FF"/>
                </a:solidFill>
                <a:latin typeface="Menlo"/>
              </a:rPr>
              <a:t>2.5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]})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frame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rank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(axis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frame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rank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(axis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5581472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5C4E6-E50D-4E2B-86FD-46940B06BA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Jointure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9FF2423-B63D-4FB0-85E8-B93356725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B568A73-C271-463C-9EA7-B7061EB45242}"/>
              </a:ext>
            </a:extLst>
          </p:cNvPr>
          <p:cNvSpPr txBox="1">
            <a:spLocks/>
          </p:cNvSpPr>
          <p:nvPr/>
        </p:nvSpPr>
        <p:spPr>
          <a:xfrm>
            <a:off x="838200" y="1598802"/>
            <a:ext cx="10515600" cy="489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df1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pd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DataFrame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({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"key"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[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"a"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c"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,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"a"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,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"a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],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"data1"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range(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7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)})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df2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pd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DataFrame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({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"key"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[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"a"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"d"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],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"data2"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 range(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3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)})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8F8F2"/>
                </a:solidFill>
                <a:latin typeface="Menlo"/>
              </a:rPr>
              <a:t>pd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merge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(df1,df2,on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"key"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8F8F2"/>
                </a:solidFill>
                <a:latin typeface="Menlo"/>
              </a:rPr>
              <a:t>pd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merge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(df1,df2,on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"key"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how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"outer"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373898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AA6589-CF1E-40EE-A516-BC6CD25ABA9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Opérateurs binaires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89A105F3-3FB4-42D1-BA00-BB2FF79E4E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955647"/>
              </p:ext>
            </p:extLst>
          </p:nvPr>
        </p:nvGraphicFramePr>
        <p:xfrm>
          <a:off x="1405718" y="1690688"/>
          <a:ext cx="9689912" cy="4696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44956">
                  <a:extLst>
                    <a:ext uri="{9D8B030D-6E8A-4147-A177-3AD203B41FA5}">
                      <a16:colId xmlns:a16="http://schemas.microsoft.com/office/drawing/2014/main" val="3139756242"/>
                    </a:ext>
                  </a:extLst>
                </a:gridCol>
                <a:gridCol w="4844956">
                  <a:extLst>
                    <a:ext uri="{9D8B030D-6E8A-4147-A177-3AD203B41FA5}">
                      <a16:colId xmlns:a16="http://schemas.microsoft.com/office/drawing/2014/main" val="855228328"/>
                    </a:ext>
                  </a:extLst>
                </a:gridCol>
              </a:tblGrid>
              <a:tr h="782744">
                <a:tc>
                  <a:txBody>
                    <a:bodyPr/>
                    <a:lstStyle/>
                    <a:p>
                      <a:pPr marL="6350" marR="381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x | y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Ou binaire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046913584"/>
                  </a:ext>
                </a:extLst>
              </a:tr>
              <a:tr h="782744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x ^ y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825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Ou exclusif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757657374"/>
                  </a:ext>
                </a:extLst>
              </a:tr>
              <a:tr h="782744">
                <a:tc>
                  <a:txBody>
                    <a:bodyPr/>
                    <a:lstStyle/>
                    <a:p>
                      <a:pPr marL="6350" marR="317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x &amp; y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190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Et binaire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003373609"/>
                  </a:ext>
                </a:extLst>
              </a:tr>
              <a:tr h="782744">
                <a:tc>
                  <a:txBody>
                    <a:bodyPr/>
                    <a:lstStyle/>
                    <a:p>
                      <a:pPr marL="1016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x &lt;&lt; y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Décalage à gauche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822903300"/>
                  </a:ext>
                </a:extLst>
              </a:tr>
              <a:tr h="782744">
                <a:tc>
                  <a:txBody>
                    <a:bodyPr/>
                    <a:lstStyle/>
                    <a:p>
                      <a:pPr marL="1016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x &gt;&gt; y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381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Décalage à droite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757130324"/>
                  </a:ext>
                </a:extLst>
              </a:tr>
              <a:tr h="782744">
                <a:tc>
                  <a:txBody>
                    <a:bodyPr/>
                    <a:lstStyle/>
                    <a:p>
                      <a:pPr marL="6350" marR="1079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~ x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571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Inversion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419155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930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0ADB5-50BD-4462-BC58-EFD58C2B0A3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Opérateurs sur les séquences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F1C738C-5E99-4744-A385-F38EC8D0A1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865045"/>
              </p:ext>
            </p:extLst>
          </p:nvPr>
        </p:nvGraphicFramePr>
        <p:xfrm>
          <a:off x="3012487" y="2045314"/>
          <a:ext cx="5894070" cy="42478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6380">
                  <a:extLst>
                    <a:ext uri="{9D8B030D-6E8A-4147-A177-3AD203B41FA5}">
                      <a16:colId xmlns:a16="http://schemas.microsoft.com/office/drawing/2014/main" val="2780516074"/>
                    </a:ext>
                  </a:extLst>
                </a:gridCol>
                <a:gridCol w="3107690">
                  <a:extLst>
                    <a:ext uri="{9D8B030D-6E8A-4147-A177-3AD203B41FA5}">
                      <a16:colId xmlns:a16="http://schemas.microsoft.com/office/drawing/2014/main" val="1805346673"/>
                    </a:ext>
                  </a:extLst>
                </a:gridCol>
              </a:tblGrid>
              <a:tr h="346710">
                <a:tc>
                  <a:txBody>
                    <a:bodyPr/>
                    <a:lstStyle/>
                    <a:p>
                      <a:pPr marL="80518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x not in s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21590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False si s contient x, sinon True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3567223086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85598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s1 + s2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7470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Concaténation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1392216135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95758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s * n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92710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Répétition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104756170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100838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s[i]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38100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Élément à l’indice ou clef i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2763439951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91948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</a:rPr>
                        <a:t>len</a:t>
                      </a:r>
                      <a:r>
                        <a:rPr lang="fr-FR" sz="1800" dirty="0">
                          <a:effectLst/>
                        </a:rPr>
                        <a:t>(s)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66040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Taille de la chaine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3252210073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90678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min(s)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11430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Plus petit élément de la séquence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239874396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88138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max(s) 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6350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Plus grand élément de la séquence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2119078212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77978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</a:rPr>
                        <a:t>s.index</a:t>
                      </a:r>
                      <a:r>
                        <a:rPr lang="fr-FR" sz="1800" dirty="0">
                          <a:effectLst/>
                        </a:rPr>
                        <a:t>(x)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Indice de la première occurence de x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4252455813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77978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</a:rPr>
                        <a:t>s.count</a:t>
                      </a:r>
                      <a:r>
                        <a:rPr lang="fr-FR" sz="1800" dirty="0">
                          <a:effectLst/>
                        </a:rPr>
                        <a:t>(x)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15240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Nombre total d’occurrences de x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396416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202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9299FE-5C8A-402E-8FF0-AB7C601D327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séquences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66F3EA-72A4-4ADA-BB49-CC406F82037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</p:spPr>
        <p:txBody>
          <a:bodyPr anchor="ctr"/>
          <a:lstStyle/>
          <a:p>
            <a:r>
              <a:rPr lang="fr-FR" dirty="0">
                <a:solidFill>
                  <a:schemeClr val="bg1"/>
                </a:solidFill>
              </a:rPr>
              <a:t>Accès à un caractère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ma_chaine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"Bonjour"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ma_chaine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ma_chaine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r>
              <a:rPr lang="fr-FR" dirty="0">
                <a:solidFill>
                  <a:schemeClr val="bg1"/>
                </a:solidFill>
              </a:rPr>
              <a:t>Modification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mon_tableau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[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3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5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'1'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False]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mon_tableau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"D"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BA2121"/>
                </a:solidFill>
                <a:latin typeface=""/>
              </a:rPr>
              <a:t>ATTENTION: Les chaines de caractères et les tuples ne sont pas modifiables</a:t>
            </a:r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95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9EE9B6-08AA-4112-9F9D-7033BDDB861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C14BF-E2A3-433A-AC06-B5A53D6CFDCB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anchor="ctr">
            <a:normAutofit/>
          </a:bodyPr>
          <a:lstStyle/>
          <a:p>
            <a:r>
              <a:rPr lang="fr-FR" dirty="0"/>
              <a:t>Maîtriser la syntaxe du langage Python</a:t>
            </a:r>
          </a:p>
          <a:p>
            <a:r>
              <a:rPr lang="fr-FR" dirty="0"/>
              <a:t>Acquérir les notions essentielles de la programmation objet</a:t>
            </a:r>
          </a:p>
          <a:p>
            <a:r>
              <a:rPr lang="fr-FR" dirty="0"/>
              <a:t>Connaître et mettre en œuvre les différents modules Python</a:t>
            </a:r>
          </a:p>
          <a:p>
            <a:r>
              <a:rPr lang="fr-FR" dirty="0"/>
              <a:t>Concevoir des interfaces graphiques</a:t>
            </a:r>
          </a:p>
          <a:p>
            <a:r>
              <a:rPr lang="fr-FR" dirty="0"/>
              <a:t>Mettre en œuvre les outils de test et d'évaluation de la qualité d'un programme Python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1" dirty="0"/>
              <a:t>Prérequis </a:t>
            </a:r>
            <a:r>
              <a:rPr lang="fr-FR" dirty="0"/>
              <a:t>: connaissance de base en programmation</a:t>
            </a:r>
          </a:p>
        </p:txBody>
      </p:sp>
      <p:pic>
        <p:nvPicPr>
          <p:cNvPr id="2050" name="Picture 2" descr="http://python.lycee.free.fr/_images/python-logo.png">
            <a:extLst>
              <a:ext uri="{FF2B5EF4-FFF2-40B4-BE49-F238E27FC236}">
                <a16:creationId xmlns:a16="http://schemas.microsoft.com/office/drawing/2014/main" id="{A2C90AF1-BC0E-4F48-9E88-F7619C229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418" y="365125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514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9299FE-5C8A-402E-8FF0-AB7C601D3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700"/>
            <a:ext cx="10515600" cy="132556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séquences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66F3EA-72A4-4ADA-BB49-CC406F82037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chemeClr val="bg1"/>
                </a:solidFill>
              </a:rPr>
              <a:t>Slicing</a:t>
            </a:r>
            <a:endParaRPr lang="fr-FR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mon_tableau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[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3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5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'1'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False]</a:t>
            </a:r>
          </a:p>
          <a:p>
            <a:pPr marL="914400" lvl="2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mon_tableau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2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pPr marL="914400" lvl="2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mon_tableau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[: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2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pPr marL="914400" lvl="2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mon_tableau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2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:])</a:t>
            </a:r>
          </a:p>
          <a:p>
            <a:pPr marL="914400" lvl="2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mon_tableau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2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-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pPr marL="914400" lvl="2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mon_tableau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4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2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pPr marL="914400" lvl="2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mon_tableau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[::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-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pPr marL="914400" lvl="2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mon_tableau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4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-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6984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B5BEAD-4B0F-4DEF-A2B9-E3ABFB8752A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Interractions</a:t>
            </a:r>
            <a:r>
              <a:rPr lang="fr-FR" dirty="0"/>
              <a:t> et affichage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CCF9AB-A333-41E0-A0BF-7B50B9176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input(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'Quel est votre nom ? 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age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(input(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"quel est votre âge ? 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))</a:t>
            </a:r>
          </a:p>
          <a:p>
            <a:pPr marL="0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"Ma variable : %type"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%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var</a:t>
            </a:r>
          </a:p>
          <a:p>
            <a:pPr marL="0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"Mes variables : %type, %type"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%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(var1, var2)</a:t>
            </a:r>
          </a:p>
          <a:p>
            <a:pPr marL="0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Resultat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 : %(val)type %(unit)type"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%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{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'val'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:var1,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'unit'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:var2}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cs typeface="Courier New" panose="02070309020205020404" pitchFamily="49" charset="0"/>
              </a:rPr>
              <a:t>type est d : entier - f : flottant - s : chaîne de caractère - c : caractère - o : octal - x : hexadécimal - c : caractère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Précision pour les </a:t>
            </a:r>
            <a:r>
              <a:rPr lang="fr-F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Resultat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: %.2f"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%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3.141592653589793</a:t>
            </a:r>
            <a:endParaRPr lang="fr-FR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211255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073CD-6AE7-4FB7-8CA2-412996C67A1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Avec format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90DB6C-15DF-4F77-AB66-2BDC321F6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Syntaxe :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string.format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(*args)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"Résultat : {}".format(var)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"Résultat : {}, {}".format(var1, var2)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"Résultat : {1} {0}".format(var1, var2)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"Résultat : {value} {unit}".format(unit=var1, value=var2)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"Résultat : {:5.2f}".format(var)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"Résultat : {value:5.2f} {unit}".format(unit=var1, value=var2)</a:t>
            </a:r>
          </a:p>
        </p:txBody>
      </p:sp>
    </p:spTree>
    <p:extLst>
      <p:ext uri="{BB962C8B-B14F-4D97-AF65-F5344CB8AC3E}">
        <p14:creationId xmlns:p14="http://schemas.microsoft.com/office/powerpoint/2010/main" val="1461119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073CD-6AE7-4FB7-8CA2-412996C67A1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expressions régulières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90DB6C-15DF-4F77-AB66-2BDC321F6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re</a:t>
            </a:r>
          </a:p>
          <a:p>
            <a:pPr marL="0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/>
              </a:rPr>
              <a:t>print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(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Menlo"/>
              </a:rPr>
              <a:t>re.match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/>
              </a:rPr>
              <a:t>"GR(.)?S"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/>
              </a:rPr>
              <a:t> "GRIS"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))</a:t>
            </a:r>
          </a:p>
          <a:p>
            <a:pPr marL="0" indent="0">
              <a:buNone/>
            </a:pPr>
            <a:r>
              <a:rPr lang="fr-FR" dirty="0" err="1">
                <a:solidFill>
                  <a:srgbClr val="FF0000"/>
                </a:solidFill>
                <a:latin typeface="Menlo"/>
              </a:rPr>
              <a:t>print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(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  <a:latin typeface="Menlo"/>
              </a:rPr>
              <a:t>re.findall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(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Menlo"/>
              </a:rPr>
              <a:t>"([0-9]+)"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,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Menlo"/>
              </a:rPr>
              <a:t> "Bonjour 111 Aurevoir 222"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))</a:t>
            </a:r>
          </a:p>
          <a:p>
            <a:pPr marL="0" indent="0">
              <a:buNone/>
            </a:pPr>
            <a:r>
              <a:rPr lang="fr-FR" dirty="0" err="1">
                <a:solidFill>
                  <a:srgbClr val="FF0000"/>
                </a:solidFill>
                <a:latin typeface="Menlo"/>
              </a:rPr>
              <a:t>print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(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  <a:latin typeface="Menlo"/>
              </a:rPr>
              <a:t>re.sub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(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Menlo"/>
              </a:rPr>
              <a:t>"([0-9]+)"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,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Menlo"/>
              </a:rPr>
              <a:t> "Bonjour "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,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Menlo"/>
              </a:rPr>
              <a:t> "Bonjour 111 Aurevoir 222"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))</a:t>
            </a:r>
          </a:p>
          <a:p>
            <a:pPr marL="0" indent="0">
              <a:buNone/>
            </a:pPr>
            <a:endParaRPr lang="fr-FR" dirty="0">
              <a:solidFill>
                <a:schemeClr val="accent5">
                  <a:lumMod val="75000"/>
                </a:schemeClr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635037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073CD-6AE7-4FB7-8CA2-412996C67A1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expressions régulières : symboles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90DB6C-15DF-4F77-AB66-2BDC321F6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.     Le point correspond à n'importe quel caractère.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^     Indique un commencement de segment mais signifie aussi "contraire de"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$     Fin de segment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[</a:t>
            </a:r>
            <a:r>
              <a:rPr lang="fr-FR" dirty="0" err="1">
                <a:solidFill>
                  <a:schemeClr val="accent5">
                    <a:lumMod val="50000"/>
                  </a:schemeClr>
                </a:solidFill>
                <a:latin typeface="Menlo"/>
              </a:rPr>
              <a:t>xy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]  Une liste de segment </a:t>
            </a:r>
            <a:r>
              <a:rPr lang="fr-FR" dirty="0" err="1">
                <a:solidFill>
                  <a:schemeClr val="accent5">
                    <a:lumMod val="50000"/>
                  </a:schemeClr>
                </a:solidFill>
                <a:latin typeface="Menlo"/>
              </a:rPr>
              <a:t>possibble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. Exemple [abc] équivaut à : a, b ou c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(</a:t>
            </a:r>
            <a:r>
              <a:rPr lang="fr-FR" dirty="0" err="1">
                <a:solidFill>
                  <a:schemeClr val="accent5">
                    <a:lumMod val="50000"/>
                  </a:schemeClr>
                </a:solidFill>
                <a:latin typeface="Menlo"/>
              </a:rPr>
              <a:t>x|y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) Indique un choix multiple type (</a:t>
            </a:r>
            <a:r>
              <a:rPr lang="fr-FR" dirty="0" err="1">
                <a:solidFill>
                  <a:schemeClr val="accent5">
                    <a:lumMod val="50000"/>
                  </a:schemeClr>
                </a:solidFill>
                <a:latin typeface="Menlo"/>
              </a:rPr>
              <a:t>ps|ump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) équivaut à "</a:t>
            </a:r>
            <a:r>
              <a:rPr lang="fr-FR" dirty="0" err="1">
                <a:solidFill>
                  <a:schemeClr val="accent5">
                    <a:lumMod val="50000"/>
                  </a:schemeClr>
                </a:solidFill>
                <a:latin typeface="Menlo"/>
              </a:rPr>
              <a:t>ps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" OU "UMP" 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\d    le segment est composé uniquement de chiffre, ce qui équivaut à [0-9].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\D    le segment n'est pas composé de chiffre, ce qui équivaut à [^0-9].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\s    Un espace, ce qui équivaut à [ \t\n\r\f\v].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\S    Pas d'espace, ce qui équivaut à [^ \t\n\r\f\v].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\w    Présence alphanumérique, ce qui équivaut à [a-zA-Z0-9_].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\W    Pas de présence alphanumérique [^a-zA-Z0-9_].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\     Est un caractère d'échappement</a:t>
            </a:r>
          </a:p>
        </p:txBody>
      </p:sp>
    </p:spTree>
    <p:extLst>
      <p:ext uri="{BB962C8B-B14F-4D97-AF65-F5344CB8AC3E}">
        <p14:creationId xmlns:p14="http://schemas.microsoft.com/office/powerpoint/2010/main" val="1734699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073CD-6AE7-4FB7-8CA2-412996C67A1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expressions régulières : répétition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90DB6C-15DF-4F77-AB66-2BDC321F6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Z{3}     : la lettre Z (en majuscule) se répète 3 fois consécutives.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(AZ){1,6}  : le segment AZ se répète de 1 à 6 fois consécutives.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(ARZ){,7} : le segment ARZ ne soit pas présent du tout ou présent jusqu'à 7 fois consécutives.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(TO){1,}   : le segment TO soit présent au mois une fois.</a:t>
            </a:r>
          </a:p>
          <a:p>
            <a:pPr marL="0" indent="0">
              <a:buNone/>
            </a:pPr>
            <a:endParaRPr lang="fr-FR" sz="2400" dirty="0">
              <a:solidFill>
                <a:schemeClr val="accent5">
                  <a:lumMod val="50000"/>
                </a:schemeClr>
              </a:solidFill>
              <a:latin typeface="Menlo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? : 0 ou 1 fois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+ : Au moins une fois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* : 0, 1 ou autant de fois qu’on le trouve</a:t>
            </a:r>
          </a:p>
        </p:txBody>
      </p:sp>
    </p:spTree>
    <p:extLst>
      <p:ext uri="{BB962C8B-B14F-4D97-AF65-F5344CB8AC3E}">
        <p14:creationId xmlns:p14="http://schemas.microsoft.com/office/powerpoint/2010/main" val="2911896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073CD-6AE7-4FB7-8CA2-412996C67A1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Echapement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90DB6C-15DF-4F77-AB66-2BDC321F6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Z{3}     : la lettre Z (en majuscule) se répète 3 fois consécutives.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(AZ){1,6}  : le segment AZ se répète de 1 à 6 fois consécutives.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(ARZ){,7} : le segment ARZ ne soit pas présent du tout ou présent jusqu'à 7 fois consécutives.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(TO){1,}   : le segment TO soit présent au mois une fois.</a:t>
            </a:r>
          </a:p>
          <a:p>
            <a:pPr marL="0" indent="0">
              <a:buNone/>
            </a:pPr>
            <a:endParaRPr lang="fr-FR" sz="2400" dirty="0">
              <a:solidFill>
                <a:schemeClr val="accent5">
                  <a:lumMod val="50000"/>
                </a:schemeClr>
              </a:solidFill>
              <a:latin typeface="Menlo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? : 0 ou 1 fois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+ : Au moins une fois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* : 0, 1 ou autant de fois qu’on le trouve</a:t>
            </a:r>
          </a:p>
        </p:txBody>
      </p:sp>
    </p:spTree>
    <p:extLst>
      <p:ext uri="{BB962C8B-B14F-4D97-AF65-F5344CB8AC3E}">
        <p14:creationId xmlns:p14="http://schemas.microsoft.com/office/powerpoint/2010/main" val="54947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073CD-6AE7-4FB7-8CA2-412996C67A1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expressions régulières : compilation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90DB6C-15DF-4F77-AB66-2BDC321F6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>
              <a:solidFill>
                <a:schemeClr val="accent5">
                  <a:lumMod val="50000"/>
                </a:schemeClr>
              </a:solidFill>
              <a:latin typeface="Menl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regex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 </a:t>
            </a:r>
            <a:r>
              <a:rPr lang="pt-BR" dirty="0">
                <a:solidFill>
                  <a:srgbClr val="F92672"/>
                </a:solidFill>
                <a:latin typeface="Menlo"/>
              </a:rPr>
              <a:t>=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 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re</a:t>
            </a:r>
            <a:r>
              <a:rPr lang="pt-BR" dirty="0">
                <a:solidFill>
                  <a:srgbClr val="F92672"/>
                </a:solidFill>
                <a:latin typeface="Menlo"/>
              </a:rPr>
              <a:t>.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compile(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Menlo"/>
              </a:rPr>
              <a:t>r"GR(.)?S"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accent5">
                    <a:lumMod val="50000"/>
                  </a:schemeClr>
                </a:solidFill>
                <a:latin typeface="Menlo"/>
              </a:rPr>
              <a:t>regex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chemeClr val="accent5">
                    <a:lumMod val="50000"/>
                  </a:schemeClr>
                </a:solidFill>
                <a:latin typeface="Menlo"/>
              </a:rPr>
              <a:t>match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(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Menlo"/>
              </a:rPr>
              <a:t>"GRIS"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endParaRPr lang="fr-FR" dirty="0">
              <a:solidFill>
                <a:schemeClr val="accent5">
                  <a:lumMod val="50000"/>
                </a:schemeClr>
              </a:solidFill>
              <a:latin typeface="Menlo"/>
            </a:endParaRPr>
          </a:p>
          <a:p>
            <a:pPr marL="0" indent="0">
              <a:buNone/>
            </a:pPr>
            <a:endParaRPr lang="fr-FR" dirty="0">
              <a:solidFill>
                <a:schemeClr val="accent5">
                  <a:lumMod val="50000"/>
                </a:schemeClr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Augmente les performances!</a:t>
            </a:r>
          </a:p>
        </p:txBody>
      </p:sp>
    </p:spTree>
    <p:extLst>
      <p:ext uri="{BB962C8B-B14F-4D97-AF65-F5344CB8AC3E}">
        <p14:creationId xmlns:p14="http://schemas.microsoft.com/office/powerpoint/2010/main" val="2634381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E2CCA-CDF3-44F8-8D7C-4E0C3ECB7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conditions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BE8766-D374-435D-8053-D71A764F39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805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3AE105-3066-4D38-9E50-947A733EDED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Structure </a:t>
            </a:r>
            <a:r>
              <a:rPr lang="fr-FR" dirty="0" err="1"/>
              <a:t>conditionelle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3143A3-6761-4C2C-895A-2A07723336D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</p:spPr>
        <p:txBody>
          <a:bodyPr anchor="ctr"/>
          <a:lstStyle/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'Mickael'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if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'Mickael'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'Bonjour Mickael'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elif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'Laetitia'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'Bonjour Laetitia'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else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'Vous n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\'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avez pas le droit de rentrer'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7D5DC1E-5809-4D56-9344-8FDEDB614EB9}"/>
              </a:ext>
            </a:extLst>
          </p:cNvPr>
          <p:cNvSpPr txBox="1"/>
          <p:nvPr/>
        </p:nvSpPr>
        <p:spPr>
          <a:xfrm rot="1540956" flipH="1">
            <a:off x="5952675" y="3590085"/>
            <a:ext cx="492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Attention à l’indentation des BLOCS !</a:t>
            </a:r>
          </a:p>
        </p:txBody>
      </p:sp>
    </p:spTree>
    <p:extLst>
      <p:ext uri="{BB962C8B-B14F-4D97-AF65-F5344CB8AC3E}">
        <p14:creationId xmlns:p14="http://schemas.microsoft.com/office/powerpoint/2010/main" val="386631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9EE9B6-08AA-4112-9F9D-7033BDDB861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C14BF-E2A3-433A-AC06-B5A53D6CFDCB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anchor="ctr">
            <a:normAutofit/>
          </a:bodyPr>
          <a:lstStyle/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Jour : Syntaxe et élément de base en Python</a:t>
            </a:r>
          </a:p>
          <a:p>
            <a:r>
              <a:rPr lang="fr-FR" dirty="0"/>
              <a:t>2</a:t>
            </a:r>
            <a:r>
              <a:rPr lang="fr-FR" baseline="30000" dirty="0"/>
              <a:t>e</a:t>
            </a:r>
            <a:r>
              <a:rPr lang="fr-FR" dirty="0"/>
              <a:t> Jour : Programmation Orientée Objet (POO)</a:t>
            </a:r>
          </a:p>
          <a:p>
            <a:r>
              <a:rPr lang="fr-FR" dirty="0"/>
              <a:t>3</a:t>
            </a:r>
            <a:r>
              <a:rPr lang="fr-FR" baseline="30000" dirty="0"/>
              <a:t>e</a:t>
            </a:r>
            <a:r>
              <a:rPr lang="fr-FR" dirty="0"/>
              <a:t> Jour : POO suite + IHM</a:t>
            </a:r>
          </a:p>
          <a:p>
            <a:r>
              <a:rPr lang="fr-FR" dirty="0"/>
              <a:t>4</a:t>
            </a:r>
            <a:r>
              <a:rPr lang="fr-FR" baseline="30000" dirty="0"/>
              <a:t>e</a:t>
            </a:r>
            <a:r>
              <a:rPr lang="fr-FR" dirty="0"/>
              <a:t> Jour : Un peu de Web ( Base de donnée / </a:t>
            </a:r>
            <a:r>
              <a:rPr lang="fr-FR" dirty="0" err="1"/>
              <a:t>Flask</a:t>
            </a:r>
            <a:r>
              <a:rPr lang="fr-FR" dirty="0"/>
              <a:t>)</a:t>
            </a:r>
          </a:p>
          <a:p>
            <a:r>
              <a:rPr lang="fr-FR" dirty="0"/>
              <a:t>5</a:t>
            </a:r>
            <a:r>
              <a:rPr lang="fr-FR" baseline="30000" dirty="0"/>
              <a:t>e</a:t>
            </a:r>
            <a:r>
              <a:rPr lang="fr-FR" dirty="0"/>
              <a:t> Jour : Qualité - Interface Python/C</a:t>
            </a:r>
          </a:p>
        </p:txBody>
      </p:sp>
      <p:pic>
        <p:nvPicPr>
          <p:cNvPr id="2050" name="Picture 2" descr="http://python.lycee.free.fr/_images/python-logo.png">
            <a:extLst>
              <a:ext uri="{FF2B5EF4-FFF2-40B4-BE49-F238E27FC236}">
                <a16:creationId xmlns:a16="http://schemas.microsoft.com/office/drawing/2014/main" id="{A2C90AF1-BC0E-4F48-9E88-F7619C229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418" y="365125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807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ED55E5-3096-42FF-B199-09C113B4937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Opérateurs de comparaison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2986513-CFBB-4C03-9F7E-5D7FFEE5E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771432"/>
              </p:ext>
            </p:extLst>
          </p:nvPr>
        </p:nvGraphicFramePr>
        <p:xfrm>
          <a:off x="2320120" y="2129052"/>
          <a:ext cx="7202848" cy="38210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01424">
                  <a:extLst>
                    <a:ext uri="{9D8B030D-6E8A-4147-A177-3AD203B41FA5}">
                      <a16:colId xmlns:a16="http://schemas.microsoft.com/office/drawing/2014/main" val="4233504408"/>
                    </a:ext>
                  </a:extLst>
                </a:gridCol>
                <a:gridCol w="3601424">
                  <a:extLst>
                    <a:ext uri="{9D8B030D-6E8A-4147-A177-3AD203B41FA5}">
                      <a16:colId xmlns:a16="http://schemas.microsoft.com/office/drawing/2014/main" val="1142039194"/>
                    </a:ext>
                  </a:extLst>
                </a:gridCol>
              </a:tblGrid>
              <a:tr h="541768">
                <a:tc>
                  <a:txBody>
                    <a:bodyPr/>
                    <a:lstStyle/>
                    <a:p>
                      <a:pPr marL="6350" marR="762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&lt; </a:t>
                      </a:r>
                      <a:endParaRPr lang="fr-FR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381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Strictement inférieur à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789443164"/>
                  </a:ext>
                </a:extLst>
              </a:tr>
              <a:tr h="1112228">
                <a:tc>
                  <a:txBody>
                    <a:bodyPr/>
                    <a:lstStyle/>
                    <a:p>
                      <a:pPr marL="6350" marR="762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&gt; 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889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Strictement supérieur à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10600779"/>
                  </a:ext>
                </a:extLst>
              </a:tr>
              <a:tr h="541768">
                <a:tc>
                  <a:txBody>
                    <a:bodyPr/>
                    <a:lstStyle/>
                    <a:p>
                      <a:pPr marL="6350" marR="1016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&lt;=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Inférieur ou égal à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4014745426"/>
                  </a:ext>
                </a:extLst>
              </a:tr>
              <a:tr h="541768">
                <a:tc>
                  <a:txBody>
                    <a:bodyPr/>
                    <a:lstStyle/>
                    <a:p>
                      <a:pPr marL="6350" marR="1016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&gt;=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1016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Supérieur ou égal à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82330695"/>
                  </a:ext>
                </a:extLst>
              </a:tr>
              <a:tr h="541768">
                <a:tc>
                  <a:txBody>
                    <a:bodyPr/>
                    <a:lstStyle/>
                    <a:p>
                      <a:pPr marL="6350" marR="1016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==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317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Égal à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053186485"/>
                  </a:ext>
                </a:extLst>
              </a:tr>
              <a:tr h="541768">
                <a:tc>
                  <a:txBody>
                    <a:bodyPr/>
                    <a:lstStyle/>
                    <a:p>
                      <a:pPr marL="190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!=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762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Différent de</a:t>
                      </a:r>
                      <a:endParaRPr lang="fr-FR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474414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838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662ED6-0678-4877-A56D-2D82A2E0F93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Logique booléenne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1FC227-B88D-4BB8-8518-68B34719107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</p:spPr>
        <p:txBody>
          <a:bodyPr anchor="ctr"/>
          <a:lstStyle/>
          <a:p>
            <a:r>
              <a:rPr lang="fr-FR" dirty="0">
                <a:solidFill>
                  <a:schemeClr val="bg1"/>
                </a:solidFill>
              </a:rPr>
              <a:t>OR</a:t>
            </a:r>
          </a:p>
          <a:p>
            <a:r>
              <a:rPr lang="fr-FR" dirty="0">
                <a:solidFill>
                  <a:schemeClr val="bg1"/>
                </a:solidFill>
              </a:rPr>
              <a:t>NOT</a:t>
            </a:r>
          </a:p>
          <a:p>
            <a:r>
              <a:rPr lang="fr-FR" dirty="0">
                <a:solidFill>
                  <a:schemeClr val="bg1"/>
                </a:solidFill>
              </a:rPr>
              <a:t>AND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BONUS : opérateur ternaire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8F8F2"/>
                </a:solidFill>
                <a:latin typeface="Menlo"/>
              </a:rPr>
              <a:t>gender </a:t>
            </a:r>
            <a:r>
              <a:rPr lang="en-US" sz="2000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2000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sz="2000" dirty="0" err="1">
                <a:solidFill>
                  <a:srgbClr val="E6DB74"/>
                </a:solidFill>
                <a:latin typeface="Menlo"/>
              </a:rPr>
              <a:t>masculin</a:t>
            </a:r>
            <a:r>
              <a:rPr lang="en-US" sz="2000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sz="20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2000" dirty="0">
                <a:solidFill>
                  <a:srgbClr val="66D9EF"/>
                </a:solidFill>
                <a:latin typeface="Menlo"/>
              </a:rPr>
              <a:t>if</a:t>
            </a:r>
            <a:r>
              <a:rPr lang="en-US" sz="2000" dirty="0">
                <a:solidFill>
                  <a:srgbClr val="F8F8F2"/>
                </a:solidFill>
                <a:latin typeface="Menlo"/>
              </a:rPr>
              <a:t> name </a:t>
            </a:r>
            <a:r>
              <a:rPr lang="en-US" sz="2000" dirty="0">
                <a:solidFill>
                  <a:srgbClr val="F92672"/>
                </a:solidFill>
                <a:latin typeface="Menlo"/>
              </a:rPr>
              <a:t>==</a:t>
            </a:r>
            <a:r>
              <a:rPr lang="en-US" sz="20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2000" dirty="0">
                <a:solidFill>
                  <a:srgbClr val="E6DB74"/>
                </a:solidFill>
                <a:latin typeface="Menlo"/>
              </a:rPr>
              <a:t>'Mickael'</a:t>
            </a:r>
            <a:r>
              <a:rPr lang="en-US" sz="20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2000" dirty="0">
                <a:solidFill>
                  <a:srgbClr val="66D9EF"/>
                </a:solidFill>
                <a:latin typeface="Menlo"/>
              </a:rPr>
              <a:t>else</a:t>
            </a:r>
            <a:r>
              <a:rPr lang="en-US" sz="20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2000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sz="2000" dirty="0" err="1">
                <a:solidFill>
                  <a:srgbClr val="E6DB74"/>
                </a:solidFill>
                <a:latin typeface="Menlo"/>
              </a:rPr>
              <a:t>feminin</a:t>
            </a:r>
            <a:r>
              <a:rPr lang="en-US" sz="2000" dirty="0">
                <a:solidFill>
                  <a:srgbClr val="E6DB74"/>
                </a:solidFill>
                <a:latin typeface="Menlo"/>
              </a:rPr>
              <a:t>'</a:t>
            </a:r>
            <a:endParaRPr lang="en-US" sz="2000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018063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D548E-CBFB-4384-AD45-53E9AA370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boucles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0BDD25-E4EE-42D5-86CF-B222C8B7F1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217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A9A7E-D1FA-4C6F-9A94-0DD5FB40071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boucles (</a:t>
            </a:r>
            <a:r>
              <a:rPr lang="fr-FR" dirty="0" err="1"/>
              <a:t>while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F2DD8A-A043-4DC7-9581-35627524209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nb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7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i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0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while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i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&lt;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457200" lvl="1" indent="0">
              <a:buNone/>
            </a:pPr>
            <a:r>
              <a:rPr lang="nn-NO" dirty="0">
                <a:solidFill>
                  <a:srgbClr val="F8F8F2"/>
                </a:solidFill>
                <a:latin typeface="Menlo"/>
              </a:rPr>
              <a:t>    </a:t>
            </a:r>
            <a:r>
              <a:rPr lang="nn-NO" dirty="0">
                <a:solidFill>
                  <a:srgbClr val="66D9EF"/>
                </a:solidFill>
                <a:latin typeface="Menlo"/>
              </a:rPr>
              <a:t>print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(i </a:t>
            </a:r>
            <a:r>
              <a:rPr lang="nn-NO" dirty="0">
                <a:solidFill>
                  <a:srgbClr val="F92672"/>
                </a:solidFill>
                <a:latin typeface="Menlo"/>
              </a:rPr>
              <a:t>+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 </a:t>
            </a:r>
            <a:r>
              <a:rPr lang="nn-NO" dirty="0">
                <a:solidFill>
                  <a:srgbClr val="AE81FF"/>
                </a:solidFill>
                <a:latin typeface="Menlo"/>
              </a:rPr>
              <a:t>1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, </a:t>
            </a:r>
            <a:r>
              <a:rPr lang="nn-NO" dirty="0">
                <a:solidFill>
                  <a:srgbClr val="E6DB74"/>
                </a:solidFill>
                <a:latin typeface="Menlo"/>
              </a:rPr>
              <a:t>"*"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, nb, </a:t>
            </a:r>
            <a:r>
              <a:rPr lang="nn-NO" dirty="0">
                <a:solidFill>
                  <a:srgbClr val="E6DB74"/>
                </a:solidFill>
                <a:latin typeface="Menlo"/>
              </a:rPr>
              <a:t>"="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, (i </a:t>
            </a:r>
            <a:r>
              <a:rPr lang="nn-NO" dirty="0">
                <a:solidFill>
                  <a:srgbClr val="F92672"/>
                </a:solidFill>
                <a:latin typeface="Menlo"/>
              </a:rPr>
              <a:t>+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 </a:t>
            </a:r>
            <a:r>
              <a:rPr lang="nn-NO" dirty="0">
                <a:solidFill>
                  <a:srgbClr val="AE81FF"/>
                </a:solidFill>
                <a:latin typeface="Menlo"/>
              </a:rPr>
              <a:t>1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) </a:t>
            </a:r>
            <a:r>
              <a:rPr lang="nn-NO" dirty="0">
                <a:solidFill>
                  <a:srgbClr val="F92672"/>
                </a:solidFill>
                <a:latin typeface="Menlo"/>
              </a:rPr>
              <a:t>*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 nb)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i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</a:t>
            </a:r>
            <a:endParaRPr lang="fr-FR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994304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3C780-BB1C-4D38-B44C-E376FF2D538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boucles (for)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CCAD99-BEF7-481D-AC40-D6B09FA9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  <a:solidFill>
            <a:schemeClr val="tx2">
              <a:lumMod val="50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1800" dirty="0">
                <a:solidFill>
                  <a:srgbClr val="66D9EF"/>
                </a:solidFill>
                <a:latin typeface="Menlo"/>
              </a:rPr>
              <a:t>for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800" dirty="0" err="1">
                <a:solidFill>
                  <a:srgbClr val="F8F8F2"/>
                </a:solidFill>
                <a:latin typeface="Menlo"/>
              </a:rPr>
              <a:t>i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F92672"/>
                </a:solidFill>
                <a:latin typeface="Menlo"/>
              </a:rPr>
              <a:t>in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 range(</a:t>
            </a:r>
            <a:r>
              <a:rPr lang="en-US" sz="1800" dirty="0">
                <a:solidFill>
                  <a:srgbClr val="AE81FF"/>
                </a:solidFill>
                <a:latin typeface="Menlo"/>
              </a:rPr>
              <a:t>5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sz="1800" dirty="0">
                <a:solidFill>
                  <a:srgbClr val="F8F8F2"/>
                </a:solidFill>
                <a:latin typeface="Menlo"/>
              </a:rPr>
              <a:t>     </a:t>
            </a:r>
            <a:r>
              <a:rPr lang="fr-FR" sz="1800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sz="1800" dirty="0">
                <a:solidFill>
                  <a:srgbClr val="F8F8F2"/>
                </a:solidFill>
                <a:latin typeface="Menlo"/>
              </a:rPr>
              <a:t>(i)</a:t>
            </a:r>
          </a:p>
          <a:p>
            <a:pPr marL="457200" lvl="1" indent="0">
              <a:buNone/>
            </a:pPr>
            <a:endParaRPr lang="fr-FR" sz="1800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66D9EF"/>
                </a:solidFill>
                <a:latin typeface="Menlo"/>
              </a:rPr>
              <a:t>for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800" dirty="0" err="1">
                <a:solidFill>
                  <a:srgbClr val="F8F8F2"/>
                </a:solidFill>
                <a:latin typeface="Menlo"/>
              </a:rPr>
              <a:t>i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F92672"/>
                </a:solidFill>
                <a:latin typeface="Menlo"/>
              </a:rPr>
              <a:t>in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 range(</a:t>
            </a:r>
            <a:r>
              <a:rPr lang="en-US" sz="1800" dirty="0">
                <a:solidFill>
                  <a:srgbClr val="AE81FF"/>
                </a:solidFill>
                <a:latin typeface="Menlo"/>
              </a:rPr>
              <a:t>3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AE81FF"/>
                </a:solidFill>
                <a:latin typeface="Menlo"/>
              </a:rPr>
              <a:t>6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sz="1800" dirty="0">
                <a:solidFill>
                  <a:srgbClr val="F8F8F2"/>
                </a:solidFill>
                <a:latin typeface="Menlo"/>
              </a:rPr>
              <a:t>     </a:t>
            </a:r>
            <a:r>
              <a:rPr lang="fr-FR" sz="1800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sz="1800" dirty="0">
                <a:solidFill>
                  <a:srgbClr val="F8F8F2"/>
                </a:solidFill>
                <a:latin typeface="Menlo"/>
              </a:rPr>
              <a:t>(i)</a:t>
            </a:r>
          </a:p>
          <a:p>
            <a:pPr marL="457200" lvl="1" indent="0">
              <a:buNone/>
            </a:pPr>
            <a:endParaRPr lang="fr-FR" sz="1800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66D9EF"/>
                </a:solidFill>
                <a:latin typeface="Menlo"/>
              </a:rPr>
              <a:t>for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800" dirty="0" err="1">
                <a:solidFill>
                  <a:srgbClr val="F8F8F2"/>
                </a:solidFill>
                <a:latin typeface="Menlo"/>
              </a:rPr>
              <a:t>i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F92672"/>
                </a:solidFill>
                <a:latin typeface="Menlo"/>
              </a:rPr>
              <a:t>in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 range(</a:t>
            </a:r>
            <a:r>
              <a:rPr lang="en-US" sz="1800" dirty="0">
                <a:solidFill>
                  <a:srgbClr val="AE81FF"/>
                </a:solidFill>
                <a:latin typeface="Menlo"/>
              </a:rPr>
              <a:t>4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AE81FF"/>
                </a:solidFill>
                <a:latin typeface="Menlo"/>
              </a:rPr>
              <a:t>10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AE81FF"/>
                </a:solidFill>
                <a:latin typeface="Menlo"/>
              </a:rPr>
              <a:t>2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sz="1800" dirty="0">
                <a:solidFill>
                  <a:srgbClr val="F8F8F2"/>
                </a:solidFill>
                <a:latin typeface="Menlo"/>
              </a:rPr>
              <a:t>     </a:t>
            </a:r>
            <a:r>
              <a:rPr lang="fr-FR" sz="1800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sz="1800" dirty="0">
                <a:solidFill>
                  <a:srgbClr val="F8F8F2"/>
                </a:solidFill>
                <a:latin typeface="Menlo"/>
              </a:rPr>
              <a:t>(i)</a:t>
            </a:r>
          </a:p>
          <a:p>
            <a:pPr marL="457200" lvl="1" indent="0">
              <a:buNone/>
            </a:pPr>
            <a:endParaRPr lang="fr-FR" sz="1800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66D9EF"/>
                </a:solidFill>
                <a:latin typeface="Menlo"/>
              </a:rPr>
              <a:t>for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800" dirty="0" err="1">
                <a:solidFill>
                  <a:srgbClr val="F8F8F2"/>
                </a:solidFill>
                <a:latin typeface="Menlo"/>
              </a:rPr>
              <a:t>i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F92672"/>
                </a:solidFill>
                <a:latin typeface="Menlo"/>
              </a:rPr>
              <a:t>in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 range(</a:t>
            </a:r>
            <a:r>
              <a:rPr lang="en-US" sz="1800" dirty="0">
                <a:solidFill>
                  <a:srgbClr val="AE81FF"/>
                </a:solidFill>
                <a:latin typeface="Menlo"/>
              </a:rPr>
              <a:t>0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F92672"/>
                </a:solidFill>
                <a:latin typeface="Menlo"/>
              </a:rPr>
              <a:t>-</a:t>
            </a:r>
            <a:r>
              <a:rPr lang="en-US" sz="1800" dirty="0">
                <a:solidFill>
                  <a:srgbClr val="AE81FF"/>
                </a:solidFill>
                <a:latin typeface="Menlo"/>
              </a:rPr>
              <a:t>10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F92672"/>
                </a:solidFill>
                <a:latin typeface="Menlo"/>
              </a:rPr>
              <a:t>-</a:t>
            </a:r>
            <a:r>
              <a:rPr lang="en-US" sz="1800" dirty="0">
                <a:solidFill>
                  <a:srgbClr val="AE81FF"/>
                </a:solidFill>
                <a:latin typeface="Menlo"/>
              </a:rPr>
              <a:t>2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sz="1800" dirty="0">
                <a:solidFill>
                  <a:srgbClr val="F8F8F2"/>
                </a:solidFill>
                <a:latin typeface="Menlo"/>
              </a:rPr>
              <a:t>     </a:t>
            </a:r>
            <a:r>
              <a:rPr lang="fr-FR" sz="1800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sz="1800" dirty="0">
                <a:solidFill>
                  <a:srgbClr val="F8F8F2"/>
                </a:solidFill>
                <a:latin typeface="Menlo"/>
              </a:rPr>
              <a:t>(i)</a:t>
            </a:r>
          </a:p>
        </p:txBody>
      </p:sp>
    </p:spTree>
    <p:extLst>
      <p:ext uri="{BB962C8B-B14F-4D97-AF65-F5344CB8AC3E}">
        <p14:creationId xmlns:p14="http://schemas.microsoft.com/office/powerpoint/2010/main" val="2536396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3C780-BB1C-4D38-B44C-E376FF2D538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Comprehensive</a:t>
            </a:r>
            <a:r>
              <a:rPr lang="fr-FR" dirty="0"/>
              <a:t> </a:t>
            </a:r>
            <a:r>
              <a:rPr lang="fr-FR" dirty="0" err="1"/>
              <a:t>list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CCAD99-BEF7-481D-AC40-D6B09FA9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  <a:solidFill>
            <a:schemeClr val="tx2">
              <a:lumMod val="50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circ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[i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*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2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66D9EF"/>
                </a:solidFill>
                <a:latin typeface="Menlo"/>
              </a:rPr>
              <a:t>for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i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in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range(20)]</a:t>
            </a:r>
          </a:p>
          <a:p>
            <a:pPr marL="457200" lvl="1" indent="0">
              <a:buNone/>
            </a:pPr>
            <a:r>
              <a:rPr lang="it-IT" dirty="0">
                <a:solidFill>
                  <a:srgbClr val="F8F8F2"/>
                </a:solidFill>
                <a:latin typeface="Menlo"/>
              </a:rPr>
              <a:t>x 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=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[math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.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cos(i) </a:t>
            </a:r>
            <a:r>
              <a:rPr lang="it-IT" dirty="0">
                <a:solidFill>
                  <a:srgbClr val="66D9EF"/>
                </a:solidFill>
                <a:latin typeface="Menlo"/>
              </a:rPr>
              <a:t>for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i 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in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circ]</a:t>
            </a:r>
          </a:p>
          <a:p>
            <a:pPr marL="914400" lvl="2" indent="0">
              <a:buNone/>
            </a:pPr>
            <a:endParaRPr lang="fr-FR" sz="1400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8627506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A25B38-D379-4687-99CE-7361E16F3E6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Break and continue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DAC405-B0EF-443D-9624-F009B352E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tx2">
              <a:lumMod val="50000"/>
            </a:schemeClr>
          </a:solidFill>
        </p:spPr>
        <p:txBody>
          <a:bodyPr anchor="ctr"/>
          <a:lstStyle/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while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 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lettre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input(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"Tapez 'Q' pour quitter : 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66D9EF"/>
                </a:solidFill>
                <a:latin typeface="Menlo"/>
              </a:rPr>
              <a:t>if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lettre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"Q"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"Fin de la boucle"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>
                <a:solidFill>
                  <a:srgbClr val="66D9EF"/>
                </a:solidFill>
                <a:latin typeface="Menlo"/>
              </a:rPr>
              <a:t>break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elif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lettre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"N"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"Vous avez tapé N"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>
                <a:solidFill>
                  <a:srgbClr val="66D9EF"/>
                </a:solidFill>
                <a:latin typeface="Menlo"/>
              </a:rPr>
              <a:t>continue</a:t>
            </a:r>
            <a:endParaRPr lang="fr-FR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113790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FDB3D-6AE5-4214-8DD3-C7E5B9B9E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fonctions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F37BA7-2436-4459-8B2A-E27C481FFF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3640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0AB6F-7FFD-49A7-BECB-3F1D4AEE816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fonctions (définition)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04A307EC-FFA1-4306-8C8C-CF64C7D18222}"/>
              </a:ext>
            </a:extLst>
          </p:cNvPr>
          <p:cNvSpPr txBox="1">
            <a:spLocks/>
          </p:cNvSpPr>
          <p:nvPr/>
        </p:nvSpPr>
        <p:spPr>
          <a:xfrm>
            <a:off x="838200" y="1950730"/>
            <a:ext cx="10515600" cy="435133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dire_bonjour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'Bonjour Monsieur!'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dire_bonjour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'bonjour 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dire_bonjour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name2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name3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'toto'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'bonjour 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 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name2)</a:t>
            </a:r>
          </a:p>
        </p:txBody>
      </p:sp>
    </p:spTree>
    <p:extLst>
      <p:ext uri="{BB962C8B-B14F-4D97-AF65-F5344CB8AC3E}">
        <p14:creationId xmlns:p14="http://schemas.microsoft.com/office/powerpoint/2010/main" val="201179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0AB6F-7FFD-49A7-BECB-3F1D4AEE816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fonctions (appel)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04A307EC-FFA1-4306-8C8C-CF64C7D18222}"/>
              </a:ext>
            </a:extLst>
          </p:cNvPr>
          <p:cNvSpPr txBox="1">
            <a:spLocks/>
          </p:cNvSpPr>
          <p:nvPr/>
        </p:nvSpPr>
        <p:spPr>
          <a:xfrm>
            <a:off x="838200" y="1950730"/>
            <a:ext cx="10515600" cy="435133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dirty="0" err="1">
                <a:solidFill>
                  <a:srgbClr val="A6E22E"/>
                </a:solidFill>
                <a:latin typeface="Menlo"/>
              </a:rPr>
              <a:t>dire_bonjour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 </a:t>
            </a:r>
            <a:r>
              <a:rPr lang="fr-FR" dirty="0">
                <a:solidFill>
                  <a:schemeClr val="bg2">
                    <a:lumMod val="75000"/>
                  </a:schemeClr>
                </a:solidFill>
                <a:latin typeface="Menlo"/>
              </a:rPr>
              <a:t>#'Bonjour Monsieur!'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A6E22E"/>
                </a:solidFill>
                <a:latin typeface="Menlo"/>
              </a:rPr>
              <a:t>dire_bonjour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'toto’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  #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bonjour toto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dire_bonjour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name2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name3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'toto'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'bonjour 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 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name2)</a:t>
            </a:r>
          </a:p>
        </p:txBody>
      </p:sp>
    </p:spTree>
    <p:extLst>
      <p:ext uri="{BB962C8B-B14F-4D97-AF65-F5344CB8AC3E}">
        <p14:creationId xmlns:p14="http://schemas.microsoft.com/office/powerpoint/2010/main" val="247988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9EE9B6-08AA-4112-9F9D-7033BDDB861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Historique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C14BF-E2A3-433A-AC06-B5A53D6CFDCB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rmAutofit/>
          </a:bodyPr>
          <a:lstStyle/>
          <a:p>
            <a:r>
              <a:rPr lang="fr-FR" b="1" dirty="0"/>
              <a:t>HISTORIQUE</a:t>
            </a:r>
          </a:p>
          <a:p>
            <a:r>
              <a:rPr lang="fr-FR" dirty="0"/>
              <a:t>Créé en 1989 par Guido van </a:t>
            </a:r>
            <a:r>
              <a:rPr lang="fr-FR" dirty="0" err="1"/>
              <a:t>Rossum</a:t>
            </a:r>
            <a:endParaRPr lang="fr-FR" dirty="0"/>
          </a:p>
          <a:p>
            <a:r>
              <a:rPr lang="fr-FR" dirty="0"/>
              <a:t>1991 : première version publique (0.9.0)</a:t>
            </a:r>
          </a:p>
          <a:p>
            <a:r>
              <a:rPr lang="fr-FR" dirty="0"/>
              <a:t>2001 : Fondation Python</a:t>
            </a:r>
          </a:p>
          <a:p>
            <a:r>
              <a:rPr lang="fr-FR" dirty="0"/>
              <a:t>2008 : Python 3</a:t>
            </a:r>
          </a:p>
          <a:p>
            <a:r>
              <a:rPr lang="pt-BR" dirty="0"/>
              <a:t>2005 : Guido Van Rossum rejoint </a:t>
            </a:r>
            <a:r>
              <a:rPr lang="fr-FR" dirty="0"/>
              <a:t>Google</a:t>
            </a:r>
          </a:p>
          <a:p>
            <a:r>
              <a:rPr lang="pt-BR" dirty="0"/>
              <a:t>2012 : Guido Van Rossum rejoint </a:t>
            </a:r>
            <a:r>
              <a:rPr lang="fr-FR" dirty="0"/>
              <a:t>Dropbox</a:t>
            </a:r>
          </a:p>
        </p:txBody>
      </p:sp>
      <p:pic>
        <p:nvPicPr>
          <p:cNvPr id="2050" name="Picture 2" descr="http://python.lycee.free.fr/_images/python-logo.png">
            <a:extLst>
              <a:ext uri="{FF2B5EF4-FFF2-40B4-BE49-F238E27FC236}">
                <a16:creationId xmlns:a16="http://schemas.microsoft.com/office/drawing/2014/main" id="{A2C90AF1-BC0E-4F48-9E88-F7619C229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418" y="365125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537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17DB2D-A58A-44E7-8568-374F740BD8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Portée des variables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70D40D-AB07-4E04-88E0-B4EAC243F6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601063"/>
            <a:ext cx="10210800" cy="31080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foo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test_local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	foo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2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# new local foo 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test_global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(): 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	global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foo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	foo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3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# changes the value of the global foo </a:t>
            </a:r>
          </a:p>
          <a:p>
            <a:pPr marL="457200" lvl="1" indent="0">
              <a:buNone/>
            </a:pP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570337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17DB2D-A58A-44E7-8568-374F740BD8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Documentation des fonctions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70D40D-AB07-4E04-88E0-B4EAC243F6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66705"/>
            <a:ext cx="10210800" cy="497674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6E22E"/>
                </a:solidFill>
                <a:latin typeface="Menlo"/>
              </a:rPr>
              <a:t>ajouter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(a, b):</a:t>
            </a: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"""</a:t>
            </a:r>
          </a:p>
          <a:p>
            <a:pPr marL="0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        Ajoute deux nombres l'un à l'autre et retourne</a:t>
            </a:r>
          </a:p>
          <a:p>
            <a:pPr marL="0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        le résultat.</a:t>
            </a:r>
          </a:p>
          <a:p>
            <a:pPr marL="0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    """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66D9EF"/>
                </a:solidFill>
                <a:latin typeface="Menlo"/>
              </a:rPr>
              <a:t>return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a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b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help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(ajouter) </a:t>
            </a:r>
          </a:p>
          <a:p>
            <a:pPr marL="0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1714721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994CC-EF6F-43C8-9970-C6F96EADB47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Fonctions lambda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36349A-A9EA-4B49-ABE3-837FFEF2A2C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anchor="ctr"/>
          <a:lstStyle/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print_result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(var,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function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function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(var))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print_result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4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66D9EF"/>
                </a:solidFill>
                <a:latin typeface="Menlo"/>
              </a:rPr>
              <a:t>lambda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x: x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*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2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3226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17DB2D-A58A-44E7-8568-374F740BD8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Fonctions génératrices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70D40D-AB07-4E04-88E0-B4EAC243F6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4651" y="3435623"/>
            <a:ext cx="8852360" cy="3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1" indent="0">
              <a:buNone/>
            </a:pPr>
            <a:endParaRPr lang="fr-FR" sz="2000" dirty="0">
              <a:solidFill>
                <a:srgbClr val="66D9EF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sz="2000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2000" dirty="0" err="1">
                <a:solidFill>
                  <a:srgbClr val="A6E22E"/>
                </a:solidFill>
                <a:latin typeface="Menlo"/>
              </a:rPr>
              <a:t>countfrom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(x):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2000" dirty="0" err="1">
                <a:solidFill>
                  <a:srgbClr val="66D9EF"/>
                </a:solidFill>
                <a:latin typeface="Menlo"/>
              </a:rPr>
              <a:t>while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2000" dirty="0" err="1">
                <a:solidFill>
                  <a:srgbClr val="F8F8F2"/>
                </a:solidFill>
                <a:latin typeface="Menlo"/>
              </a:rPr>
              <a:t>True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sz="2000" dirty="0" err="1">
                <a:solidFill>
                  <a:srgbClr val="66D9EF"/>
                </a:solidFill>
                <a:latin typeface="Menlo"/>
              </a:rPr>
              <a:t>yield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 x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rgbClr val="F8F8F2"/>
                </a:solidFill>
                <a:latin typeface="Menlo"/>
              </a:rPr>
              <a:t>        x </a:t>
            </a:r>
            <a:r>
              <a:rPr lang="fr-FR" sz="2000" dirty="0">
                <a:solidFill>
                  <a:srgbClr val="F92672"/>
                </a:solidFill>
                <a:latin typeface="Menlo"/>
              </a:rPr>
              <a:t>+=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2000" dirty="0">
                <a:solidFill>
                  <a:srgbClr val="AE81FF"/>
                </a:solidFill>
                <a:latin typeface="Menlo"/>
              </a:rPr>
              <a:t>1</a:t>
            </a:r>
            <a:endParaRPr lang="fr-FR" sz="2000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endParaRPr lang="fr-FR" sz="2000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66D9EF"/>
                </a:solidFill>
                <a:latin typeface="Menlo"/>
              </a:rPr>
              <a:t>for</a:t>
            </a:r>
            <a:r>
              <a:rPr lang="en-US" sz="2000" dirty="0">
                <a:solidFill>
                  <a:srgbClr val="F8F8F2"/>
                </a:solidFill>
                <a:latin typeface="Menlo"/>
              </a:rPr>
              <a:t> n </a:t>
            </a:r>
            <a:r>
              <a:rPr lang="en-US" sz="2000" dirty="0">
                <a:solidFill>
                  <a:srgbClr val="F92672"/>
                </a:solidFill>
                <a:latin typeface="Menlo"/>
              </a:rPr>
              <a:t>in</a:t>
            </a:r>
            <a:r>
              <a:rPr lang="en-US" sz="20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2000" dirty="0" err="1">
                <a:solidFill>
                  <a:srgbClr val="F8F8F2"/>
                </a:solidFill>
                <a:latin typeface="Menlo"/>
              </a:rPr>
              <a:t>countfrom</a:t>
            </a:r>
            <a:r>
              <a:rPr lang="en-US" sz="20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2000" dirty="0">
                <a:solidFill>
                  <a:srgbClr val="AE81FF"/>
                </a:solidFill>
                <a:latin typeface="Menlo"/>
              </a:rPr>
              <a:t>10</a:t>
            </a:r>
            <a:r>
              <a:rPr lang="en-US" sz="2000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2000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 n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2000" dirty="0">
                <a:solidFill>
                  <a:srgbClr val="66D9EF"/>
                </a:solidFill>
                <a:latin typeface="Menlo"/>
              </a:rPr>
              <a:t>if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 n </a:t>
            </a:r>
            <a:r>
              <a:rPr lang="fr-FR" sz="20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2000" dirty="0">
                <a:solidFill>
                  <a:srgbClr val="AE81FF"/>
                </a:solidFill>
                <a:latin typeface="Menlo"/>
              </a:rPr>
              <a:t>20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: </a:t>
            </a:r>
            <a:r>
              <a:rPr lang="fr-FR" sz="2000" dirty="0">
                <a:solidFill>
                  <a:srgbClr val="66D9EF"/>
                </a:solidFill>
                <a:latin typeface="Menlo"/>
              </a:rPr>
              <a:t>break</a:t>
            </a:r>
          </a:p>
          <a:p>
            <a:pPr marL="457200" lvl="1" indent="0">
              <a:buNone/>
            </a:pPr>
            <a:endParaRPr lang="fr-FR" sz="2000" dirty="0">
              <a:solidFill>
                <a:srgbClr val="F8F8F2"/>
              </a:solidFill>
              <a:latin typeface="Menlo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4868504-E51F-42EC-9B3A-A98FE294F14D}"/>
              </a:ext>
            </a:extLst>
          </p:cNvPr>
          <p:cNvSpPr txBox="1"/>
          <p:nvPr/>
        </p:nvSpPr>
        <p:spPr>
          <a:xfrm>
            <a:off x="1214651" y="2143526"/>
            <a:ext cx="885236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fr-FR" sz="3200" dirty="0"/>
              <a:t>Elles ne peuvent être parcourues qu'une seule fois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fr-FR" sz="3200" dirty="0"/>
              <a:t>On ne peut accéder à un élément par un indice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87218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5C4E6-E50D-4E2B-86FD-46940B06BA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Récapitulatif / erreurs fréquentes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5291B2-B9B0-4AD9-A2E6-35B109D70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Différence chaine de caractères vs variables : </a:t>
            </a:r>
          </a:p>
          <a:p>
            <a:pPr lvl="1"/>
            <a:r>
              <a:rPr lang="fr-FR" dirty="0"/>
              <a:t>‘</a:t>
            </a:r>
            <a:r>
              <a:rPr lang="fr-FR" dirty="0" err="1"/>
              <a:t>mon_nom</a:t>
            </a:r>
            <a:r>
              <a:rPr lang="fr-FR" dirty="0"/>
              <a:t>’ vs </a:t>
            </a:r>
            <a:r>
              <a:rPr lang="fr-FR" dirty="0" err="1"/>
              <a:t>mon_nom</a:t>
            </a:r>
            <a:r>
              <a:rPr lang="fr-FR" dirty="0"/>
              <a:t> vs ‘Bonjour </a:t>
            </a:r>
            <a:r>
              <a:rPr lang="fr-FR" dirty="0" err="1"/>
              <a:t>mon_nom</a:t>
            </a:r>
            <a:r>
              <a:rPr lang="fr-FR" dirty="0"/>
              <a:t>’ vs ‘Bonjour %s’%(</a:t>
            </a:r>
            <a:r>
              <a:rPr lang="fr-FR" dirty="0" err="1"/>
              <a:t>mon_nom</a:t>
            </a:r>
            <a:r>
              <a:rPr lang="fr-FR" dirty="0"/>
              <a:t>)</a:t>
            </a:r>
          </a:p>
          <a:p>
            <a:r>
              <a:rPr lang="fr-FR" dirty="0"/>
              <a:t>Tableau, accès par indice:</a:t>
            </a:r>
          </a:p>
          <a:p>
            <a:pPr lvl="1"/>
            <a:r>
              <a:rPr lang="fr-FR" dirty="0" err="1"/>
              <a:t>mon_tableau</a:t>
            </a:r>
            <a:r>
              <a:rPr lang="fr-FR" dirty="0"/>
              <a:t> = [] vs </a:t>
            </a:r>
            <a:r>
              <a:rPr lang="fr-FR" dirty="0" err="1"/>
              <a:t>mon_tableau</a:t>
            </a:r>
            <a:r>
              <a:rPr lang="fr-FR" dirty="0"/>
              <a:t>[i] = ‘hello’</a:t>
            </a:r>
          </a:p>
          <a:p>
            <a:r>
              <a:rPr lang="fr-FR" dirty="0"/>
              <a:t>Définition méthode/fonction utilisation:</a:t>
            </a:r>
          </a:p>
          <a:p>
            <a:pPr lvl="1"/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ma_methode</a:t>
            </a:r>
            <a:r>
              <a:rPr lang="fr-FR" dirty="0"/>
              <a:t>(self): vs </a:t>
            </a:r>
            <a:r>
              <a:rPr lang="fr-FR" dirty="0" err="1"/>
              <a:t>instance.ma_méthode</a:t>
            </a:r>
            <a:r>
              <a:rPr lang="fr-FR" dirty="0"/>
              <a:t>()</a:t>
            </a:r>
          </a:p>
          <a:p>
            <a:r>
              <a:rPr lang="fr-FR" dirty="0"/>
              <a:t>La boucle for:</a:t>
            </a:r>
          </a:p>
          <a:p>
            <a:pPr lvl="1"/>
            <a:r>
              <a:rPr lang="fr-FR" dirty="0"/>
              <a:t>for i in range(5): / for i in [0, 1, 2, 3, 4]: / for </a:t>
            </a:r>
            <a:r>
              <a:rPr lang="fr-FR" dirty="0" err="1"/>
              <a:t>element</a:t>
            </a:r>
            <a:r>
              <a:rPr lang="fr-FR" dirty="0"/>
              <a:t> in </a:t>
            </a:r>
            <a:r>
              <a:rPr lang="fr-FR" dirty="0" err="1"/>
              <a:t>mon_tableau</a:t>
            </a:r>
            <a:r>
              <a:rPr lang="fr-FR" dirty="0"/>
              <a:t>: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53330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8AEF8D-615C-4305-BBED-7C81862A3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Gestion des fichiers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B31EBE-C38C-41EA-BD8B-A6E6ED904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8221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16C435-86D8-4E84-8D6F-DAADE1C7E02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Ouvrir, lire et écrire dans un fichier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66F9F51-80F5-407F-B244-6915796D63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600" cy="4096385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0440" rIns="91440" bIns="19044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fichier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open(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"data.txt"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"r"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rint</a:t>
            </a:r>
            <a:r>
              <a:rPr lang="fr-FR" altLang="fr-FR" sz="18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fichier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fichier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800" dirty="0"/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altLang="fr-F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fichier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open(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"data.txt"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“a"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fr-FR" altLang="fr-FR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fichier</a:t>
            </a:r>
            <a:r>
              <a:rPr lang="fr-FR" sz="1800" dirty="0" err="1"/>
              <a:t>.write</a:t>
            </a:r>
            <a:r>
              <a:rPr lang="fr-FR" sz="1800" dirty="0"/>
              <a:t>("Bonjour monde")</a:t>
            </a:r>
            <a:r>
              <a:rPr lang="fr-FR" altLang="fr-FR" sz="18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fichier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800" dirty="0">
              <a:latin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altLang="fr-FR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open(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"data.txt"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"r"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as </a:t>
            </a:r>
            <a:r>
              <a:rPr kumimoji="0" lang="en-US" altLang="fr-F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fichier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: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fr-FR" altLang="fr-FR" sz="18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fr-FR" altLang="fr-FR" sz="1800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rint</a:t>
            </a:r>
            <a:r>
              <a:rPr lang="fr-FR" altLang="fr-FR" sz="18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fr-FR" altLang="fr-FR" sz="1800" dirty="0" err="1"/>
              <a:t>fichier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5590703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765D12-1FA9-4432-8999-B2214D24CCA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Types d’ouvertures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675E58-923F-47D0-97E9-F5BF8AD05386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pPr latinLnBrk="1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pour une ouverture en lecture (READ).</a:t>
            </a:r>
          </a:p>
          <a:p>
            <a:pPr latinLnBrk="1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pour une ouverture en écriture (WRITE), à chaque ouverture le contenu du fichier est écrasé. Si le fichier n'existe pas python le crée.</a:t>
            </a:r>
          </a:p>
          <a:p>
            <a:pPr latinLnBrk="1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pour une ouverture en mode ajout à la fin du fichier (APPEND). Si le fichier n'existe pas python le crée.</a:t>
            </a:r>
          </a:p>
          <a:p>
            <a:pPr latinLnBrk="1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pour une ouverture en mode binaire.</a:t>
            </a:r>
          </a:p>
          <a:p>
            <a:pPr latinLnBrk="1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pour une ouverture en mode texte.</a:t>
            </a:r>
          </a:p>
          <a:p>
            <a:pPr latinLnBrk="1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crée OBLIGATOIREMENT un NOUVEAU fichier et l'ouvre pour écriture</a:t>
            </a:r>
          </a:p>
        </p:txBody>
      </p:sp>
    </p:spTree>
    <p:extLst>
      <p:ext uri="{BB962C8B-B14F-4D97-AF65-F5344CB8AC3E}">
        <p14:creationId xmlns:p14="http://schemas.microsoft.com/office/powerpoint/2010/main" val="3042426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C7945B-0D46-4031-B3D1-67B592673F8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répertoires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294840-248C-41FA-97B2-5803599B8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os.mkdir</a:t>
            </a:r>
            <a:r>
              <a:rPr lang="fr-FR" dirty="0"/>
              <a:t>(chemin, mode) : crée répertoire, mode UNIX </a:t>
            </a:r>
          </a:p>
          <a:p>
            <a:r>
              <a:rPr lang="fr-FR" dirty="0" err="1"/>
              <a:t>os.remove</a:t>
            </a:r>
            <a:r>
              <a:rPr lang="fr-FR" dirty="0"/>
              <a:t>(chemin) : supprime fichier </a:t>
            </a:r>
          </a:p>
          <a:p>
            <a:r>
              <a:rPr lang="fr-FR" dirty="0" err="1"/>
              <a:t>os.removedirs</a:t>
            </a:r>
            <a:r>
              <a:rPr lang="fr-FR" dirty="0"/>
              <a:t>(chemin) : supprime répertoires récursivement </a:t>
            </a:r>
          </a:p>
          <a:p>
            <a:r>
              <a:rPr lang="fr-FR" dirty="0" err="1"/>
              <a:t>os.rename</a:t>
            </a:r>
            <a:r>
              <a:rPr lang="fr-FR" dirty="0"/>
              <a:t>(</a:t>
            </a:r>
            <a:r>
              <a:rPr lang="fr-FR" dirty="0" err="1"/>
              <a:t>chemin_old</a:t>
            </a:r>
            <a:r>
              <a:rPr lang="fr-FR" dirty="0"/>
              <a:t>, </a:t>
            </a:r>
            <a:r>
              <a:rPr lang="fr-FR" dirty="0" err="1"/>
              <a:t>chemin_new</a:t>
            </a:r>
            <a:r>
              <a:rPr lang="fr-FR" dirty="0"/>
              <a:t>) : renomme fichier ou répertoire </a:t>
            </a:r>
          </a:p>
          <a:p>
            <a:r>
              <a:rPr lang="fr-FR" dirty="0" err="1"/>
              <a:t>os.renames</a:t>
            </a:r>
            <a:r>
              <a:rPr lang="fr-FR" dirty="0"/>
              <a:t>(</a:t>
            </a:r>
            <a:r>
              <a:rPr lang="fr-FR" dirty="0" err="1"/>
              <a:t>chemin_old</a:t>
            </a:r>
            <a:r>
              <a:rPr lang="fr-FR" dirty="0"/>
              <a:t>, </a:t>
            </a:r>
            <a:r>
              <a:rPr lang="fr-FR" dirty="0" err="1"/>
              <a:t>chemin_new</a:t>
            </a:r>
            <a:r>
              <a:rPr lang="fr-FR" dirty="0"/>
              <a:t>) : renomme fichier ou répertoire en créant les répertoires si ils n'existent pas</a:t>
            </a:r>
          </a:p>
          <a:p>
            <a:r>
              <a:rPr lang="fr-FR" dirty="0" err="1"/>
              <a:t>os.chdir</a:t>
            </a:r>
            <a:r>
              <a:rPr lang="fr-FR" dirty="0"/>
              <a:t>(chemin) : change le répertoire de travail </a:t>
            </a:r>
          </a:p>
          <a:p>
            <a:r>
              <a:rPr lang="fr-FR" dirty="0" err="1"/>
              <a:t>os.getcwd</a:t>
            </a:r>
            <a:r>
              <a:rPr lang="fr-FR" dirty="0"/>
              <a:t>() : affiche répertoire courant</a:t>
            </a:r>
          </a:p>
        </p:txBody>
      </p:sp>
    </p:spTree>
    <p:extLst>
      <p:ext uri="{BB962C8B-B14F-4D97-AF65-F5344CB8AC3E}">
        <p14:creationId xmlns:p14="http://schemas.microsoft.com/office/powerpoint/2010/main" val="8576698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C7945B-0D46-4031-B3D1-67B592673F8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répertoires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294840-248C-41FA-97B2-5803599B8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r-FR" dirty="0"/>
          </a:p>
          <a:p>
            <a:r>
              <a:rPr lang="fr-FR" dirty="0" err="1"/>
              <a:t>os.path.exists</a:t>
            </a:r>
            <a:r>
              <a:rPr lang="fr-FR" dirty="0"/>
              <a:t>(chemin) : est-ce que le fichier ou répertoire existe </a:t>
            </a:r>
          </a:p>
          <a:p>
            <a:r>
              <a:rPr lang="fr-FR" dirty="0" err="1"/>
              <a:t>os.path.isdir</a:t>
            </a:r>
            <a:r>
              <a:rPr lang="fr-FR" dirty="0"/>
              <a:t>(chemin) : est-ce un répertoire </a:t>
            </a:r>
          </a:p>
          <a:p>
            <a:r>
              <a:rPr lang="fr-FR" dirty="0" err="1"/>
              <a:t>os.path.isfile</a:t>
            </a:r>
            <a:r>
              <a:rPr lang="fr-FR" dirty="0"/>
              <a:t>(chemin) : est-ce un fichier</a:t>
            </a:r>
          </a:p>
          <a:p>
            <a:r>
              <a:rPr lang="fr-FR" dirty="0" err="1"/>
              <a:t>os.listdir</a:t>
            </a:r>
            <a:r>
              <a:rPr lang="fr-FR" dirty="0"/>
              <a:t>(chemin) : liste un répertoire 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Utiliser le module </a:t>
            </a:r>
            <a:r>
              <a:rPr lang="fr-FR" dirty="0" err="1"/>
              <a:t>glob</a:t>
            </a:r>
            <a:r>
              <a:rPr lang="fr-FR" dirty="0"/>
              <a:t> qui permet l'utilisation de </a:t>
            </a:r>
            <a:r>
              <a:rPr lang="fr-FR" dirty="0" err="1"/>
              <a:t>wildcards</a:t>
            </a:r>
            <a:r>
              <a:rPr lang="fr-FR" dirty="0"/>
              <a:t> </a:t>
            </a:r>
          </a:p>
          <a:p>
            <a:r>
              <a:rPr lang="fr-FR" dirty="0" err="1"/>
              <a:t>glob.glob</a:t>
            </a:r>
            <a:r>
              <a:rPr lang="fr-FR" dirty="0"/>
              <a:t>(pattern) : liste le contenu du répertoire en fonction du pattern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083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324908-C2B7-497F-8101-5F14D84B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Introduction au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7CA9BA-9315-4C35-8E17-ECDB0D9FBA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fr-FR" dirty="0"/>
              <a:t>Mickaël BOLNET</a:t>
            </a:r>
          </a:p>
        </p:txBody>
      </p:sp>
    </p:spTree>
    <p:extLst>
      <p:ext uri="{BB962C8B-B14F-4D97-AF65-F5344CB8AC3E}">
        <p14:creationId xmlns:p14="http://schemas.microsoft.com/office/powerpoint/2010/main" val="28333038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C7945B-0D46-4031-B3D1-67B592673F8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répertoires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F12ECCF-D2A5-4435-BC77-7A5D05B97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shutil.move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(src,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: déplace ou renomme un fichier ou un répertoire </a:t>
            </a:r>
          </a:p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shutil.copy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(src,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: copie un fichier ou un répertoire </a:t>
            </a:r>
          </a:p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shutil.copy2(src,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: copie un fichier ou un répertoire avec les métadonnées </a:t>
            </a:r>
          </a:p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os.chmod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path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mode) : change les permissions</a:t>
            </a:r>
          </a:p>
          <a:p>
            <a:pPr lvl="0" fontAlgn="base"/>
            <a:r>
              <a:rPr lang="fr-FR" dirty="0" err="1"/>
              <a:t>os.path.dirname</a:t>
            </a:r>
            <a:r>
              <a:rPr lang="fr-FR" dirty="0"/>
              <a:t>(</a:t>
            </a:r>
            <a:r>
              <a:rPr lang="fr-FR" dirty="0" err="1"/>
              <a:t>path</a:t>
            </a:r>
            <a:r>
              <a:rPr lang="fr-FR" dirty="0"/>
              <a:t>) : retourne l'arborescence de répertoires </a:t>
            </a:r>
          </a:p>
          <a:p>
            <a:pPr lvl="0" fontAlgn="base"/>
            <a:r>
              <a:rPr lang="fr-FR" dirty="0" err="1"/>
              <a:t>os.path.basename</a:t>
            </a:r>
            <a:r>
              <a:rPr lang="fr-FR" dirty="0"/>
              <a:t>(</a:t>
            </a:r>
            <a:r>
              <a:rPr lang="fr-FR" dirty="0" err="1"/>
              <a:t>path</a:t>
            </a:r>
            <a:r>
              <a:rPr lang="fr-FR" dirty="0"/>
              <a:t>) : retourne le nom du fichier </a:t>
            </a:r>
          </a:p>
          <a:p>
            <a:pPr lvl="0" fontAlgn="base"/>
            <a:r>
              <a:rPr lang="fr-FR" dirty="0" err="1"/>
              <a:t>os.path.split</a:t>
            </a:r>
            <a:r>
              <a:rPr lang="fr-FR" dirty="0"/>
              <a:t>(</a:t>
            </a:r>
            <a:r>
              <a:rPr lang="fr-FR" dirty="0" err="1"/>
              <a:t>path</a:t>
            </a:r>
            <a:r>
              <a:rPr lang="fr-FR" dirty="0"/>
              <a:t>) : retourne un tuple des deux précédents </a:t>
            </a:r>
          </a:p>
          <a:p>
            <a:r>
              <a:rPr lang="fr-FR" dirty="0" err="1"/>
              <a:t>os.path.splitext</a:t>
            </a:r>
            <a:r>
              <a:rPr lang="fr-FR" dirty="0"/>
              <a:t>(</a:t>
            </a:r>
            <a:r>
              <a:rPr lang="fr-FR" dirty="0" err="1"/>
              <a:t>path</a:t>
            </a:r>
            <a:r>
              <a:rPr lang="fr-FR" dirty="0"/>
              <a:t>) : retourne un tuple pour obtenir l'extension</a:t>
            </a:r>
          </a:p>
        </p:txBody>
      </p:sp>
    </p:spTree>
    <p:extLst>
      <p:ext uri="{BB962C8B-B14F-4D97-AF65-F5344CB8AC3E}">
        <p14:creationId xmlns:p14="http://schemas.microsoft.com/office/powerpoint/2010/main" val="34802952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964F82-153F-4C0B-81A7-AFE892162E8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exceptions en bref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9C24F3-F6E8-4B41-83AE-FF833B75629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annee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On essaye de convertir l'année en entier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annee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annee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("Erreur lors de la conversion de l'année.")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("S’affiche de toute manière.")</a:t>
            </a:r>
          </a:p>
        </p:txBody>
      </p:sp>
    </p:spTree>
    <p:extLst>
      <p:ext uri="{BB962C8B-B14F-4D97-AF65-F5344CB8AC3E}">
        <p14:creationId xmlns:p14="http://schemas.microsoft.com/office/powerpoint/2010/main" val="18300405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964F82-153F-4C0B-81A7-AFE892162E8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exceptions en bref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9C24F3-F6E8-4B41-83AE-FF833B75629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 anchor="ctr"/>
          <a:lstStyle/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</a:rPr>
              <a:t>raise</a:t>
            </a:r>
            <a:r>
              <a:rPr lang="fr-FR" dirty="0"/>
              <a:t> </a:t>
            </a:r>
            <a:r>
              <a:rPr lang="fr-FR" dirty="0" err="1">
                <a:solidFill>
                  <a:schemeClr val="accent2"/>
                </a:solidFill>
              </a:rPr>
              <a:t>TypeDeLException</a:t>
            </a:r>
            <a:r>
              <a:rPr lang="fr-FR" dirty="0"/>
              <a:t>("message à afficher")</a:t>
            </a:r>
          </a:p>
        </p:txBody>
      </p:sp>
    </p:spTree>
    <p:extLst>
      <p:ext uri="{BB962C8B-B14F-4D97-AF65-F5344CB8AC3E}">
        <p14:creationId xmlns:p14="http://schemas.microsoft.com/office/powerpoint/2010/main" val="22991299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964F82-153F-4C0B-81A7-AFE892162E8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exceptions en bref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9C24F3-F6E8-4B41-83AE-FF833B75629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resultat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numerateur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denominateur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("La variable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numerateur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ou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denominateur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n'a pas été définie.")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("La variable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numerateur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ou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denominateur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possède un type incompatible avec la division.")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("La variable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denominateur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est égale à 0.")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3920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27203D-E797-4E8C-9823-B71EE79CF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Modules et Packages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E21291-2FAC-4A4C-AE19-A12DC7A2D0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9200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29A0A0-5531-4F76-B3FA-6E96C8801C0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Modules et Packages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58241C-4293-4469-BA31-DF51EE1C8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Commencent par :</a:t>
            </a: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#!/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usr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/bin/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env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python</a:t>
            </a: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-*- 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coding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utf-8 -*-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Doit contenir un __init__.py : </a:t>
            </a:r>
          </a:p>
          <a:p>
            <a:pPr marL="0" indent="0">
              <a:buNone/>
            </a:pPr>
            <a:r>
              <a:rPr lang="fr-FR" altLang="fr-F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nlo"/>
              </a:rPr>
              <a:t>MyPackage</a:t>
            </a:r>
            <a:r>
              <a:rPr lang="fr-FR" alt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Menlo"/>
              </a:rPr>
              <a:t>/ </a:t>
            </a:r>
          </a:p>
          <a:p>
            <a:pPr marL="0" indent="0">
              <a:buNone/>
            </a:pPr>
            <a:r>
              <a:rPr lang="fr-FR" alt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Menlo"/>
              </a:rPr>
              <a:t>	__init__.py</a:t>
            </a:r>
          </a:p>
          <a:p>
            <a:pPr marL="0" indent="0">
              <a:buNone/>
            </a:pPr>
            <a:r>
              <a:rPr lang="fr-FR" alt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Menlo"/>
              </a:rPr>
              <a:t>	MyModule.py </a:t>
            </a:r>
          </a:p>
          <a:p>
            <a:pPr marL="0" indent="0">
              <a:buNone/>
            </a:pPr>
            <a:r>
              <a:rPr lang="fr-FR" alt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Menlo"/>
              </a:rPr>
              <a:t>	MyModule2.py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alt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Menlo"/>
              </a:rPr>
              <a:t>__all__ = [ '</a:t>
            </a:r>
            <a:r>
              <a:rPr lang="fr-FR" altLang="fr-F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nlo"/>
              </a:rPr>
              <a:t>MyModule</a:t>
            </a:r>
            <a:r>
              <a:rPr lang="fr-FR" alt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Menlo"/>
              </a:rPr>
              <a:t>', 'MyModule2']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80680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6EAD0-7295-4312-958F-FB0AC2BFF9C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Importer les modules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C035AC-651E-4017-8DA5-7922B11FF1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56530"/>
            <a:ext cx="7937310" cy="300080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Menlo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2000" dirty="0">
              <a:solidFill>
                <a:schemeClr val="tx1">
                  <a:lumMod val="50000"/>
                  <a:lumOff val="50000"/>
                </a:schemeClr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sz="2000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2000" dirty="0" err="1">
                <a:solidFill>
                  <a:srgbClr val="F8F8F2"/>
                </a:solidFill>
                <a:latin typeface="Menlo"/>
              </a:rPr>
              <a:t>MyModuleLibrary.MyModule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 MyModuleLibrary.MyModule2 </a:t>
            </a:r>
          </a:p>
          <a:p>
            <a:pPr marL="457200" lvl="1" indent="0">
              <a:buNone/>
            </a:pPr>
            <a:endParaRPr lang="fr-FR" sz="2000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sz="2000" dirty="0" err="1">
                <a:solidFill>
                  <a:srgbClr val="F8F8F2"/>
                </a:solidFill>
                <a:latin typeface="Menlo"/>
              </a:rPr>
              <a:t>MyModuleLibrary</a:t>
            </a:r>
            <a:r>
              <a:rPr lang="fr-FR" sz="20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2000" dirty="0" err="1">
                <a:solidFill>
                  <a:srgbClr val="F8F8F2"/>
                </a:solidFill>
                <a:latin typeface="Menlo"/>
              </a:rPr>
              <a:t>MyModule</a:t>
            </a:r>
            <a:r>
              <a:rPr lang="fr-FR" sz="20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2000" dirty="0" err="1">
                <a:solidFill>
                  <a:srgbClr val="F8F8F2"/>
                </a:solidFill>
                <a:latin typeface="Menlo"/>
              </a:rPr>
              <a:t>function_welcome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()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8F8F2"/>
                </a:solidFill>
                <a:latin typeface="Menlo"/>
              </a:rPr>
              <a:t>MyModuleLibrary</a:t>
            </a:r>
            <a:r>
              <a:rPr lang="en-US" sz="2000" dirty="0">
                <a:solidFill>
                  <a:srgbClr val="F92672"/>
                </a:solidFill>
                <a:latin typeface="Menlo"/>
              </a:rPr>
              <a:t>.</a:t>
            </a:r>
            <a:r>
              <a:rPr lang="en-US" sz="2000" dirty="0">
                <a:solidFill>
                  <a:srgbClr val="F8F8F2"/>
                </a:solidFill>
                <a:latin typeface="Menlo"/>
              </a:rPr>
              <a:t>MyModule2</a:t>
            </a:r>
            <a:r>
              <a:rPr lang="en-US" sz="2000" dirty="0">
                <a:solidFill>
                  <a:srgbClr val="F92672"/>
                </a:solidFill>
                <a:latin typeface="Menlo"/>
              </a:rPr>
              <a:t>.</a:t>
            </a:r>
            <a:r>
              <a:rPr lang="en-US" sz="2000" dirty="0">
                <a:solidFill>
                  <a:srgbClr val="F8F8F2"/>
                </a:solidFill>
                <a:latin typeface="Menlo"/>
              </a:rPr>
              <a:t>function_welcome_bis()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2000" dirty="0">
              <a:solidFill>
                <a:schemeClr val="tx1">
                  <a:lumMod val="50000"/>
                  <a:lumOff val="50000"/>
                </a:schemeClr>
              </a:solidFill>
              <a:latin typeface="Menlo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7776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8F692C-6CC6-44F9-8185-38D06A4D42A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Module __</a:t>
            </a:r>
            <a:r>
              <a:rPr lang="fr-FR" dirty="0" err="1"/>
              <a:t>name</a:t>
            </a:r>
            <a:r>
              <a:rPr lang="fr-FR" dirty="0"/>
              <a:t>__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A46D2D-8062-4BB3-A7E3-3AF3DBB58BD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</p:spPr>
        <p:txBody>
          <a:bodyPr/>
          <a:lstStyle/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if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__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__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'__main__'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giveAnswer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406862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8F692C-6CC6-44F9-8185-38D06A4D42A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Empaqueter son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A46D2D-8062-4BB3-A7E3-3AF3DBB58BD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setup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py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src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/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mypkg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/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__init__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py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module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py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data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/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    tables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dat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    spoons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dat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    forks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dat</a:t>
            </a:r>
          </a:p>
        </p:txBody>
      </p:sp>
    </p:spTree>
    <p:extLst>
      <p:ext uri="{BB962C8B-B14F-4D97-AF65-F5344CB8AC3E}">
        <p14:creationId xmlns:p14="http://schemas.microsoft.com/office/powerpoint/2010/main" val="23364218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8F692C-6CC6-44F9-8185-38D06A4D42A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Empaqueter son module : setup.py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A46D2D-8062-4BB3-A7E3-3AF3DBB58BD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endParaRPr lang="fr-FR" dirty="0">
              <a:solidFill>
                <a:srgbClr val="75715E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#!/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usr</a:t>
            </a:r>
            <a:r>
              <a:rPr lang="fr-FR" dirty="0">
                <a:solidFill>
                  <a:srgbClr val="75715E"/>
                </a:solidFill>
                <a:latin typeface="Menlo"/>
              </a:rPr>
              <a:t>/bin/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env</a:t>
            </a:r>
            <a:r>
              <a:rPr lang="fr-FR" dirty="0">
                <a:solidFill>
                  <a:srgbClr val="75715E"/>
                </a:solidFill>
                <a:latin typeface="Menlo"/>
              </a:rPr>
              <a:t> python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92672"/>
                </a:solidFill>
                <a:latin typeface="Menlo"/>
              </a:rPr>
              <a:t>from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distutils.core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setup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setup(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Distutils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version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'1.0'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description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'Python Distribution Utilities'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author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'Greg Ward'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author_email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'gward@python.net'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url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'https://www.python.org/sigs/distutils-sig/'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packages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mypkg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’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requires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‘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numpy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’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package_dir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{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mypkg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'src/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mypkg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},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package_data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{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mypkg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 [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'data/*.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dat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]},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)</a:t>
            </a:r>
          </a:p>
        </p:txBody>
      </p:sp>
    </p:spTree>
    <p:extLst>
      <p:ext uri="{BB962C8B-B14F-4D97-AF65-F5344CB8AC3E}">
        <p14:creationId xmlns:p14="http://schemas.microsoft.com/office/powerpoint/2010/main" val="303151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ésultat de recherche d'images pour &quot;youtube&quot;">
            <a:extLst>
              <a:ext uri="{FF2B5EF4-FFF2-40B4-BE49-F238E27FC236}">
                <a16:creationId xmlns:a16="http://schemas.microsoft.com/office/drawing/2014/main" id="{1E745797-D08C-4CC5-97C8-61506C54B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" y="0"/>
            <a:ext cx="3413760" cy="341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aem.dropbox.com/cms/content/dam/dropbox/www/en-us/branding/dropbox-logo@2x.jpg">
            <a:extLst>
              <a:ext uri="{FF2B5EF4-FFF2-40B4-BE49-F238E27FC236}">
                <a16:creationId xmlns:a16="http://schemas.microsoft.com/office/drawing/2014/main" id="{A7A8E6EE-A829-4972-9DBE-1147ADE02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320" y="1391920"/>
            <a:ext cx="4064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pbs.twimg.com/profile_images/571330447095787520/FvrBLmei.png">
            <a:extLst>
              <a:ext uri="{FF2B5EF4-FFF2-40B4-BE49-F238E27FC236}">
                <a16:creationId xmlns:a16="http://schemas.microsoft.com/office/drawing/2014/main" id="{6449FC55-2ABE-493B-A7E2-A1D2498CF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690" y="4863676"/>
            <a:ext cx="969433" cy="96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horizons-academy.com/images2/img220.jpg">
            <a:extLst>
              <a:ext uri="{FF2B5EF4-FFF2-40B4-BE49-F238E27FC236}">
                <a16:creationId xmlns:a16="http://schemas.microsoft.com/office/drawing/2014/main" id="{695C81F8-4210-4F81-AB8F-321930C1A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282882"/>
            <a:ext cx="4136249" cy="232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collet-matrat.com/wp-content/uploads/2016/05/reddit2.jpg">
            <a:extLst>
              <a:ext uri="{FF2B5EF4-FFF2-40B4-BE49-F238E27FC236}">
                <a16:creationId xmlns:a16="http://schemas.microsoft.com/office/drawing/2014/main" id="{C9E2A52C-D053-4682-ADCC-F53CF697F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223" y="3082255"/>
            <a:ext cx="3230428" cy="240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937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8F692C-6CC6-44F9-8185-38D06A4D42A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ArgParse</a:t>
            </a:r>
            <a:r>
              <a:rPr lang="fr-FR" dirty="0"/>
              <a:t> : la ligne de commande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A46D2D-8062-4BB3-A7E3-3AF3DBB58BD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</p:spPr>
        <p:txBody>
          <a:bodyPr/>
          <a:lstStyle/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parser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argparse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ArgumentParser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	description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"This script does something."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8F8F2"/>
                </a:solidFill>
                <a:latin typeface="Menlo"/>
              </a:rPr>
              <a:t>parser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add_argument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"who"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help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"Who are you ?"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parser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add_argument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many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type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args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parser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parse_args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66D9EF"/>
                </a:solidFill>
                <a:latin typeface="Menlo"/>
              </a:rPr>
              <a:t>for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i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in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range(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args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many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0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	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"Hello 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args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who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44814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8F692C-6CC6-44F9-8185-38D06A4D42A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ArgParse</a:t>
            </a:r>
            <a:r>
              <a:rPr lang="fr-FR" dirty="0"/>
              <a:t> : la ligne de commande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A46D2D-8062-4BB3-A7E3-3AF3DBB58BD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</p:spPr>
        <p:txBody>
          <a:bodyPr/>
          <a:lstStyle/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parser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argparse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ArgumentParser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	description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"This script does something."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8F8F2"/>
                </a:solidFill>
                <a:latin typeface="Menlo"/>
              </a:rPr>
              <a:t>parser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add_argument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“--who"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help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"Who are you ?"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parser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add_argument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“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 --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many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type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args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parser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parse_args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66D9EF"/>
                </a:solidFill>
                <a:latin typeface="Menlo"/>
              </a:rPr>
              <a:t>for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i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in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range(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args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many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0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	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"Hello 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args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who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87871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2830D-744A-404E-BD34-9F1E90491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rmAutofit fontScale="90000"/>
          </a:bodyPr>
          <a:lstStyle/>
          <a:p>
            <a:r>
              <a:rPr lang="fr-FR" dirty="0"/>
              <a:t>La Programmation Orientée Objet</a:t>
            </a:r>
            <a:br>
              <a:rPr lang="fr-FR" dirty="0"/>
            </a:br>
            <a:r>
              <a:rPr lang="fr-FR" dirty="0"/>
              <a:t>(POO)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012EEC-2070-4F1A-9FEB-56F35DC2C7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60293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3CD64F-A578-40C6-96C7-2E51269325A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paradigmes de programmation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347C1-F631-40C5-A589-2D16DD118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Il s’agit des différentes façons de raisonner et d’implémenter une solution à un problème en programmation.</a:t>
            </a:r>
          </a:p>
          <a:p>
            <a:r>
              <a:rPr lang="fr-FR" dirty="0"/>
              <a:t> La programmation impérative : paradigme originel et le plus courant</a:t>
            </a:r>
          </a:p>
          <a:p>
            <a:r>
              <a:rPr lang="fr-FR" dirty="0"/>
              <a:t>La programmation orientée objet (POO) : consistant en la définition et l’assemblage de briques logicielles appelées objets</a:t>
            </a:r>
          </a:p>
          <a:p>
            <a:r>
              <a:rPr lang="fr-FR" dirty="0"/>
              <a:t>La programmation déclarative consistant à déclarer les données du problème, puis à demander au programme de le résoudre</a:t>
            </a:r>
          </a:p>
          <a:p>
            <a:r>
              <a:rPr lang="fr-FR" dirty="0"/>
              <a:t>Fonctionnelle …</a:t>
            </a:r>
          </a:p>
        </p:txBody>
      </p:sp>
    </p:spTree>
    <p:extLst>
      <p:ext uri="{BB962C8B-B14F-4D97-AF65-F5344CB8AC3E}">
        <p14:creationId xmlns:p14="http://schemas.microsoft.com/office/powerpoint/2010/main" val="435031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5725A7-611D-4412-B7D0-119F0E62F99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Objets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620A9D-9E56-4578-BD6D-4937A73C0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Caractérisés par</a:t>
            </a:r>
          </a:p>
          <a:p>
            <a:r>
              <a:rPr lang="fr-FR" dirty="0"/>
              <a:t>Un état  : ses attributs</a:t>
            </a:r>
          </a:p>
          <a:p>
            <a:r>
              <a:rPr lang="fr-FR" dirty="0"/>
              <a:t>Des comportements : ses méthodes</a:t>
            </a:r>
          </a:p>
        </p:txBody>
      </p:sp>
    </p:spTree>
    <p:extLst>
      <p:ext uri="{BB962C8B-B14F-4D97-AF65-F5344CB8AC3E}">
        <p14:creationId xmlns:p14="http://schemas.microsoft.com/office/powerpoint/2010/main" val="2348242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723094-A99B-4210-AD56-9D5EC20A13D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Classes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CAA150-9CC9-45AE-9CF1-B71D7F5EB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Sont les définition des objets</a:t>
            </a:r>
          </a:p>
          <a:p>
            <a:r>
              <a:rPr lang="fr-FR" dirty="0"/>
              <a:t>Un objet est une instance d'une classe</a:t>
            </a:r>
          </a:p>
          <a:p>
            <a:r>
              <a:rPr lang="fr-FR" dirty="0"/>
              <a:t>En POO, nous définissons des classes</a:t>
            </a:r>
          </a:p>
          <a:p>
            <a:r>
              <a:rPr lang="fr-FR" dirty="0"/>
              <a:t>En POO, nous manipulons des instances des classes</a:t>
            </a:r>
          </a:p>
          <a:p>
            <a:r>
              <a:rPr lang="fr-FR" dirty="0"/>
              <a:t>Le type d'un objet est sa classe</a:t>
            </a:r>
          </a:p>
        </p:txBody>
      </p:sp>
    </p:spTree>
    <p:extLst>
      <p:ext uri="{BB962C8B-B14F-4D97-AF65-F5344CB8AC3E}">
        <p14:creationId xmlns:p14="http://schemas.microsoft.com/office/powerpoint/2010/main" val="32786831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07ABA-E4D9-4094-BA77-9050B6445A2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E1AB9E-BC2F-46C0-A47A-CCD98012017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class</a:t>
            </a:r>
            <a:r>
              <a:rPr lang="fr-FR" dirty="0"/>
              <a:t> Personne: 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"""Classe définissant une personne caractérisée par :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nom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prénom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âge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lieu de résidence"""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   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>
                <a:solidFill>
                  <a:schemeClr val="accent1"/>
                </a:solidFill>
              </a:rPr>
              <a:t>def</a:t>
            </a:r>
            <a:r>
              <a:rPr lang="fr-FR" dirty="0"/>
              <a:t> __init__(self):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"""Pour l'instant, on ne </a:t>
            </a:r>
            <a:r>
              <a:rPr lang="fr-FR">
                <a:solidFill>
                  <a:schemeClr val="bg2">
                    <a:lumMod val="50000"/>
                  </a:schemeClr>
                </a:solidFill>
              </a:rPr>
              <a:t>va utiliser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qu'un seul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</a:rPr>
              <a:t>paramêtre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"""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self.nom</a:t>
            </a:r>
            <a:r>
              <a:rPr lang="fr-FR" dirty="0"/>
              <a:t> = "Dupont« 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self.prenom</a:t>
            </a:r>
            <a:r>
              <a:rPr lang="fr-FR" dirty="0"/>
              <a:t> = "Jean"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self.age</a:t>
            </a:r>
            <a:r>
              <a:rPr lang="fr-FR" dirty="0"/>
              <a:t> = 33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self.lieu_residence</a:t>
            </a:r>
            <a:r>
              <a:rPr lang="fr-FR" dirty="0"/>
              <a:t> = "Paris"</a:t>
            </a:r>
          </a:p>
        </p:txBody>
      </p:sp>
    </p:spTree>
    <p:extLst>
      <p:ext uri="{BB962C8B-B14F-4D97-AF65-F5344CB8AC3E}">
        <p14:creationId xmlns:p14="http://schemas.microsoft.com/office/powerpoint/2010/main" val="17709742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07ABA-E4D9-4094-BA77-9050B6445A2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E1AB9E-BC2F-46C0-A47A-CCD98012017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class</a:t>
            </a:r>
            <a:r>
              <a:rPr lang="fr-FR" dirty="0"/>
              <a:t> Personne: 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"""Classe définissant une personne caractérisée par :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nom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prénom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âge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lieu de résidence"""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   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>
                <a:solidFill>
                  <a:schemeClr val="accent1"/>
                </a:solidFill>
              </a:rPr>
              <a:t>def</a:t>
            </a:r>
            <a:r>
              <a:rPr lang="fr-FR" dirty="0"/>
              <a:t> __init__(self, nom, </a:t>
            </a:r>
            <a:r>
              <a:rPr lang="fr-FR" dirty="0" err="1"/>
              <a:t>prenom</a:t>
            </a:r>
            <a:r>
              <a:rPr lang="fr-FR" dirty="0"/>
              <a:t>):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""constructeur""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self.nom</a:t>
            </a:r>
            <a:r>
              <a:rPr lang="fr-FR" dirty="0"/>
              <a:t> = nom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self.prenom</a:t>
            </a:r>
            <a:r>
              <a:rPr lang="fr-FR" dirty="0"/>
              <a:t> = </a:t>
            </a:r>
            <a:r>
              <a:rPr lang="fr-FR" dirty="0" err="1"/>
              <a:t>prenom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self.age</a:t>
            </a:r>
            <a:r>
              <a:rPr lang="fr-FR" dirty="0"/>
              <a:t> = 33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self.lieu_residence</a:t>
            </a:r>
            <a:r>
              <a:rPr lang="fr-FR" dirty="0"/>
              <a:t> = "Paris"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83EE43C-CDE1-4E93-A754-25B14758047C}"/>
              </a:ext>
            </a:extLst>
          </p:cNvPr>
          <p:cNvSpPr txBox="1"/>
          <p:nvPr/>
        </p:nvSpPr>
        <p:spPr>
          <a:xfrm rot="1540956" flipH="1">
            <a:off x="5952675" y="3590085"/>
            <a:ext cx="492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Attention à ne PAS OUBLIER self !</a:t>
            </a:r>
          </a:p>
        </p:txBody>
      </p:sp>
    </p:spTree>
    <p:extLst>
      <p:ext uri="{BB962C8B-B14F-4D97-AF65-F5344CB8AC3E}">
        <p14:creationId xmlns:p14="http://schemas.microsoft.com/office/powerpoint/2010/main" val="42236132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07ABA-E4D9-4094-BA77-9050B6445A2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Objets (sont des instances de classe)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E1AB9E-BC2F-46C0-A47A-CCD98012017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personne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chemeClr val="accent1"/>
                </a:solidFill>
                <a:latin typeface="Menlo"/>
              </a:rPr>
              <a:t>Personne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Martin","Jean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personne.nom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46939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07ABA-E4D9-4094-BA77-9050B6445A2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E1AB9E-BC2F-46C0-A47A-CCD98012017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class</a:t>
            </a:r>
            <a:r>
              <a:rPr lang="fr-FR" dirty="0"/>
              <a:t> Compteur: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"""Cette classe possède un attribut de classe qui s'incrémente à chaque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fois que l'on crée un objet de ce type"""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   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/>
              <a:t>objets_crees</a:t>
            </a:r>
            <a:r>
              <a:rPr lang="fr-FR" dirty="0"/>
              <a:t> = 0 # Le compteur vaut 0 au départ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>
                <a:solidFill>
                  <a:schemeClr val="accent1"/>
                </a:solidFill>
              </a:rPr>
              <a:t>def</a:t>
            </a:r>
            <a:r>
              <a:rPr lang="fr-FR" dirty="0"/>
              <a:t> __init__(self):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"""À chaque fois qu'on crée un objet, on incrémente le compteur"""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Compteur.objets_crees</a:t>
            </a:r>
            <a:r>
              <a:rPr lang="fr-FR" dirty="0"/>
              <a:t> += 1</a:t>
            </a:r>
          </a:p>
        </p:txBody>
      </p:sp>
    </p:spTree>
    <p:extLst>
      <p:ext uri="{BB962C8B-B14F-4D97-AF65-F5344CB8AC3E}">
        <p14:creationId xmlns:p14="http://schemas.microsoft.com/office/powerpoint/2010/main" val="188544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6C92E-0953-4AE8-A532-C6BF5A6C009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Qu’est-ce que Python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92809E-08C2-4145-8C2E-E5D368C2A89F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anchor="b"/>
          <a:lstStyle/>
          <a:p>
            <a:r>
              <a:rPr lang="fr-FR" dirty="0"/>
              <a:t>Open Source</a:t>
            </a:r>
          </a:p>
          <a:p>
            <a:r>
              <a:rPr lang="fr-FR" dirty="0"/>
              <a:t>Langage interprété</a:t>
            </a:r>
          </a:p>
          <a:p>
            <a:r>
              <a:rPr lang="fr-FR" dirty="0" err="1"/>
              <a:t>Multiplate-formes</a:t>
            </a:r>
            <a:endParaRPr lang="fr-FR" dirty="0"/>
          </a:p>
          <a:p>
            <a:r>
              <a:rPr lang="fr-FR" dirty="0" err="1"/>
              <a:t>Multi-paradigmes</a:t>
            </a:r>
            <a:endParaRPr lang="fr-FR" dirty="0"/>
          </a:p>
          <a:p>
            <a:r>
              <a:rPr lang="fr-FR" dirty="0"/>
              <a:t>Haut niveau</a:t>
            </a:r>
          </a:p>
          <a:p>
            <a:r>
              <a:rPr lang="en-US" dirty="0"/>
              <a:t>2 </a:t>
            </a:r>
            <a:r>
              <a:rPr lang="en-US" dirty="0" err="1"/>
              <a:t>fois</a:t>
            </a:r>
            <a:r>
              <a:rPr lang="en-US" dirty="0"/>
              <a:t> « programming language of the year » TIOBE </a:t>
            </a:r>
            <a:r>
              <a:rPr lang="fr-FR" dirty="0"/>
              <a:t>(2007 et 2010)</a:t>
            </a:r>
          </a:p>
        </p:txBody>
      </p:sp>
    </p:spTree>
    <p:extLst>
      <p:ext uri="{BB962C8B-B14F-4D97-AF65-F5344CB8AC3E}">
        <p14:creationId xmlns:p14="http://schemas.microsoft.com/office/powerpoint/2010/main" val="31536863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036DA-7F22-4DA0-9483-7DB0A3E1DDF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Méthodes spéciales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46053CE-E032-4158-93DC-764A86EE2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fr-FR" dirty="0"/>
              <a:t>__init__(self) : initialiseur appelé juste après l’instanciation d’un objet</a:t>
            </a:r>
          </a:p>
          <a:p>
            <a:pPr lvl="0" fontAlgn="base"/>
            <a:r>
              <a:rPr lang="fr-FR" dirty="0"/>
              <a:t>__</a:t>
            </a:r>
            <a:r>
              <a:rPr lang="fr-FR" dirty="0" err="1"/>
              <a:t>del</a:t>
            </a:r>
            <a:r>
              <a:rPr lang="fr-FR" dirty="0"/>
              <a:t>__(self) : destructeur, appelé juste avant la destruction de l’objet</a:t>
            </a:r>
          </a:p>
          <a:p>
            <a:pPr lvl="0" fontAlgn="base"/>
            <a:r>
              <a:rPr lang="fr-FR" dirty="0"/>
              <a:t>__</a:t>
            </a:r>
            <a:r>
              <a:rPr lang="fr-FR" dirty="0" err="1"/>
              <a:t>str</a:t>
            </a:r>
            <a:r>
              <a:rPr lang="fr-FR" dirty="0"/>
              <a:t>__(self) -&gt; </a:t>
            </a:r>
            <a:r>
              <a:rPr lang="fr-FR" dirty="0" err="1"/>
              <a:t>str</a:t>
            </a:r>
            <a:r>
              <a:rPr lang="fr-FR" dirty="0"/>
              <a:t> : est appelé par la fonction de conversion de type </a:t>
            </a:r>
            <a:r>
              <a:rPr lang="fr-FR" dirty="0" err="1"/>
              <a:t>str</a:t>
            </a:r>
            <a:r>
              <a:rPr lang="fr-FR" dirty="0"/>
              <a:t>() et par la fonction </a:t>
            </a:r>
            <a:r>
              <a:rPr lang="fr-FR" dirty="0" err="1"/>
              <a:t>print</a:t>
            </a:r>
            <a:r>
              <a:rPr lang="fr-FR" dirty="0"/>
              <a:t>(). Elle doit donc retourner une chaine de caractères représentant l’objet.</a:t>
            </a:r>
          </a:p>
          <a:p>
            <a:pPr lvl="0" fontAlgn="base"/>
            <a:r>
              <a:rPr lang="fr-FR" dirty="0"/>
              <a:t>__</a:t>
            </a:r>
            <a:r>
              <a:rPr lang="fr-FR" dirty="0" err="1"/>
              <a:t>repr</a:t>
            </a:r>
            <a:r>
              <a:rPr lang="fr-FR" dirty="0"/>
              <a:t>__(self) -&gt; </a:t>
            </a:r>
            <a:r>
              <a:rPr lang="fr-FR" dirty="0" err="1"/>
              <a:t>str</a:t>
            </a:r>
            <a:r>
              <a:rPr lang="fr-FR" dirty="0"/>
              <a:t> : est appelé par la fonction </a:t>
            </a:r>
            <a:r>
              <a:rPr lang="fr-FR" dirty="0" err="1"/>
              <a:t>repr</a:t>
            </a:r>
            <a:r>
              <a:rPr lang="fr-FR" dirty="0"/>
              <a:t>() et doit retourner une chaine de caractères contenue entre des chevrons et contenant non, type de l’objet et informations additionnelles.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02469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036DA-7F22-4DA0-9483-7DB0A3E1DDF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Méthodes spéciales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CC7781F-85C5-472B-AA59-4FC74C2AD1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37522" y="3025616"/>
          <a:ext cx="6116956" cy="30350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58478">
                  <a:extLst>
                    <a:ext uri="{9D8B030D-6E8A-4147-A177-3AD203B41FA5}">
                      <a16:colId xmlns:a16="http://schemas.microsoft.com/office/drawing/2014/main" val="2005791367"/>
                    </a:ext>
                  </a:extLst>
                </a:gridCol>
                <a:gridCol w="3058478">
                  <a:extLst>
                    <a:ext uri="{9D8B030D-6E8A-4147-A177-3AD203B41FA5}">
                      <a16:colId xmlns:a16="http://schemas.microsoft.com/office/drawing/2014/main" val="2919824402"/>
                    </a:ext>
                  </a:extLst>
                </a:gridCol>
              </a:tblGrid>
              <a:tr h="278765">
                <a:tc>
                  <a:txBody>
                    <a:bodyPr/>
                    <a:lstStyle/>
                    <a:p>
                      <a:pPr marL="825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Méthode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1079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Opération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799675069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6350" marR="825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</a:t>
                      </a:r>
                      <a:r>
                        <a:rPr lang="fr-FR" sz="2800" dirty="0" err="1">
                          <a:effectLst/>
                        </a:rPr>
                        <a:t>lt</a:t>
                      </a:r>
                      <a:r>
                        <a:rPr lang="fr-FR" sz="2800" dirty="0">
                          <a:effectLst/>
                        </a:rPr>
                        <a:t>__(self, </a:t>
                      </a:r>
                      <a:r>
                        <a:rPr lang="fr-FR" sz="2800" dirty="0" err="1">
                          <a:effectLst/>
                        </a:rPr>
                        <a:t>other</a:t>
                      </a:r>
                      <a:r>
                        <a:rPr lang="fr-FR" sz="2800" dirty="0">
                          <a:effectLst/>
                        </a:rPr>
                        <a:t>)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889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x &lt; y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289348332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190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__le__(self, </a:t>
                      </a:r>
                      <a:r>
                        <a:rPr lang="fr-FR" sz="2800" dirty="0" err="1">
                          <a:effectLst/>
                        </a:rPr>
                        <a:t>other</a:t>
                      </a:r>
                      <a:r>
                        <a:rPr lang="fr-FR" sz="2800" dirty="0">
                          <a:effectLst/>
                        </a:rPr>
                        <a:t>)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1079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x &lt;= y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16531389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6350" marR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__eq__(self, </a:t>
                      </a:r>
                      <a:r>
                        <a:rPr lang="fr-FR" sz="2800" dirty="0" err="1">
                          <a:effectLst/>
                        </a:rPr>
                        <a:t>other</a:t>
                      </a:r>
                      <a:r>
                        <a:rPr lang="fr-FR" sz="2800" dirty="0">
                          <a:effectLst/>
                        </a:rPr>
                        <a:t>)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1079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x == y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47352971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6350" marR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__ne__(self, </a:t>
                      </a:r>
                      <a:r>
                        <a:rPr lang="fr-FR" sz="2800" dirty="0" err="1">
                          <a:effectLst/>
                        </a:rPr>
                        <a:t>other</a:t>
                      </a:r>
                      <a:r>
                        <a:rPr lang="fr-FR" sz="2800" dirty="0">
                          <a:effectLst/>
                        </a:rPr>
                        <a:t>)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x != y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838491386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6350" marR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</a:t>
                      </a:r>
                      <a:r>
                        <a:rPr lang="fr-FR" sz="2800" dirty="0" err="1">
                          <a:effectLst/>
                        </a:rPr>
                        <a:t>ge</a:t>
                      </a:r>
                      <a:r>
                        <a:rPr lang="fr-FR" sz="2800" dirty="0">
                          <a:effectLst/>
                        </a:rPr>
                        <a:t>__(self, </a:t>
                      </a:r>
                      <a:r>
                        <a:rPr lang="fr-FR" sz="2800" dirty="0" err="1">
                          <a:effectLst/>
                        </a:rPr>
                        <a:t>other</a:t>
                      </a:r>
                      <a:r>
                        <a:rPr lang="fr-FR" sz="2800" dirty="0">
                          <a:effectLst/>
                        </a:rPr>
                        <a:t>)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1079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x &gt;= y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542174146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889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__gt__(self, </a:t>
                      </a:r>
                      <a:r>
                        <a:rPr lang="fr-FR" sz="2800" dirty="0" err="1">
                          <a:effectLst/>
                        </a:rPr>
                        <a:t>other</a:t>
                      </a:r>
                      <a:r>
                        <a:rPr lang="fr-FR" sz="2800" dirty="0">
                          <a:effectLst/>
                        </a:rPr>
                        <a:t>)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889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x &gt; y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545592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4101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036DA-7F22-4DA0-9483-7DB0A3E1DDF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Méthodes spéciales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5ED75063-C4F6-42F7-BDBB-ED91F79F94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8532249"/>
              </p:ext>
            </p:extLst>
          </p:nvPr>
        </p:nvGraphicFramePr>
        <p:xfrm>
          <a:off x="3037522" y="3164999"/>
          <a:ext cx="6116956" cy="26014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58478">
                  <a:extLst>
                    <a:ext uri="{9D8B030D-6E8A-4147-A177-3AD203B41FA5}">
                      <a16:colId xmlns:a16="http://schemas.microsoft.com/office/drawing/2014/main" val="92857822"/>
                    </a:ext>
                  </a:extLst>
                </a:gridCol>
                <a:gridCol w="3058478">
                  <a:extLst>
                    <a:ext uri="{9D8B030D-6E8A-4147-A177-3AD203B41FA5}">
                      <a16:colId xmlns:a16="http://schemas.microsoft.com/office/drawing/2014/main" val="4265446226"/>
                    </a:ext>
                  </a:extLst>
                </a:gridCol>
              </a:tblGrid>
              <a:tr h="278765">
                <a:tc>
                  <a:txBody>
                    <a:bodyPr/>
                    <a:lstStyle/>
                    <a:p>
                      <a:pPr marL="825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Méthode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1079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Opération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465923205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571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</a:t>
                      </a:r>
                      <a:r>
                        <a:rPr lang="fr-FR" sz="2800" dirty="0" err="1">
                          <a:effectLst/>
                        </a:rPr>
                        <a:t>neg</a:t>
                      </a:r>
                      <a:r>
                        <a:rPr lang="fr-FR" sz="2800" dirty="0">
                          <a:effectLst/>
                        </a:rPr>
                        <a:t>__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317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-x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471116582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571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</a:t>
                      </a:r>
                      <a:r>
                        <a:rPr lang="fr-FR" sz="2800" dirty="0" err="1">
                          <a:effectLst/>
                        </a:rPr>
                        <a:t>add</a:t>
                      </a:r>
                      <a:r>
                        <a:rPr lang="fr-FR" sz="2800" dirty="0">
                          <a:effectLst/>
                        </a:rPr>
                        <a:t>__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889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x + y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078011917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6350" marR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</a:t>
                      </a:r>
                      <a:r>
                        <a:rPr lang="fr-FR" sz="2800" dirty="0" err="1">
                          <a:effectLst/>
                        </a:rPr>
                        <a:t>sub</a:t>
                      </a:r>
                      <a:r>
                        <a:rPr lang="fr-FR" sz="2800" dirty="0">
                          <a:effectLst/>
                        </a:rPr>
                        <a:t>__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1016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x - y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76534770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6350" marR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</a:t>
                      </a:r>
                      <a:r>
                        <a:rPr lang="fr-FR" sz="2800" dirty="0" err="1">
                          <a:effectLst/>
                        </a:rPr>
                        <a:t>mul</a:t>
                      </a:r>
                      <a:r>
                        <a:rPr lang="fr-FR" sz="2800" dirty="0">
                          <a:effectLst/>
                        </a:rPr>
                        <a:t>__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825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x * y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731986323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698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__div__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317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x / y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607348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8071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Une image contenant bâtiment&#10;&#10;Description générée avec un niveau de confiance élevé">
            <a:extLst>
              <a:ext uri="{FF2B5EF4-FFF2-40B4-BE49-F238E27FC236}">
                <a16:creationId xmlns:a16="http://schemas.microsoft.com/office/drawing/2014/main" id="{CC3F9FA0-5281-461E-B28F-5739FABA95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3" r="29614"/>
          <a:stretch/>
        </p:blipFill>
        <p:spPr>
          <a:xfrm>
            <a:off x="5194142" y="10"/>
            <a:ext cx="6997857" cy="7601786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5D04362-A088-43B0-8BAD-B62EDCB0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rmAutofit/>
          </a:bodyPr>
          <a:lstStyle/>
          <a:p>
            <a:r>
              <a:rPr lang="fr-FR" dirty="0"/>
              <a:t>Encapsulation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B4EBD7-B3F1-464B-80B4-E3EA809A9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1"/>
              <a:t>L’objet est une « boite noire »</a:t>
            </a:r>
          </a:p>
          <a:p>
            <a:r>
              <a:rPr lang="fr-FR" sz="1800"/>
              <a:t>Faciliter la modification interne sans perturber l’utilisateur</a:t>
            </a:r>
          </a:p>
          <a:p>
            <a:r>
              <a:rPr lang="fr-FR" sz="1800"/>
              <a:t>Gérer la complexité en interne</a:t>
            </a:r>
          </a:p>
          <a:p>
            <a:r>
              <a:rPr lang="fr-FR" sz="1800"/>
              <a:t>Sécuriser l’utilisation d’un objet</a:t>
            </a:r>
          </a:p>
        </p:txBody>
      </p:sp>
    </p:spTree>
    <p:extLst>
      <p:ext uri="{BB962C8B-B14F-4D97-AF65-F5344CB8AC3E}">
        <p14:creationId xmlns:p14="http://schemas.microsoft.com/office/powerpoint/2010/main" val="7123322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07ABA-E4D9-4094-BA77-9050B6445A2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L’encapsulation : </a:t>
            </a:r>
            <a:br>
              <a:rPr lang="fr-FR" dirty="0"/>
            </a:br>
            <a:r>
              <a:rPr lang="fr-FR" dirty="0"/>
              <a:t>attribut privé / setters &amp; getters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E1AB9E-BC2F-46C0-A47A-CCD98012017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class</a:t>
            </a:r>
            <a:r>
              <a:rPr lang="fr-FR" dirty="0"/>
              <a:t> Personne: 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  </a:t>
            </a:r>
            <a:r>
              <a:rPr lang="fr-FR" dirty="0" err="1">
                <a:solidFill>
                  <a:schemeClr val="accent1"/>
                </a:solidFill>
              </a:rPr>
              <a:t>def</a:t>
            </a:r>
            <a:r>
              <a:rPr lang="fr-FR" dirty="0"/>
              <a:t> __init__(self, nom, </a:t>
            </a:r>
            <a:r>
              <a:rPr lang="fr-FR" dirty="0" err="1"/>
              <a:t>prenom</a:t>
            </a:r>
            <a:r>
              <a:rPr lang="fr-FR" dirty="0"/>
              <a:t>):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"""constructeur"""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self._nom</a:t>
            </a:r>
            <a:r>
              <a:rPr lang="fr-FR" dirty="0"/>
              <a:t> = nom</a:t>
            </a:r>
          </a:p>
          <a:p>
            <a:pPr marL="0" indent="0">
              <a:buNone/>
            </a:pPr>
            <a:r>
              <a:rPr lang="fr-FR" dirty="0"/>
              <a:t>        self._</a:t>
            </a:r>
            <a:r>
              <a:rPr lang="fr-FR" dirty="0" err="1"/>
              <a:t>prenom</a:t>
            </a:r>
            <a:r>
              <a:rPr lang="fr-FR" dirty="0"/>
              <a:t> = </a:t>
            </a:r>
            <a:r>
              <a:rPr lang="fr-FR" dirty="0" err="1"/>
              <a:t>prenom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err="1">
                <a:solidFill>
                  <a:schemeClr val="accent1"/>
                </a:solidFill>
              </a:rPr>
              <a:t>def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/>
              <a:t>getNom</a:t>
            </a:r>
            <a:r>
              <a:rPr lang="fr-FR" dirty="0"/>
              <a:t>(self):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"""getter nom"""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        return</a:t>
            </a:r>
            <a:r>
              <a:rPr lang="fr-FR" dirty="0"/>
              <a:t> </a:t>
            </a:r>
            <a:r>
              <a:rPr lang="fr-FR" dirty="0" err="1"/>
              <a:t>self._nom</a:t>
            </a:r>
            <a:endParaRPr lang="fr-FR" dirty="0"/>
          </a:p>
          <a:p>
            <a:pPr marL="0" indent="0">
              <a:buNone/>
            </a:pPr>
            <a:endParaRPr lang="fr-FR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</a:rPr>
              <a:t>def</a:t>
            </a:r>
            <a:r>
              <a:rPr lang="fr-FR" dirty="0"/>
              <a:t> </a:t>
            </a:r>
            <a:r>
              <a:rPr lang="fr-FR" dirty="0" err="1"/>
              <a:t>setNom</a:t>
            </a:r>
            <a:r>
              <a:rPr lang="fr-FR" dirty="0"/>
              <a:t>(self, nom):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"""setter nom"""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self._nom</a:t>
            </a:r>
            <a:r>
              <a:rPr lang="fr-FR" dirty="0"/>
              <a:t> = nom</a:t>
            </a:r>
          </a:p>
          <a:p>
            <a:pPr marL="0" indent="0">
              <a:buNone/>
            </a:pPr>
            <a:r>
              <a:rPr lang="fr-FR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3734611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04362-A088-43B0-8BAD-B62EDCB092A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Héritage Abstraction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B4EBD7-B3F1-464B-80B4-E3EA809A9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Propriété de généraliser ou spécialiser des états ou comportements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Généralisation : définition unique, évite duplication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Spécialisation : adapter caractéristiques et comportements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Abstraction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Polymorphisme : « une méthode pour les gouverner toutes »</a:t>
            </a:r>
          </a:p>
        </p:txBody>
      </p:sp>
    </p:spTree>
    <p:extLst>
      <p:ext uri="{BB962C8B-B14F-4D97-AF65-F5344CB8AC3E}">
        <p14:creationId xmlns:p14="http://schemas.microsoft.com/office/powerpoint/2010/main" val="41586354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2D0675-8FBB-4FBE-98D7-16539DEBB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Le polymorphisme</a:t>
            </a:r>
          </a:p>
        </p:txBody>
      </p:sp>
      <p:pic>
        <p:nvPicPr>
          <p:cNvPr id="4" name="Espace réservé du contenu 3" descr="Une image contenant intérieur&#10;&#10;Description générée avec un niveau de confiance très élevé">
            <a:extLst>
              <a:ext uri="{FF2B5EF4-FFF2-40B4-BE49-F238E27FC236}">
                <a16:creationId xmlns:a16="http://schemas.microsoft.com/office/drawing/2014/main" id="{158CD31F-1CB9-4855-883E-28C65DD3D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763" y="1908618"/>
            <a:ext cx="9736474" cy="458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859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04362-A088-43B0-8BAD-B62EDCB092A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 Polymorphisme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B4EBD7-B3F1-464B-80B4-E3EA809A9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fr-FR" dirty="0" err="1">
                <a:solidFill>
                  <a:schemeClr val="accent5">
                    <a:lumMod val="75000"/>
                  </a:schemeClr>
                </a:solidFill>
                <a:latin typeface="Menlo"/>
              </a:rPr>
              <a:t>compte_suisse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  <a:latin typeface="Menlo"/>
              </a:rPr>
              <a:t>mon_compte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  <a:latin typeface="Menlo"/>
              </a:rPr>
              <a:t>ton_compte</a:t>
            </a:r>
            <a:endParaRPr lang="fr-FR" dirty="0">
              <a:solidFill>
                <a:schemeClr val="accent5">
                  <a:lumMod val="75000"/>
                </a:schemeClr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accent5">
                    <a:lumMod val="75000"/>
                  </a:schemeClr>
                </a:solidFill>
                <a:latin typeface="Menlo"/>
              </a:rPr>
              <a:t>mon_compte_credite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  <a:latin typeface="Menlo"/>
              </a:rPr>
              <a:t>mon_compte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10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0503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88B9E-DEFA-487C-8440-4D124A3E479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Polymorphisme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690BD-D7C0-4662-8301-1956501E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Possibiliter</a:t>
            </a:r>
            <a:r>
              <a:rPr lang="fr-FR" dirty="0"/>
              <a:t> de redéfinir « a posteriori » un comportement »</a:t>
            </a:r>
          </a:p>
          <a:p>
            <a:r>
              <a:rPr lang="fr-FR" dirty="0"/>
              <a:t> Le système choisit dynamiquement la méthode à exécuter sur l'objet en cours, en fonction de son type réel.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Exemple :</a:t>
            </a:r>
          </a:p>
          <a:p>
            <a:r>
              <a:rPr lang="fr-FR" dirty="0"/>
              <a:t>Pour Mercedes, accélère() augmente la vitesse de 10 km/h</a:t>
            </a:r>
          </a:p>
          <a:p>
            <a:r>
              <a:rPr lang="fr-FR" dirty="0"/>
              <a:t>Pour Clio, accélère() augment la vitesse de 2km/h</a:t>
            </a:r>
          </a:p>
        </p:txBody>
      </p:sp>
    </p:spTree>
    <p:extLst>
      <p:ext uri="{BB962C8B-B14F-4D97-AF65-F5344CB8AC3E}">
        <p14:creationId xmlns:p14="http://schemas.microsoft.com/office/powerpoint/2010/main" val="403186669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04362-A088-43B0-8BAD-B62EDCB092A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Héritage Abstraction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3AC13E0-BF2C-4B91-B077-4673DD4DE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484" y="1690688"/>
            <a:ext cx="6305265" cy="496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58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C369E6-DD52-4520-9939-57445A1E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/>
              <a:t>Particularité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ACA188-9C8C-42F4-8E27-020BC2A52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/>
              <a:t>Python 2.7 ou Python 3 ? </a:t>
            </a:r>
            <a:endParaRPr lang="fr-FR" dirty="0"/>
          </a:p>
        </p:txBody>
      </p:sp>
      <p:pic>
        <p:nvPicPr>
          <p:cNvPr id="5" name="Image 4" descr="Une image contenant personne, intérieur, canapé, fenêtre&#10;&#10;Description générée avec un niveau de confiance très élevé">
            <a:extLst>
              <a:ext uri="{FF2B5EF4-FFF2-40B4-BE49-F238E27FC236}">
                <a16:creationId xmlns:a16="http://schemas.microsoft.com/office/drawing/2014/main" id="{552B7124-DA3D-47FA-9B75-F025570B1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266" y="2496768"/>
            <a:ext cx="5517534" cy="368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7687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07ABA-E4D9-4094-BA77-9050B6445A2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Héritage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E1AB9E-BC2F-46C0-A47A-CCD98012017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class</a:t>
            </a:r>
            <a:r>
              <a:rPr lang="fr-FR" dirty="0"/>
              <a:t> Client(Personne): 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"""Classe définissant une personne caractérisée par :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nom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prénom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âge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lieu de résidence"""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   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>
                <a:solidFill>
                  <a:schemeClr val="accent1"/>
                </a:solidFill>
              </a:rPr>
              <a:t>def</a:t>
            </a:r>
            <a:r>
              <a:rPr lang="fr-FR" dirty="0"/>
              <a:t> __init__(self):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"""Pour l'instant, on ne va définir qu'un seul attribut"""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Personne.__init</a:t>
            </a:r>
            <a:r>
              <a:rPr lang="fr-FR" dirty="0"/>
              <a:t>__(</a:t>
            </a:r>
            <a:r>
              <a:rPr lang="fr-FR"/>
              <a:t>self)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321958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04362-A088-43B0-8BAD-B62EDCB092A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Interface</a:t>
            </a:r>
          </a:p>
        </p:txBody>
      </p:sp>
      <p:pic>
        <p:nvPicPr>
          <p:cNvPr id="4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E346FCEB-ECBB-405B-BCA2-17EBA7FE2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373" y="1962244"/>
            <a:ext cx="3213265" cy="367048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9A8FA26-2415-4FA6-8408-E3F537C80E81}"/>
              </a:ext>
            </a:extLst>
          </p:cNvPr>
          <p:cNvSpPr txBox="1"/>
          <p:nvPr/>
        </p:nvSpPr>
        <p:spPr>
          <a:xfrm>
            <a:off x="838200" y="2606723"/>
            <a:ext cx="5609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Faciliter le développement de classe devant </a:t>
            </a:r>
            <a:r>
              <a:rPr lang="fr-FR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intéragir</a:t>
            </a:r>
            <a:r>
              <a:rPr lang="fr-F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avec un même concept</a:t>
            </a:r>
          </a:p>
        </p:txBody>
      </p:sp>
    </p:spTree>
    <p:extLst>
      <p:ext uri="{BB962C8B-B14F-4D97-AF65-F5344CB8AC3E}">
        <p14:creationId xmlns:p14="http://schemas.microsoft.com/office/powerpoint/2010/main" val="246920822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04362-A088-43B0-8BAD-B62EDCB092A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Représentation UML : diagramme de classe</a:t>
            </a:r>
          </a:p>
        </p:txBody>
      </p:sp>
      <p:pic>
        <p:nvPicPr>
          <p:cNvPr id="4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56BD173C-87A6-4231-9CE9-2CD4A8CC0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22" y="2108132"/>
            <a:ext cx="4845299" cy="264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973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04362-A088-43B0-8BAD-B62EDCB092A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Représentation UML : association</a:t>
            </a:r>
          </a:p>
        </p:txBody>
      </p:sp>
      <p:pic>
        <p:nvPicPr>
          <p:cNvPr id="5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513CDADF-2E12-4C8C-8D27-5316A710B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631" y="2947438"/>
            <a:ext cx="6566237" cy="200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9420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04362-A088-43B0-8BAD-B62EDCB092A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Représentation UML : héritage</a:t>
            </a:r>
          </a:p>
        </p:txBody>
      </p:sp>
      <p:pic>
        <p:nvPicPr>
          <p:cNvPr id="4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38261A35-BD99-49C7-944D-EEA9DC05A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364" y="2149805"/>
            <a:ext cx="5315223" cy="375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6551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04362-A088-43B0-8BAD-B62EDCB092A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Représentation UML : </a:t>
            </a:r>
            <a:br>
              <a:rPr lang="fr-FR" dirty="0"/>
            </a:br>
            <a:r>
              <a:rPr lang="fr-FR" dirty="0"/>
              <a:t>séquences, activité, use case…</a:t>
            </a:r>
          </a:p>
        </p:txBody>
      </p:sp>
      <p:pic>
        <p:nvPicPr>
          <p:cNvPr id="5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AA4D6E08-9A75-4AC2-BE7E-07B7D297B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36" y="2336474"/>
            <a:ext cx="8914286" cy="3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6390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88B9E-DEFA-487C-8440-4D124A3E479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Design pattern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690BD-D7C0-4662-8301-1956501E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Conceptualiser des situations de développement récurrente.</a:t>
            </a:r>
          </a:p>
          <a:p>
            <a:pPr marL="0" indent="0">
              <a:buNone/>
            </a:pPr>
            <a:r>
              <a:rPr lang="fr-FR" dirty="0"/>
              <a:t>Sécuriser le développement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Factory</a:t>
            </a:r>
            <a:r>
              <a:rPr lang="fr-FR" dirty="0"/>
              <a:t>: création d’objet centralisé </a:t>
            </a:r>
          </a:p>
          <a:p>
            <a:r>
              <a:rPr lang="fr-FR" dirty="0"/>
              <a:t>Mediator: Souvent consiste en la création d’un manager </a:t>
            </a:r>
          </a:p>
          <a:p>
            <a:r>
              <a:rPr lang="fr-FR" dirty="0" err="1"/>
              <a:t>Facade</a:t>
            </a:r>
            <a:r>
              <a:rPr lang="fr-FR" dirty="0"/>
              <a:t>: fournir une interface unifiée à un système complexe</a:t>
            </a:r>
          </a:p>
          <a:p>
            <a:r>
              <a:rPr lang="fr-FR" dirty="0" err="1"/>
              <a:t>Iterator</a:t>
            </a:r>
            <a:r>
              <a:rPr lang="fr-FR" dirty="0"/>
              <a:t>: gérer une liste d’éléments avec </a:t>
            </a:r>
            <a:r>
              <a:rPr lang="fr-FR" dirty="0" err="1"/>
              <a:t>next</a:t>
            </a:r>
            <a:r>
              <a:rPr lang="fr-FR" dirty="0"/>
              <a:t>() et </a:t>
            </a:r>
            <a:r>
              <a:rPr lang="fr-FR" dirty="0" err="1"/>
              <a:t>hasNext</a:t>
            </a:r>
            <a:r>
              <a:rPr lang="fr-FR" dirty="0"/>
              <a:t>()</a:t>
            </a:r>
          </a:p>
          <a:p>
            <a:r>
              <a:rPr lang="fr-FR" dirty="0"/>
              <a:t>Prototype: Objet de référence copié pour fournir des semblables</a:t>
            </a:r>
          </a:p>
          <a:p>
            <a:r>
              <a:rPr lang="fr-FR" dirty="0"/>
              <a:t>Adapter: Communication entre des objets </a:t>
            </a:r>
            <a:r>
              <a:rPr lang="fr-FR" dirty="0" err="1"/>
              <a:t>non-lié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134465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88B9E-DEFA-487C-8440-4D124A3E479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Design pattern : </a:t>
            </a:r>
            <a:r>
              <a:rPr lang="fr-FR" dirty="0" err="1"/>
              <a:t>factory</a:t>
            </a:r>
            <a:endParaRPr lang="fr-FR" dirty="0"/>
          </a:p>
        </p:txBody>
      </p:sp>
      <p:pic>
        <p:nvPicPr>
          <p:cNvPr id="7" name="Image 6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3356EA4D-15DD-4387-A4EE-705CBD048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543" y="2015500"/>
            <a:ext cx="5296639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7815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B229A-8DC3-41D5-955C-E7751A7DB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TKinter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F33ADC-A1E7-4DD6-8FAA-E14EEC5A78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38658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C3ACE5-D825-496E-8DF1-0794775548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Interface graphique (</a:t>
            </a:r>
            <a:r>
              <a:rPr lang="fr-FR" dirty="0" err="1"/>
              <a:t>Tkinter</a:t>
            </a:r>
            <a:r>
              <a:rPr lang="fr-FR" dirty="0"/>
              <a:t>) : la fenêtre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175968-72B5-43C1-8E90-A74C3765A3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18660"/>
            <a:ext cx="6617196" cy="4565272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  <a:endParaRPr lang="fr-FR" altLang="fr-FR" sz="2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-*- 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coding</a:t>
            </a: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utf-8 -*-</a:t>
            </a:r>
            <a:endParaRPr lang="fr-FR" altLang="fr-FR" sz="2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fenetre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fenetre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fenetre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mainloop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8708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A7AF1E-7E7D-4621-A79C-5B42C0C01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Premiers pas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A3331F-F4CA-46F1-A3DF-4F50A60DA6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Pour s’entrainer </a:t>
            </a:r>
            <a:r>
              <a:rPr lang="fr-FR" dirty="0" err="1"/>
              <a:t>CodeWars</a:t>
            </a:r>
            <a:r>
              <a:rPr lang="fr-FR" dirty="0"/>
              <a:t> ou </a:t>
            </a:r>
            <a:r>
              <a:rPr lang="fr-FR" dirty="0" err="1"/>
              <a:t>HackerRank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627402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6B151-E224-4B44-98F1-D1D11E88C53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composants : widgets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F4EB48-B98E-4C42-B897-D9AD59B35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Boutons : Button </a:t>
            </a:r>
          </a:p>
          <a:p>
            <a:r>
              <a:rPr lang="fr-FR" dirty="0"/>
              <a:t>Labels : Label</a:t>
            </a:r>
          </a:p>
          <a:p>
            <a:r>
              <a:rPr lang="fr-FR" dirty="0"/>
              <a:t>Inputs : Entry</a:t>
            </a:r>
          </a:p>
          <a:p>
            <a:r>
              <a:rPr lang="fr-FR" dirty="0" err="1"/>
              <a:t>Checkboxes</a:t>
            </a:r>
            <a:r>
              <a:rPr lang="fr-FR" dirty="0"/>
              <a:t> / </a:t>
            </a:r>
            <a:r>
              <a:rPr lang="fr-FR" dirty="0" err="1"/>
              <a:t>RadioButtons</a:t>
            </a:r>
            <a:r>
              <a:rPr lang="fr-FR" dirty="0"/>
              <a:t> : </a:t>
            </a:r>
            <a:r>
              <a:rPr lang="fr-FR" dirty="0" err="1"/>
              <a:t>Checkbutton</a:t>
            </a:r>
            <a:r>
              <a:rPr lang="fr-FR" dirty="0"/>
              <a:t> / </a:t>
            </a:r>
            <a:r>
              <a:rPr lang="fr-FR" dirty="0" err="1"/>
              <a:t>Radiobutton</a:t>
            </a:r>
            <a:endParaRPr lang="fr-FR" dirty="0"/>
          </a:p>
          <a:p>
            <a:r>
              <a:rPr lang="fr-FR" dirty="0" err="1"/>
              <a:t>SpinBox</a:t>
            </a:r>
            <a:r>
              <a:rPr lang="fr-FR" dirty="0"/>
              <a:t> : </a:t>
            </a:r>
            <a:r>
              <a:rPr lang="fr-FR" dirty="0" err="1"/>
              <a:t>Spinbox</a:t>
            </a:r>
            <a:endParaRPr lang="fr-FR" dirty="0"/>
          </a:p>
          <a:p>
            <a:r>
              <a:rPr lang="fr-FR" dirty="0"/>
              <a:t>Listes : </a:t>
            </a:r>
            <a:r>
              <a:rPr lang="fr-FR" dirty="0" err="1"/>
              <a:t>Listbox</a:t>
            </a:r>
            <a:endParaRPr lang="fr-FR" dirty="0"/>
          </a:p>
          <a:p>
            <a:r>
              <a:rPr lang="fr-FR" dirty="0"/>
              <a:t>Canvas : Canvas</a:t>
            </a:r>
          </a:p>
          <a:p>
            <a:r>
              <a:rPr lang="fr-FR" dirty="0" err="1"/>
              <a:t>Scale</a:t>
            </a:r>
            <a:r>
              <a:rPr lang="fr-FR" dirty="0"/>
              <a:t> : </a:t>
            </a:r>
            <a:r>
              <a:rPr lang="fr-FR" dirty="0" err="1"/>
              <a:t>Scale</a:t>
            </a:r>
            <a:endParaRPr lang="fr-FR" dirty="0"/>
          </a:p>
          <a:p>
            <a:r>
              <a:rPr lang="fr-FR" dirty="0"/>
              <a:t>Frame : Frame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01040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D67EA-C539-498E-9CF9-9EDAD9A879D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Placement par </a:t>
            </a:r>
            <a:r>
              <a:rPr lang="fr-FR" dirty="0" err="1"/>
              <a:t>layouts</a:t>
            </a:r>
            <a:r>
              <a:rPr lang="fr-FR" dirty="0"/>
              <a:t> : Pack() / </a:t>
            </a:r>
            <a:r>
              <a:rPr lang="fr-FR" dirty="0" err="1"/>
              <a:t>Grid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2AC8E9-4153-4F4D-A2D5-E78A87386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pacement</a:t>
            </a:r>
            <a:r>
              <a:rPr lang="fr-FR" dirty="0"/>
              <a:t> par la méthode pack() divise le conteneur en deux zones et place le widget dans la zone indiqué par le paramètre </a:t>
            </a:r>
            <a:r>
              <a:rPr lang="fr-FR" dirty="0" err="1"/>
              <a:t>side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Exercice : Faire une </a:t>
            </a:r>
            <a:r>
              <a:rPr lang="fr-FR" dirty="0" err="1"/>
              <a:t>fenètre</a:t>
            </a:r>
            <a:r>
              <a:rPr lang="fr-FR" dirty="0"/>
              <a:t> avec un input (en haut à gauche), un bouton validé (en haut à droite), un label (en bas)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Le placement par la méthode </a:t>
            </a:r>
            <a:r>
              <a:rPr lang="fr-FR" dirty="0" err="1"/>
              <a:t>grid</a:t>
            </a:r>
            <a:r>
              <a:rPr lang="fr-FR" dirty="0"/>
              <a:t>() place les éléments selon leur indices dans une grille matricielle.</a:t>
            </a:r>
          </a:p>
          <a:p>
            <a:pPr lvl="1"/>
            <a:r>
              <a:rPr lang="fr-FR" dirty="0"/>
              <a:t>Exercice : faire un pavé numérique </a:t>
            </a:r>
          </a:p>
        </p:txBody>
      </p:sp>
    </p:spTree>
    <p:extLst>
      <p:ext uri="{BB962C8B-B14F-4D97-AF65-F5344CB8AC3E}">
        <p14:creationId xmlns:p14="http://schemas.microsoft.com/office/powerpoint/2010/main" val="399581976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1865D-8B7C-4635-B082-D5771D30E13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Placement : Pack() / </a:t>
            </a:r>
            <a:r>
              <a:rPr lang="fr-FR" dirty="0" err="1"/>
              <a:t>Grid</a:t>
            </a:r>
            <a:r>
              <a:rPr lang="fr-FR" dirty="0"/>
              <a:t>()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67A8EB-EBEF-4F4A-B481-ECD4D10613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15143"/>
            <a:ext cx="9485482" cy="1179729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fenetre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250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height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50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ivory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padx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5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5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Button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fenetre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'Bouton 1'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padx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5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5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Button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fenetre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'Bouton 2'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BOTTOM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padx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5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5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01F053C-5B57-4CA8-BD4A-B6A301390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81" y="4527836"/>
            <a:ext cx="11562461" cy="1364395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Menlo"/>
              </a:rPr>
              <a:t>for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in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lang="fr-FR" altLang="fr-FR" sz="2000" dirty="0">
                <a:solidFill>
                  <a:srgbClr val="E34ADC"/>
                </a:solidFill>
                <a:latin typeface="Arial" panose="020B0604020202020204" pitchFamily="34" charset="0"/>
              </a:rPr>
              <a:t>range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5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): 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  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Menlo"/>
              </a:rPr>
              <a:t>for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colonne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in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lang="fr-FR" altLang="fr-FR" sz="2000" dirty="0">
                <a:solidFill>
                  <a:srgbClr val="E34ADC"/>
                </a:solidFill>
                <a:latin typeface="Arial" panose="020B0604020202020204" pitchFamily="34" charset="0"/>
              </a:rPr>
              <a:t>range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(5)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rgbClr val="E34ADC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Button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fenetre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L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70A0D0"/>
                </a:solidFill>
                <a:effectLst/>
                <a:latin typeface="Menlo"/>
              </a:rPr>
              <a:t>%s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-C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70A0D0"/>
                </a:solidFill>
                <a:effectLst/>
                <a:latin typeface="Menlo"/>
              </a:rPr>
              <a:t>%s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%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colonne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borderwidth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1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colonne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1055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7AF877-EB14-4881-BA51-52BB4EEF981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fichiers avec </a:t>
            </a:r>
            <a:r>
              <a:rPr lang="fr-FR" dirty="0" err="1"/>
              <a:t>tkinter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867655-11EA-458C-B5CA-755F68F9DD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2306" y="4344971"/>
            <a:ext cx="10827388" cy="1795283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askopenfilename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"Ouvrir votre document"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filetypes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[(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'txt files'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'.txt'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),(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'all files'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'.*'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fichier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open(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"r"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fichier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fichier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close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fenetre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padx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10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10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7F09176-D76B-4FF2-A95D-48359C7D7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783" y="1935522"/>
            <a:ext cx="10318017" cy="2164614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askopenfilename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"Ouvrir une image"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filetypes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[(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'png files'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'.png'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),(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'all files'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'.*'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photo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PhotoImage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lang="fr-FR" altLang="fr-FR" sz="2000" dirty="0">
                <a:solidFill>
                  <a:srgbClr val="E34ADC"/>
                </a:solidFill>
              </a:rPr>
              <a:t>file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fenetre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photo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height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photo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height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yellow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create_image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anchor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photo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40217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6C597-F73B-4DE2-ACEB-41F30ECF2A0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événements et </a:t>
            </a:r>
            <a:r>
              <a:rPr lang="fr-FR" dirty="0" err="1"/>
              <a:t>tkinter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7E0E4E-311A-4F07-8D56-34590EDE0A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18824"/>
            <a:ext cx="5578450" cy="3364943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Menlo"/>
              </a:rPr>
              <a:t>def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6287E"/>
                </a:solidFill>
                <a:effectLst/>
                <a:latin typeface="Menlo"/>
              </a:rPr>
              <a:t>clavier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 dirty="0">
                <a:solidFill>
                  <a:srgbClr val="333333"/>
                </a:solidFill>
                <a:latin typeface="Menl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touche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keysym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 dirty="0">
                <a:solidFill>
                  <a:srgbClr val="333333"/>
                </a:solidFill>
                <a:latin typeface="Menlo"/>
              </a:rPr>
              <a:t>   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Menlo"/>
              </a:rPr>
              <a:t>print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touche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000" dirty="0">
              <a:solidFill>
                <a:srgbClr val="333333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fenetre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500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height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500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focus_set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"&lt;Key&gt;"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clavier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14681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6A6DD-EA4F-4994-8FBE-0F8F210AD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Bases de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07AE3E-EF37-4A09-99E7-42FC9823CE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86296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AC3E9B-54EA-4EAC-80FC-F91C884CCF2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19FC62-05D7-4C88-9EB7-353EBC68F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Principe général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Établir une connexion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Créer un curseur et lui attribuer une requête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Exécuter la requête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Itérer sur les éléments retournés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Fermer la connexion</a:t>
            </a:r>
          </a:p>
        </p:txBody>
      </p:sp>
    </p:spTree>
    <p:extLst>
      <p:ext uri="{BB962C8B-B14F-4D97-AF65-F5344CB8AC3E}">
        <p14:creationId xmlns:p14="http://schemas.microsoft.com/office/powerpoint/2010/main" val="243968794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1592D-BA3D-4923-BD27-B08727D090E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Base de donnée 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75C2FA-46E0-40FD-ABB3-A7833D1CF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MySQLdb</a:t>
            </a:r>
            <a:endParaRPr lang="fr-FR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conn =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MySQLdb.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(host='localhost’,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user='test user’,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passed='test pass’,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='test’)</a:t>
            </a: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</a:t>
            </a:r>
            <a:r>
              <a:rPr lang="fr-FR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</a:t>
            </a:r>
            <a:r>
              <a:rPr lang="fr-FR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("SELECT VERSION()")</a:t>
            </a: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</a:t>
            </a:r>
            <a:r>
              <a:rPr lang="fr-FR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fetchone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('server version',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</a:t>
            </a:r>
            <a:r>
              <a:rPr lang="fr-FR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5701528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5A94BF-FD8E-40C7-893C-6B92135C7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Quelques requêtes </a:t>
            </a:r>
            <a:r>
              <a:rPr lang="fr-FR" dirty="0" err="1"/>
              <a:t>PostGre</a:t>
            </a:r>
            <a:r>
              <a:rPr lang="fr-FR" dirty="0"/>
              <a:t> courantes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C95692-F081-4F16-9FAB-BFB1E8F632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25743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CREATE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TABLE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 COMPANY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INT PRIMARY KEY NOT NULL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Arial Unicode MS"/>
              </a:rPr>
              <a:t>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NAME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TEXT NOT NULL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Arial Unicode MS"/>
              </a:rPr>
              <a:t>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INT NOT NULL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Arial Unicode MS"/>
              </a:rPr>
              <a:t>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ADDRESS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CHAR(50)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Arial Unicode MS"/>
              </a:rPr>
              <a:t>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SALARY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REAL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Arial Unicode MS"/>
              </a:rPr>
              <a:t>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JOIN_DATE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DATE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);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F346561-56FD-41EF-BA6C-9CDDCA64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83559"/>
            <a:ext cx="71927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INSERT INTO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COMPANY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(NAME,AGE,ADDRESS,SALARY,JOIN_DATE)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Arial Unicode MS"/>
              </a:rPr>
              <a:t>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VALUES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	('Mark', 25,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Rich-Mond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', 65000.00, '2007-12-13' 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Arial Unicode MS"/>
              </a:rPr>
              <a:t>	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('David', 27, 'Texas', 85000.00, '2007-12-13');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794ADAB-2136-43D8-8B1A-358506F9D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37767"/>
            <a:ext cx="82856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DELETE FROM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COMPANY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WHERE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ID = 2;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   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DELETE FROM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COMPANY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FB333E1-DC8A-4FFC-A82E-F66E24EED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399532"/>
            <a:ext cx="90742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column1, column2,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columnN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FROM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table_name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LIMIT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10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OFFSET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20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ORDER BY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AGE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ASC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7BBF1BC-7EE5-4FEE-AE8A-270279254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061297"/>
            <a:ext cx="556165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UPDATE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COMPANY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SET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salary</a:t>
            </a:r>
            <a:r>
              <a:rPr lang="fr-FR" altLang="fr-FR" sz="1600" dirty="0">
                <a:latin typeface="Arial Unicode MS"/>
              </a:rPr>
              <a:t> = 15000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WHERE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ID = 2;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62649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5A94BF-FD8E-40C7-893C-6B92135C7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Quelques requêtes </a:t>
            </a:r>
            <a:r>
              <a:rPr lang="fr-FR" dirty="0" err="1"/>
              <a:t>PostGre</a:t>
            </a:r>
            <a:r>
              <a:rPr lang="fr-FR" dirty="0"/>
              <a:t> courantes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98AEF2C-BA56-403C-BEE5-C2043E0AD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66274"/>
            <a:ext cx="848431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NAME,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SUM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(SALARY)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FROM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COMPANY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GROUP BY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NAME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ORDER BY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NAME;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Autres fonctions : COUNT / MAX / MIN / AVG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B70B446-24A0-4C01-B273-1385B8546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72857"/>
            <a:ext cx="733502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EMP_ID, NAME, DEPT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FROM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COMPANY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INNER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JOIN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DEPARTMENT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COMPANY.ID = DEPARTMENT.EMP_ID;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Autres JOIN : LEFT OUTER JOIN, RIGHT OUTER JOIN, FULL OUTER JOIN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6246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71191</TotalTime>
  <Words>9243</Words>
  <Application>Microsoft Office PowerPoint</Application>
  <PresentationFormat>Grand écran</PresentationFormat>
  <Paragraphs>1553</Paragraphs>
  <Slides>169</Slides>
  <Notes>101</Notes>
  <HiddenSlides>35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169</vt:i4>
      </vt:variant>
    </vt:vector>
  </HeadingPairs>
  <TitlesOfParts>
    <vt:vector size="178" baseType="lpstr">
      <vt:lpstr>Arial</vt:lpstr>
      <vt:lpstr>Arial Unicode MS</vt:lpstr>
      <vt:lpstr>Calibri</vt:lpstr>
      <vt:lpstr>Calibri Light</vt:lpstr>
      <vt:lpstr>Consolas</vt:lpstr>
      <vt:lpstr>Courier New</vt:lpstr>
      <vt:lpstr>Menlo</vt:lpstr>
      <vt:lpstr>Times New Roman</vt:lpstr>
      <vt:lpstr>Thème Office</vt:lpstr>
      <vt:lpstr>Introduction au Python</vt:lpstr>
      <vt:lpstr>Objectifs</vt:lpstr>
      <vt:lpstr>Organisation</vt:lpstr>
      <vt:lpstr>Historique</vt:lpstr>
      <vt:lpstr>Introduction au Python</vt:lpstr>
      <vt:lpstr>Présentation PowerPoint</vt:lpstr>
      <vt:lpstr>Qu’est-ce que Python ?</vt:lpstr>
      <vt:lpstr>Particularité</vt:lpstr>
      <vt:lpstr>Premiers pas</vt:lpstr>
      <vt:lpstr>Installation</vt:lpstr>
      <vt:lpstr>Premier programme</vt:lpstr>
      <vt:lpstr>Ajouter des commentaires</vt:lpstr>
      <vt:lpstr>Les variables</vt:lpstr>
      <vt:lpstr>Convention de nommage</vt:lpstr>
      <vt:lpstr>Les types</vt:lpstr>
      <vt:lpstr>Opérations</vt:lpstr>
      <vt:lpstr>Opérateurs binaires</vt:lpstr>
      <vt:lpstr>Opérateurs sur les séquences</vt:lpstr>
      <vt:lpstr>Les séquences</vt:lpstr>
      <vt:lpstr>Les séquences</vt:lpstr>
      <vt:lpstr>Interractions et affichage</vt:lpstr>
      <vt:lpstr>Avec format</vt:lpstr>
      <vt:lpstr>Les expressions régulières</vt:lpstr>
      <vt:lpstr>Les expressions régulières : symboles</vt:lpstr>
      <vt:lpstr>Les expressions régulières : répétition</vt:lpstr>
      <vt:lpstr>Echapement</vt:lpstr>
      <vt:lpstr>Les expressions régulières : compilation</vt:lpstr>
      <vt:lpstr>Les conditions</vt:lpstr>
      <vt:lpstr>Structure conditionelle</vt:lpstr>
      <vt:lpstr>Opérateurs de comparaison</vt:lpstr>
      <vt:lpstr>Logique booléenne</vt:lpstr>
      <vt:lpstr>Les boucles</vt:lpstr>
      <vt:lpstr>Les boucles (while)</vt:lpstr>
      <vt:lpstr>Les boucles (for)</vt:lpstr>
      <vt:lpstr>Comprehensive list</vt:lpstr>
      <vt:lpstr>Break and continue</vt:lpstr>
      <vt:lpstr>Les fonctions</vt:lpstr>
      <vt:lpstr>Les fonctions (définition)</vt:lpstr>
      <vt:lpstr>Les fonctions (appel)</vt:lpstr>
      <vt:lpstr>Portée des variables</vt:lpstr>
      <vt:lpstr>Documentation des fonctions</vt:lpstr>
      <vt:lpstr>Fonctions lambda</vt:lpstr>
      <vt:lpstr>Fonctions génératrices</vt:lpstr>
      <vt:lpstr>Récapitulatif / erreurs fréquentes</vt:lpstr>
      <vt:lpstr>Gestion des fichiers</vt:lpstr>
      <vt:lpstr>Ouvrir, lire et écrire dans un fichier</vt:lpstr>
      <vt:lpstr>Types d’ouvertures</vt:lpstr>
      <vt:lpstr>Les répertoires</vt:lpstr>
      <vt:lpstr>Les répertoires</vt:lpstr>
      <vt:lpstr>Les répertoires</vt:lpstr>
      <vt:lpstr>Les exceptions en bref</vt:lpstr>
      <vt:lpstr>Les exceptions en bref</vt:lpstr>
      <vt:lpstr>Les exceptions en bref</vt:lpstr>
      <vt:lpstr>Modules et Packages</vt:lpstr>
      <vt:lpstr>Modules et Packages</vt:lpstr>
      <vt:lpstr>Importer les modules</vt:lpstr>
      <vt:lpstr>Module __name__</vt:lpstr>
      <vt:lpstr>Empaqueter son module</vt:lpstr>
      <vt:lpstr>Empaqueter son module : setup.py</vt:lpstr>
      <vt:lpstr>ArgParse : la ligne de commande</vt:lpstr>
      <vt:lpstr>ArgParse : la ligne de commande</vt:lpstr>
      <vt:lpstr>La Programmation Orientée Objet (POO)</vt:lpstr>
      <vt:lpstr>Les paradigmes de programmation</vt:lpstr>
      <vt:lpstr>Les Objets</vt:lpstr>
      <vt:lpstr>Les Classes </vt:lpstr>
      <vt:lpstr>Les Classes</vt:lpstr>
      <vt:lpstr>Les Classes</vt:lpstr>
      <vt:lpstr>Les Objets (sont des instances de classe)</vt:lpstr>
      <vt:lpstr>Les Classes</vt:lpstr>
      <vt:lpstr>Méthodes spéciales</vt:lpstr>
      <vt:lpstr>Méthodes spéciales</vt:lpstr>
      <vt:lpstr>Méthodes spéciales</vt:lpstr>
      <vt:lpstr>Encapsulation</vt:lpstr>
      <vt:lpstr>L’encapsulation :  attribut privé / setters &amp; getters</vt:lpstr>
      <vt:lpstr>Héritage Abstraction</vt:lpstr>
      <vt:lpstr>Le polymorphisme</vt:lpstr>
      <vt:lpstr>Le Polymorphisme</vt:lpstr>
      <vt:lpstr>Polymorphisme</vt:lpstr>
      <vt:lpstr>Héritage Abstraction</vt:lpstr>
      <vt:lpstr>Héritage</vt:lpstr>
      <vt:lpstr>Interface</vt:lpstr>
      <vt:lpstr>Représentation UML : diagramme de classe</vt:lpstr>
      <vt:lpstr>Représentation UML : association</vt:lpstr>
      <vt:lpstr>Représentation UML : héritage</vt:lpstr>
      <vt:lpstr>Représentation UML :  séquences, activité, use case…</vt:lpstr>
      <vt:lpstr>Design pattern</vt:lpstr>
      <vt:lpstr>Design pattern : factory</vt:lpstr>
      <vt:lpstr>TKinter</vt:lpstr>
      <vt:lpstr>Interface graphique (Tkinter) : la fenêtre</vt:lpstr>
      <vt:lpstr>Les composants : widgets</vt:lpstr>
      <vt:lpstr>Placement par layouts : Pack() / Grid()</vt:lpstr>
      <vt:lpstr>Placement : Pack() / Grid()</vt:lpstr>
      <vt:lpstr>Les fichiers avec tkinter</vt:lpstr>
      <vt:lpstr>Les événements et tkinter</vt:lpstr>
      <vt:lpstr>Les Bases de données</vt:lpstr>
      <vt:lpstr>Base de données</vt:lpstr>
      <vt:lpstr>Base de donnée SQL</vt:lpstr>
      <vt:lpstr>Quelques requêtes PostGre courantes</vt:lpstr>
      <vt:lpstr>Quelques requêtes PostGre courantes</vt:lpstr>
      <vt:lpstr>PyQT</vt:lpstr>
      <vt:lpstr>Introduction à PyQT</vt:lpstr>
      <vt:lpstr>Introduction à PyQT</vt:lpstr>
      <vt:lpstr>Introduction à PyQT</vt:lpstr>
      <vt:lpstr>Introduction à PyQT</vt:lpstr>
      <vt:lpstr>Introduction à PyQT</vt:lpstr>
      <vt:lpstr>PyQT with OOP</vt:lpstr>
      <vt:lpstr>PyQT with OOP</vt:lpstr>
      <vt:lpstr>PyQT with OOP (suite 1)</vt:lpstr>
      <vt:lpstr>PyQT with OOP (suite 2)</vt:lpstr>
      <vt:lpstr>PyQT – Add a button</vt:lpstr>
      <vt:lpstr>PyQT – Add a button</vt:lpstr>
      <vt:lpstr>PyQT – Add menu and toolbar</vt:lpstr>
      <vt:lpstr>PyQT – Add menu and toolbar</vt:lpstr>
      <vt:lpstr>PyQT – Le positionnement</vt:lpstr>
      <vt:lpstr>PyQT – Le positionnement</vt:lpstr>
      <vt:lpstr>PyQT – Les événements</vt:lpstr>
      <vt:lpstr>PyQT – Les événements</vt:lpstr>
      <vt:lpstr>PyQT – Les événements</vt:lpstr>
      <vt:lpstr>PyQT – Les événements</vt:lpstr>
      <vt:lpstr>Initiation à Django</vt:lpstr>
      <vt:lpstr>Initiation à Flask</vt:lpstr>
      <vt:lpstr>Hello world avec Flask</vt:lpstr>
      <vt:lpstr>Hello world avec Flask</vt:lpstr>
      <vt:lpstr>Hello world avec Flask</vt:lpstr>
      <vt:lpstr>A parte sur pip</vt:lpstr>
      <vt:lpstr>Afficher une page web</vt:lpstr>
      <vt:lpstr>Page HTML de base</vt:lpstr>
      <vt:lpstr>Coté server</vt:lpstr>
      <vt:lpstr>Formulaire : server</vt:lpstr>
      <vt:lpstr>Formulaire : client</vt:lpstr>
      <vt:lpstr>Qualité</vt:lpstr>
      <vt:lpstr>La qualité ? Pour quoi ?</vt:lpstr>
      <vt:lpstr>La qualité ? Pour quoi ?</vt:lpstr>
      <vt:lpstr>La qualité ? Que faire ?</vt:lpstr>
      <vt:lpstr>Documenter son code</vt:lpstr>
      <vt:lpstr>Les commentaires pour la doc courte</vt:lpstr>
      <vt:lpstr>La docstring pour une description complète</vt:lpstr>
      <vt:lpstr>Les tests</vt:lpstr>
      <vt:lpstr>Les test dans la docstring</vt:lpstr>
      <vt:lpstr>Les tests unitaires</vt:lpstr>
      <vt:lpstr>Les test unitaire avec unitTest</vt:lpstr>
      <vt:lpstr>Unitest assertions</vt:lpstr>
      <vt:lpstr>Unittest les Exception vérifiée</vt:lpstr>
      <vt:lpstr>Pour aller plus loin</vt:lpstr>
      <vt:lpstr>Pour aller plus loin :  les commande du débugger</vt:lpstr>
      <vt:lpstr>Pour aller plus loin :  utiliser coverage</vt:lpstr>
      <vt:lpstr>Pour aller plus loin :  utiliser PyLint</vt:lpstr>
      <vt:lpstr>Pour aller plus loin :  cProfile</vt:lpstr>
      <vt:lpstr>La TDD : Test Driven Developement</vt:lpstr>
      <vt:lpstr>Python / C</vt:lpstr>
      <vt:lpstr>CTypes</vt:lpstr>
      <vt:lpstr>Chargement du C en python</vt:lpstr>
      <vt:lpstr>Chargement du Python en C</vt:lpstr>
      <vt:lpstr>Chargement du C en python</vt:lpstr>
      <vt:lpstr>Pyrex ou Cython</vt:lpstr>
      <vt:lpstr>Récapitulatif / erreurs fréquentes</vt:lpstr>
      <vt:lpstr>Introduction à Bokeh</vt:lpstr>
      <vt:lpstr>Pandas</vt:lpstr>
      <vt:lpstr>Présentation</vt:lpstr>
      <vt:lpstr>DataFrame</vt:lpstr>
      <vt:lpstr>DataFrame : fancy indexing</vt:lpstr>
      <vt:lpstr>DataFrame : manipulation des colonnes </vt:lpstr>
      <vt:lpstr>Import / Export de données</vt:lpstr>
      <vt:lpstr>Import CSV</vt:lpstr>
      <vt:lpstr>Mapping/Apply</vt:lpstr>
      <vt:lpstr>Mapping/Apply</vt:lpstr>
      <vt:lpstr>Extraction</vt:lpstr>
      <vt:lpstr>Sort/ Rank</vt:lpstr>
      <vt:lpstr>Jointure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Python</dc:title>
  <dc:creator>Mickael Bolnet</dc:creator>
  <cp:lastModifiedBy>Mickael BOLNET</cp:lastModifiedBy>
  <cp:revision>153</cp:revision>
  <dcterms:created xsi:type="dcterms:W3CDTF">2017-10-29T23:00:55Z</dcterms:created>
  <dcterms:modified xsi:type="dcterms:W3CDTF">2018-06-18T07:18:07Z</dcterms:modified>
</cp:coreProperties>
</file>