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7" r:id="rId18"/>
    <p:sldId id="273" r:id="rId19"/>
    <p:sldId id="279" r:id="rId20"/>
    <p:sldId id="280" r:id="rId21"/>
    <p:sldId id="286" r:id="rId22"/>
    <p:sldId id="275" r:id="rId23"/>
    <p:sldId id="274" r:id="rId24"/>
    <p:sldId id="276" r:id="rId25"/>
    <p:sldId id="285" r:id="rId26"/>
    <p:sldId id="277" r:id="rId27"/>
    <p:sldId id="278" r:id="rId28"/>
    <p:sldId id="283" r:id="rId29"/>
    <p:sldId id="282" r:id="rId30"/>
    <p:sldId id="284" r:id="rId31"/>
    <p:sldId id="288" r:id="rId32"/>
    <p:sldId id="281" r:id="rId33"/>
    <p:sldId id="289" r:id="rId34"/>
    <p:sldId id="290" r:id="rId35"/>
    <p:sldId id="291" r:id="rId36"/>
    <p:sldId id="311" r:id="rId37"/>
    <p:sldId id="315" r:id="rId38"/>
    <p:sldId id="313" r:id="rId39"/>
    <p:sldId id="292" r:id="rId40"/>
    <p:sldId id="297" r:id="rId41"/>
    <p:sldId id="298" r:id="rId42"/>
    <p:sldId id="299" r:id="rId43"/>
    <p:sldId id="293" r:id="rId44"/>
    <p:sldId id="300" r:id="rId45"/>
    <p:sldId id="301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7" r:id="rId55"/>
    <p:sldId id="328" r:id="rId56"/>
    <p:sldId id="310" r:id="rId57"/>
    <p:sldId id="294" r:id="rId58"/>
    <p:sldId id="318" r:id="rId59"/>
    <p:sldId id="319" r:id="rId60"/>
    <p:sldId id="295" r:id="rId61"/>
    <p:sldId id="320" r:id="rId62"/>
    <p:sldId id="321" r:id="rId63"/>
    <p:sldId id="322" r:id="rId64"/>
    <p:sldId id="323" r:id="rId65"/>
    <p:sldId id="324" r:id="rId66"/>
    <p:sldId id="325" r:id="rId67"/>
    <p:sldId id="296" r:id="rId68"/>
    <p:sldId id="327" r:id="rId69"/>
    <p:sldId id="326" r:id="rId70"/>
    <p:sldId id="330" r:id="rId71"/>
    <p:sldId id="331" r:id="rId72"/>
    <p:sldId id="332" r:id="rId73"/>
    <p:sldId id="333" r:id="rId74"/>
    <p:sldId id="329" r:id="rId7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987" autoAdjust="0"/>
  </p:normalViewPr>
  <p:slideViewPr>
    <p:cSldViewPr snapToGrid="0">
      <p:cViewPr varScale="1">
        <p:scale>
          <a:sx n="47" d="100"/>
          <a:sy n="47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7F0-7AF7-49D6-B8D8-7A80C7D40938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5686-1DA9-4AA4-9B64-EDDDD27A5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de ce que j’ai fait. Questions sur les </a:t>
            </a:r>
            <a:r>
              <a:rPr lang="fr-FR" dirty="0" err="1"/>
              <a:t>ojectifs</a:t>
            </a:r>
            <a:r>
              <a:rPr lang="fr-FR" dirty="0"/>
              <a:t> de chacun avant de commencer. Qui a déjà développé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2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9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85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359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Paramètre optionnel et </a:t>
            </a:r>
            <a:r>
              <a:rPr lang="fr-FR" dirty="0" err="1"/>
              <a:t>només</a:t>
            </a:r>
            <a:endParaRPr lang="fr-FR" dirty="0"/>
          </a:p>
          <a:p>
            <a:r>
              <a:rPr lang="fr-FR" dirty="0"/>
              <a:t>Exercice : faire une fonction qui prend deux paramètres, nom1 et nom2 et renvoie le plus grand (en nombre de caractères)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8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6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 est l’intérêt ?</a:t>
            </a:r>
          </a:p>
          <a:p>
            <a:r>
              <a:rPr lang="fr-FR" dirty="0"/>
              <a:t>Organiser son code. Y voir plus clair</a:t>
            </a:r>
          </a:p>
          <a:p>
            <a:r>
              <a:rPr lang="fr-FR" dirty="0"/>
              <a:t>Le réutiliser dans d’autres projets ou d’autres </a:t>
            </a:r>
            <a:r>
              <a:rPr lang="fr-FR" dirty="0" err="1"/>
              <a:t>parites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Modules sont des fichiers et les packages des </a:t>
            </a:r>
            <a:r>
              <a:rPr lang="fr-FR" dirty="0" err="1"/>
              <a:t>répéertoires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4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quoi sert init.py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67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Exercice créer deux modules imprimant des messages différents à l’écran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2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 test dans un module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14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Variables et fonctions propre à l’objets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5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Développeur </a:t>
            </a:r>
            <a:r>
              <a:rPr lang="fr-FR" dirty="0" err="1"/>
              <a:t>nérlandais</a:t>
            </a:r>
            <a:r>
              <a:rPr lang="fr-FR" dirty="0"/>
              <a:t>. Qui a eu une carrière académique. </a:t>
            </a:r>
          </a:p>
          <a:p>
            <a:r>
              <a:rPr lang="fr-FR" dirty="0"/>
              <a:t>Puissant comme le C mais utilisable par un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17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d’encapsulation : une classe est une boite noire. On fait évoluer le système par des méthodes sans accéder aux attributs de l’extérieur.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Exercices créer une classe voiture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12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174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est de généraliser un comportement. Pour l’exemple des voitures, il s’agit de dire qu’une </a:t>
            </a:r>
            <a:r>
              <a:rPr lang="fr-FR" dirty="0" err="1"/>
              <a:t>mercedes</a:t>
            </a:r>
            <a:r>
              <a:rPr lang="fr-FR" dirty="0"/>
              <a:t> est une voiture et une </a:t>
            </a:r>
            <a:r>
              <a:rPr lang="fr-FR" dirty="0" err="1"/>
              <a:t>clio</a:t>
            </a:r>
            <a:r>
              <a:rPr lang="fr-FR" dirty="0"/>
              <a:t> aussi donc elle possède toutes les deux une méthodes avancer, reculer, démarrer, freiner … Mais ces méthodes n’ont pas forcément le même comportement . Avancer augmente plus rapidement sur une </a:t>
            </a:r>
            <a:r>
              <a:rPr lang="fr-FR" dirty="0" err="1"/>
              <a:t>mercedes</a:t>
            </a:r>
            <a:r>
              <a:rPr lang="fr-FR" dirty="0"/>
              <a:t> que sur une </a:t>
            </a:r>
            <a:r>
              <a:rPr lang="fr-FR" dirty="0" err="1"/>
              <a:t>clio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Héritage multiple possible en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6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en fonction des spécialités (besoins) de chacun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35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Driver diffère en fonction de la </a:t>
            </a:r>
            <a:r>
              <a:rPr lang="fr-FR" dirty="0" err="1"/>
              <a:t>bdd</a:t>
            </a:r>
            <a:r>
              <a:rPr lang="fr-FR" dirty="0"/>
              <a:t> qu’on utilise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67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RED HAT, Walt Disney, Jeux Vidéo, Analyse de données, </a:t>
            </a:r>
            <a:r>
              <a:rPr lang="fr-FR" dirty="0" err="1"/>
              <a:t>programation</a:t>
            </a:r>
            <a:r>
              <a:rPr lang="fr-FR" dirty="0"/>
              <a:t> scientifique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3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Future peut aider à faire la transition.</a:t>
            </a:r>
          </a:p>
          <a:p>
            <a:r>
              <a:rPr lang="fr-FR" dirty="0"/>
              <a:t>Fin en 2015 puis 2020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82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quelques opérations</a:t>
            </a:r>
          </a:p>
          <a:p>
            <a:r>
              <a:rPr lang="fr-FR" dirty="0"/>
              <a:t>Afficher les résultats</a:t>
            </a:r>
          </a:p>
          <a:p>
            <a:r>
              <a:rPr lang="fr-FR" dirty="0"/>
              <a:t>Les variables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39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Convention PEP 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2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Différence valeurs et variable : exemples</a:t>
            </a:r>
          </a:p>
          <a:p>
            <a:r>
              <a:rPr lang="fr-FR" dirty="0"/>
              <a:t>Conversion de types </a:t>
            </a:r>
            <a:r>
              <a:rPr lang="fr-FR" dirty="0" err="1"/>
              <a:t>int</a:t>
            </a:r>
            <a:r>
              <a:rPr lang="fr-FR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94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Priorités comme en mathématiques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32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5686-1DA9-4AA4-9B64-EDDDD27A5DC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2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BAA83-9DFB-41F8-9791-0FE8EECA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850875-D3F6-4EEA-A39B-5E9A3D50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6651B-C19C-4A6B-B1AC-6E73DC8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227B8-597B-4451-84CF-FBFF7BB9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26472-103A-49FA-8192-E09A2927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2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DAF6D-324B-4871-9512-0FE5F1CC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3F6172-508F-4AA9-A43C-D206F77C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CE383-5F9D-4172-A29C-F1A199F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1AC2E5-FA53-46F7-B74E-E5D73BC1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E1367-4EB4-4059-9281-3227491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0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C4F98E-A31C-4DE8-8924-15BA9675C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2964A-5CA3-4CB3-BF4B-ACB461B4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1BA89-43BA-4838-8CAE-A749A90C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7B541-12A3-464A-9FB1-69959B11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CA54D-B348-4B95-914C-1855CC2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0510C-DFA1-4A7F-A6ED-68B13A83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5FE39-A5E0-4984-939F-C43AD7F4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CA530-4FED-4093-B883-A6418E5F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4D078-EA82-416C-8C88-7BEBC426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3D3EF-7128-4136-B733-9982B0D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52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982A7-D284-46C5-AAA7-C8D264B0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2D7D6E-2D3C-4CFF-8C57-0A141440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FFA37-67B3-4E52-B877-B1D56D47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89FD2-CCDD-4F52-B531-F5077D9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12DE-D87A-4FBC-ACCD-702DEE17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ECEEC-BF86-4655-80B4-7152A7AC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19993-DE79-4F95-BDE5-65E6BC85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C56423-A401-4D98-8074-729D0140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AE60D0-8D10-4EB8-85EE-5F711EF3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E30636-E754-4593-AE74-AE99912E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CDEC6B-D4CE-47FB-858E-C42F248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9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74529-216E-477D-AC5E-59ED4A40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50C4E-DF09-465C-8EE8-1D4120EA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8D9983-6DBD-458A-B86D-F49A9C20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70C476-2BA0-494F-8939-701F2B04E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37E353-C678-47E1-A2FE-F38A562B7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0BF3FC-7FC8-42B8-86AC-5D05E07C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0AD135-CD43-4B9B-B5F1-9BD8B3F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CA5F87-3F80-452C-BF9D-84CF33E1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2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53AEA-418C-4E84-9DE6-6E3DC54D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77E6BC-0EC9-4956-852D-E20E4482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77FC01-6168-44A7-9EF2-C3DDF5D1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C254D5-A34F-47FC-AE8E-9BBFA03D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9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519594-375E-409C-AC90-FE422741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8D9556-597B-4F2F-8244-794BEA2B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57F62-53FA-4C8A-8C72-710BAEE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57277-1014-4E54-B957-E5F9FAF5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2AA95-0915-47C3-801C-4E133D6F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91E9EA-FA6E-4359-B2F7-8D8646D7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3ADF5-545A-42AA-9842-AB844AC7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6EC84-E72E-4B89-8E2C-1715E3B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AF36FD-3FF9-4E72-BD07-B430571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4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26446-5042-426D-9986-7B051887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5632CD-ECF7-4732-9A39-B503D9FD5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A7F49-6B45-40D0-892C-7D0F2076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45453-2F58-4DC9-A34E-91D167AA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9D407B-4E7B-47F1-8252-3A30427C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9A378-E219-4B21-9287-54982447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81B1-C1BA-4A7C-AAF7-0825AA26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0157B-6F9C-447E-8400-8294C811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3EFAF-43CB-4E8C-840C-764F764D5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891C-5488-4013-9DD5-9E46408CD5FC}" type="datetimeFigureOut">
              <a:rPr lang="fr-FR" smtClean="0"/>
              <a:t>30/10/2017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7B6B-97E5-4781-91E6-F33002CC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71F4-C7FB-4AD8-ACF1-8D60B432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E3EF-1C42-433A-BF65-EA4B2816B5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24908-C2B7-497F-8101-5F14D84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au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CA9BA-9315-4C35-8E17-ECDB0D9FB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FR" dirty="0"/>
              <a:t>Mickaël BOLNET</a:t>
            </a:r>
          </a:p>
        </p:txBody>
      </p:sp>
    </p:spTree>
    <p:extLst>
      <p:ext uri="{BB962C8B-B14F-4D97-AF65-F5344CB8AC3E}">
        <p14:creationId xmlns:p14="http://schemas.microsoft.com/office/powerpoint/2010/main" val="28288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ADD0-443D-4D80-8E1E-CBB08BD626C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EB60BC-581C-4F7B-B708-A35C84B972E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 (1, 2, 3 …)</a:t>
            </a:r>
          </a:p>
          <a:p>
            <a:r>
              <a:rPr lang="fr-FR" dirty="0" err="1"/>
              <a:t>Float</a:t>
            </a:r>
            <a:r>
              <a:rPr lang="fr-FR" dirty="0"/>
              <a:t> (1.2, 3.14 …)</a:t>
            </a:r>
          </a:p>
          <a:p>
            <a:r>
              <a:rPr lang="fr-FR" dirty="0" err="1"/>
              <a:t>Complex</a:t>
            </a:r>
            <a:r>
              <a:rPr lang="fr-FR" dirty="0"/>
              <a:t> (1+2i, 2+2i …)</a:t>
            </a:r>
          </a:p>
          <a:p>
            <a:r>
              <a:rPr lang="fr-FR" dirty="0" err="1"/>
              <a:t>Bool</a:t>
            </a:r>
            <a:r>
              <a:rPr lang="fr-FR" dirty="0"/>
              <a:t> (</a:t>
            </a:r>
            <a:r>
              <a:rPr lang="fr-FR" dirty="0" err="1"/>
              <a:t>True</a:t>
            </a:r>
            <a:r>
              <a:rPr lang="fr-FR" dirty="0"/>
              <a:t> or False)</a:t>
            </a:r>
          </a:p>
          <a:p>
            <a:endParaRPr lang="fr-FR" dirty="0"/>
          </a:p>
          <a:p>
            <a:r>
              <a:rPr lang="fr-FR" dirty="0"/>
              <a:t>List : </a:t>
            </a:r>
            <a:r>
              <a:rPr lang="fr-FR" dirty="0" err="1"/>
              <a:t>ie</a:t>
            </a:r>
            <a:r>
              <a:rPr lang="fr-FR" dirty="0"/>
              <a:t> [1,2,3,4]</a:t>
            </a:r>
          </a:p>
          <a:p>
            <a:r>
              <a:rPr lang="fr-FR" dirty="0"/>
              <a:t>Tuple : </a:t>
            </a:r>
            <a:r>
              <a:rPr lang="fr-FR" dirty="0" err="1"/>
              <a:t>ie</a:t>
            </a:r>
            <a:r>
              <a:rPr lang="fr-FR" dirty="0"/>
              <a:t> (2,2)</a:t>
            </a:r>
          </a:p>
          <a:p>
            <a:r>
              <a:rPr lang="fr-FR" dirty="0" err="1"/>
              <a:t>Dictionary</a:t>
            </a:r>
            <a:r>
              <a:rPr lang="fr-FR" dirty="0"/>
              <a:t> : {‘nom’ : ‘BOLNET’, ‘</a:t>
            </a:r>
            <a:r>
              <a:rPr lang="fr-FR" dirty="0" err="1"/>
              <a:t>prenom</a:t>
            </a:r>
            <a:r>
              <a:rPr lang="fr-FR" dirty="0"/>
              <a:t>’ : ‘</a:t>
            </a:r>
            <a:r>
              <a:rPr lang="fr-FR" dirty="0" err="1"/>
              <a:t>Mickae</a:t>
            </a:r>
            <a:r>
              <a:rPr lang="fr-FR" dirty="0"/>
              <a:t>’}</a:t>
            </a:r>
          </a:p>
        </p:txBody>
      </p:sp>
    </p:spTree>
    <p:extLst>
      <p:ext uri="{BB962C8B-B14F-4D97-AF65-F5344CB8AC3E}">
        <p14:creationId xmlns:p14="http://schemas.microsoft.com/office/powerpoint/2010/main" val="219205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5A9BD-EAC3-4AAE-BDD3-D2A2946848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D5C387D-660A-4DC7-8BD9-AB6D6A53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03058"/>
              </p:ext>
            </p:extLst>
          </p:nvPr>
        </p:nvGraphicFramePr>
        <p:xfrm>
          <a:off x="1405718" y="1690688"/>
          <a:ext cx="9471548" cy="4573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5774">
                  <a:extLst>
                    <a:ext uri="{9D8B030D-6E8A-4147-A177-3AD203B41FA5}">
                      <a16:colId xmlns:a16="http://schemas.microsoft.com/office/drawing/2014/main" val="3333796880"/>
                    </a:ext>
                  </a:extLst>
                </a:gridCol>
                <a:gridCol w="4735774">
                  <a:extLst>
                    <a:ext uri="{9D8B030D-6E8A-4147-A177-3AD203B41FA5}">
                      <a16:colId xmlns:a16="http://schemas.microsoft.com/office/drawing/2014/main" val="2141383189"/>
                    </a:ext>
                  </a:extLst>
                </a:gridCol>
              </a:tblGrid>
              <a:tr h="508181">
                <a:tc>
                  <a:txBody>
                    <a:bodyPr/>
                    <a:lstStyle/>
                    <a:p>
                      <a:pPr marL="1206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+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Addition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528996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-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Soustraction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271639713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270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Multiplication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849344868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510061047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//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Division entière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173489582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%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Reste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9839068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-x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Opposé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30817195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508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+x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2094981420"/>
                  </a:ext>
                </a:extLst>
              </a:tr>
              <a:tr h="508181">
                <a:tc>
                  <a:txBody>
                    <a:bodyPr/>
                    <a:lstStyle/>
                    <a:p>
                      <a:pPr marL="114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** y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Puissance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0819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32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A6589-CF1E-40EE-A516-BC6CD25ABA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binaires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9A105F3-3FB4-42D1-BA00-BB2FF79E4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55647"/>
              </p:ext>
            </p:extLst>
          </p:nvPr>
        </p:nvGraphicFramePr>
        <p:xfrm>
          <a:off x="1405718" y="1690688"/>
          <a:ext cx="9689912" cy="469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4956">
                  <a:extLst>
                    <a:ext uri="{9D8B030D-6E8A-4147-A177-3AD203B41FA5}">
                      <a16:colId xmlns:a16="http://schemas.microsoft.com/office/drawing/2014/main" val="3139756242"/>
                    </a:ext>
                  </a:extLst>
                </a:gridCol>
                <a:gridCol w="4844956">
                  <a:extLst>
                    <a:ext uri="{9D8B030D-6E8A-4147-A177-3AD203B41FA5}">
                      <a16:colId xmlns:a16="http://schemas.microsoft.com/office/drawing/2014/main" val="855228328"/>
                    </a:ext>
                  </a:extLst>
                </a:gridCol>
              </a:tblGrid>
              <a:tr h="782744"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|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4691358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^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Ou exclusif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65737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&amp;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Et binaire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003373609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&lt;&lt;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gauche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22903300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x &gt;&gt; y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Décalage à droite</a:t>
                      </a:r>
                      <a:endParaRPr lang="fr-FR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57130324"/>
                  </a:ext>
                </a:extLst>
              </a:tr>
              <a:tr h="782744"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~ x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Inversion</a:t>
                      </a:r>
                      <a:endParaRPr lang="fr-F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41915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93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0ADB5-50BD-4462-BC58-EFD58C2B0A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sur les séquences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F1C738C-5E99-4744-A385-F38EC8D0A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865045"/>
              </p:ext>
            </p:extLst>
          </p:nvPr>
        </p:nvGraphicFramePr>
        <p:xfrm>
          <a:off x="3012487" y="2045314"/>
          <a:ext cx="5894070" cy="4247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380">
                  <a:extLst>
                    <a:ext uri="{9D8B030D-6E8A-4147-A177-3AD203B41FA5}">
                      <a16:colId xmlns:a16="http://schemas.microsoft.com/office/drawing/2014/main" val="2780516074"/>
                    </a:ext>
                  </a:extLst>
                </a:gridCol>
                <a:gridCol w="3107690">
                  <a:extLst>
                    <a:ext uri="{9D8B030D-6E8A-4147-A177-3AD203B41FA5}">
                      <a16:colId xmlns:a16="http://schemas.microsoft.com/office/drawing/2014/main" val="1805346673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 marL="8051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x not in s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2159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False si s contient x, sinon True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56722308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559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s1 + s2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747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Concaténation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392216135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575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 * 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9271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Répétition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0475617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08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s[i]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3810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Élément à l’indice ou clef i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76343995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194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len</a:t>
                      </a:r>
                      <a:r>
                        <a:rPr lang="fr-FR" sz="1800" dirty="0">
                          <a:effectLst/>
                        </a:rPr>
                        <a:t>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60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Taille de la chaine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25221007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906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min(s)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143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petit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39874396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8813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max(s) 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Plus grand élément de la séquence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11907821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s.index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Indice de la première occurence de x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425245581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77978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s.count</a:t>
                      </a:r>
                      <a:r>
                        <a:rPr lang="fr-FR" sz="1800" dirty="0">
                          <a:effectLst/>
                        </a:rPr>
                        <a:t>(x)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1524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Nombre total d’occurrences de x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96416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299FE-5C8A-402E-8FF0-AB7C601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6F3EA-72A4-4ADA-BB49-CC406F82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Accès à un caractère</a:t>
            </a:r>
          </a:p>
          <a:p>
            <a:r>
              <a:rPr lang="fr-FR" dirty="0"/>
              <a:t>Modification</a:t>
            </a:r>
          </a:p>
          <a:p>
            <a:r>
              <a:rPr lang="fr-FR" dirty="0" err="1"/>
              <a:t>Slicing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95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5BEAD-4B0F-4DEF-A2B9-E3ABFB8752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Interractions</a:t>
            </a:r>
            <a:r>
              <a:rPr lang="fr-FR" dirty="0"/>
              <a:t> et affichage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CF9AB-A333-41E0-A0BF-7B50B917657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input('Quel est votre nom ? ‘)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(input("quel est votre âge ? "))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"Ma variable : %</a:t>
            </a:r>
            <a:r>
              <a:rPr lang="fr-FR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% var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"Mes variables : %</a:t>
            </a:r>
            <a:r>
              <a:rPr lang="fr-FR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fr-FR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% 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%(val)</a:t>
            </a:r>
            <a:r>
              <a:rPr lang="fr-FR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%(unit)</a:t>
            </a:r>
            <a:r>
              <a:rPr lang="fr-FR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 % {'val':var1, 'unit':var2}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cs typeface="Courier New" panose="02070309020205020404" pitchFamily="49" charset="0"/>
              </a:rPr>
              <a:t>type est d : entier - f : flottant - s : chaîne de caractère - c : caractère - o : octal - x : hexadécimal - c : caractère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Précision pour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%.2f" % 3.141592653589793"</a:t>
            </a:r>
          </a:p>
        </p:txBody>
      </p:sp>
    </p:spTree>
    <p:extLst>
      <p:ext uri="{BB962C8B-B14F-4D97-AF65-F5344CB8AC3E}">
        <p14:creationId xmlns:p14="http://schemas.microsoft.com/office/powerpoint/2010/main" val="321125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073CD-6AE7-4FB7-8CA2-412996C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Avec format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DB6C-15DF-4F77-AB66-2BDC321F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Syntaxe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(*args)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{}, {}".format(var1,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{1} {0}".format(var1, 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{value} {unit}".format(unit=var1, value=var2)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{:5.2f}".format(var)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"Résultat : {value:5.2f} {unit}".format(unit=var1, value=var2)</a:t>
            </a:r>
          </a:p>
        </p:txBody>
      </p:sp>
    </p:spTree>
    <p:extLst>
      <p:ext uri="{BB962C8B-B14F-4D97-AF65-F5344CB8AC3E}">
        <p14:creationId xmlns:p14="http://schemas.microsoft.com/office/powerpoint/2010/main" val="146111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E2CCA-CDF3-44F8-8D7C-4E0C3ECB7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conditions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E8766-D374-435D-8053-D71A764F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0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AE105-3066-4D38-9E50-947A733EDE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Structure </a:t>
            </a:r>
            <a:r>
              <a:rPr lang="fr-FR" dirty="0" err="1"/>
              <a:t>conditionelle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143A3-6761-4C2C-895A-2A077233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‘Mickael’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‘Mickael’: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(‘Bonjour Mickael’)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‘Laetitia’: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(‘Bonjour Laetitia’)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(‘Vous n’avez pas le droit de rentrer’)</a:t>
            </a:r>
          </a:p>
        </p:txBody>
      </p:sp>
    </p:spTree>
    <p:extLst>
      <p:ext uri="{BB962C8B-B14F-4D97-AF65-F5344CB8AC3E}">
        <p14:creationId xmlns:p14="http://schemas.microsoft.com/office/powerpoint/2010/main" val="386631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55E5-3096-42FF-B199-09C113B493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Opérateurs de comparaison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2986513-CFBB-4C03-9F7E-5D7FFEE5E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71432"/>
              </p:ext>
            </p:extLst>
          </p:nvPr>
        </p:nvGraphicFramePr>
        <p:xfrm>
          <a:off x="2320120" y="2129052"/>
          <a:ext cx="7202848" cy="38210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1424">
                  <a:extLst>
                    <a:ext uri="{9D8B030D-6E8A-4147-A177-3AD203B41FA5}">
                      <a16:colId xmlns:a16="http://schemas.microsoft.com/office/drawing/2014/main" val="4233504408"/>
                    </a:ext>
                  </a:extLst>
                </a:gridCol>
                <a:gridCol w="3601424">
                  <a:extLst>
                    <a:ext uri="{9D8B030D-6E8A-4147-A177-3AD203B41FA5}">
                      <a16:colId xmlns:a16="http://schemas.microsoft.com/office/drawing/2014/main" val="1142039194"/>
                    </a:ext>
                  </a:extLst>
                </a:gridCol>
              </a:tblGrid>
              <a:tr h="54176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&lt; 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381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inférieur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89443164"/>
                  </a:ext>
                </a:extLst>
              </a:tr>
              <a:tr h="1112228"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Strictement supérieur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00779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&lt;=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Inférieur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014745426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&gt;=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Supérieur ou 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233069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6350" marR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==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Égal à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53186485"/>
                  </a:ext>
                </a:extLst>
              </a:tr>
              <a:tr h="541768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!=</a:t>
                      </a:r>
                      <a:endParaRPr lang="fr-FR" sz="2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762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Différent de</a:t>
                      </a:r>
                      <a:endParaRPr lang="fr-FR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441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3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EE9B6-08AA-4112-9F9D-7033BDDB86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C14BF-E2A3-433A-AC06-B5A53D6CFD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fr-FR" b="1" dirty="0"/>
              <a:t>HISTORIQUE</a:t>
            </a:r>
          </a:p>
          <a:p>
            <a:r>
              <a:rPr lang="fr-FR" dirty="0"/>
              <a:t>Créé en 1989 par Guido van </a:t>
            </a:r>
            <a:r>
              <a:rPr lang="fr-FR" dirty="0" err="1"/>
              <a:t>Rossum</a:t>
            </a:r>
            <a:endParaRPr lang="fr-FR" dirty="0"/>
          </a:p>
          <a:p>
            <a:r>
              <a:rPr lang="fr-FR" dirty="0"/>
              <a:t>1991 : première version publique (0.9.0)</a:t>
            </a:r>
          </a:p>
          <a:p>
            <a:r>
              <a:rPr lang="fr-FR" dirty="0"/>
              <a:t>2001 : Fondation Python</a:t>
            </a:r>
          </a:p>
          <a:p>
            <a:r>
              <a:rPr lang="fr-FR" dirty="0"/>
              <a:t>2008 : Python 3</a:t>
            </a:r>
          </a:p>
          <a:p>
            <a:r>
              <a:rPr lang="pt-BR" dirty="0"/>
              <a:t>2005 : Guido Van Rossum rejoint </a:t>
            </a:r>
            <a:r>
              <a:rPr lang="fr-FR" dirty="0"/>
              <a:t>Google</a:t>
            </a:r>
          </a:p>
          <a:p>
            <a:r>
              <a:rPr lang="pt-BR" dirty="0"/>
              <a:t>2012 : Guido Van Rossum rejoint </a:t>
            </a:r>
            <a:r>
              <a:rPr lang="fr-FR" dirty="0"/>
              <a:t>Dropbox</a:t>
            </a:r>
          </a:p>
        </p:txBody>
      </p:sp>
      <p:pic>
        <p:nvPicPr>
          <p:cNvPr id="2050" name="Picture 2" descr="http://python.lycee.free.fr/_images/python-logo.png">
            <a:extLst>
              <a:ext uri="{FF2B5EF4-FFF2-40B4-BE49-F238E27FC236}">
                <a16:creationId xmlns:a16="http://schemas.microsoft.com/office/drawing/2014/main" id="{A2C90AF1-BC0E-4F48-9E88-F7619C22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18" y="365125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1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62ED6-0678-4877-A56D-2D82A2E0F9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Logique </a:t>
            </a:r>
            <a:r>
              <a:rPr lang="fr-FR" dirty="0" err="1"/>
              <a:t>booleene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FC227-B88D-4BB8-8518-68B34719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OR</a:t>
            </a:r>
          </a:p>
          <a:p>
            <a:r>
              <a:rPr lang="fr-FR" dirty="0"/>
              <a:t>NOT</a:t>
            </a:r>
          </a:p>
          <a:p>
            <a:r>
              <a:rPr lang="fr-FR" dirty="0"/>
              <a:t>AND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BONUS : opérateur ternaire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‘masculin’ if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‘Mickael’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feminin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1806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D548E-CBFB-4384-AD45-53E9AA37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BDD25-E4EE-42D5-86CF-B222C8B7F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1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9A7E-D1FA-4C6F-9A94-0DD5FB4007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</a:t>
            </a:r>
            <a:r>
              <a:rPr lang="fr-FR" dirty="0" err="1"/>
              <a:t>while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2DD8A-A043-4DC7-9581-3562752420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nb = 7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i &lt; 10: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 + 1, "*", nb, "=", (i + 1) * nb)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99430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C780-BB1C-4D38-B44C-E376FF2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boucles (for)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AD99-BEF7-481D-AC40-D6B09FA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anchor="t">
            <a:normAutofit/>
          </a:bodyPr>
          <a:lstStyle/>
          <a:p>
            <a:pPr marL="0" indent="0" latinLnBrk="1">
              <a:buNone/>
            </a:pP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range(5):</a:t>
            </a:r>
          </a:p>
          <a:p>
            <a:pPr marL="0" indent="0" latinLnBrk="1">
              <a:buNone/>
            </a:pP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fr-FR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0" indent="0">
              <a:buNone/>
            </a:pPr>
            <a:endParaRPr lang="fr-FR" sz="2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range(3, 6):</a:t>
            </a:r>
          </a:p>
          <a:p>
            <a:pPr marL="0" indent="0" latinLnBrk="1">
              <a:buNone/>
            </a:pP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fr-FR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0" indent="0">
              <a:buNone/>
            </a:pPr>
            <a:endParaRPr lang="fr-FR" sz="2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range(4, 10, 2):</a:t>
            </a:r>
          </a:p>
          <a:p>
            <a:pPr marL="0" indent="0" latinLnBrk="1">
              <a:buNone/>
            </a:pP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fr-FR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0" indent="0">
              <a:buNone/>
            </a:pPr>
            <a:endParaRPr lang="fr-FR" sz="2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range(0, -10, -2):</a:t>
            </a:r>
          </a:p>
          <a:p>
            <a:pPr marL="0" indent="0" latinLnBrk="1">
              <a:buNone/>
            </a:pP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lang="fr-FR" sz="20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 marL="0" indent="0">
              <a:buNone/>
            </a:pPr>
            <a:endParaRPr lang="fr-FR" sz="2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9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25B38-D379-4687-99CE-7361E16F3E6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Break and continue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DAC405-B0EF-443D-9624-F009B352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lettre = input("Tapez 'Q' pour quitter : ")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lettre == "Q":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("Fin de la boucle")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lettre == "N":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avez tapé N")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0" indent="0">
              <a:buNone/>
            </a:pPr>
            <a:endParaRPr lang="fr-FR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9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FDB3D-6AE5-4214-8DD3-C7E5B9B9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F37BA7-2436-4459-8B2A-E27C481FF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6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0AB6F-7FFD-49A7-BECB-3F1D4AEE81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A307EC-FFA1-4306-8C8C-CF64C7D18222}"/>
              </a:ext>
            </a:extLst>
          </p:cNvPr>
          <p:cNvSpPr txBox="1">
            <a:spLocks/>
          </p:cNvSpPr>
          <p:nvPr/>
        </p:nvSpPr>
        <p:spPr>
          <a:xfrm>
            <a:off x="838200" y="1950730"/>
            <a:ext cx="10515600" cy="4351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dire_bonjour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(‘Bonjour Monsieur!’)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dire_bonjour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(‘bonjour ’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dire_bonjour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name2=‘’):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(‘bonjour ’ +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‘ ‘ + name2)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Portée des variables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7065"/>
            <a:ext cx="7441845" cy="258532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foo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test_local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03336"/>
                </a:solidFill>
                <a:latin typeface="inherit"/>
              </a:rPr>
              <a:t>	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foo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# new local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foo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test_global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03336"/>
                </a:solidFill>
                <a:latin typeface="inherit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global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foo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03336"/>
                </a:solidFill>
                <a:latin typeface="inherit"/>
              </a:rPr>
              <a:t>	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foo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# changes the value of the global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58C93"/>
                </a:solidFill>
                <a:effectLst/>
                <a:latin typeface="inherit"/>
              </a:rPr>
              <a:t>foo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37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994CC-EF6F-43C8-9970-C6F96EADB47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6349A-A9EA-4B49-ABE3-837FFEF2A2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print_result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(var,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(var))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print_result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(4, lambda x: x * 2)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2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7DB2D-A58A-44E7-8568-374F740BD8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Fonctions génératrices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70D40D-AB07-4E04-88E0-B4EAC243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4651" y="3631830"/>
            <a:ext cx="8852360" cy="295465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def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countfrom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(x):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while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yield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       x +=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for n in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countfrom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(10):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inherit"/>
              </a:rPr>
              <a:t>    if n &gt; 20: break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868504-E51F-42EC-9B3A-A98FE294F14D}"/>
              </a:ext>
            </a:extLst>
          </p:cNvPr>
          <p:cNvSpPr txBox="1"/>
          <p:nvPr/>
        </p:nvSpPr>
        <p:spPr>
          <a:xfrm>
            <a:off x="1214651" y="2143526"/>
            <a:ext cx="885236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Elles ne peuvent être parcourues qu'une seule fois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fr-FR" sz="3200" dirty="0"/>
              <a:t>On ne peut accéder à un élément par un indice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72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youtube&quot;">
            <a:extLst>
              <a:ext uri="{FF2B5EF4-FFF2-40B4-BE49-F238E27FC236}">
                <a16:creationId xmlns:a16="http://schemas.microsoft.com/office/drawing/2014/main" id="{1E745797-D08C-4CC5-97C8-61506C54B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0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aem.dropbox.com/cms/content/dam/dropbox/www/en-us/branding/dropbox-logo@2x.jpg">
            <a:extLst>
              <a:ext uri="{FF2B5EF4-FFF2-40B4-BE49-F238E27FC236}">
                <a16:creationId xmlns:a16="http://schemas.microsoft.com/office/drawing/2014/main" id="{A7A8E6EE-A829-4972-9DBE-1147ADE0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20" y="1391920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pbs.twimg.com/profile_images/571330447095787520/FvrBLmei.png">
            <a:extLst>
              <a:ext uri="{FF2B5EF4-FFF2-40B4-BE49-F238E27FC236}">
                <a16:creationId xmlns:a16="http://schemas.microsoft.com/office/drawing/2014/main" id="{6449FC55-2ABE-493B-A7E2-A1D2498C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90" y="4863676"/>
            <a:ext cx="969433" cy="96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horizons-academy.com/images2/img220.jpg">
            <a:extLst>
              <a:ext uri="{FF2B5EF4-FFF2-40B4-BE49-F238E27FC236}">
                <a16:creationId xmlns:a16="http://schemas.microsoft.com/office/drawing/2014/main" id="{695C81F8-4210-4F81-AB8F-321930C1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82882"/>
            <a:ext cx="4136249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collet-matrat.com/wp-content/uploads/2016/05/reddit2.jpg">
            <a:extLst>
              <a:ext uri="{FF2B5EF4-FFF2-40B4-BE49-F238E27FC236}">
                <a16:creationId xmlns:a16="http://schemas.microsoft.com/office/drawing/2014/main" id="{C9E2A52C-D053-4682-ADCC-F53CF697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223" y="3082255"/>
            <a:ext cx="3230428" cy="240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3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AEF8D-615C-4305-BBED-7C81862A3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Gestion des fichiers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B31EBE-C38C-41EA-BD8B-A6E6ED904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22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6C435-86D8-4E84-8D6F-DAADE1C7E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Ouvrir, lire et écrire dans un fichier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6F9F51-80F5-407F-B244-6915796D6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09638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“a"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lang="fr-FR" sz="1800" dirty="0" err="1"/>
              <a:t>.write</a:t>
            </a:r>
            <a:r>
              <a:rPr lang="fr-FR" sz="1800" dirty="0"/>
              <a:t>("Bonjour monde")</a:t>
            </a:r>
            <a:r>
              <a:rPr lang="fr-FR" altLang="fr-FR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fr-FR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open(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"data.txt"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"r"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as </a:t>
            </a: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fichier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fr-FR" altLang="fr-FR" sz="1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rint</a:t>
            </a:r>
            <a:r>
              <a:rPr lang="fr-FR" altLang="fr-FR" sz="1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fr-FR" altLang="fr-FR" sz="1800" dirty="0" err="1"/>
              <a:t>fichier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59070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65D12-1FA9-4432-8999-B2214D24CCA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Types d’ouvertures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75E58-923F-47D0-97E9-F5BF8AD05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lecture (READ).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écriture (WRITE), à chaque ouverture le contenu du fichier est écrasé.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ajout à la fin du fichier (APPEND). Si le fichier n'existe pas python le crée.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binaire.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pour une ouverture en mode texte.</a:t>
            </a:r>
          </a:p>
          <a:p>
            <a:pPr latinLnBrk="1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crée un nouveau fichier et l'ouvre pour écriture</a:t>
            </a:r>
          </a:p>
        </p:txBody>
      </p:sp>
    </p:spTree>
    <p:extLst>
      <p:ext uri="{BB962C8B-B14F-4D97-AF65-F5344CB8AC3E}">
        <p14:creationId xmlns:p14="http://schemas.microsoft.com/office/powerpoint/2010/main" val="30424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os.mkdir</a:t>
            </a:r>
            <a:r>
              <a:rPr lang="fr-FR" dirty="0"/>
              <a:t>(chemin, mode) : crée répertoire, mode UNIX </a:t>
            </a:r>
          </a:p>
          <a:p>
            <a:r>
              <a:rPr lang="fr-FR" dirty="0" err="1"/>
              <a:t>os.remove</a:t>
            </a:r>
            <a:r>
              <a:rPr lang="fr-FR" dirty="0"/>
              <a:t>(chemin) : supprime fichier </a:t>
            </a:r>
          </a:p>
          <a:p>
            <a:r>
              <a:rPr lang="fr-FR" dirty="0" err="1"/>
              <a:t>os.removedirs</a:t>
            </a:r>
            <a:r>
              <a:rPr lang="fr-FR" dirty="0"/>
              <a:t>(chemin) : supprime répertoires récursivement </a:t>
            </a:r>
          </a:p>
          <a:p>
            <a:r>
              <a:rPr lang="fr-FR" dirty="0" err="1"/>
              <a:t>os.rename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</a:t>
            </a:r>
          </a:p>
          <a:p>
            <a:r>
              <a:rPr lang="fr-FR" dirty="0" err="1"/>
              <a:t>os.renames</a:t>
            </a:r>
            <a:r>
              <a:rPr lang="fr-FR" dirty="0"/>
              <a:t>(</a:t>
            </a:r>
            <a:r>
              <a:rPr lang="fr-FR" dirty="0" err="1"/>
              <a:t>chemin_old</a:t>
            </a:r>
            <a:r>
              <a:rPr lang="fr-FR" dirty="0"/>
              <a:t>, </a:t>
            </a:r>
            <a:r>
              <a:rPr lang="fr-FR" dirty="0" err="1"/>
              <a:t>chemin_new</a:t>
            </a:r>
            <a:r>
              <a:rPr lang="fr-FR" dirty="0"/>
              <a:t>) : renomme fichier ou répertoire en créant les répertoires si ils n'existent pas</a:t>
            </a:r>
          </a:p>
          <a:p>
            <a:r>
              <a:rPr lang="fr-FR" dirty="0" err="1"/>
              <a:t>os.chdir</a:t>
            </a:r>
            <a:r>
              <a:rPr lang="fr-FR" dirty="0"/>
              <a:t>(chemin) : change le répertoire de travail </a:t>
            </a:r>
          </a:p>
          <a:p>
            <a:r>
              <a:rPr lang="fr-FR" dirty="0" err="1"/>
              <a:t>os.getcwd</a:t>
            </a:r>
            <a:r>
              <a:rPr lang="fr-FR" dirty="0"/>
              <a:t>() : affiche répertoire courant</a:t>
            </a:r>
          </a:p>
        </p:txBody>
      </p:sp>
    </p:spTree>
    <p:extLst>
      <p:ext uri="{BB962C8B-B14F-4D97-AF65-F5344CB8AC3E}">
        <p14:creationId xmlns:p14="http://schemas.microsoft.com/office/powerpoint/2010/main" val="857669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94840-248C-41FA-97B2-5803599B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 err="1"/>
              <a:t>os.path.exists</a:t>
            </a:r>
            <a:r>
              <a:rPr lang="fr-FR" dirty="0"/>
              <a:t>(chemin) : est-ce que le fichier ou répertoire existe </a:t>
            </a:r>
          </a:p>
          <a:p>
            <a:r>
              <a:rPr lang="fr-FR" dirty="0" err="1"/>
              <a:t>os.path.isdir</a:t>
            </a:r>
            <a:r>
              <a:rPr lang="fr-FR" dirty="0"/>
              <a:t>(chemin) : est-ce un répertoire </a:t>
            </a:r>
          </a:p>
          <a:p>
            <a:r>
              <a:rPr lang="fr-FR" dirty="0" err="1"/>
              <a:t>os.path.isfile</a:t>
            </a:r>
            <a:r>
              <a:rPr lang="fr-FR" dirty="0"/>
              <a:t>(chemin) : est-ce un fichier</a:t>
            </a:r>
          </a:p>
          <a:p>
            <a:r>
              <a:rPr lang="fr-FR" dirty="0" err="1"/>
              <a:t>os.listdir</a:t>
            </a:r>
            <a:r>
              <a:rPr lang="fr-FR" dirty="0"/>
              <a:t>(chemin) : liste un répertoire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Utiliser le module </a:t>
            </a:r>
            <a:r>
              <a:rPr lang="fr-FR" dirty="0" err="1"/>
              <a:t>glob</a:t>
            </a:r>
            <a:r>
              <a:rPr lang="fr-FR" dirty="0"/>
              <a:t> qui permet l'utilisation de </a:t>
            </a:r>
            <a:r>
              <a:rPr lang="fr-FR" dirty="0" err="1"/>
              <a:t>wildcards</a:t>
            </a:r>
            <a:r>
              <a:rPr lang="fr-FR" dirty="0"/>
              <a:t> </a:t>
            </a:r>
          </a:p>
          <a:p>
            <a:r>
              <a:rPr lang="fr-FR" dirty="0" err="1"/>
              <a:t>glob.glob</a:t>
            </a:r>
            <a:r>
              <a:rPr lang="fr-FR" dirty="0"/>
              <a:t>(pattern) : liste le contenu du répertoire en fonction du pattern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839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945B-0D46-4031-B3D1-67B5926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répertoires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12ECCF-D2A5-4435-BC77-7A5D05B9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shutil.move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déplace ou renomme un fichier ou un répertoire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shutil.copy2(src,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: copie un fichier ou un répertoire avec les métadonnées 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os.chmod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mode) : change les permissions</a:t>
            </a:r>
          </a:p>
          <a:p>
            <a:pPr lvl="0" fontAlgn="base"/>
            <a:r>
              <a:rPr lang="fr-FR" dirty="0" err="1"/>
              <a:t>os.path.dirname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l'arborescence de répertoires </a:t>
            </a:r>
          </a:p>
          <a:p>
            <a:pPr lvl="0" fontAlgn="base"/>
            <a:r>
              <a:rPr lang="fr-FR" dirty="0" err="1"/>
              <a:t>os.path.basename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le nom du fichier </a:t>
            </a:r>
          </a:p>
          <a:p>
            <a:pPr lvl="0" fontAlgn="base"/>
            <a:r>
              <a:rPr lang="fr-FR" dirty="0" err="1"/>
              <a:t>os.path.split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des deux précédents </a:t>
            </a:r>
          </a:p>
          <a:p>
            <a:r>
              <a:rPr lang="fr-FR" dirty="0" err="1"/>
              <a:t>os.path.splitext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) : retourne un tuple pour obtenir l'extension</a:t>
            </a:r>
          </a:p>
        </p:txBody>
      </p:sp>
    </p:spTree>
    <p:extLst>
      <p:ext uri="{BB962C8B-B14F-4D97-AF65-F5344CB8AC3E}">
        <p14:creationId xmlns:p14="http://schemas.microsoft.com/office/powerpoint/2010/main" val="3480295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 essaye de convertir l'année en entier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annee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("Erreur lors de la conversion de l'année.")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("S’affiche de toute manière.")</a:t>
            </a:r>
          </a:p>
        </p:txBody>
      </p:sp>
    </p:spTree>
    <p:extLst>
      <p:ext uri="{BB962C8B-B14F-4D97-AF65-F5344CB8AC3E}">
        <p14:creationId xmlns:p14="http://schemas.microsoft.com/office/powerpoint/2010/main" val="1830040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</a:rPr>
              <a:t>raise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/>
                </a:solidFill>
              </a:rPr>
              <a:t>TypeDeLException</a:t>
            </a:r>
            <a:r>
              <a:rPr lang="fr-FR" dirty="0"/>
              <a:t>("message à afficher")</a:t>
            </a:r>
          </a:p>
        </p:txBody>
      </p:sp>
    </p:spTree>
    <p:extLst>
      <p:ext uri="{BB962C8B-B14F-4D97-AF65-F5344CB8AC3E}">
        <p14:creationId xmlns:p14="http://schemas.microsoft.com/office/powerpoint/2010/main" val="2299129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64F82-153F-4C0B-81A7-AFE892162E8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exceptions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C24F3-F6E8-4B41-83AE-FF833B75629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n'a pas été définie.")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possède un type incompatible avec la division.")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est égale à 0.")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92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7203D-E797-4E8C-9823-B71EE79C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21291-2FAC-4A4C-AE19-A12DC7A2D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2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6C92E-0953-4AE8-A532-C6BF5A6C00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Qu’est-ce que Python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2809E-08C2-4145-8C2E-E5D368C2A89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b"/>
          <a:lstStyle/>
          <a:p>
            <a:r>
              <a:rPr lang="fr-FR" dirty="0"/>
              <a:t>Open Source</a:t>
            </a:r>
          </a:p>
          <a:p>
            <a:r>
              <a:rPr lang="fr-FR" dirty="0"/>
              <a:t>Langage interprété</a:t>
            </a:r>
          </a:p>
          <a:p>
            <a:r>
              <a:rPr lang="fr-FR" dirty="0" err="1"/>
              <a:t>Multiplate-formes</a:t>
            </a:r>
            <a:endParaRPr lang="fr-FR" dirty="0"/>
          </a:p>
          <a:p>
            <a:r>
              <a:rPr lang="fr-FR" dirty="0" err="1"/>
              <a:t>Multi-paradigmes</a:t>
            </a:r>
            <a:endParaRPr lang="fr-FR" dirty="0"/>
          </a:p>
          <a:p>
            <a:r>
              <a:rPr lang="fr-FR" dirty="0"/>
              <a:t>Haut niveau</a:t>
            </a:r>
          </a:p>
          <a:p>
            <a:r>
              <a:rPr lang="en-US" dirty="0"/>
              <a:t>2 </a:t>
            </a:r>
            <a:r>
              <a:rPr lang="en-US" dirty="0" err="1"/>
              <a:t>fois</a:t>
            </a:r>
            <a:r>
              <a:rPr lang="en-US" dirty="0"/>
              <a:t> « programming language of the year » TIOBE </a:t>
            </a:r>
            <a:r>
              <a:rPr lang="fr-FR" dirty="0"/>
              <a:t>(2007 et 2010)</a:t>
            </a:r>
          </a:p>
        </p:txBody>
      </p:sp>
    </p:spTree>
    <p:extLst>
      <p:ext uri="{BB962C8B-B14F-4D97-AF65-F5344CB8AC3E}">
        <p14:creationId xmlns:p14="http://schemas.microsoft.com/office/powerpoint/2010/main" val="3153686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9A0A0-5531-4F76-B3FA-6E96C8801C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Modules et Packages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8241C-4293-4469-BA31-DF51EE1C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Commencent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#!/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usr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/bin/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python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-*-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coding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utf-8 -*-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Doit contenir un __init__.py : </a:t>
            </a:r>
          </a:p>
          <a:p>
            <a:pPr marL="0" indent="0">
              <a:buNone/>
            </a:pP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MyPackage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/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__init__.py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MyModule.py </a:t>
            </a:r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	MyModule2.py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__all__ = [ '</a:t>
            </a:r>
            <a:r>
              <a:rPr lang="fr-FR" alt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MyModule</a:t>
            </a:r>
            <a:r>
              <a:rPr lang="fr-FR" alt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Menlo"/>
              </a:rPr>
              <a:t>', 'MyModule2']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068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6EAD0-7295-4312-958F-FB0AC2B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Importer les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C035AC-651E-4017-8DA5-7922B11FF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2889"/>
            <a:ext cx="7937310" cy="33880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/>
              </a:rPr>
              <a:t>import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/>
              </a:rPr>
              <a:t>MyModuleLibrary.MyModule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/>
              </a:rPr>
              <a:t>import MyModuleLibrary.MyModule2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/>
              </a:rPr>
              <a:t>MyModuleLibrary.MyModule.function_welcome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/>
              </a:rPr>
              <a:t>()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/>
              </a:rPr>
              <a:t>MyModuleLibrary.MyModule2.function_welcome_bis()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2400" dirty="0">
              <a:solidFill>
                <a:schemeClr val="tx1">
                  <a:lumMod val="50000"/>
                  <a:lumOff val="50000"/>
                </a:schemeClr>
              </a:solidFill>
              <a:latin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77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F692C-6CC6-44F9-8185-38D06A4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Module 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46D2D-8062-4BB3-A7E3-3AF3DBB5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== '__main__’:	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giveAnswer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68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2830D-744A-404E-BD34-9F1E90491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90000"/>
          </a:bodyPr>
          <a:lstStyle/>
          <a:p>
            <a:r>
              <a:rPr lang="fr-FR" dirty="0"/>
              <a:t>La Programmation Orientée Objet</a:t>
            </a:r>
            <a:br>
              <a:rPr lang="fr-FR" dirty="0"/>
            </a:br>
            <a:r>
              <a:rPr lang="fr-FR" dirty="0"/>
              <a:t>(POO)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012EEC-2070-4F1A-9FEB-56F35DC2C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29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CD64F-A578-40C6-96C7-2E51269325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paradigmes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347C1-F631-40C5-A589-2D16DD11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Il s’agit des différentes façons de raisonner et d’implémenter une solution à un problème en programmation.</a:t>
            </a:r>
          </a:p>
          <a:p>
            <a:r>
              <a:rPr lang="fr-FR" dirty="0"/>
              <a:t> La programmation impérative : paradigme originel et le plus courant</a:t>
            </a:r>
          </a:p>
          <a:p>
            <a:r>
              <a:rPr lang="fr-FR" dirty="0"/>
              <a:t>La programmation orientée objet (POO) : consistant en la définition et l’assemblage de briques logicielles appelées objets</a:t>
            </a:r>
          </a:p>
          <a:p>
            <a:r>
              <a:rPr lang="fr-FR" dirty="0"/>
              <a:t>La programmation déclarative consistant à déclarer les données du problème, puis à demander au programme de le résoudre</a:t>
            </a:r>
          </a:p>
          <a:p>
            <a:r>
              <a:rPr lang="fr-FR" dirty="0"/>
              <a:t>Fonctionnelle …</a:t>
            </a:r>
          </a:p>
        </p:txBody>
      </p:sp>
    </p:spTree>
    <p:extLst>
      <p:ext uri="{BB962C8B-B14F-4D97-AF65-F5344CB8AC3E}">
        <p14:creationId xmlns:p14="http://schemas.microsoft.com/office/powerpoint/2010/main" val="43503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725A7-611D-4412-B7D0-119F0E62F9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20A9D-9E56-4578-BD6D-4937A73C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Caractérisés par</a:t>
            </a:r>
          </a:p>
          <a:p>
            <a:r>
              <a:rPr lang="fr-FR" dirty="0"/>
              <a:t>Un état  : ses attributs</a:t>
            </a:r>
          </a:p>
          <a:p>
            <a:r>
              <a:rPr lang="fr-FR" dirty="0"/>
              <a:t>Des comportements : ses méthodes</a:t>
            </a:r>
          </a:p>
        </p:txBody>
      </p:sp>
    </p:spTree>
    <p:extLst>
      <p:ext uri="{BB962C8B-B14F-4D97-AF65-F5344CB8AC3E}">
        <p14:creationId xmlns:p14="http://schemas.microsoft.com/office/powerpoint/2010/main" val="234824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23094-A99B-4210-AD56-9D5EC20A13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AA150-9CC9-45AE-9CF1-B71D7F5E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Sont les définition des objets</a:t>
            </a:r>
          </a:p>
          <a:p>
            <a:r>
              <a:rPr lang="fr-FR" dirty="0"/>
              <a:t>Un objet est une instance d'une classe</a:t>
            </a:r>
          </a:p>
          <a:p>
            <a:r>
              <a:rPr lang="fr-FR" dirty="0"/>
              <a:t>En POO, nous définissons des classes</a:t>
            </a:r>
          </a:p>
          <a:p>
            <a:r>
              <a:rPr lang="fr-FR" dirty="0"/>
              <a:t>En POO, nous manipulons des instances des classes</a:t>
            </a:r>
          </a:p>
          <a:p>
            <a:r>
              <a:rPr lang="fr-FR" dirty="0"/>
              <a:t>Le type d'un objet est sa classe</a:t>
            </a:r>
          </a:p>
        </p:txBody>
      </p:sp>
    </p:spTree>
    <p:extLst>
      <p:ext uri="{BB962C8B-B14F-4D97-AF65-F5344CB8AC3E}">
        <p14:creationId xmlns:p14="http://schemas.microsoft.com/office/powerpoint/2010/main" val="3278683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"""Pour l'instant, on ne va définir qu'un seul attribut"""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"Dupont« 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"Jean"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</p:spTree>
    <p:extLst>
      <p:ext uri="{BB962C8B-B14F-4D97-AF65-F5344CB8AC3E}">
        <p14:creationId xmlns:p14="http://schemas.microsoft.com/office/powerpoint/2010/main" val="1770974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Personne: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"""Classe définissant une personne caractérisée par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prénom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âge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- son lieu de résidence"""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__init__(self, nom, </a:t>
            </a:r>
            <a:r>
              <a:rPr lang="fr-FR" dirty="0" err="1"/>
              <a:t>prenom</a:t>
            </a:r>
            <a:r>
              <a:rPr lang="fr-FR" dirty="0"/>
              <a:t>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""constructeur""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self.nom</a:t>
            </a:r>
            <a:r>
              <a:rPr lang="fr-FR" dirty="0"/>
              <a:t> = nom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self.prenom</a:t>
            </a:r>
            <a:r>
              <a:rPr lang="fr-FR" dirty="0"/>
              <a:t> = </a:t>
            </a:r>
            <a:r>
              <a:rPr lang="fr-FR" dirty="0" err="1"/>
              <a:t>prenom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self.age</a:t>
            </a:r>
            <a:r>
              <a:rPr lang="fr-FR" dirty="0"/>
              <a:t> = 33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self.lieu_residence</a:t>
            </a:r>
            <a:r>
              <a:rPr lang="fr-FR" dirty="0"/>
              <a:t> = "Paris"</a:t>
            </a:r>
          </a:p>
        </p:txBody>
      </p:sp>
    </p:spTree>
    <p:extLst>
      <p:ext uri="{BB962C8B-B14F-4D97-AF65-F5344CB8AC3E}">
        <p14:creationId xmlns:p14="http://schemas.microsoft.com/office/powerpoint/2010/main" val="4223613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7ABA-E4D9-4094-BA77-9050B6445A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1AB9E-BC2F-46C0-A47A-CCD9801201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class</a:t>
            </a:r>
            <a:r>
              <a:rPr lang="fr-FR" dirty="0"/>
              <a:t> Compteur: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"""Cette classe possède un attribut de classe qui s'incrémente à chaque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   fois que l'on crée un objet de ce type"""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objets_crees</a:t>
            </a:r>
            <a:r>
              <a:rPr lang="fr-FR" dirty="0"/>
              <a:t> = 0 # Le compteur vaut 0 au départ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>
                <a:solidFill>
                  <a:schemeClr val="accent1"/>
                </a:solidFill>
              </a:rPr>
              <a:t>def</a:t>
            </a:r>
            <a:r>
              <a:rPr lang="fr-FR" dirty="0"/>
              <a:t> __init__(self):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"""À chaque fois qu'on crée un objet, on incrémente le compteur"""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Compteur.objets_crees</a:t>
            </a:r>
            <a:r>
              <a:rPr lang="fr-FR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8854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369E6-DD52-4520-9939-57445A1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/>
              <a:t>Particularité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CA188-9C8C-42F4-8E27-020BC2A5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Python 2.7 ou Python 3 ? </a:t>
            </a:r>
            <a:endParaRPr lang="fr-FR" dirty="0"/>
          </a:p>
        </p:txBody>
      </p:sp>
      <p:pic>
        <p:nvPicPr>
          <p:cNvPr id="5" name="Image 4" descr="Une image contenant personne, intérieur, canapé, fenêtre&#10;&#10;Description générée avec un niveau de confiance très élevé">
            <a:extLst>
              <a:ext uri="{FF2B5EF4-FFF2-40B4-BE49-F238E27FC236}">
                <a16:creationId xmlns:a16="http://schemas.microsoft.com/office/drawing/2014/main" id="{552B7124-DA3D-47FA-9B75-F025570B1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66" y="2496768"/>
            <a:ext cx="5517534" cy="36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6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6053CE-E032-4158-93DC-764A86E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fr-FR" dirty="0"/>
              <a:t>__init__(self) : initialiseur appelé juste après l’instanciation d’un 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__(self) : destructeur, appelé juste avant la destruction de l’objet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str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de conversion de type </a:t>
            </a:r>
            <a:r>
              <a:rPr lang="fr-FR" dirty="0" err="1"/>
              <a:t>str</a:t>
            </a:r>
            <a:r>
              <a:rPr lang="fr-FR" dirty="0"/>
              <a:t>() et par la fonction </a:t>
            </a:r>
            <a:r>
              <a:rPr lang="fr-FR" dirty="0" err="1"/>
              <a:t>print</a:t>
            </a:r>
            <a:r>
              <a:rPr lang="fr-FR" dirty="0"/>
              <a:t>(). Elle doit donc retourner une chaine de caractères représentant l’objet.</a:t>
            </a:r>
          </a:p>
          <a:p>
            <a:pPr lvl="0" fontAlgn="base"/>
            <a:r>
              <a:rPr lang="fr-FR" dirty="0"/>
              <a:t>__</a:t>
            </a:r>
            <a:r>
              <a:rPr lang="fr-FR" dirty="0" err="1"/>
              <a:t>repr</a:t>
            </a:r>
            <a:r>
              <a:rPr lang="fr-FR" dirty="0"/>
              <a:t>__(self) -&gt; </a:t>
            </a:r>
            <a:r>
              <a:rPr lang="fr-FR" dirty="0" err="1"/>
              <a:t>str</a:t>
            </a:r>
            <a:r>
              <a:rPr lang="fr-FR" dirty="0"/>
              <a:t> : est appelé par la fonction </a:t>
            </a:r>
            <a:r>
              <a:rPr lang="fr-FR" dirty="0" err="1"/>
              <a:t>repr</a:t>
            </a:r>
            <a:r>
              <a:rPr lang="fr-FR" dirty="0"/>
              <a:t>() et doit retourner une chaine de caractères contenue entre des chevrons et contenant non, type de l’objet et informations additionnelles.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0246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C7781F-85C5-472B-AA59-4FC74C2AD1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37522" y="3025616"/>
          <a:ext cx="6116956" cy="3195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2005791367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2919824402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9967506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lt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28934833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__le__(self,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&lt;=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16531389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__eq__(self,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==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4735297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__ne__(self,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!=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3849138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ge</a:t>
                      </a:r>
                      <a:r>
                        <a:rPr lang="fr-FR" sz="2800" dirty="0">
                          <a:effectLst/>
                        </a:rPr>
                        <a:t>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&gt;=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4217414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__gt__(self, </a:t>
                      </a:r>
                      <a:r>
                        <a:rPr lang="fr-FR" sz="2800" dirty="0" err="1">
                          <a:effectLst/>
                        </a:rPr>
                        <a:t>other</a:t>
                      </a:r>
                      <a:r>
                        <a:rPr lang="fr-FR" sz="2800" dirty="0">
                          <a:effectLst/>
                        </a:rPr>
                        <a:t>)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&gt;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54559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10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036DA-7F22-4DA0-9483-7DB0A3E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Méthodes spéciales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ED75063-C4F6-42F7-BDBB-ED91F79F9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532249"/>
              </p:ext>
            </p:extLst>
          </p:nvPr>
        </p:nvGraphicFramePr>
        <p:xfrm>
          <a:off x="3037522" y="3164999"/>
          <a:ext cx="6116956" cy="2601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478">
                  <a:extLst>
                    <a:ext uri="{9D8B030D-6E8A-4147-A177-3AD203B41FA5}">
                      <a16:colId xmlns:a16="http://schemas.microsoft.com/office/drawing/2014/main" val="92857822"/>
                    </a:ext>
                  </a:extLst>
                </a:gridCol>
                <a:gridCol w="3058478">
                  <a:extLst>
                    <a:ext uri="{9D8B030D-6E8A-4147-A177-3AD203B41FA5}">
                      <a16:colId xmlns:a16="http://schemas.microsoft.com/office/drawing/2014/main" val="4265446226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L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Méthode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1079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Opération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465923205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neg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-x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47111658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add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89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+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07801191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sub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1016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-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7653477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</a:t>
                      </a:r>
                      <a:r>
                        <a:rPr lang="fr-FR" sz="2800" dirty="0" err="1">
                          <a:effectLst/>
                        </a:rPr>
                        <a:t>mul</a:t>
                      </a:r>
                      <a:r>
                        <a:rPr lang="fr-FR" sz="2800" dirty="0">
                          <a:effectLst/>
                        </a:rPr>
                        <a:t>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6350" marR="825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>
                          <a:effectLst/>
                        </a:rPr>
                        <a:t>x * y</a:t>
                      </a:r>
                      <a:endParaRPr lang="fr-FR" sz="2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73198632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98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__div__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31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800" dirty="0">
                          <a:effectLst/>
                        </a:rPr>
                        <a:t>x / y</a:t>
                      </a:r>
                      <a:endParaRPr lang="fr-FR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60734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07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EBD7-B3F1-464B-80B4-E3EA809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Propriété de généraliser ou spécialiser des états ou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Généralisation : définition unique, évite duplication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Spécialisation : adapter caractéristiques et comportements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Polymorphisme</a:t>
            </a:r>
          </a:p>
        </p:txBody>
      </p:sp>
    </p:spTree>
    <p:extLst>
      <p:ext uri="{BB962C8B-B14F-4D97-AF65-F5344CB8AC3E}">
        <p14:creationId xmlns:p14="http://schemas.microsoft.com/office/powerpoint/2010/main" val="712332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4362-A088-43B0-8BAD-B62EDCB092A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Héritage Abstraction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0A0AA9C-FE3A-4536-ADCC-CCF699F0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AC13E0-BF2C-4B91-B077-4673DD4D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84" y="1690688"/>
            <a:ext cx="6305265" cy="49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8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6B441-B071-45D3-B503-A088D6CE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C92D2-BA4C-4579-BA52-135AC86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88B9E-DEFA-487C-8440-4D124A3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Polymorphisme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690BD-D7C0-4662-8301-1956501E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Possibiliter</a:t>
            </a:r>
            <a:r>
              <a:rPr lang="fr-FR" dirty="0"/>
              <a:t> de redéfinir « a posteriori » un comportement »</a:t>
            </a:r>
          </a:p>
          <a:p>
            <a:r>
              <a:rPr lang="fr-FR" dirty="0"/>
              <a:t> Le système choisit dynamiquement la méthode à exécuter sur l'objet en cours, en fonction de son type réel.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r>
              <a:rPr lang="fr-FR" dirty="0"/>
              <a:t>Pour Mercedes, accélère() augmente la vitesse de 10 km/h</a:t>
            </a:r>
          </a:p>
          <a:p>
            <a:r>
              <a:rPr lang="fr-FR" dirty="0"/>
              <a:t>Pour Clio, accélère() augment la vitesse de 2km/h</a:t>
            </a:r>
          </a:p>
        </p:txBody>
      </p:sp>
    </p:spTree>
    <p:extLst>
      <p:ext uri="{BB962C8B-B14F-4D97-AF65-F5344CB8AC3E}">
        <p14:creationId xmlns:p14="http://schemas.microsoft.com/office/powerpoint/2010/main" val="4031866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6A6DD-EA4F-4994-8FBE-0F8F210A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Bases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07AE3E-EF37-4A09-99E7-42FC9823C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62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C3E9B-54EA-4EAC-80FC-F91C884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9FC62-05D7-4C88-9EB7-353EBC68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Principe général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Établir une connexion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Créer un curseur et lui attribuer une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Exécuter la requête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Itérer sur les éléments retournés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Fermer la connexion</a:t>
            </a:r>
          </a:p>
        </p:txBody>
      </p:sp>
    </p:spTree>
    <p:extLst>
      <p:ext uri="{BB962C8B-B14F-4D97-AF65-F5344CB8AC3E}">
        <p14:creationId xmlns:p14="http://schemas.microsoft.com/office/powerpoint/2010/main" val="2439687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592D-BA3D-4923-BD27-B08727D090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Base de donnée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5C2FA-46E0-40FD-ABB3-A7833D1C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</a:t>
            </a:r>
            <a:endParaRPr lang="fr-F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conn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MySQLdb.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(host='localhost’,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user='test user’,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passed='test pass’,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='test’)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("SELECT VERSION()")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('server version',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fr-F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701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7AF1E-7E7D-4621-A79C-5B42C0C0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Premiers pas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3331F-F4CA-46F1-A3DF-4F50A60DA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74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B229A-8DC3-41D5-955C-E7751A7DB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33ADC-A1E7-4DD6-8FAA-E14EEC5A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71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ACE5-D825-496E-8DF1-079477554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Interface graphique (</a:t>
            </a:r>
            <a:r>
              <a:rPr lang="fr-FR" dirty="0" err="1"/>
              <a:t>Tkinter</a:t>
            </a:r>
            <a:r>
              <a:rPr lang="fr-FR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75968-72B5-43C1-8E90-A74C3765A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8660"/>
            <a:ext cx="6617196" cy="4565272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8708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6B151-E224-4B44-98F1-D1D11E88C53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4EB48-B98E-4C42-B897-D9AD59B3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Boutons : Button </a:t>
            </a:r>
          </a:p>
          <a:p>
            <a:r>
              <a:rPr lang="fr-FR" dirty="0"/>
              <a:t>Labels : Label</a:t>
            </a:r>
          </a:p>
          <a:p>
            <a:r>
              <a:rPr lang="fr-FR" dirty="0"/>
              <a:t>Inputs : Entry</a:t>
            </a:r>
          </a:p>
          <a:p>
            <a:r>
              <a:rPr lang="fr-FR" dirty="0" err="1"/>
              <a:t>Checkboxes</a:t>
            </a:r>
            <a:r>
              <a:rPr lang="fr-FR" dirty="0"/>
              <a:t> / </a:t>
            </a:r>
            <a:r>
              <a:rPr lang="fr-FR" dirty="0" err="1"/>
              <a:t>RadioButtons</a:t>
            </a:r>
            <a:r>
              <a:rPr lang="fr-FR" dirty="0"/>
              <a:t> : </a:t>
            </a:r>
            <a:r>
              <a:rPr lang="fr-FR" dirty="0" err="1"/>
              <a:t>Checkbutton</a:t>
            </a:r>
            <a:r>
              <a:rPr lang="fr-FR" dirty="0"/>
              <a:t> / </a:t>
            </a:r>
            <a:r>
              <a:rPr lang="fr-FR" dirty="0" err="1"/>
              <a:t>Radiobutton</a:t>
            </a:r>
            <a:endParaRPr lang="fr-FR" dirty="0"/>
          </a:p>
          <a:p>
            <a:r>
              <a:rPr lang="fr-FR" dirty="0" err="1"/>
              <a:t>SpinBox</a:t>
            </a:r>
            <a:r>
              <a:rPr lang="fr-FR" dirty="0"/>
              <a:t> : </a:t>
            </a:r>
            <a:r>
              <a:rPr lang="fr-FR" dirty="0" err="1"/>
              <a:t>Spinbox</a:t>
            </a:r>
            <a:endParaRPr lang="fr-FR" dirty="0"/>
          </a:p>
          <a:p>
            <a:r>
              <a:rPr lang="fr-FR" dirty="0"/>
              <a:t>Listes : </a:t>
            </a:r>
            <a:r>
              <a:rPr lang="fr-FR" dirty="0" err="1"/>
              <a:t>Listbox</a:t>
            </a:r>
            <a:endParaRPr lang="fr-FR" dirty="0"/>
          </a:p>
          <a:p>
            <a:r>
              <a:rPr lang="fr-FR" dirty="0"/>
              <a:t>Canvas : Canvas</a:t>
            </a:r>
          </a:p>
          <a:p>
            <a:r>
              <a:rPr lang="fr-FR" dirty="0" err="1"/>
              <a:t>Scale</a:t>
            </a:r>
            <a:r>
              <a:rPr lang="fr-FR" dirty="0"/>
              <a:t> : </a:t>
            </a:r>
            <a:r>
              <a:rPr lang="fr-FR" dirty="0" err="1"/>
              <a:t>Scale</a:t>
            </a:r>
            <a:endParaRPr lang="fr-FR" dirty="0"/>
          </a:p>
          <a:p>
            <a:r>
              <a:rPr lang="fr-FR" dirty="0"/>
              <a:t>Frame : Frame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1040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D67EA-C539-498E-9CF9-9EDAD9A879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AC8E9-4153-4F4D-A2D5-E78A873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pacement</a:t>
            </a:r>
            <a:r>
              <a:rPr lang="fr-FR" dirty="0"/>
              <a:t> par la méthode pack() divise le conteneur en deux zones et place le widget dans la zone indiqué par le paramètre </a:t>
            </a:r>
            <a:r>
              <a:rPr lang="fr-FR" dirty="0" err="1"/>
              <a:t>side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Exercice : Faire une </a:t>
            </a:r>
            <a:r>
              <a:rPr lang="fr-FR" dirty="0" err="1"/>
              <a:t>fenètre</a:t>
            </a:r>
            <a:r>
              <a:rPr lang="fr-FR" dirty="0"/>
              <a:t> avec un input (en haut à gauche), un bouton validé (en haut à droite), un label (en bas)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Le placement par la méthode </a:t>
            </a:r>
            <a:r>
              <a:rPr lang="fr-FR" dirty="0" err="1"/>
              <a:t>grid</a:t>
            </a:r>
            <a:r>
              <a:rPr lang="fr-FR" dirty="0"/>
              <a:t>() place les éléments selon leur indices dans une grille matricielle.</a:t>
            </a:r>
          </a:p>
          <a:p>
            <a:pPr lvl="1"/>
            <a:r>
              <a:rPr lang="fr-FR" dirty="0"/>
              <a:t>Exercice : faire un pavé numérique </a:t>
            </a:r>
          </a:p>
        </p:txBody>
      </p:sp>
    </p:spTree>
    <p:extLst>
      <p:ext uri="{BB962C8B-B14F-4D97-AF65-F5344CB8AC3E}">
        <p14:creationId xmlns:p14="http://schemas.microsoft.com/office/powerpoint/2010/main" val="39958197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1865D-8B7C-4635-B082-D5771D3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Placement : Pack() / </a:t>
            </a:r>
            <a:r>
              <a:rPr lang="fr-FR" dirty="0" err="1"/>
              <a:t>Grid</a:t>
            </a:r>
            <a:r>
              <a:rPr lang="fr-FR" dirty="0"/>
              <a:t>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67A8EB-EBEF-4F4A-B481-ECD4D1061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5143"/>
            <a:ext cx="9485482" cy="117972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250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ivory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1'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'Bouton 2'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1F053C-5B57-4CA8-BD4A-B6A30139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81" y="4527836"/>
            <a:ext cx="11562461" cy="1364395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for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Menlo"/>
              </a:rPr>
              <a:t>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lang="fr-FR" altLang="fr-FR" sz="2000" dirty="0">
                <a:solidFill>
                  <a:srgbClr val="E34ADC"/>
                </a:solidFill>
                <a:latin typeface="Arial" panose="020B0604020202020204" pitchFamily="34" charset="0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(5)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E34AD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Button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L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-C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70A0D0"/>
                </a:solidFill>
                <a:effectLst/>
                <a:latin typeface="Menlo"/>
              </a:rPr>
              <a:t>%s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10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AF877-EB14-4881-BA51-52BB4EEF98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fichiers avec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867655-11EA-458C-B5CA-755F68F9D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306" y="4344971"/>
            <a:ext cx="10827388" cy="179528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votre document"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'txt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'.txt'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open(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"r"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fichier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padx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10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F09176-D76B-4FF2-A95D-48359C7D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83" y="1935522"/>
            <a:ext cx="10318017" cy="216461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askopenfilename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"Ouvrir une image"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filetypes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'png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'.png'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),(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'all files'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'.*'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lang="fr-FR" altLang="fr-FR" sz="2000" dirty="0">
                <a:solidFill>
                  <a:srgbClr val="E34ADC"/>
                </a:solidFill>
              </a:rPr>
              <a:t>file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yellow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021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6C597-F73B-4DE2-ACEB-41F30ECF2A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événements et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7E0E4E-311A-4F07-8D56-34590EDE0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18824"/>
            <a:ext cx="5578450" cy="336494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def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Menlo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keysym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solidFill>
                  <a:srgbClr val="333333"/>
                </a:solidFill>
                <a:latin typeface="Menl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fenetre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Menlo"/>
              </a:rPr>
              <a:t>500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focus_set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latin typeface="Menlo"/>
              </a:rPr>
              <a:t>"&lt;Key&gt;"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clavier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468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Django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07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B0BE5-974D-4C25-8B87-26589AAE5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Initiation à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904CB2-54E7-4BFD-9CBF-9FDAA2F57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889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5031-6C92-4DDE-B9EC-235A74FC9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Hello world avec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7E3834-41E5-42B3-AA67-49C81168C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88107" y="2586198"/>
            <a:ext cx="6660107" cy="23467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app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__)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app.route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("/")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hello():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"Hello World!"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40C47-E21C-4C31-83A5-2C77E117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106" y="1803131"/>
            <a:ext cx="6660107" cy="5000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0" tIns="95220" rIns="-190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F63E0-ECFA-419F-8E7C-D33F597137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726AF-62B6-4D40-A92B-4D017A8265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r>
              <a:rPr lang="fr-FR" dirty="0"/>
              <a:t>Python</a:t>
            </a:r>
          </a:p>
          <a:p>
            <a:r>
              <a:rPr lang="fr-FR" dirty="0" err="1"/>
              <a:t>Pip</a:t>
            </a:r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r>
              <a:rPr lang="fr-FR" dirty="0"/>
              <a:t>Anaconda</a:t>
            </a:r>
          </a:p>
          <a:p>
            <a:r>
              <a:rPr lang="fr-FR" dirty="0" err="1"/>
              <a:t>PyCharm</a:t>
            </a:r>
            <a:r>
              <a:rPr lang="fr-FR" dirty="0"/>
              <a:t> / Sublime </a:t>
            </a:r>
            <a:r>
              <a:rPr lang="fr-FR" dirty="0" err="1"/>
              <a:t>Text</a:t>
            </a:r>
            <a:endParaRPr lang="fr-FR" dirty="0"/>
          </a:p>
        </p:txBody>
      </p:sp>
      <p:pic>
        <p:nvPicPr>
          <p:cNvPr id="3074" name="Picture 2" descr="Résultat de recherche d'images pour &quot;matrix gif&quot;">
            <a:extLst>
              <a:ext uri="{FF2B5EF4-FFF2-40B4-BE49-F238E27FC236}">
                <a16:creationId xmlns:a16="http://schemas.microsoft.com/office/drawing/2014/main" id="{5A2F1AA8-5951-40C1-8310-067D6A035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5" y="2091214"/>
            <a:ext cx="6791396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761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Différence chaine de caractères vs variables : </a:t>
            </a:r>
          </a:p>
          <a:p>
            <a:pPr lvl="1"/>
            <a:r>
              <a:rPr lang="fr-FR" dirty="0"/>
              <a:t>‘</a:t>
            </a:r>
            <a:r>
              <a:rPr lang="fr-FR" dirty="0" err="1"/>
              <a:t>mon_nom</a:t>
            </a:r>
            <a:r>
              <a:rPr lang="fr-FR" dirty="0"/>
              <a:t>’ vs </a:t>
            </a:r>
            <a:r>
              <a:rPr lang="fr-FR" dirty="0" err="1"/>
              <a:t>mon_nom</a:t>
            </a:r>
            <a:r>
              <a:rPr lang="fr-FR" dirty="0"/>
              <a:t> vs ‘Bonjour </a:t>
            </a:r>
            <a:r>
              <a:rPr lang="fr-FR" dirty="0" err="1"/>
              <a:t>mon_nom</a:t>
            </a:r>
            <a:r>
              <a:rPr lang="fr-FR" dirty="0"/>
              <a:t>’ vs ‘Bonjour %s’%(</a:t>
            </a:r>
            <a:r>
              <a:rPr lang="fr-FR" dirty="0" err="1"/>
              <a:t>mon_nom</a:t>
            </a:r>
            <a:r>
              <a:rPr lang="fr-FR" dirty="0"/>
              <a:t>)</a:t>
            </a:r>
          </a:p>
          <a:p>
            <a:r>
              <a:rPr lang="fr-FR" dirty="0"/>
              <a:t>Tableau, accès par indice:</a:t>
            </a:r>
          </a:p>
          <a:p>
            <a:pPr lvl="1"/>
            <a:r>
              <a:rPr lang="fr-FR" dirty="0" err="1"/>
              <a:t>mon_tableau</a:t>
            </a:r>
            <a:r>
              <a:rPr lang="fr-FR" dirty="0"/>
              <a:t> = [] vs </a:t>
            </a:r>
            <a:r>
              <a:rPr lang="fr-FR" dirty="0" err="1"/>
              <a:t>mon_tableau</a:t>
            </a:r>
            <a:r>
              <a:rPr lang="fr-FR" dirty="0"/>
              <a:t>[i] = ‘hello’</a:t>
            </a:r>
          </a:p>
          <a:p>
            <a:r>
              <a:rPr lang="fr-FR" dirty="0"/>
              <a:t>Définition méthode/fonction utilisation: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ma_methode</a:t>
            </a:r>
            <a:r>
              <a:rPr lang="fr-FR" dirty="0"/>
              <a:t>(self): vs </a:t>
            </a:r>
            <a:r>
              <a:rPr lang="fr-FR" dirty="0" err="1"/>
              <a:t>instance.ma_méthode</a:t>
            </a:r>
            <a:r>
              <a:rPr lang="fr-FR" dirty="0"/>
              <a:t>()</a:t>
            </a:r>
          </a:p>
          <a:p>
            <a:r>
              <a:rPr lang="fr-FR" dirty="0"/>
              <a:t>La boucle for:</a:t>
            </a:r>
          </a:p>
          <a:p>
            <a:pPr lvl="1"/>
            <a:r>
              <a:rPr lang="fr-FR" dirty="0"/>
              <a:t>for i in range(5): / for i in [0, 1, 2, 3, 4]: / for </a:t>
            </a:r>
            <a:r>
              <a:rPr lang="fr-FR" dirty="0" err="1"/>
              <a:t>element</a:t>
            </a:r>
            <a:r>
              <a:rPr lang="fr-FR" dirty="0"/>
              <a:t> in </a:t>
            </a:r>
            <a:r>
              <a:rPr lang="fr-FR" dirty="0" err="1"/>
              <a:t>mon_tableau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333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C4E6-E50D-4E2B-86FD-46940B0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Récapitulatif / erreurs fréquentes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291B2-B9B0-4AD9-A2E6-35B109D7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Encapsulation: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1"/>
                </a:solidFill>
              </a:rPr>
              <a:t>class</a:t>
            </a:r>
            <a:r>
              <a:rPr lang="fr-FR" sz="2000" dirty="0"/>
              <a:t> </a:t>
            </a:r>
            <a:r>
              <a:rPr lang="fr-FR" sz="2000" dirty="0" err="1"/>
              <a:t>MaClasse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__init__(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</a:t>
            </a:r>
            <a:r>
              <a:rPr lang="fr-FR" sz="2000" dirty="0" err="1"/>
              <a:t>mon_attribut</a:t>
            </a:r>
            <a:r>
              <a:rPr lang="fr-FR" sz="2000" dirty="0"/>
              <a:t>):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</a:t>
            </a:r>
            <a:r>
              <a:rPr lang="fr-FR" sz="2000" dirty="0" err="1"/>
              <a:t>mon_attribut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#self._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mon_attribut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ma_methode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#pas besoin d’avoir attribut en paramètre. IL EST DÉJÀ DANS self !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+= 1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get_attribut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#retourne la valeur de l’attribut mais ne permet pas de le modifier</a:t>
            </a:r>
          </a:p>
          <a:p>
            <a:pPr marL="0" indent="0">
              <a:buNone/>
            </a:pPr>
            <a:r>
              <a:rPr lang="fr-FR" sz="2000" dirty="0"/>
              <a:t>		</a:t>
            </a:r>
            <a:r>
              <a:rPr lang="fr-FR" sz="2000" dirty="0">
                <a:solidFill>
                  <a:srgbClr val="FF0000"/>
                </a:solidFill>
              </a:rPr>
              <a:t>return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>
                <a:solidFill>
                  <a:schemeClr val="accent1"/>
                </a:solidFill>
              </a:rPr>
              <a:t>def</a:t>
            </a:r>
            <a:r>
              <a:rPr lang="fr-FR" sz="2000" dirty="0"/>
              <a:t> </a:t>
            </a:r>
            <a:r>
              <a:rPr lang="fr-FR" sz="2000" dirty="0" err="1"/>
              <a:t>set_attribut</a:t>
            </a:r>
            <a:r>
              <a:rPr lang="fr-FR" sz="2000" dirty="0"/>
              <a:t>(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, value):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#change le contenu de mon attribut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fr-FR" sz="2000" dirty="0">
                <a:solidFill>
                  <a:schemeClr val="accent6"/>
                </a:solidFill>
              </a:rPr>
              <a:t>self</a:t>
            </a:r>
            <a:r>
              <a:rPr lang="fr-FR" sz="2000" dirty="0"/>
              <a:t>._</a:t>
            </a:r>
            <a:r>
              <a:rPr lang="fr-FR" sz="2000" dirty="0" err="1"/>
              <a:t>mon_attribut</a:t>
            </a:r>
            <a:r>
              <a:rPr lang="fr-FR" sz="2000" dirty="0"/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2770674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C95692-F081-4F16-9FAB-BFB1E8F63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574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CREATE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PRIMARY KEY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TEXT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INT NOT NULL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ADDRESS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CHAR(50)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SALARY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REAL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JOIN_DATE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346561-56FD-41EF-BA6C-9CDDCA64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3559"/>
            <a:ext cx="7192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INSERT INTO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(NAME,AGE,ADDRESS,SALARY,JOIN_DATE)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VALUES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('Mark', 25, 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Rich-Mond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', 65000.00, '2007-12-13' 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latin typeface="Arial Unicode MS"/>
              </a:rPr>
              <a:t>	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('David', 27, 'Texas', 85000.00, '2007-12-13');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94ADAB-2136-43D8-8B1A-358506F9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37767"/>
            <a:ext cx="82856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DELETE FROM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B333E1-DC8A-4FFC-A82E-F66E24EE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99532"/>
            <a:ext cx="90742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column1, column2,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table_name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LIMIT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OFFSET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ASC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BBF1BC-7EE5-4FEE-AE8A-270279254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61297"/>
            <a:ext cx="55616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UPDATE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salary</a:t>
            </a:r>
            <a:r>
              <a:rPr lang="fr-FR" altLang="fr-FR" sz="1600" dirty="0">
                <a:latin typeface="Arial Unicode MS"/>
              </a:rPr>
              <a:t> = 15000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= 2;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26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4BF-FD8E-40C7-893C-6B92135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Quelques requêtes </a:t>
            </a:r>
            <a:r>
              <a:rPr lang="fr-FR" dirty="0" err="1"/>
              <a:t>PostGre</a:t>
            </a:r>
            <a:r>
              <a:rPr lang="fr-FR" dirty="0"/>
              <a:t> courantes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8AEF2C-BA56-403C-BEE5-C2043E0A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6274"/>
            <a:ext cx="84843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SUM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(SALARY)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GROUP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ORDER BY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fonctions : COUNT / MAX / MIN / AVG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70B446-24A0-4C01-B273-1385B854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2857"/>
            <a:ext cx="73350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EMP_ID, NAME, DEPT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COMPANY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INNER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DEPARTMENT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COMPANY.ID = DEPARTMENT.EMP_ID;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Autres JOIN : LEFT OUTER JOIN, RIGHT OUTER JOIN, FULL OUTER JOIN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24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0B453-D41D-4FAC-B502-D6B860F82B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Introduction à Bokeh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BF033-0C63-431B-959F-4219AD22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89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91C56-8636-458D-8C2C-90C5533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Premier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55421-90E9-41E1-9937-3296BA4D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(‘hello world!’)</a:t>
            </a:r>
          </a:p>
        </p:txBody>
      </p:sp>
    </p:spTree>
    <p:extLst>
      <p:ext uri="{BB962C8B-B14F-4D97-AF65-F5344CB8AC3E}">
        <p14:creationId xmlns:p14="http://schemas.microsoft.com/office/powerpoint/2010/main" val="185483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43545-8701-4286-9431-666795473A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5B59A-A4F0-4E2C-A3DC-8E9F62B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 = 11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 + b)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18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12069</TotalTime>
  <Words>3412</Words>
  <Application>Microsoft Office PowerPoint</Application>
  <PresentationFormat>Grand écran</PresentationFormat>
  <Paragraphs>596</Paragraphs>
  <Slides>74</Slides>
  <Notes>25</Notes>
  <HiddenSlides>1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84" baseType="lpstr">
      <vt:lpstr>Arial</vt:lpstr>
      <vt:lpstr>Arial Unicode MS</vt:lpstr>
      <vt:lpstr>Calibri</vt:lpstr>
      <vt:lpstr>Calibri Light</vt:lpstr>
      <vt:lpstr>Consolas</vt:lpstr>
      <vt:lpstr>Courier New</vt:lpstr>
      <vt:lpstr>inherit</vt:lpstr>
      <vt:lpstr>Menlo</vt:lpstr>
      <vt:lpstr>Times New Roman</vt:lpstr>
      <vt:lpstr>Thème Office</vt:lpstr>
      <vt:lpstr>Introduction au Python</vt:lpstr>
      <vt:lpstr>Historique</vt:lpstr>
      <vt:lpstr>Présentation PowerPoint</vt:lpstr>
      <vt:lpstr>Qu’est-ce que Python ?</vt:lpstr>
      <vt:lpstr>Particularité</vt:lpstr>
      <vt:lpstr>Premiers pas</vt:lpstr>
      <vt:lpstr>Installation</vt:lpstr>
      <vt:lpstr>Premier programme</vt:lpstr>
      <vt:lpstr>Les variables</vt:lpstr>
      <vt:lpstr>Les types</vt:lpstr>
      <vt:lpstr>Opérations</vt:lpstr>
      <vt:lpstr>Opérateurs binaires</vt:lpstr>
      <vt:lpstr>Opérateurs sur les séquences</vt:lpstr>
      <vt:lpstr>Les séquences</vt:lpstr>
      <vt:lpstr>Interractions et affichage</vt:lpstr>
      <vt:lpstr>Avec format</vt:lpstr>
      <vt:lpstr>Les conditions</vt:lpstr>
      <vt:lpstr>Structure conditionelle</vt:lpstr>
      <vt:lpstr>Opérateurs de comparaison</vt:lpstr>
      <vt:lpstr>Logique booleene</vt:lpstr>
      <vt:lpstr>Les boucles</vt:lpstr>
      <vt:lpstr>Les boucles (while)</vt:lpstr>
      <vt:lpstr>Les boucles (for)</vt:lpstr>
      <vt:lpstr>Break and continue</vt:lpstr>
      <vt:lpstr>Les fonctions</vt:lpstr>
      <vt:lpstr>Les fonctions</vt:lpstr>
      <vt:lpstr>Portée des variables</vt:lpstr>
      <vt:lpstr>Fonctions lambda</vt:lpstr>
      <vt:lpstr>Fonctions génératrices</vt:lpstr>
      <vt:lpstr>Gestion des fichiers</vt:lpstr>
      <vt:lpstr>Ouvrir, lire et écrire dans un fichier</vt:lpstr>
      <vt:lpstr>Types d’ouvertures</vt:lpstr>
      <vt:lpstr>Les répertoires</vt:lpstr>
      <vt:lpstr>Les répertoires</vt:lpstr>
      <vt:lpstr>Les répertoires</vt:lpstr>
      <vt:lpstr>Les exceptions en bref</vt:lpstr>
      <vt:lpstr>Les exceptions en bref</vt:lpstr>
      <vt:lpstr>Les exceptions en bref</vt:lpstr>
      <vt:lpstr>Modules et Packages</vt:lpstr>
      <vt:lpstr>Modules et Packages</vt:lpstr>
      <vt:lpstr>Importer les modules</vt:lpstr>
      <vt:lpstr>Module __name__</vt:lpstr>
      <vt:lpstr>La Programmation Orientée Objet (POO)</vt:lpstr>
      <vt:lpstr>Les paradigmes de programmation</vt:lpstr>
      <vt:lpstr>Les Objets</vt:lpstr>
      <vt:lpstr>Les Classes </vt:lpstr>
      <vt:lpstr>Les Classes</vt:lpstr>
      <vt:lpstr>Les Classes</vt:lpstr>
      <vt:lpstr>Les Classes</vt:lpstr>
      <vt:lpstr>Méthodes spéciales</vt:lpstr>
      <vt:lpstr>Méthodes spéciales</vt:lpstr>
      <vt:lpstr>Méthodes spéciales</vt:lpstr>
      <vt:lpstr>Héritage Abstraction</vt:lpstr>
      <vt:lpstr>Héritage Abstraction</vt:lpstr>
      <vt:lpstr>Présentation PowerPoint</vt:lpstr>
      <vt:lpstr>Polymorphisme</vt:lpstr>
      <vt:lpstr>Les Bases de données</vt:lpstr>
      <vt:lpstr>Base de données</vt:lpstr>
      <vt:lpstr>Base de donnée SQL</vt:lpstr>
      <vt:lpstr>TKinter</vt:lpstr>
      <vt:lpstr>Interface graphique (Tkinter)</vt:lpstr>
      <vt:lpstr>Les composants</vt:lpstr>
      <vt:lpstr>Placement : Pack() / Grid()</vt:lpstr>
      <vt:lpstr>Placement : Pack() / Grid()</vt:lpstr>
      <vt:lpstr>Les fichiers avec tkinter</vt:lpstr>
      <vt:lpstr>Les événements et tkinter</vt:lpstr>
      <vt:lpstr>Initiation à Django</vt:lpstr>
      <vt:lpstr>Initiation à Flask</vt:lpstr>
      <vt:lpstr>Hello world avec Flask</vt:lpstr>
      <vt:lpstr>Récapitulatif / erreurs fréquentes</vt:lpstr>
      <vt:lpstr>Récapitulatif / erreurs fréquentes</vt:lpstr>
      <vt:lpstr>Quelques requêtes PostGre courantes</vt:lpstr>
      <vt:lpstr>Quelques requêtes PostGre courantes</vt:lpstr>
      <vt:lpstr>Introduction à Bokeh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Python</dc:title>
  <dc:creator>Mickael Bolnet</dc:creator>
  <cp:lastModifiedBy>Mickael Bolnet</cp:lastModifiedBy>
  <cp:revision>48</cp:revision>
  <dcterms:created xsi:type="dcterms:W3CDTF">2017-10-29T23:00:55Z</dcterms:created>
  <dcterms:modified xsi:type="dcterms:W3CDTF">2017-11-07T08:10:13Z</dcterms:modified>
</cp:coreProperties>
</file>