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2"/>
  </p:notesMasterIdLst>
  <p:sldIdLst>
    <p:sldId id="256" r:id="rId2"/>
    <p:sldId id="257" r:id="rId3"/>
    <p:sldId id="432" r:id="rId4"/>
    <p:sldId id="431" r:id="rId5"/>
    <p:sldId id="433" r:id="rId6"/>
    <p:sldId id="259" r:id="rId7"/>
    <p:sldId id="260" r:id="rId8"/>
    <p:sldId id="261" r:id="rId9"/>
    <p:sldId id="262" r:id="rId10"/>
    <p:sldId id="263" r:id="rId11"/>
    <p:sldId id="264" r:id="rId12"/>
    <p:sldId id="376" r:id="rId13"/>
    <p:sldId id="265" r:id="rId14"/>
    <p:sldId id="377" r:id="rId15"/>
    <p:sldId id="266" r:id="rId16"/>
    <p:sldId id="267" r:id="rId17"/>
    <p:sldId id="268" r:id="rId18"/>
    <p:sldId id="269" r:id="rId19"/>
    <p:sldId id="270" r:id="rId20"/>
    <p:sldId id="334" r:id="rId21"/>
    <p:sldId id="271" r:id="rId22"/>
    <p:sldId id="272" r:id="rId23"/>
    <p:sldId id="390" r:id="rId24"/>
    <p:sldId id="391" r:id="rId25"/>
    <p:sldId id="392" r:id="rId26"/>
    <p:sldId id="436" r:id="rId27"/>
    <p:sldId id="393" r:id="rId28"/>
    <p:sldId id="287" r:id="rId29"/>
    <p:sldId id="273" r:id="rId30"/>
    <p:sldId id="279" r:id="rId31"/>
    <p:sldId id="280" r:id="rId32"/>
    <p:sldId id="286" r:id="rId33"/>
    <p:sldId id="275" r:id="rId34"/>
    <p:sldId id="274" r:id="rId35"/>
    <p:sldId id="347" r:id="rId36"/>
    <p:sldId id="276" r:id="rId37"/>
    <p:sldId id="285" r:id="rId38"/>
    <p:sldId id="277" r:id="rId39"/>
    <p:sldId id="348" r:id="rId40"/>
    <p:sldId id="278" r:id="rId41"/>
    <p:sldId id="378" r:id="rId42"/>
    <p:sldId id="283" r:id="rId43"/>
    <p:sldId id="282" r:id="rId44"/>
    <p:sldId id="330" r:id="rId45"/>
    <p:sldId id="284" r:id="rId46"/>
    <p:sldId id="288" r:id="rId47"/>
    <p:sldId id="281" r:id="rId48"/>
    <p:sldId id="289" r:id="rId49"/>
    <p:sldId id="290" r:id="rId50"/>
    <p:sldId id="291" r:id="rId51"/>
    <p:sldId id="311" r:id="rId52"/>
    <p:sldId id="315" r:id="rId53"/>
    <p:sldId id="313" r:id="rId54"/>
    <p:sldId id="292" r:id="rId55"/>
    <p:sldId id="297" r:id="rId56"/>
    <p:sldId id="298" r:id="rId57"/>
    <p:sldId id="299" r:id="rId58"/>
    <p:sldId id="423" r:id="rId59"/>
    <p:sldId id="424" r:id="rId60"/>
    <p:sldId id="438" r:id="rId61"/>
    <p:sldId id="374" r:id="rId62"/>
    <p:sldId id="375" r:id="rId63"/>
    <p:sldId id="293" r:id="rId64"/>
    <p:sldId id="300" r:id="rId65"/>
    <p:sldId id="301" r:id="rId66"/>
    <p:sldId id="302" r:id="rId67"/>
    <p:sldId id="303" r:id="rId68"/>
    <p:sldId id="305" r:id="rId69"/>
    <p:sldId id="372" r:id="rId70"/>
    <p:sldId id="306" r:id="rId71"/>
    <p:sldId id="304" r:id="rId72"/>
    <p:sldId id="307" r:id="rId73"/>
    <p:sldId id="308" r:id="rId74"/>
    <p:sldId id="309" r:id="rId75"/>
    <p:sldId id="389" r:id="rId76"/>
    <p:sldId id="379" r:id="rId77"/>
    <p:sldId id="380" r:id="rId78"/>
    <p:sldId id="381" r:id="rId79"/>
    <p:sldId id="310" r:id="rId80"/>
    <p:sldId id="317" r:id="rId81"/>
    <p:sldId id="373" r:id="rId82"/>
    <p:sldId id="386" r:id="rId83"/>
    <p:sldId id="382" r:id="rId84"/>
    <p:sldId id="383" r:id="rId85"/>
    <p:sldId id="384" r:id="rId86"/>
    <p:sldId id="385" r:id="rId87"/>
    <p:sldId id="387" r:id="rId88"/>
    <p:sldId id="388" r:id="rId89"/>
    <p:sldId id="342" r:id="rId90"/>
    <p:sldId id="320" r:id="rId91"/>
    <p:sldId id="321" r:id="rId92"/>
    <p:sldId id="322" r:id="rId93"/>
    <p:sldId id="323" r:id="rId94"/>
    <p:sldId id="324" r:id="rId95"/>
    <p:sldId id="325" r:id="rId96"/>
    <p:sldId id="294" r:id="rId97"/>
    <p:sldId id="318" r:id="rId98"/>
    <p:sldId id="319" r:id="rId99"/>
    <p:sldId id="332" r:id="rId100"/>
    <p:sldId id="333" r:id="rId101"/>
    <p:sldId id="295" r:id="rId102"/>
    <p:sldId id="337" r:id="rId103"/>
    <p:sldId id="349" r:id="rId104"/>
    <p:sldId id="357" r:id="rId105"/>
    <p:sldId id="338" r:id="rId106"/>
    <p:sldId id="350" r:id="rId107"/>
    <p:sldId id="339" r:id="rId108"/>
    <p:sldId id="351" r:id="rId109"/>
    <p:sldId id="358" r:id="rId110"/>
    <p:sldId id="359" r:id="rId111"/>
    <p:sldId id="340" r:id="rId112"/>
    <p:sldId id="352" r:id="rId113"/>
    <p:sldId id="341" r:id="rId114"/>
    <p:sldId id="353" r:id="rId115"/>
    <p:sldId id="344" r:id="rId116"/>
    <p:sldId id="354" r:id="rId117"/>
    <p:sldId id="345" r:id="rId118"/>
    <p:sldId id="355" r:id="rId119"/>
    <p:sldId id="346" r:id="rId120"/>
    <p:sldId id="356" r:id="rId121"/>
    <p:sldId id="296" r:id="rId122"/>
    <p:sldId id="327" r:id="rId123"/>
    <p:sldId id="326" r:id="rId124"/>
    <p:sldId id="434" r:id="rId125"/>
    <p:sldId id="435" r:id="rId126"/>
    <p:sldId id="437" r:id="rId127"/>
    <p:sldId id="394" r:id="rId128"/>
    <p:sldId id="395" r:id="rId129"/>
    <p:sldId id="396" r:id="rId130"/>
    <p:sldId id="397" r:id="rId131"/>
    <p:sldId id="398" r:id="rId132"/>
    <p:sldId id="399" r:id="rId133"/>
    <p:sldId id="400" r:id="rId134"/>
    <p:sldId id="401" r:id="rId135"/>
    <p:sldId id="402" r:id="rId136"/>
    <p:sldId id="403" r:id="rId137"/>
    <p:sldId id="404" r:id="rId138"/>
    <p:sldId id="405" r:id="rId139"/>
    <p:sldId id="406" r:id="rId140"/>
    <p:sldId id="407" r:id="rId141"/>
    <p:sldId id="408" r:id="rId142"/>
    <p:sldId id="409" r:id="rId143"/>
    <p:sldId id="410" r:id="rId144"/>
    <p:sldId id="411" r:id="rId145"/>
    <p:sldId id="412" r:id="rId146"/>
    <p:sldId id="414" r:id="rId147"/>
    <p:sldId id="416" r:id="rId148"/>
    <p:sldId id="419" r:id="rId149"/>
    <p:sldId id="420" r:id="rId150"/>
    <p:sldId id="415" r:id="rId151"/>
    <p:sldId id="421" r:id="rId152"/>
    <p:sldId id="422" r:id="rId153"/>
    <p:sldId id="425" r:id="rId154"/>
    <p:sldId id="428" r:id="rId155"/>
    <p:sldId id="429" r:id="rId156"/>
    <p:sldId id="430" r:id="rId157"/>
    <p:sldId id="331" r:id="rId158"/>
    <p:sldId id="329" r:id="rId159"/>
    <p:sldId id="360" r:id="rId160"/>
    <p:sldId id="361" r:id="rId161"/>
    <p:sldId id="362" r:id="rId162"/>
    <p:sldId id="363" r:id="rId163"/>
    <p:sldId id="364" r:id="rId164"/>
    <p:sldId id="365" r:id="rId165"/>
    <p:sldId id="366" r:id="rId166"/>
    <p:sldId id="367" r:id="rId167"/>
    <p:sldId id="369" r:id="rId168"/>
    <p:sldId id="368" r:id="rId169"/>
    <p:sldId id="370" r:id="rId170"/>
    <p:sldId id="371" r:id="rId17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69987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7F0-7AF7-49D6-B8D8-7A80C7D40938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5686-1DA9-4AA4-9B64-EDDDD27A5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ce que j’ai fait. Questions sur les </a:t>
            </a:r>
            <a:r>
              <a:rPr lang="fr-FR" dirty="0" err="1"/>
              <a:t>ojectifs</a:t>
            </a:r>
            <a:r>
              <a:rPr lang="fr-FR" dirty="0"/>
              <a:t> de chacun avant de commencer. Qui a déjà développé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2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Convention PEP 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22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1382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862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31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Convention PEP 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0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Différence valeurs et variable : exemples</a:t>
            </a:r>
          </a:p>
          <a:p>
            <a:r>
              <a:rPr lang="fr-FR" dirty="0"/>
              <a:t>Conversion de types </a:t>
            </a:r>
            <a:r>
              <a:rPr lang="fr-FR" dirty="0" err="1"/>
              <a:t>int</a:t>
            </a:r>
            <a:r>
              <a:rPr lang="fr-FR" dirty="0"/>
              <a:t>()</a:t>
            </a:r>
          </a:p>
          <a:p>
            <a:r>
              <a:rPr lang="fr-FR" dirty="0"/>
              <a:t>Rajouter les 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947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!!! Priorités comme en mathématiques !!!!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32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2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92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857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72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59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3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17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Paramètre optionnel et </a:t>
            </a:r>
            <a:r>
              <a:rPr lang="fr-FR" dirty="0" err="1"/>
              <a:t>només</a:t>
            </a:r>
            <a:endParaRPr lang="fr-FR" dirty="0"/>
          </a:p>
          <a:p>
            <a:r>
              <a:rPr lang="fr-FR" dirty="0"/>
              <a:t>Exercice : faire une fonction qui prend deux paramètres, nom1 et nom2 et renvoie le plus grand (en nombre de caractères)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80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Paramètre optionnel et </a:t>
            </a:r>
            <a:r>
              <a:rPr lang="fr-FR" dirty="0" err="1"/>
              <a:t>només</a:t>
            </a:r>
            <a:endParaRPr lang="fr-FR" dirty="0"/>
          </a:p>
          <a:p>
            <a:r>
              <a:rPr lang="fr-FR" dirty="0"/>
              <a:t>Exercice : faire une fonction qui prend deux paramètres, nom1 et nom2 et renvoie le plus grand (en nombre de caractères)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829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67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 est l’intérêt ?</a:t>
            </a:r>
          </a:p>
          <a:p>
            <a:r>
              <a:rPr lang="fr-FR" dirty="0"/>
              <a:t>Organiser son code. Y voir plus clair</a:t>
            </a:r>
          </a:p>
          <a:p>
            <a:r>
              <a:rPr lang="fr-FR" dirty="0"/>
              <a:t>Le réutiliser dans d’autres projets ou d’autres </a:t>
            </a:r>
            <a:r>
              <a:rPr lang="fr-FR" dirty="0" err="1"/>
              <a:t>parites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Modules sont des fichiers et les packages des </a:t>
            </a:r>
            <a:r>
              <a:rPr lang="fr-FR" dirty="0" err="1"/>
              <a:t>répéertoires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4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quoi sert init.py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6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Exercice créer deux modules imprimant des messages différents à l’écran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26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14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952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87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55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85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74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621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 initialisation exemple </a:t>
            </a:r>
            <a:r>
              <a:rPr lang="fr-FR" dirty="0" err="1"/>
              <a:t>mon_client</a:t>
            </a:r>
            <a:r>
              <a:rPr lang="fr-FR" dirty="0"/>
              <a:t> = Client(‘Jean’)</a:t>
            </a:r>
          </a:p>
          <a:p>
            <a:r>
              <a:rPr lang="fr-FR" dirty="0"/>
              <a:t>L’héritage (Person) -&gt; </a:t>
            </a:r>
            <a:r>
              <a:rPr lang="fr-FR" dirty="0" err="1"/>
              <a:t>Person.__init</a:t>
            </a:r>
            <a:r>
              <a:rPr lang="fr-FR" dirty="0"/>
              <a:t>__()</a:t>
            </a:r>
          </a:p>
          <a:p>
            <a:r>
              <a:rPr lang="fr-FR" dirty="0"/>
              <a:t>Les dates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15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Variables et fonctions propre à l’objets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59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Principe d’encapsulation : une classe est une boite noire. On fait évoluer le système par des méthodes sans accéder aux attributs de l’extérieur.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7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Exercices créer une classe voiture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12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74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86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31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3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09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76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40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909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668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7803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135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682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713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Driver diffère en fonction de la </a:t>
            </a:r>
            <a:r>
              <a:rPr lang="fr-FR" dirty="0" err="1"/>
              <a:t>bdd</a:t>
            </a:r>
            <a:r>
              <a:rPr lang="fr-FR" dirty="0"/>
              <a:t> qu’on utilise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670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2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ce que j’ai fait. Questions sur les </a:t>
            </a:r>
            <a:r>
              <a:rPr lang="fr-FR" dirty="0" err="1"/>
              <a:t>ojectifs</a:t>
            </a:r>
            <a:r>
              <a:rPr lang="fr-FR" dirty="0"/>
              <a:t> de chacun avant de commencer. Qui a déjà développé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880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04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QtWidgets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QtWidgets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classes that provide a set of UI elements to create classic desktop-style user interfaces.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QtMultimedia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QtMultimedia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to handle multimedia content and APIs to access camera and radio functionality.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QtBluetooth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QtBluetooth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classes to scan for devices and connect and interact with them. 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QtPositioning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dirty="0" err="1"/>
              <a:t>QtPositioning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to determine a position by using a variety of possible sources, including satellite, Wi-Fi, or a text file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Enginio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QtWebSockets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QtWebSockets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classes that implement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QtWebKit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QtWebKit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for a web browser implementation based on the WebKit2 library.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QtWebKitWidgets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QtWebKitWidgets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for a WebKit1 based implementation of a web browser for use in </a:t>
            </a:r>
            <a:r>
              <a:rPr lang="en-US" dirty="0" err="1"/>
              <a:t>QtWidgets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applications.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QtTest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151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858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63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24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742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0176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211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9520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87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RED HAT, Walt Disney, Jeux Vidéo, Analyse de données, </a:t>
            </a:r>
            <a:r>
              <a:rPr lang="fr-FR" dirty="0" err="1"/>
              <a:t>programation</a:t>
            </a:r>
            <a:r>
              <a:rPr lang="fr-FR" dirty="0"/>
              <a:t> scientifique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313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1314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6694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753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025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8791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5934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903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9164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2870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Future peut aider à faire la transition.</a:t>
            </a:r>
          </a:p>
          <a:p>
            <a:r>
              <a:rPr lang="fr-FR" dirty="0"/>
              <a:t>Fin en 2015 puis 2020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8265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132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282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5367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983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0454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418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0517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670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1353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2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quelques opérations</a:t>
            </a:r>
          </a:p>
          <a:p>
            <a:r>
              <a:rPr lang="fr-FR" dirty="0"/>
              <a:t>Afficher les résultats</a:t>
            </a:r>
          </a:p>
          <a:p>
            <a:r>
              <a:rPr lang="fr-FR" dirty="0"/>
              <a:t>Les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3997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35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557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411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3995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335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1781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307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55018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23347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4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quelques opérations</a:t>
            </a:r>
          </a:p>
          <a:p>
            <a:r>
              <a:rPr lang="fr-FR" dirty="0"/>
              <a:t>Afficher les résultats</a:t>
            </a:r>
          </a:p>
          <a:p>
            <a:r>
              <a:rPr lang="fr-FR" dirty="0"/>
              <a:t>Les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7579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50956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52826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085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810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53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09325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595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91461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702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8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BAA83-9DFB-41F8-9791-0FE8EECA8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50875-D3F6-4EEA-A39B-5E9A3D507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6651B-C19C-4A6B-B1AC-6E73DC8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227B8-597B-4451-84CF-FBFF7BB9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26472-103A-49FA-8192-E09A2927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2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DAF6D-324B-4871-9512-0FE5F1CC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3F6172-508F-4AA9-A43C-D206F77C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CE383-5F9D-4172-A29C-F1A199F9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AC2E5-FA53-46F7-B74E-E5D73BC1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E1367-4EB4-4059-9281-3227491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C4F98E-A31C-4DE8-8924-15BA9675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2964A-5CA3-4CB3-BF4B-ACB461B4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1BA89-43BA-4838-8CAE-A749A90C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7B541-12A3-464A-9FB1-69959B11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CA54D-B348-4B95-914C-1855CC2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0510C-DFA1-4A7F-A6ED-68B13A8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5FE39-A5E0-4984-939F-C43AD7F4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CA530-4FED-4093-B883-A6418E5F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4D078-EA82-416C-8C88-7BEBC426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3D3EF-7128-4136-B733-9982B0D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5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982A7-D284-46C5-AAA7-C8D264B0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D7D6E-2D3C-4CFF-8C57-0A141440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FFA37-67B3-4E52-B877-B1D56D47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89FD2-CCDD-4F52-B531-F5077D9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912DE-D87A-4FBC-ACCD-702DEE17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8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ECEEC-BF86-4655-80B4-7152A7AC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19993-DE79-4F95-BDE5-65E6BC85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C56423-A401-4D98-8074-729D0140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AE60D0-8D10-4EB8-85EE-5F711EF3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E30636-E754-4593-AE74-AE99912E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DEC6B-D4CE-47FB-858E-C42F2481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9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74529-216E-477D-AC5E-59ED4A40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50C4E-DF09-465C-8EE8-1D4120EA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8D9983-6DBD-458A-B86D-F49A9C20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70C476-2BA0-494F-8939-701F2B04E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37E353-C678-47E1-A2FE-F38A562B7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0BF3FC-7FC8-42B8-86AC-5D05E07C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0AD135-CD43-4B9B-B5F1-9BD8B3F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CA5F87-3F80-452C-BF9D-84CF33E1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2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53AEA-418C-4E84-9DE6-6E3DC54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77E6BC-0EC9-4956-852D-E20E4482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77FC01-6168-44A7-9EF2-C3DDF5D1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254D5-A34F-47FC-AE8E-9BBFA03D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9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519594-375E-409C-AC90-FE422741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8D9556-597B-4F2F-8244-794BEA2B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57F62-53FA-4C8A-8C72-710BAEE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57277-1014-4E54-B957-E5F9FAF5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2AA95-0915-47C3-801C-4E133D6F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91E9EA-FA6E-4359-B2F7-8D8646D7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3ADF5-545A-42AA-9842-AB844AC7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6EC84-E72E-4B89-8E2C-1715E3B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AF36FD-3FF9-4E72-BD07-B430571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26446-5042-426D-9986-7B051887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5632CD-ECF7-4732-9A39-B503D9FD5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7A7F49-6B45-40D0-892C-7D0F20760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45453-2F58-4DC9-A34E-91D167AA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9D407B-4E7B-47F1-8252-3A30427C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9A378-E219-4B21-9287-54982447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81B1-C1BA-4A7C-AAF7-0825AA26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0157B-6F9C-447E-8400-8294C811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3EFAF-43CB-4E8C-840C-764F764D5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891C-5488-4013-9DD5-9E46408CD5FC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7B6B-97E5-4781-91E6-F33002CC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71F4-C7FB-4AD8-ACF1-8D60B432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24908-C2B7-497F-8101-5F14D84B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au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CA9BA-9315-4C35-8E17-ECDB0D9FB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FR" dirty="0"/>
              <a:t>Mickaël BOLNET</a:t>
            </a:r>
          </a:p>
        </p:txBody>
      </p:sp>
    </p:spTree>
    <p:extLst>
      <p:ext uri="{BB962C8B-B14F-4D97-AF65-F5344CB8AC3E}">
        <p14:creationId xmlns:p14="http://schemas.microsoft.com/office/powerpoint/2010/main" val="28288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F63E0-ECFA-419F-8E7C-D33F597137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726AF-62B6-4D40-A92B-4D017A8265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r>
              <a:rPr lang="fr-FR" dirty="0"/>
              <a:t>Python</a:t>
            </a:r>
          </a:p>
          <a:p>
            <a:r>
              <a:rPr lang="fr-FR" dirty="0" err="1"/>
              <a:t>Pip</a:t>
            </a:r>
            <a:endParaRPr lang="fr-FR" dirty="0"/>
          </a:p>
          <a:p>
            <a:r>
              <a:rPr lang="fr-FR" dirty="0" err="1"/>
              <a:t>Jupyter</a:t>
            </a:r>
            <a:endParaRPr lang="fr-FR" dirty="0"/>
          </a:p>
          <a:p>
            <a:r>
              <a:rPr lang="fr-FR" dirty="0"/>
              <a:t>Anaconda</a:t>
            </a:r>
          </a:p>
          <a:p>
            <a:r>
              <a:rPr lang="fr-FR" dirty="0" err="1"/>
              <a:t>PyCharm</a:t>
            </a:r>
            <a:r>
              <a:rPr lang="fr-FR" dirty="0"/>
              <a:t> / Sublime </a:t>
            </a:r>
            <a:r>
              <a:rPr lang="fr-FR" dirty="0" err="1"/>
              <a:t>Text</a:t>
            </a:r>
            <a:endParaRPr lang="fr-FR" dirty="0"/>
          </a:p>
        </p:txBody>
      </p:sp>
      <p:pic>
        <p:nvPicPr>
          <p:cNvPr id="3074" name="Picture 2" descr="Résultat de recherche d'images pour &quot;matrix gif&quot;">
            <a:extLst>
              <a:ext uri="{FF2B5EF4-FFF2-40B4-BE49-F238E27FC236}">
                <a16:creationId xmlns:a16="http://schemas.microsoft.com/office/drawing/2014/main" id="{5A2F1AA8-5951-40C1-8310-067D6A0358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5" y="2091214"/>
            <a:ext cx="6791396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761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8AEF2C-BA56-403C-BEE5-C2043E0A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6274"/>
            <a:ext cx="84843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SUM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(SALARY)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GROUP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fonctions : COUNT / MAX / MIN / AVG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70B446-24A0-4C01-B273-1385B854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2857"/>
            <a:ext cx="73350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EMP_ID, NAME, DEPT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INNER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DEPARTMENT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COMPANY.ID = DEPARTMENT.EMP_ID;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JOIN : LEFT OUTER JOIN, RIGHT OUTER JOIN, FULL OUTER 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246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B229A-8DC3-41D5-955C-E7751A7D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33ADC-A1E7-4DD6-8FAA-E14EEC5A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 interfaces graphiques</a:t>
            </a:r>
          </a:p>
        </p:txBody>
      </p:sp>
    </p:spTree>
    <p:extLst>
      <p:ext uri="{BB962C8B-B14F-4D97-AF65-F5344CB8AC3E}">
        <p14:creationId xmlns:p14="http://schemas.microsoft.com/office/powerpoint/2010/main" val="28449714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QtCore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QtGui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QtNetwork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QtXml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QtSvg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QtOpenGL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QtSql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38788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QtCore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QtGui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QtNetwork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QtXml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QtSvg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QtOpenGL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QtSql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83672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QtWidgets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QtMultimedia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QtBluetooth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QtPositioning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QtWebsocket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QtWebkit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QtWebkiWidgets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38535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w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'Simple'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75706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PyQt5.QtWidgets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w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600" dirty="0" err="1">
                <a:solidFill>
                  <a:srgbClr val="E6DB74"/>
                </a:solidFill>
                <a:latin typeface="Menlo"/>
              </a:rPr>
              <a:t>MonTitre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11419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Example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__init__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super(Example, self)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__init__()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initUI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setGeometry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'Icon'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setWindowIcon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'web.png'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))    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92023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4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sys</a:t>
            </a:r>
            <a:endParaRPr lang="fr-FR" sz="14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PyQt5.QtWidgets 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QToolTip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PyQt5.QtGui 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QFont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endParaRPr lang="fr-FR" sz="14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14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400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>
                <a:solidFill>
                  <a:srgbClr val="A6E22E"/>
                </a:solidFill>
                <a:latin typeface="Menlo"/>
              </a:rPr>
              <a:t>Example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4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>
                <a:solidFill>
                  <a:srgbClr val="A6E22E"/>
                </a:solidFill>
                <a:latin typeface="Menlo"/>
              </a:rPr>
              <a:t>__init__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super()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__init__()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initUI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4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50531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 (suite 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QToolTip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setFont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QFont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 err="1">
                <a:solidFill>
                  <a:srgbClr val="E6DB74"/>
                </a:solidFill>
                <a:latin typeface="Menlo"/>
              </a:rPr>
              <a:t>SansSerif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setToolTip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'This is a &lt;b&gt;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QWidget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&lt;/b&gt; widget'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'Button'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en-US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setToolTip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'This is a &lt;b&gt;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QPushButton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&lt;/b&gt; widget'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setGeometry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200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 err="1">
                <a:solidFill>
                  <a:srgbClr val="E6DB74"/>
                </a:solidFill>
                <a:latin typeface="Menlo"/>
              </a:rPr>
              <a:t>Tooltips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481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91C56-8636-458D-8C2C-90C5533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5421-90E9-41E1-9937-3296BA4D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(‘hello world!’)</a:t>
            </a:r>
          </a:p>
        </p:txBody>
      </p:sp>
    </p:spTree>
    <p:extLst>
      <p:ext uri="{BB962C8B-B14F-4D97-AF65-F5344CB8AC3E}">
        <p14:creationId xmlns:p14="http://schemas.microsoft.com/office/powerpoint/2010/main" val="1854830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 (suite 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8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sz="1800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800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8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ex </a:t>
            </a:r>
            <a:r>
              <a:rPr lang="fr-FR" sz="18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Example()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402990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Quit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clicked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QCoreApplication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instance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9562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Quit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clicked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QCoreApplication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instance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5971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menu and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'exit.png'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'&amp;Exit'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       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setShortcut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Ctrl+Q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setStatusTip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 application'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triggered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'&amp;File'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9294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menu and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'exit.png'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'&amp;Exit'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       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setShortcut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Ctrl+Q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setStatusTip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 application'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triggered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'&amp;File'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3705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 positionnement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5259198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absolute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QLabel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ZetCode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move(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box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QHBoxLayout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addStretch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okButton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cancelButton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grille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QGridLayout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position)</a:t>
            </a:r>
          </a:p>
        </p:txBody>
      </p:sp>
    </p:spTree>
    <p:extLst>
      <p:ext uri="{BB962C8B-B14F-4D97-AF65-F5344CB8AC3E}">
        <p14:creationId xmlns:p14="http://schemas.microsoft.com/office/powerpoint/2010/main" val="3667633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 positionnement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5259198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absolute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QLabel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ZetCode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move(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box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QHBoxLayout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addStretch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okButton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cancelButton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grille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QGridLayout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position)</a:t>
            </a:r>
          </a:p>
        </p:txBody>
      </p:sp>
    </p:spTree>
    <p:extLst>
      <p:ext uri="{BB962C8B-B14F-4D97-AF65-F5344CB8AC3E}">
        <p14:creationId xmlns:p14="http://schemas.microsoft.com/office/powerpoint/2010/main" val="22864936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keyPressEvent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e):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Key_Escape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btn1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clicked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connect(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buttonClicked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buttonClicked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showMessage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 was pressed'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785858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keyPressEvent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e):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Key_Escape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btn1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clicked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connect(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buttonClicked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buttonClicked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showMessage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 was pressed'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241980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pyqtSignal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mousePressEvent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emit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09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91C56-8636-458D-8C2C-90C5533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Ajouter des 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5421-90E9-41E1-9937-3296BA4D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ceci est un commentaire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‘hello world!’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 Ceci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est un commentaire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sur plusieurs ligne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-&gt; une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docstring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76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pyqtSignal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mousePressEvent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emit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87973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Django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073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89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7E3834-41E5-42B3-AA67-49C81168C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88107" y="2586198"/>
            <a:ext cx="6660107" cy="23467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app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__)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("/")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hello():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"Hello World!"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238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495355"/>
            <a:ext cx="6660107" cy="11156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 FLASK_APP = main.py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set FLASK_DEBUG = 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008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Pip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>
                <a:solidFill>
                  <a:srgbClr val="000000"/>
                </a:solidFill>
                <a:latin typeface="Consolas" panose="020B0609020204030204" pitchFamily="49" charset="0"/>
              </a:rPr>
              <a:t>flask-sqlalchemy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0562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 parte sur </a:t>
            </a:r>
            <a:r>
              <a:rPr lang="fr-FR" dirty="0" err="1"/>
              <a:t>pip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freeze &gt; requirements.txt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78EFA8-DAA1-4779-93A0-ECE930D2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2415650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pip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–r requirements.txt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C00BF4-1BD9-4807-BA6F-89CF50B5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5" y="3028169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Virtualenv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4153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Afficher une page web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0FF4C3-1A04-43A6-A8DF-2708867C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0" y="2677543"/>
            <a:ext cx="3289679" cy="328967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153BE7-D16C-452A-AE57-B48203C0C7AE}"/>
              </a:ext>
            </a:extLst>
          </p:cNvPr>
          <p:cNvSpPr txBox="1"/>
          <p:nvPr/>
        </p:nvSpPr>
        <p:spPr>
          <a:xfrm>
            <a:off x="1364776" y="1965278"/>
            <a:ext cx="313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Coté client : Navigateur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CC079CF-30A9-44FC-8D37-564A9867A4FF}"/>
              </a:ext>
            </a:extLst>
          </p:cNvPr>
          <p:cNvSpPr/>
          <p:nvPr/>
        </p:nvSpPr>
        <p:spPr>
          <a:xfrm>
            <a:off x="5418162" y="2797791"/>
            <a:ext cx="1760561" cy="92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2DEE772-CA5D-4129-9F03-F88B6A9F7EFD}"/>
              </a:ext>
            </a:extLst>
          </p:cNvPr>
          <p:cNvSpPr/>
          <p:nvPr/>
        </p:nvSpPr>
        <p:spPr>
          <a:xfrm rot="10800000">
            <a:off x="5418161" y="4088001"/>
            <a:ext cx="1760561" cy="92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2B8607-DB7B-45B9-BA65-4E5BA37256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7"/>
          <a:stretch/>
        </p:blipFill>
        <p:spPr>
          <a:xfrm>
            <a:off x="7687673" y="3226461"/>
            <a:ext cx="4107550" cy="132556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36E5C35-7A6B-43A4-99ED-599F600392CE}"/>
              </a:ext>
            </a:extLst>
          </p:cNvPr>
          <p:cNvSpPr txBox="1"/>
          <p:nvPr/>
        </p:nvSpPr>
        <p:spPr>
          <a:xfrm>
            <a:off x="8171671" y="1953283"/>
            <a:ext cx="313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Coté server : Backend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9E20965-A8FF-4D4A-8DAD-5A9D31CCEF94}"/>
              </a:ext>
            </a:extLst>
          </p:cNvPr>
          <p:cNvSpPr/>
          <p:nvPr/>
        </p:nvSpPr>
        <p:spPr>
          <a:xfrm rot="10171444">
            <a:off x="11204813" y="4804012"/>
            <a:ext cx="464024" cy="6445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673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Page HTML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&lt;!DOCTYPE html&gt;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&lt;html&gt;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head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meta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charset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title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Titre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title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head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&lt;body&gt;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Hello tout le monde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&lt;/h1&gt;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&lt;/body&gt;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&lt;/html&gt;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7830438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Coté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render_template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app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A6E22E"/>
                </a:solidFill>
                <a:latin typeface="Menlo"/>
              </a:rPr>
              <a:t>@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app.route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hello_world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'Hello, World!'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A6E22E"/>
                </a:solidFill>
                <a:latin typeface="Menlo"/>
              </a:rPr>
              <a:t>@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app.route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'/base'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render_template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'base.html'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606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43545-8701-4286-9431-666795473A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5B59A-A4F0-4E2C-A3DC-8E9F62B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 = 11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 + b)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182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Formulaire :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render_template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app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A6E22E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6E22E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app.route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'/form'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methods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'POST'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form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request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form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'nom'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'valeur par défaut'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'Validé’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…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0069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Formulaire :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form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method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"post"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&lt;label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6E22E"/>
                </a:solidFill>
                <a:latin typeface="Menlo"/>
              </a:rPr>
              <a:t>for=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"nom"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&gt;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Mon nom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&lt;/label&gt;</a:t>
            </a:r>
            <a:endParaRPr lang="nn-NO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&lt;input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text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"nom"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form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6253618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Qualité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0609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qualité ? Pour quoi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Conformité aux exigences et aux attentes établies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Ensemble des actions permettant d'assurer la fiabilité, la maintenance et l'évolutivité du logiciel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Suivie par l'ensemble des mesures mises en place</a:t>
            </a:r>
          </a:p>
        </p:txBody>
      </p:sp>
    </p:spTree>
    <p:extLst>
      <p:ext uri="{BB962C8B-B14F-4D97-AF65-F5344CB8AC3E}">
        <p14:creationId xmlns:p14="http://schemas.microsoft.com/office/powerpoint/2010/main" val="8975668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qualité ? Pour quoi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les délais de livraison des logiciels sont rarement tenus, le dépassement de délai et de coût moyen est compris entre 50 et 70 %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la qualité du logiciel correspond rarement aux attentes, le logiciel ne correspond pas aux besoins, il consomme plus de moyens informatiques que prévu, et tombe en panne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les modifications effectuées après la livraison d'un logiciel coûtent cher, et sont à l'origine de nouveaux défauts.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il est rarement possible de réutiliser un logiciel existant pour en faire un nouveau produit de remplacement</a:t>
            </a:r>
          </a:p>
        </p:txBody>
      </p:sp>
    </p:spTree>
    <p:extLst>
      <p:ext uri="{BB962C8B-B14F-4D97-AF65-F5344CB8AC3E}">
        <p14:creationId xmlns:p14="http://schemas.microsoft.com/office/powerpoint/2010/main" val="5565708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qualité ? Que faire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place de tests unitaires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place de règles de programmation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place de métriques liées à l'analyse du code (couverture de code)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pratique et validation sur une plate-forme d'intégration continue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9F93CB-84F4-4965-B21B-11B639144B46}"/>
              </a:ext>
            </a:extLst>
          </p:cNvPr>
          <p:cNvSpPr txBox="1"/>
          <p:nvPr/>
        </p:nvSpPr>
        <p:spPr>
          <a:xfrm>
            <a:off x="2169994" y="5823020"/>
            <a:ext cx="730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De la documentation et des tests ! </a:t>
            </a:r>
          </a:p>
        </p:txBody>
      </p:sp>
    </p:spTree>
    <p:extLst>
      <p:ext uri="{BB962C8B-B14F-4D97-AF65-F5344CB8AC3E}">
        <p14:creationId xmlns:p14="http://schemas.microsoft.com/office/powerpoint/2010/main" val="34921553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canapé, fenêtre&#10;&#10;Description générée avec un niveau de confiance très élevé">
            <a:extLst>
              <a:ext uri="{FF2B5EF4-FFF2-40B4-BE49-F238E27FC236}">
                <a16:creationId xmlns:a16="http://schemas.microsoft.com/office/drawing/2014/main" id="{EFF9EC42-6A83-4D2B-B56A-E9D8C6221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r="14367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dirty="0"/>
              <a:t>Documenter son code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fr-FR" sz="1800"/>
              <a:t>Informer de ce que fait le code</a:t>
            </a:r>
          </a:p>
          <a:p>
            <a:r>
              <a:rPr lang="fr-FR" sz="1800"/>
              <a:t>Informer pourquoi le code est écrit de cette manière</a:t>
            </a:r>
          </a:p>
          <a:p>
            <a:r>
              <a:rPr lang="fr-FR" sz="1800"/>
              <a:t>Informer sur le comportement du code (des fonctions, objets…)</a:t>
            </a:r>
          </a:p>
        </p:txBody>
      </p:sp>
    </p:spTree>
    <p:extLst>
      <p:ext uri="{BB962C8B-B14F-4D97-AF65-F5344CB8AC3E}">
        <p14:creationId xmlns:p14="http://schemas.microsoft.com/office/powerpoint/2010/main" val="175166567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commentaires pour la doc courte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latin typeface="Menlo"/>
              </a:rPr>
              <a:t># x is set to 10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latin typeface="Menlo"/>
              </a:rPr>
              <a:t># x is set to the last list element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ma_liste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latin typeface="Menlo"/>
              </a:rPr>
              <a:t># account number is the last element of bank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infos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numero_compte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infos_bancaire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2675307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docstring</a:t>
            </a:r>
            <a:r>
              <a:rPr lang="fr-FR" dirty="0"/>
              <a:t> pour une description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add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(a, b):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"""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Adds two numbers and returns the result.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param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a: The first number to add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param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b: The second number to add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:type a: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int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:type b: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int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:return: The result of the addition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rtype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int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..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seealso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sub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(), div(),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mul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.. warnings:: This is a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completly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useless function. Use it only in a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tutorial unless you want to look like a fool.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a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75962475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Montrer que le code fonctionne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Montrer que le code répond aux attentes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Illustrer l'usage du code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Montrer que le code fonctionne toujours</a:t>
            </a:r>
          </a:p>
        </p:txBody>
      </p:sp>
    </p:spTree>
    <p:extLst>
      <p:ext uri="{BB962C8B-B14F-4D97-AF65-F5344CB8AC3E}">
        <p14:creationId xmlns:p14="http://schemas.microsoft.com/office/powerpoint/2010/main" val="301123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43545-8701-4286-9431-666795473A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5B59A-A4F0-4E2C-A3DC-8E9F62B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Menlo"/>
              </a:rPr>
              <a:t>ma_variable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MA_CONSTANTE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MaClass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pass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972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 dans la </a:t>
            </a:r>
            <a:r>
              <a:rPr lang="fr-FR" dirty="0" err="1"/>
              <a:t>docstring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add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(a, b):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:Example: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&gt;&gt;&gt;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add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(1, 1)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2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&gt;&gt;&gt;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add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(2.1, 3.4)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5.5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a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b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"__main__"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doctest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doctest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testmod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426560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tests unitaires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Un test unitaire doit tester une fonctionnalité et une seule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Un test unitaire doit être indépendant et isolé du système</a:t>
            </a:r>
          </a:p>
        </p:txBody>
      </p:sp>
    </p:spTree>
    <p:extLst>
      <p:ext uri="{BB962C8B-B14F-4D97-AF65-F5344CB8AC3E}">
        <p14:creationId xmlns:p14="http://schemas.microsoft.com/office/powerpoint/2010/main" val="14420706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 unitaire avec </a:t>
            </a:r>
            <a:r>
              <a:rPr lang="fr-FR" dirty="0" err="1"/>
              <a:t>unitTest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unittest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training.poo.bank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bank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unittest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TestCase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setUp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bank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BankAccount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'012345'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testBasicDeposit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assertEqual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600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balance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tearDown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account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4105824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Unitest</a:t>
            </a:r>
            <a:r>
              <a:rPr lang="fr-FR" dirty="0"/>
              <a:t> assertions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assertEqual</a:t>
            </a:r>
            <a:r>
              <a:rPr lang="pt-BR" dirty="0"/>
              <a:t>(a, b) -&gt; a == b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assertNotEqual</a:t>
            </a:r>
            <a:r>
              <a:rPr lang="pt-BR" dirty="0"/>
              <a:t>(a, b) -&gt; a != b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assertTrue</a:t>
            </a:r>
            <a:r>
              <a:rPr lang="en-US" dirty="0"/>
              <a:t>(x) -&gt; x is True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assertFalse</a:t>
            </a:r>
            <a:r>
              <a:rPr lang="fr-FR" dirty="0"/>
              <a:t>(x) -&gt; x </a:t>
            </a:r>
            <a:r>
              <a:rPr lang="fr-FR" dirty="0" err="1"/>
              <a:t>is</a:t>
            </a:r>
            <a:r>
              <a:rPr lang="fr-FR" dirty="0"/>
              <a:t> False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assertIs</a:t>
            </a:r>
            <a:r>
              <a:rPr lang="fr-FR" dirty="0"/>
              <a:t>(a, b) -&gt; a </a:t>
            </a:r>
            <a:r>
              <a:rPr lang="fr-FR" dirty="0" err="1"/>
              <a:t>is</a:t>
            </a:r>
            <a:r>
              <a:rPr lang="fr-FR" dirty="0"/>
              <a:t> b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assertIsNot</a:t>
            </a:r>
            <a:r>
              <a:rPr lang="en-US" dirty="0"/>
              <a:t>(a, b) -&gt; a is not b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assertIsNone</a:t>
            </a:r>
            <a:r>
              <a:rPr lang="fr-FR" dirty="0"/>
              <a:t>(x) -&gt; x </a:t>
            </a:r>
            <a:r>
              <a:rPr lang="fr-FR" dirty="0" err="1"/>
              <a:t>is</a:t>
            </a:r>
            <a:r>
              <a:rPr lang="fr-FR" dirty="0"/>
              <a:t> None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assertIsNotNone</a:t>
            </a:r>
            <a:r>
              <a:rPr lang="en-US" dirty="0"/>
              <a:t>(x) -&gt; x is not None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assertIn</a:t>
            </a:r>
            <a:r>
              <a:rPr lang="it-IT" dirty="0"/>
              <a:t>(a, b) -&gt; a in b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assertNotIn</a:t>
            </a:r>
            <a:r>
              <a:rPr lang="en-US" dirty="0"/>
              <a:t>(a, b) -&gt; a not in b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assertIsInstance</a:t>
            </a:r>
            <a:r>
              <a:rPr lang="fr-FR" dirty="0"/>
              <a:t>(a, b) -&gt; </a:t>
            </a:r>
            <a:r>
              <a:rPr lang="fr-FR" dirty="0" err="1"/>
              <a:t>isinstance</a:t>
            </a:r>
            <a:r>
              <a:rPr lang="fr-FR" dirty="0"/>
              <a:t>(a, b)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assertNotIsInstance</a:t>
            </a:r>
            <a:r>
              <a:rPr lang="en-US" dirty="0"/>
              <a:t>(a, b) -&gt; not </a:t>
            </a:r>
            <a:r>
              <a:rPr lang="en-US" dirty="0" err="1"/>
              <a:t>isinstance</a:t>
            </a:r>
            <a:r>
              <a:rPr lang="en-US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2842282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Unittest</a:t>
            </a:r>
            <a:r>
              <a:rPr lang="fr-FR" dirty="0"/>
              <a:t> les Exception vérifiée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62A7FB0-B5C9-45D5-9094-FBA09789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unittest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TestCase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28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800" dirty="0" err="1">
                <a:solidFill>
                  <a:srgbClr val="A6E22E"/>
                </a:solidFill>
                <a:latin typeface="Menlo"/>
              </a:rPr>
              <a:t>testNegativeDeposit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sz="2800" dirty="0" err="1">
                <a:solidFill>
                  <a:srgbClr val="66D9EF"/>
                </a:solidFill>
                <a:latin typeface="Menlo"/>
              </a:rPr>
              <a:t>with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2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assertRaises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2800" dirty="0" err="1">
                <a:solidFill>
                  <a:srgbClr val="A6E22E"/>
                </a:solidFill>
                <a:latin typeface="Menlo"/>
              </a:rPr>
              <a:t>ValueError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1371600" lvl="3" indent="0">
              <a:buNone/>
            </a:pPr>
            <a:r>
              <a:rPr lang="fr-FR" sz="28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2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fr-FR" sz="2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deposit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2800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sz="2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9826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TestSuite</a:t>
            </a:r>
            <a:r>
              <a:rPr lang="en-US" dirty="0"/>
              <a:t> (aggregation)</a:t>
            </a:r>
          </a:p>
          <a:p>
            <a:r>
              <a:rPr lang="en-US" dirty="0"/>
              <a:t>coverage run -m </a:t>
            </a:r>
            <a:r>
              <a:rPr lang="en-US" dirty="0" err="1"/>
              <a:t>tests.montest</a:t>
            </a:r>
            <a:r>
              <a:rPr lang="en-US" dirty="0"/>
              <a:t> (pour tester la couverture de test)</a:t>
            </a:r>
          </a:p>
          <a:p>
            <a:r>
              <a:rPr lang="fr-FR" dirty="0"/>
              <a:t>python –m pdb monfichier.py (le débugger)</a:t>
            </a:r>
          </a:p>
          <a:p>
            <a:r>
              <a:rPr lang="fr-FR" dirty="0" err="1"/>
              <a:t>PyLint</a:t>
            </a:r>
            <a:r>
              <a:rPr lang="fr-FR" dirty="0"/>
              <a:t> le linter</a:t>
            </a:r>
          </a:p>
          <a:p>
            <a:r>
              <a:rPr lang="fr-FR" dirty="0" err="1"/>
              <a:t>cProfile</a:t>
            </a:r>
            <a:r>
              <a:rPr lang="fr-FR" dirty="0"/>
              <a:t> : </a:t>
            </a:r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dirty="0" err="1"/>
              <a:t>cumtime</a:t>
            </a:r>
            <a:r>
              <a:rPr lang="en-US" dirty="0"/>
              <a:t> mon_script.py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68C1F8-C715-4F22-9235-B9C9440DA719}"/>
              </a:ext>
            </a:extLst>
          </p:cNvPr>
          <p:cNvSpPr txBox="1"/>
          <p:nvPr/>
        </p:nvSpPr>
        <p:spPr>
          <a:xfrm>
            <a:off x="3643952" y="6291618"/>
            <a:ext cx="335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Testons ces outils sur notre code !</a:t>
            </a:r>
          </a:p>
        </p:txBody>
      </p:sp>
    </p:spTree>
    <p:extLst>
      <p:ext uri="{BB962C8B-B14F-4D97-AF65-F5344CB8AC3E}">
        <p14:creationId xmlns:p14="http://schemas.microsoft.com/office/powerpoint/2010/main" val="32523821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/>
              <a:t>les commande du débugger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l : (</a:t>
            </a:r>
            <a:r>
              <a:rPr lang="fr-FR" dirty="0" err="1"/>
              <a:t>list</a:t>
            </a:r>
            <a:r>
              <a:rPr lang="fr-FR" dirty="0"/>
              <a:t>) liste quelques lignes de code avant et après</a:t>
            </a:r>
          </a:p>
          <a:p>
            <a:r>
              <a:rPr lang="fr-FR" dirty="0"/>
              <a:t>n : (</a:t>
            </a:r>
            <a:r>
              <a:rPr lang="fr-FR" dirty="0" err="1"/>
              <a:t>next</a:t>
            </a:r>
            <a:r>
              <a:rPr lang="fr-FR" dirty="0"/>
              <a:t>) exécute ligne suivante</a:t>
            </a:r>
          </a:p>
          <a:p>
            <a:r>
              <a:rPr lang="fr-FR" dirty="0"/>
              <a:t>s : (</a:t>
            </a:r>
            <a:r>
              <a:rPr lang="fr-FR" dirty="0" err="1"/>
              <a:t>step</a:t>
            </a:r>
            <a:r>
              <a:rPr lang="fr-FR" dirty="0"/>
              <a:t> in) entre dans la fonction</a:t>
            </a:r>
          </a:p>
          <a:p>
            <a:r>
              <a:rPr lang="fr-FR" dirty="0"/>
              <a:t>r : (return) sort de la fonction</a:t>
            </a:r>
          </a:p>
          <a:p>
            <a:r>
              <a:rPr lang="fr-FR" dirty="0" err="1"/>
              <a:t>unt</a:t>
            </a:r>
            <a:r>
              <a:rPr lang="fr-FR" dirty="0"/>
              <a:t> : (</a:t>
            </a:r>
            <a:r>
              <a:rPr lang="fr-FR" dirty="0" err="1"/>
              <a:t>until</a:t>
            </a:r>
            <a:r>
              <a:rPr lang="fr-FR" dirty="0"/>
              <a:t>) si dernière ligne boucle, reprend jusqu'à l'exécution boucle</a:t>
            </a:r>
          </a:p>
          <a:p>
            <a:r>
              <a:rPr lang="fr-FR" dirty="0"/>
              <a:t>q : (</a:t>
            </a:r>
            <a:r>
              <a:rPr lang="fr-FR" dirty="0" err="1"/>
              <a:t>quit</a:t>
            </a:r>
            <a:r>
              <a:rPr lang="fr-FR" dirty="0"/>
              <a:t>) </a:t>
            </a:r>
            <a:r>
              <a:rPr lang="fr-FR" dirty="0" err="1"/>
              <a:t>quite</a:t>
            </a:r>
            <a:r>
              <a:rPr lang="fr-FR" dirty="0"/>
              <a:t> brutalement le programme</a:t>
            </a:r>
          </a:p>
          <a:p>
            <a:r>
              <a:rPr lang="fr-FR" dirty="0"/>
              <a:t>c : (continue) reprend l'exécution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0013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/>
              <a:t>utiliser </a:t>
            </a:r>
            <a:r>
              <a:rPr lang="fr-FR" dirty="0" err="1"/>
              <a:t>coverage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$ coverage run my_program.py arg1 arg2</a:t>
            </a:r>
          </a:p>
          <a:p>
            <a:pPr marL="0" indent="0">
              <a:buNone/>
            </a:pPr>
            <a:r>
              <a:rPr lang="en-US" dirty="0"/>
              <a:t>$ coverage run --source=dir1,dir2 my_program.py arg1 arg2</a:t>
            </a:r>
          </a:p>
          <a:p>
            <a:pPr marL="0" indent="0">
              <a:buNone/>
            </a:pPr>
            <a:r>
              <a:rPr lang="en-US" dirty="0"/>
              <a:t>$ coverage report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     </a:t>
            </a:r>
            <a:r>
              <a:rPr lang="en-US" dirty="0" err="1"/>
              <a:t>Stmts</a:t>
            </a:r>
            <a:r>
              <a:rPr lang="en-US" dirty="0"/>
              <a:t>   Miss  Cover</a:t>
            </a:r>
          </a:p>
          <a:p>
            <a:pPr marL="0" indent="0">
              <a:buNone/>
            </a:pPr>
            <a:r>
              <a:rPr lang="en-US" dirty="0"/>
              <a:t>-----------------------------</a:t>
            </a:r>
          </a:p>
          <a:p>
            <a:pPr marL="0" indent="0">
              <a:buNone/>
            </a:pPr>
            <a:r>
              <a:rPr lang="en-US" dirty="0"/>
              <a:t>test.py      15      0   100%</a:t>
            </a:r>
          </a:p>
        </p:txBody>
      </p:sp>
    </p:spTree>
    <p:extLst>
      <p:ext uri="{BB962C8B-B14F-4D97-AF65-F5344CB8AC3E}">
        <p14:creationId xmlns:p14="http://schemas.microsoft.com/office/powerpoint/2010/main" val="42897454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/>
              <a:t>utiliser </a:t>
            </a:r>
            <a:r>
              <a:rPr lang="fr-FR" dirty="0" err="1"/>
              <a:t>PyLint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pylint</a:t>
            </a:r>
            <a:r>
              <a:rPr lang="en-US" dirty="0"/>
              <a:t> test.py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config file found, using default configuration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************* Module test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C:  1, 0: Missing module docstring (missing-docstring)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C:  1, 0: Invalid constant name "ma_variable1" (invalid-name)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Global evaluation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Your code has been rated at 3.33/10</a:t>
            </a:r>
          </a:p>
        </p:txBody>
      </p:sp>
    </p:spTree>
    <p:extLst>
      <p:ext uri="{BB962C8B-B14F-4D97-AF65-F5344CB8AC3E}">
        <p14:creationId xmlns:p14="http://schemas.microsoft.com/office/powerpoint/2010/main" val="39325004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 err="1"/>
              <a:t>cProfile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-o profilage.txt test.py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Ordered by: standard name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ncalls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tottime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percall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cumtime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percall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filename:lineno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(function)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1    0.000    0.000    0.000    0.000 &lt;string&gt;:1(&lt;module&gt;)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1    0.000    0.000    0.000    0.000 {method 'disable' of '_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lsprof.Profiler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' objects}</a:t>
            </a:r>
          </a:p>
        </p:txBody>
      </p:sp>
    </p:spTree>
    <p:extLst>
      <p:ext uri="{BB962C8B-B14F-4D97-AF65-F5344CB8AC3E}">
        <p14:creationId xmlns:p14="http://schemas.microsoft.com/office/powerpoint/2010/main" val="56390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ADD0-443D-4D80-8E1E-CBB08BD626C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B60BC-581C-4F7B-B708-A35C84B972E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lnSpcReduction="10000"/>
          </a:bodyPr>
          <a:lstStyle/>
          <a:p>
            <a:r>
              <a:rPr lang="fr-FR" dirty="0"/>
              <a:t>Int (1, 2, 3 …)</a:t>
            </a:r>
          </a:p>
          <a:p>
            <a:r>
              <a:rPr lang="fr-FR" dirty="0" err="1"/>
              <a:t>Float</a:t>
            </a:r>
            <a:r>
              <a:rPr lang="fr-FR" dirty="0"/>
              <a:t> (1.2, 3.14 …)</a:t>
            </a:r>
          </a:p>
          <a:p>
            <a:r>
              <a:rPr lang="fr-FR" dirty="0" err="1"/>
              <a:t>Complex</a:t>
            </a:r>
            <a:r>
              <a:rPr lang="fr-FR" dirty="0"/>
              <a:t> (1+2i, 2+2i …)</a:t>
            </a:r>
          </a:p>
          <a:p>
            <a:r>
              <a:rPr lang="fr-FR" dirty="0" err="1"/>
              <a:t>Bool</a:t>
            </a:r>
            <a:r>
              <a:rPr lang="fr-FR" dirty="0"/>
              <a:t> (</a:t>
            </a:r>
            <a:r>
              <a:rPr lang="fr-FR" dirty="0" err="1"/>
              <a:t>True</a:t>
            </a:r>
            <a:r>
              <a:rPr lang="fr-FR" dirty="0"/>
              <a:t> or False)</a:t>
            </a:r>
          </a:p>
          <a:p>
            <a:endParaRPr lang="fr-FR" dirty="0"/>
          </a:p>
          <a:p>
            <a:r>
              <a:rPr lang="fr-FR" dirty="0"/>
              <a:t>Chaine de caractères ('10’, "10")</a:t>
            </a:r>
          </a:p>
          <a:p>
            <a:r>
              <a:rPr lang="fr-FR" dirty="0"/>
              <a:t>List : </a:t>
            </a:r>
            <a:r>
              <a:rPr lang="fr-FR" dirty="0" err="1"/>
              <a:t>ie</a:t>
            </a:r>
            <a:r>
              <a:rPr lang="fr-FR" dirty="0"/>
              <a:t> [1,2,3,4]</a:t>
            </a:r>
          </a:p>
          <a:p>
            <a:r>
              <a:rPr lang="fr-FR" dirty="0"/>
              <a:t>Tuple : </a:t>
            </a:r>
            <a:r>
              <a:rPr lang="fr-FR" dirty="0" err="1"/>
              <a:t>ie</a:t>
            </a:r>
            <a:r>
              <a:rPr lang="fr-FR" dirty="0"/>
              <a:t> (2,2)</a:t>
            </a:r>
          </a:p>
          <a:p>
            <a:r>
              <a:rPr lang="fr-FR" dirty="0" err="1"/>
              <a:t>Dictionary</a:t>
            </a:r>
            <a:r>
              <a:rPr lang="fr-FR" dirty="0"/>
              <a:t> : {‘nom’ : ‘BOLNET’, ‘</a:t>
            </a:r>
            <a:r>
              <a:rPr lang="fr-FR" dirty="0" err="1"/>
              <a:t>prenom</a:t>
            </a:r>
            <a:r>
              <a:rPr lang="fr-FR" dirty="0"/>
              <a:t>’ : ‘Mickael’}</a:t>
            </a:r>
          </a:p>
        </p:txBody>
      </p:sp>
    </p:spTree>
    <p:extLst>
      <p:ext uri="{BB962C8B-B14F-4D97-AF65-F5344CB8AC3E}">
        <p14:creationId xmlns:p14="http://schemas.microsoft.com/office/powerpoint/2010/main" val="219205845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TDD : Test Driven </a:t>
            </a:r>
            <a:r>
              <a:rPr lang="fr-FR" dirty="0" err="1"/>
              <a:t>Developement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Commencer par faire les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d’usage</a:t>
            </a:r>
            <a:r>
              <a:rPr lang="en-US" dirty="0"/>
              <a:t> (</a:t>
            </a:r>
            <a:r>
              <a:rPr lang="en-US" dirty="0" err="1"/>
              <a:t>cf</a:t>
            </a:r>
            <a:r>
              <a:rPr lang="en-US" dirty="0"/>
              <a:t> UML)</a:t>
            </a:r>
          </a:p>
          <a:p>
            <a:r>
              <a:rPr lang="en-US" dirty="0"/>
              <a:t>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déduit</a:t>
            </a:r>
            <a:r>
              <a:rPr lang="en-US" dirty="0"/>
              <a:t> les </a:t>
            </a:r>
            <a:r>
              <a:rPr lang="en-US" dirty="0" err="1"/>
              <a:t>cas</a:t>
            </a:r>
            <a:r>
              <a:rPr lang="en-US" dirty="0"/>
              <a:t> de test</a:t>
            </a:r>
          </a:p>
          <a:p>
            <a:r>
              <a:rPr lang="en-US" dirty="0" err="1"/>
              <a:t>Développer</a:t>
            </a:r>
            <a:r>
              <a:rPr lang="en-US" dirty="0"/>
              <a:t> les test</a:t>
            </a:r>
          </a:p>
          <a:p>
            <a:r>
              <a:rPr lang="en-US" dirty="0" err="1"/>
              <a:t>Développer</a:t>
            </a:r>
            <a:r>
              <a:rPr lang="en-US" dirty="0"/>
              <a:t> la </a:t>
            </a:r>
            <a:r>
              <a:rPr lang="en-US" dirty="0" err="1"/>
              <a:t>fonctionnalité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Oblige à </a:t>
            </a:r>
            <a:r>
              <a:rPr lang="en-US" dirty="0" err="1"/>
              <a:t>prévenir</a:t>
            </a:r>
            <a:r>
              <a:rPr lang="en-US" dirty="0"/>
              <a:t> les bugs </a:t>
            </a:r>
            <a:r>
              <a:rPr lang="en-US" dirty="0" err="1"/>
              <a:t>liés</a:t>
            </a:r>
            <a:r>
              <a:rPr lang="en-US" dirty="0"/>
              <a:t> aux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particuliers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 :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voiture</a:t>
            </a:r>
            <a:r>
              <a:rPr lang="en-US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1680713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Python /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2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CTypes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Appeler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python des “shared libraries” </a:t>
            </a:r>
          </a:p>
          <a:p>
            <a:r>
              <a:rPr lang="en-US" dirty="0" err="1"/>
              <a:t>Récupérer</a:t>
            </a:r>
            <a:r>
              <a:rPr lang="en-US" dirty="0"/>
              <a:t> les types C </a:t>
            </a:r>
            <a:r>
              <a:rPr lang="en-US" dirty="0" err="1"/>
              <a:t>en</a:t>
            </a:r>
            <a:r>
              <a:rPr lang="en-US" dirty="0"/>
              <a:t> python</a:t>
            </a:r>
          </a:p>
          <a:p>
            <a:r>
              <a:rPr lang="en-US" dirty="0" err="1"/>
              <a:t>c_bool</a:t>
            </a:r>
            <a:r>
              <a:rPr lang="en-US" dirty="0"/>
              <a:t> , </a:t>
            </a:r>
            <a:r>
              <a:rPr lang="en-US" dirty="0" err="1"/>
              <a:t>c_char</a:t>
            </a:r>
            <a:r>
              <a:rPr lang="en-US" dirty="0"/>
              <a:t>, </a:t>
            </a:r>
            <a:r>
              <a:rPr lang="en-US" dirty="0" err="1"/>
              <a:t>c_int</a:t>
            </a:r>
            <a:r>
              <a:rPr lang="en-US" dirty="0"/>
              <a:t>, </a:t>
            </a:r>
            <a:r>
              <a:rPr lang="en-US" dirty="0" err="1"/>
              <a:t>c_float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914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Chargement du C en python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ctypes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windll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kernel32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libc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CDLL(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"libc.so.6"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libc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"Hello, %s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\n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"World!"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c_int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3490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Chargement du Python en C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427"/>
            <a:ext cx="10515600" cy="103211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coucou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(arg):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upper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!!!'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00BA84-C68E-4648-A1D9-68D5DE09E001}"/>
              </a:ext>
            </a:extLst>
          </p:cNvPr>
          <p:cNvSpPr txBox="1"/>
          <p:nvPr/>
        </p:nvSpPr>
        <p:spPr>
          <a:xfrm>
            <a:off x="833651" y="1840763"/>
            <a:ext cx="103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gcc</a:t>
            </a:r>
            <a:r>
              <a:rPr lang="fr-FR" dirty="0"/>
              <a:t> -I/</a:t>
            </a:r>
            <a:r>
              <a:rPr lang="fr-FR" dirty="0" err="1"/>
              <a:t>usr</a:t>
            </a:r>
            <a:r>
              <a:rPr lang="fr-FR" dirty="0"/>
              <a:t>/</a:t>
            </a:r>
            <a:r>
              <a:rPr lang="fr-FR" dirty="0" err="1"/>
              <a:t>include</a:t>
            </a:r>
            <a:r>
              <a:rPr lang="fr-FR" dirty="0"/>
              <a:t>/python2.7 </a:t>
            </a:r>
            <a:r>
              <a:rPr lang="fr-FR" dirty="0" err="1"/>
              <a:t>prog.c</a:t>
            </a:r>
            <a:r>
              <a:rPr lang="fr-FR" dirty="0"/>
              <a:t> -lpython2.7 -o prog -Wall  &amp;&amp; ./prog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EB416CB-737D-4F51-8C40-92201F9741C3}"/>
              </a:ext>
            </a:extLst>
          </p:cNvPr>
          <p:cNvSpPr txBox="1">
            <a:spLocks/>
          </p:cNvSpPr>
          <p:nvPr/>
        </p:nvSpPr>
        <p:spPr>
          <a:xfrm>
            <a:off x="833651" y="3807725"/>
            <a:ext cx="10515600" cy="2685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include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 &lt;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Python.h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&gt;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() 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retour,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module,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fonction,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arguments;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char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Py_Initialize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();   </a:t>
            </a:r>
          </a:p>
        </p:txBody>
      </p:sp>
    </p:spTree>
    <p:extLst>
      <p:ext uri="{BB962C8B-B14F-4D97-AF65-F5344CB8AC3E}">
        <p14:creationId xmlns:p14="http://schemas.microsoft.com/office/powerpoint/2010/main" val="10348680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Chargement du C en python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PySys_SetPath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"."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module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PyImport_ImportModule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"test.py"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fonction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PyObject_GetAttrString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(module,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"coucou"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arguments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Py_BuildValue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"(s)"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"Hello guys"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// Appeler la fonction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retour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PyEval_CallObject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(fonction, arguments);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// Conversion du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PyObject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 obtenu en string 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PyArg_Parse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(retour,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&amp;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result);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"Retour: %s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\n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result);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Py_Finalize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();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91920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Pyrex ou </a:t>
            </a:r>
            <a:r>
              <a:rPr lang="fr-FR" dirty="0" err="1"/>
              <a:t>Cython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427"/>
            <a:ext cx="10515600" cy="103211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say_hello_to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(name):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"Hello %s!"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00BA84-C68E-4648-A1D9-68D5DE09E001}"/>
              </a:ext>
            </a:extLst>
          </p:cNvPr>
          <p:cNvSpPr txBox="1"/>
          <p:nvPr/>
        </p:nvSpPr>
        <p:spPr>
          <a:xfrm>
            <a:off x="833651" y="1787857"/>
            <a:ext cx="38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setup.py </a:t>
            </a:r>
            <a:r>
              <a:rPr lang="en-US" dirty="0" err="1"/>
              <a:t>build_ext</a:t>
            </a:r>
            <a:r>
              <a:rPr lang="en-US" dirty="0"/>
              <a:t> --</a:t>
            </a:r>
            <a:r>
              <a:rPr lang="en-US" dirty="0" err="1"/>
              <a:t>inplace</a:t>
            </a: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EB416CB-737D-4F51-8C40-92201F9741C3}"/>
              </a:ext>
            </a:extLst>
          </p:cNvPr>
          <p:cNvSpPr txBox="1">
            <a:spLocks/>
          </p:cNvSpPr>
          <p:nvPr/>
        </p:nvSpPr>
        <p:spPr>
          <a:xfrm>
            <a:off x="833651" y="3807725"/>
            <a:ext cx="10515600" cy="2685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distutils.core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setup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Cython.Build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cythonize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setup(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'Hello world app'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ext_modules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cythonize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hello.pyx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9DDBE7-03BF-4DCB-A057-A73058061642}"/>
              </a:ext>
            </a:extLst>
          </p:cNvPr>
          <p:cNvSpPr txBox="1"/>
          <p:nvPr/>
        </p:nvSpPr>
        <p:spPr>
          <a:xfrm>
            <a:off x="6091451" y="1743594"/>
            <a:ext cx="38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cythonize</a:t>
            </a:r>
            <a:r>
              <a:rPr lang="en-US" dirty="0"/>
              <a:t> -a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module.pyx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5466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Encapsulation: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1"/>
                </a:solidFill>
              </a:rPr>
              <a:t>class</a:t>
            </a:r>
            <a:r>
              <a:rPr lang="fr-FR" sz="2000" dirty="0"/>
              <a:t> </a:t>
            </a:r>
            <a:r>
              <a:rPr lang="fr-FR" sz="2000" dirty="0" err="1"/>
              <a:t>MaClasse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__init__(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</a:t>
            </a:r>
            <a:r>
              <a:rPr lang="fr-FR" sz="2000" dirty="0" err="1"/>
              <a:t>mon_attribut</a:t>
            </a:r>
            <a:r>
              <a:rPr lang="fr-FR" sz="2000" dirty="0"/>
              <a:t>):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</a:t>
            </a:r>
            <a:r>
              <a:rPr lang="fr-FR" sz="2000" dirty="0" err="1"/>
              <a:t>mon_attribut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#self._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ma_methode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#pas besoin d’avoir attribut en paramètre. IL EST DÉJÀ DANS self !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+= 1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get_attribut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#retourne la valeur de l’attribut mais ne permet pas de le modifier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rgbClr val="FF0000"/>
                </a:solidFill>
              </a:rPr>
              <a:t>return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set_attribut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value):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#change le contenu de mon attribut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27706744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0B453-D41D-4FAC-B502-D6B860F82B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Bokeh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BF033-0C63-431B-959F-4219AD22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8913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95648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5A9BD-EAC3-4AAE-BDD3-D2A2946848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D5C387D-660A-4DC7-8BD9-AB6D6A53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03058"/>
              </p:ext>
            </p:extLst>
          </p:nvPr>
        </p:nvGraphicFramePr>
        <p:xfrm>
          <a:off x="1405718" y="1690688"/>
          <a:ext cx="9471548" cy="4573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5774">
                  <a:extLst>
                    <a:ext uri="{9D8B030D-6E8A-4147-A177-3AD203B41FA5}">
                      <a16:colId xmlns:a16="http://schemas.microsoft.com/office/drawing/2014/main" val="3333796880"/>
                    </a:ext>
                  </a:extLst>
                </a:gridCol>
                <a:gridCol w="4735774">
                  <a:extLst>
                    <a:ext uri="{9D8B030D-6E8A-4147-A177-3AD203B41FA5}">
                      <a16:colId xmlns:a16="http://schemas.microsoft.com/office/drawing/2014/main" val="2141383189"/>
                    </a:ext>
                  </a:extLst>
                </a:gridCol>
              </a:tblGrid>
              <a:tr h="508181">
                <a:tc>
                  <a:txBody>
                    <a:bodyPr/>
                    <a:lstStyle/>
                    <a:p>
                      <a:pPr marL="120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+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Addition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528996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-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Soustraction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271639713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270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Multiplication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849344868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510061047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 entière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173489582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%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Reste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9839068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Opposé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30817195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08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+x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09498142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Puissance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0819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32923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accent5"/>
                </a:solidFill>
              </a:rPr>
              <a:t>Series</a:t>
            </a:r>
            <a:r>
              <a:rPr lang="fr-FR" dirty="0"/>
              <a:t> et </a:t>
            </a:r>
            <a:r>
              <a:rPr lang="fr-FR" dirty="0" err="1">
                <a:solidFill>
                  <a:schemeClr val="accent5"/>
                </a:solidFill>
              </a:rPr>
              <a:t>DataFrame</a:t>
            </a:r>
            <a:endParaRPr lang="fr-FR" dirty="0">
              <a:solidFill>
                <a:schemeClr val="accent5"/>
              </a:solidFill>
            </a:endParaRPr>
          </a:p>
          <a:p>
            <a:pPr lvl="1"/>
            <a:r>
              <a:rPr lang="fr-FR" dirty="0" err="1"/>
              <a:t>Series</a:t>
            </a:r>
            <a:r>
              <a:rPr lang="fr-FR" dirty="0"/>
              <a:t> : représentation d’une série temporelle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: table d’une base de données</a:t>
            </a:r>
          </a:p>
          <a:p>
            <a:r>
              <a:rPr lang="fr-FR" dirty="0"/>
              <a:t>Manipulation</a:t>
            </a:r>
          </a:p>
          <a:p>
            <a:pPr lvl="1"/>
            <a:r>
              <a:rPr lang="fr-FR" dirty="0"/>
              <a:t>Gestion des </a:t>
            </a:r>
            <a:r>
              <a:rPr lang="fr-FR" dirty="0" err="1"/>
              <a:t>outliers</a:t>
            </a:r>
            <a:endParaRPr lang="fr-FR" dirty="0"/>
          </a:p>
          <a:p>
            <a:pPr lvl="1"/>
            <a:r>
              <a:rPr lang="fr-FR" dirty="0" err="1"/>
              <a:t>Slicing</a:t>
            </a:r>
            <a:r>
              <a:rPr lang="fr-FR" dirty="0"/>
              <a:t>, </a:t>
            </a:r>
            <a:r>
              <a:rPr lang="fr-FR" dirty="0" err="1"/>
              <a:t>Indexing</a:t>
            </a:r>
            <a:r>
              <a:rPr lang="fr-FR" dirty="0"/>
              <a:t>, </a:t>
            </a:r>
            <a:r>
              <a:rPr lang="fr-FR" dirty="0" err="1"/>
              <a:t>Reshaping</a:t>
            </a:r>
            <a:endParaRPr lang="fr-FR" dirty="0"/>
          </a:p>
          <a:p>
            <a:pPr lvl="1"/>
            <a:r>
              <a:rPr lang="fr-FR" dirty="0"/>
              <a:t>Group by, </a:t>
            </a:r>
            <a:r>
              <a:rPr lang="fr-FR" dirty="0" err="1"/>
              <a:t>merging</a:t>
            </a:r>
            <a:r>
              <a:rPr lang="fr-FR" dirty="0"/>
              <a:t>, </a:t>
            </a:r>
            <a:r>
              <a:rPr lang="fr-FR" dirty="0" err="1"/>
              <a:t>joining</a:t>
            </a:r>
            <a:endParaRPr lang="fr-FR" dirty="0"/>
          </a:p>
          <a:p>
            <a:r>
              <a:rPr lang="fr-FR" dirty="0"/>
              <a:t>Statistiques pour les séries temporelles</a:t>
            </a:r>
          </a:p>
          <a:p>
            <a:r>
              <a:rPr lang="fr-FR" dirty="0"/>
              <a:t>Optimisé par du C ou du </a:t>
            </a:r>
            <a:r>
              <a:rPr lang="fr-FR" dirty="0" err="1"/>
              <a:t>Cython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435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pandas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as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rgbClr val="F8F8F2"/>
                </a:solidFill>
                <a:latin typeface="Menlo"/>
              </a:rPr>
              <a:t>data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{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: [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"Nevada"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"Nevada"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"year"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2001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2001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"pop"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1.5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1.7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3.6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2.4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2.9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]}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81625972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DataFrame</a:t>
            </a:r>
            <a:r>
              <a:rPr lang="fr-FR" dirty="0"/>
              <a:t> : </a:t>
            </a:r>
            <a:r>
              <a:rPr lang="fr-FR" dirty="0" err="1"/>
              <a:t>fancy</a:t>
            </a:r>
            <a:r>
              <a:rPr lang="fr-FR" dirty="0"/>
              <a:t> </a:t>
            </a:r>
            <a:r>
              <a:rPr lang="fr-FR" dirty="0" err="1"/>
              <a:t>indexing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ordre des colonnes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(data, columns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"year"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"pop"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index des lignes et valeurs manquantes (NaN)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frame2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(data, columns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"year"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"pop"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debt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index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"one"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"two"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"three"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"four"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"five"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liste des colonnes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columns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1486135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DataFrame</a:t>
            </a:r>
            <a:r>
              <a:rPr lang="fr-FR" dirty="0"/>
              <a:t> : manipulation des colonnes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valeurs d’€™une colonnes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year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"imputation"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debt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16.5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créer une variable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frame2[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"eastern"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frame2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state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"Ohio"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supprimer une variable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frame2[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u"eastern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9817961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 / Export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Fichiers</a:t>
            </a:r>
            <a:r>
              <a:rPr lang="fr-FR" dirty="0">
                <a:solidFill>
                  <a:schemeClr val="accent5"/>
                </a:solidFill>
              </a:rPr>
              <a:t> 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Xml, CSV, hdf5</a:t>
            </a:r>
          </a:p>
          <a:p>
            <a:r>
              <a:rPr lang="fr-FR" dirty="0"/>
              <a:t>Base de données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NoSQL : MongoDB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: API</a:t>
            </a:r>
          </a:p>
        </p:txBody>
      </p:sp>
    </p:spTree>
    <p:extLst>
      <p:ext uri="{BB962C8B-B14F-4D97-AF65-F5344CB8AC3E}">
        <p14:creationId xmlns:p14="http://schemas.microsoft.com/office/powerpoint/2010/main" val="25721671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 CSV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importation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pandas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as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read_csv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"fichier.csv"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ou encore de façon équivalente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read_table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"fichier.csv"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sep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","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header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index_col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ID_Device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skiprow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usecols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converters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encoding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thousands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skip_blank_lines</a:t>
            </a:r>
            <a:endParaRPr lang="fr-FR" dirty="0">
              <a:solidFill>
                <a:srgbClr val="75715E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converters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={'date':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pd.to_datetime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}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7544308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Mapping/Apply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data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"food"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bacon"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"pulled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pork"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"bacon"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"Pastrami"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"corned beef"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"Bacon"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"pastrami"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"honey ham"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"nova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lox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"ounces"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7.5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8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]})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meat_to_animal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"bacon"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pig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pulled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pork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pig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"pastrami"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cow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corned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beef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cow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honey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ham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pig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"nova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lox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salmon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}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data[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"animal"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data[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food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str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lower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map(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meat_to_animal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16233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Mapping/Apply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la table de données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random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randn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columns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list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index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"Utah"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"Texas"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"Oregon"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une fonction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lambda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x: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min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apply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(f, axis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27524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Extraction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dfs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arange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reshape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sampler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random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permutation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sampler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dfs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dfs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take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(sampler)</a:t>
            </a:r>
          </a:p>
        </p:txBody>
      </p:sp>
    </p:spTree>
    <p:extLst>
      <p:ext uri="{BB962C8B-B14F-4D97-AF65-F5344CB8AC3E}">
        <p14:creationId xmlns:p14="http://schemas.microsoft.com/office/powerpoint/2010/main" val="79175571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Sort/ Rank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pd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DataFrame(np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arange(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8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reshape((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2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4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)),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index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three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"one"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columns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"d"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"a"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"b"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"c"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ascending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False)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(by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(by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pd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DataFrame({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"b"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: [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4.3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7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-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3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2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E6DB74"/>
                </a:solidFill>
                <a:latin typeface="Menlo"/>
              </a:rPr>
              <a:t>"a"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[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0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1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0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1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],</a:t>
            </a:r>
            <a:r>
              <a:rPr lang="pt-BR" dirty="0">
                <a:solidFill>
                  <a:srgbClr val="E6DB74"/>
                </a:solidFill>
                <a:latin typeface="Menlo"/>
              </a:rPr>
              <a:t>"c"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[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-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2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5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8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-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2.5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]})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558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A6589-CF1E-40EE-A516-BC6CD25ABA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binaires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9A105F3-3FB4-42D1-BA00-BB2FF79E4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55647"/>
              </p:ext>
            </p:extLst>
          </p:nvPr>
        </p:nvGraphicFramePr>
        <p:xfrm>
          <a:off x="1405718" y="1690688"/>
          <a:ext cx="9689912" cy="469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4956">
                  <a:extLst>
                    <a:ext uri="{9D8B030D-6E8A-4147-A177-3AD203B41FA5}">
                      <a16:colId xmlns:a16="http://schemas.microsoft.com/office/drawing/2014/main" val="3139756242"/>
                    </a:ext>
                  </a:extLst>
                </a:gridCol>
                <a:gridCol w="4844956">
                  <a:extLst>
                    <a:ext uri="{9D8B030D-6E8A-4147-A177-3AD203B41FA5}">
                      <a16:colId xmlns:a16="http://schemas.microsoft.com/office/drawing/2014/main" val="855228328"/>
                    </a:ext>
                  </a:extLst>
                </a:gridCol>
              </a:tblGrid>
              <a:tr h="782744"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|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4691358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^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exclusif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65737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&amp;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Et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03373609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&lt;&lt;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gauche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22903300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&gt;&gt;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droite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13032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~ x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Inversion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41915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3053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Jointure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df1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"a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],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"data1"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range(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7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)})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df2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"d"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"data2"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range(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)})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merge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(df1,df2,on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merge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(df1,df2,on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how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"outer"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7389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0ADB5-50BD-4462-BC58-EFD58C2B0A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sur les séquences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F1C738C-5E99-4744-A385-F38EC8D0A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865045"/>
              </p:ext>
            </p:extLst>
          </p:nvPr>
        </p:nvGraphicFramePr>
        <p:xfrm>
          <a:off x="3012487" y="2045314"/>
          <a:ext cx="5894070" cy="4247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380">
                  <a:extLst>
                    <a:ext uri="{9D8B030D-6E8A-4147-A177-3AD203B41FA5}">
                      <a16:colId xmlns:a16="http://schemas.microsoft.com/office/drawing/2014/main" val="2780516074"/>
                    </a:ext>
                  </a:extLst>
                </a:gridCol>
                <a:gridCol w="3107690">
                  <a:extLst>
                    <a:ext uri="{9D8B030D-6E8A-4147-A177-3AD203B41FA5}">
                      <a16:colId xmlns:a16="http://schemas.microsoft.com/office/drawing/2014/main" val="1805346673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L="8051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not in s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2159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False si s contient x, sinon True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56722308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559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s1 + s2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747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Concaténation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392216135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575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 * 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9271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Répétition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0475617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08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s[i]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3810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Élément à l’indice ou clef i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76343995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194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len</a:t>
                      </a:r>
                      <a:r>
                        <a:rPr lang="fr-FR" sz="1800" dirty="0">
                          <a:effectLst/>
                        </a:rPr>
                        <a:t>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60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Taille de la chaine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25221007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06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min(s)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143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petit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3987439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81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max(s) 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grand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11907821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s.index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Indice de la première occurence de x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425245581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s.count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52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Nombre total d’occurrences de 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96416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0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299FE-5C8A-402E-8FF0-AB7C601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F3EA-72A4-4ADA-BB49-CC406F8203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r>
              <a:rPr lang="fr-FR" dirty="0">
                <a:solidFill>
                  <a:schemeClr val="bg1"/>
                </a:solidFill>
              </a:rPr>
              <a:t>Accès à un caractère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"Bonjour"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r>
              <a:rPr lang="fr-FR" dirty="0">
                <a:solidFill>
                  <a:schemeClr val="bg1"/>
                </a:solidFill>
              </a:rPr>
              <a:t>Modification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False]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"D"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BA2121"/>
                </a:solidFill>
                <a:latin typeface=""/>
              </a:rPr>
              <a:t>ATTENTION: Les chaines de caractères et les tuples ne sont pas modifiables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5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r>
              <a:rPr lang="fr-FR" dirty="0"/>
              <a:t>Maîtriser la syntaxe du langage Python</a:t>
            </a:r>
          </a:p>
          <a:p>
            <a:r>
              <a:rPr lang="fr-FR" dirty="0"/>
              <a:t>Acquérir les notions essentielles de la programmation objet</a:t>
            </a:r>
          </a:p>
          <a:p>
            <a:r>
              <a:rPr lang="fr-FR" dirty="0"/>
              <a:t>Connaître et mettre en œuvre les différents modules Python</a:t>
            </a:r>
          </a:p>
          <a:p>
            <a:r>
              <a:rPr lang="fr-FR" dirty="0"/>
              <a:t>Concevoir des interfaces graphiques</a:t>
            </a:r>
          </a:p>
          <a:p>
            <a:r>
              <a:rPr lang="fr-FR" dirty="0"/>
              <a:t>Mettre en œuvre les outils de test et d'évaluation de la qualité d'un programme Python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Prérequis </a:t>
            </a:r>
            <a:r>
              <a:rPr lang="fr-FR" dirty="0"/>
              <a:t>: connaissance de base en programmation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1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299FE-5C8A-402E-8FF0-AB7C601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F3EA-72A4-4ADA-BB49-CC406F8203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Slicing</a:t>
            </a:r>
            <a:endParaRPr lang="fr-FR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False]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[::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98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5BEAD-4B0F-4DEF-A2B9-E3ABFB8752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Interractions</a:t>
            </a:r>
            <a:r>
              <a:rPr lang="fr-FR" dirty="0"/>
              <a:t> et affichage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CF9AB-A333-41E0-A0BF-7B50B917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'Quel est votre nom ?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age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"quel est votre âge ?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"Ma variable : %type"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var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"Mes variables : %type, %type"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(var1, var2)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Resultat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: %(val)type %(unit)type"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:var1,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'unit'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:var2}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cs typeface="Courier New" panose="02070309020205020404" pitchFamily="49" charset="0"/>
              </a:rPr>
              <a:t>type est d : entier - f : flottant - s : chaîne de caractère - c : caractère - o : octal - x : hexadécimal - c : caractère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Précision pour les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Resultat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 %.2f"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3.141592653589793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1125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Avec format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Syntaxe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(*args)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{}, {}".format(var1,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{1} {0}".format(var1,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{value} {unit}".format(unit=var1, value=var2)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{:5.2f}".format(var)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{value:5.2f} {unit}".format(unit=var1, value=var2)</a:t>
            </a:r>
          </a:p>
        </p:txBody>
      </p:sp>
    </p:spTree>
    <p:extLst>
      <p:ext uri="{BB962C8B-B14F-4D97-AF65-F5344CB8AC3E}">
        <p14:creationId xmlns:p14="http://schemas.microsoft.com/office/powerpoint/2010/main" val="146111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re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re.match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"GR(.)?S"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"GRIS"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re.findall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"([0-9]+)"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"Bonjour 111 Aurevoir 222"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re.sub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"([0-9]+)"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"Bonjour 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"Bonjour 111 Aurevoir 222"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endParaRPr lang="fr-FR" dirty="0">
              <a:solidFill>
                <a:schemeClr val="accent5">
                  <a:lumMod val="75000"/>
                </a:schemeClr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3503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 : symboles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.     Le point correspond à n'importe quel caractère.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^     Indique un commencement de segment mais signifie aussi "contraire de"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$     Fin de segment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[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xy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]  Une liste de segment 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possibble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. Exemple [abc] équivaut à : a, b ou c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x|y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 Indique un choix multiple type (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ps|ump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 équivaut à "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ps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" OU "UMP"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\d    le segment est composé uniquement de chiffre, ce qui équivaut à [0-9].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\D    le segment n'est pas composé de chiffre, ce qui équivaut à [^0-9].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\s    Un espace, ce qui équivaut à [ \t\n\r\f\v].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\S    Pas d'espace, ce qui équivaut à [^ \t\n\r\f\v].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\w    Présence alphanumérique, ce qui équivaut à [a-zA-Z0-9_].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\W    Pas de présence alphanumérique [^a-zA-Z0-9_].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     Est un caractère d'échappement</a:t>
            </a:r>
          </a:p>
        </p:txBody>
      </p:sp>
    </p:spTree>
    <p:extLst>
      <p:ext uri="{BB962C8B-B14F-4D97-AF65-F5344CB8AC3E}">
        <p14:creationId xmlns:p14="http://schemas.microsoft.com/office/powerpoint/2010/main" val="173469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 : répétition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Z{3}     : la lettre Z (en majuscule) se répète 3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(AZ){1,6}  : le segment AZ se répète de 1 à 6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(ARZ){,7} : le segment ARZ ne soit pas présent du tout ou présent jusqu'à 7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(TO){1,}   : le segment TO soit présent au mois une fois.</a:t>
            </a:r>
          </a:p>
          <a:p>
            <a:pPr marL="0" indent="0">
              <a:buNone/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? : 0 ou 1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+ : Au moins une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* : 0, 1 ou autant de fois qu’on le trouve</a:t>
            </a:r>
          </a:p>
        </p:txBody>
      </p:sp>
    </p:spTree>
    <p:extLst>
      <p:ext uri="{BB962C8B-B14F-4D97-AF65-F5344CB8AC3E}">
        <p14:creationId xmlns:p14="http://schemas.microsoft.com/office/powerpoint/2010/main" val="291189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Echapement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Z{3}     : la lettre Z (en majuscule) se répète 3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(AZ){1,6}  : le segment AZ se répète de 1 à 6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(ARZ){,7} : le segment ARZ ne soit pas présent du tout ou présent jusqu'à 7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(TO){1,}   : le segment TO soit présent au mois une fois.</a:t>
            </a:r>
          </a:p>
          <a:p>
            <a:pPr marL="0" indent="0">
              <a:buNone/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? : 0 ou 1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+ : Au moins une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* : 0, 1 ou autant de fois qu’on le trouve</a:t>
            </a:r>
          </a:p>
        </p:txBody>
      </p:sp>
    </p:spTree>
    <p:extLst>
      <p:ext uri="{BB962C8B-B14F-4D97-AF65-F5344CB8AC3E}">
        <p14:creationId xmlns:p14="http://schemas.microsoft.com/office/powerpoint/2010/main" val="5494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 : compilation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regex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=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re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.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compile(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r"GR(.)?S"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regex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match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"GRIS"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Augmente les performances!</a:t>
            </a:r>
          </a:p>
        </p:txBody>
      </p:sp>
    </p:spTree>
    <p:extLst>
      <p:ext uri="{BB962C8B-B14F-4D97-AF65-F5344CB8AC3E}">
        <p14:creationId xmlns:p14="http://schemas.microsoft.com/office/powerpoint/2010/main" val="263438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E2CCA-CDF3-44F8-8D7C-4E0C3ECB7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conditions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E8766-D374-435D-8053-D71A764F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0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AE105-3066-4D38-9E50-947A733EDE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Structure </a:t>
            </a:r>
            <a:r>
              <a:rPr lang="fr-FR" dirty="0" err="1"/>
              <a:t>conditionelle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43A3-6761-4C2C-895A-2A07723336D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'Mickael'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'Mickael'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Mickael'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elif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'Laetitia'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Laetitia'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else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'Vous n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\'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avez pas le droit de rentrer'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D5DC1E-5809-4D56-9344-8FDEDB614EB9}"/>
              </a:ext>
            </a:extLst>
          </p:cNvPr>
          <p:cNvSpPr txBox="1"/>
          <p:nvPr/>
        </p:nvSpPr>
        <p:spPr>
          <a:xfrm rot="1540956" flipH="1">
            <a:off x="5952675" y="3590085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Attention à l’indentation des BLOCS !</a:t>
            </a:r>
          </a:p>
        </p:txBody>
      </p:sp>
    </p:spTree>
    <p:extLst>
      <p:ext uri="{BB962C8B-B14F-4D97-AF65-F5344CB8AC3E}">
        <p14:creationId xmlns:p14="http://schemas.microsoft.com/office/powerpoint/2010/main" val="386631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Jour : Syntaxe et élément de base en Python</a:t>
            </a:r>
          </a:p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Jour : Programmation Orientée Objet (POO)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Jour : POO suite + IHM</a:t>
            </a:r>
          </a:p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Jour : Un peu de Web ( Base de donnée / </a:t>
            </a:r>
            <a:r>
              <a:rPr lang="fr-FR" dirty="0" err="1"/>
              <a:t>Flask</a:t>
            </a:r>
            <a:r>
              <a:rPr lang="fr-FR" dirty="0"/>
              <a:t>)</a:t>
            </a:r>
          </a:p>
          <a:p>
            <a:r>
              <a:rPr lang="fr-FR" dirty="0"/>
              <a:t>5</a:t>
            </a:r>
            <a:r>
              <a:rPr lang="fr-FR" baseline="30000" dirty="0"/>
              <a:t>e</a:t>
            </a:r>
            <a:r>
              <a:rPr lang="fr-FR" dirty="0"/>
              <a:t> Jour : Qualité - Interface Python/C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07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D55E5-3096-42FF-B199-09C113B493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de comparaison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2986513-CFBB-4C03-9F7E-5D7FFEE5E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71432"/>
              </p:ext>
            </p:extLst>
          </p:nvPr>
        </p:nvGraphicFramePr>
        <p:xfrm>
          <a:off x="2320120" y="2129052"/>
          <a:ext cx="7202848" cy="38210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1424">
                  <a:extLst>
                    <a:ext uri="{9D8B030D-6E8A-4147-A177-3AD203B41FA5}">
                      <a16:colId xmlns:a16="http://schemas.microsoft.com/office/drawing/2014/main" val="4233504408"/>
                    </a:ext>
                  </a:extLst>
                </a:gridCol>
                <a:gridCol w="3601424">
                  <a:extLst>
                    <a:ext uri="{9D8B030D-6E8A-4147-A177-3AD203B41FA5}">
                      <a16:colId xmlns:a16="http://schemas.microsoft.com/office/drawing/2014/main" val="1142039194"/>
                    </a:ext>
                  </a:extLst>
                </a:gridCol>
              </a:tblGrid>
              <a:tr h="54176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&lt; 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inférieur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89443164"/>
                  </a:ext>
                </a:extLst>
              </a:tr>
              <a:tr h="111222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supérieur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00779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&lt;=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Inférieur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4745426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Supérieur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233069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==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5318648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!=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Différent de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441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3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62ED6-0678-4877-A56D-2D82A2E0F9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Logique booléenne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FC227-B88D-4BB8-8518-68B3471910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r>
              <a:rPr lang="fr-FR" dirty="0">
                <a:solidFill>
                  <a:schemeClr val="bg1"/>
                </a:solidFill>
              </a:rPr>
              <a:t>OR</a:t>
            </a:r>
          </a:p>
          <a:p>
            <a:r>
              <a:rPr lang="fr-FR" dirty="0">
                <a:solidFill>
                  <a:schemeClr val="bg1"/>
                </a:solidFill>
              </a:rPr>
              <a:t>NOT</a:t>
            </a:r>
          </a:p>
          <a:p>
            <a:r>
              <a:rPr lang="fr-FR" dirty="0">
                <a:solidFill>
                  <a:schemeClr val="bg1"/>
                </a:solidFill>
              </a:rPr>
              <a:t>AND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BONUS : opérateur ternaire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/>
              </a:rPr>
              <a:t>gender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 err="1">
                <a:solidFill>
                  <a:srgbClr val="E6DB74"/>
                </a:solidFill>
                <a:latin typeface="Menlo"/>
              </a:rPr>
              <a:t>masculin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name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'Mickael'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/>
              </a:rPr>
              <a:t>else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 err="1">
                <a:solidFill>
                  <a:srgbClr val="E6DB74"/>
                </a:solidFill>
                <a:latin typeface="Menlo"/>
              </a:rPr>
              <a:t>feminin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endParaRPr lang="en-US" sz="20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1806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D548E-CBFB-4384-AD45-53E9AA37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BDD25-E4EE-42D5-86CF-B222C8B7F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1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A9A7E-D1FA-4C6F-9A94-0DD5FB4007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</a:t>
            </a:r>
            <a:r>
              <a:rPr lang="fr-FR" dirty="0" err="1"/>
              <a:t>while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DD8A-A043-4DC7-9581-3562752420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nb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7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n-NO" dirty="0">
                <a:solidFill>
                  <a:srgbClr val="66D9EF"/>
                </a:solidFill>
                <a:latin typeface="Menlo"/>
              </a:rPr>
              <a:t>print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(i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+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1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"*"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nb, 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"="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(i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+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1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*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nb)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4304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C780-BB1C-4D38-B44C-E376FF2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(for)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AD99-BEF7-481D-AC40-D6B09FA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53639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C780-BB1C-4D38-B44C-E376FF2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AD99-BEF7-481D-AC40-D6B09FA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circ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[i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for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range(20)]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F8F8F2"/>
                </a:solidFill>
                <a:latin typeface="Menlo"/>
              </a:rPr>
              <a:t>x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[math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.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cos(i) </a:t>
            </a:r>
            <a:r>
              <a:rPr lang="it-IT" dirty="0">
                <a:solidFill>
                  <a:srgbClr val="66D9EF"/>
                </a:solidFill>
                <a:latin typeface="Menlo"/>
              </a:rPr>
              <a:t>for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i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in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circ]</a:t>
            </a:r>
          </a:p>
          <a:p>
            <a:pPr marL="914400" lvl="2" indent="0">
              <a:buNone/>
            </a:pPr>
            <a:endParaRPr lang="fr-FR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62750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25B38-D379-4687-99CE-7361E16F3E6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Break and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DAC405-B0EF-443D-9624-F009B352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2">
              <a:lumMod val="50000"/>
            </a:schemeClr>
          </a:solidFill>
        </p:spPr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"Tapez 'Q' pour quitter :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"Q"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"Fin de la boucle"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break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elif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"Vous avez tapé 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continue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113790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FDB3D-6AE5-4214-8DD3-C7E5B9B9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F37BA7-2436-4459-8B2A-E27C481FF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64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0AB6F-7FFD-49A7-BECB-3F1D4AEE81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 (définition)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A307EC-FFA1-4306-8C8C-CF64C7D18222}"/>
              </a:ext>
            </a:extLst>
          </p:cNvPr>
          <p:cNvSpPr txBox="1">
            <a:spLocks/>
          </p:cNvSpPr>
          <p:nvPr/>
        </p:nvSpPr>
        <p:spPr>
          <a:xfrm>
            <a:off x="838200" y="1950730"/>
            <a:ext cx="10515600" cy="43513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Monsieur!'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name3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name2)</a:t>
            </a:r>
          </a:p>
        </p:txBody>
      </p:sp>
    </p:spTree>
    <p:extLst>
      <p:ext uri="{BB962C8B-B14F-4D97-AF65-F5344CB8AC3E}">
        <p14:creationId xmlns:p14="http://schemas.microsoft.com/office/powerpoint/2010/main" val="201179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0AB6F-7FFD-49A7-BECB-3F1D4AEE81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 (appel)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A307EC-FFA1-4306-8C8C-CF64C7D18222}"/>
              </a:ext>
            </a:extLst>
          </p:cNvPr>
          <p:cNvSpPr txBox="1">
            <a:spLocks/>
          </p:cNvSpPr>
          <p:nvPr/>
        </p:nvSpPr>
        <p:spPr>
          <a:xfrm>
            <a:off x="838200" y="1950730"/>
            <a:ext cx="10515600" cy="43513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enlo"/>
              </a:rPr>
              <a:t>#'Bonjour Monsieur!'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  #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bonjour toto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name3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name2)</a:t>
            </a:r>
          </a:p>
        </p:txBody>
      </p:sp>
    </p:spTree>
    <p:extLst>
      <p:ext uri="{BB962C8B-B14F-4D97-AF65-F5344CB8AC3E}">
        <p14:creationId xmlns:p14="http://schemas.microsoft.com/office/powerpoint/2010/main" val="247988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b="1" dirty="0"/>
              <a:t>HISTORIQUE</a:t>
            </a:r>
          </a:p>
          <a:p>
            <a:r>
              <a:rPr lang="fr-FR" dirty="0"/>
              <a:t>Créé en 1989 par Guido van </a:t>
            </a:r>
            <a:r>
              <a:rPr lang="fr-FR" dirty="0" err="1"/>
              <a:t>Rossum</a:t>
            </a:r>
            <a:endParaRPr lang="fr-FR" dirty="0"/>
          </a:p>
          <a:p>
            <a:r>
              <a:rPr lang="fr-FR" dirty="0"/>
              <a:t>1991 : première version publique (0.9.0)</a:t>
            </a:r>
          </a:p>
          <a:p>
            <a:r>
              <a:rPr lang="fr-FR" dirty="0"/>
              <a:t>2001 : Fondation Python</a:t>
            </a:r>
          </a:p>
          <a:p>
            <a:r>
              <a:rPr lang="fr-FR" dirty="0"/>
              <a:t>2008 : Python 3</a:t>
            </a:r>
          </a:p>
          <a:p>
            <a:r>
              <a:rPr lang="pt-BR" dirty="0"/>
              <a:t>2005 : Guido Van Rossum rejoint </a:t>
            </a:r>
            <a:r>
              <a:rPr lang="fr-FR" dirty="0"/>
              <a:t>Google</a:t>
            </a:r>
          </a:p>
          <a:p>
            <a:r>
              <a:rPr lang="pt-BR" dirty="0"/>
              <a:t>2012 : Guido Van Rossum rejoint </a:t>
            </a:r>
            <a:r>
              <a:rPr lang="fr-FR" dirty="0"/>
              <a:t>Dropbox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37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Portée des variables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01063"/>
            <a:ext cx="10210800" cy="3108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foo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test_local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foo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 new local foo 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test_global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global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foo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foo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 changes the value of the global foo </a:t>
            </a:r>
          </a:p>
          <a:p>
            <a:pPr marL="457200" lvl="1" indent="0">
              <a:buNone/>
            </a:pP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70337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Documentation des fonctions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6705"/>
            <a:ext cx="10210800" cy="49767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ajouter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(a, b):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       Ajoute deux nombres l'un à l'autre et retourne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       le résultat.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   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a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b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help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(ajouter) 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71472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994CC-EF6F-43C8-9970-C6F96EADB47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6349A-A9EA-4B49-ABE3-837FFEF2A2C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print_result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(var,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(var))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print_result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lambda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x: 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22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génératrices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4651" y="3435623"/>
            <a:ext cx="8852360" cy="3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sz="2000" dirty="0">
              <a:solidFill>
                <a:srgbClr val="66D9EF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A6E22E"/>
                </a:solidFill>
                <a:latin typeface="Menlo"/>
              </a:rPr>
              <a:t>countfrom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(x):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True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yield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x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    x </a:t>
            </a:r>
            <a:r>
              <a:rPr lang="fr-FR" sz="2000" dirty="0">
                <a:solidFill>
                  <a:srgbClr val="F92672"/>
                </a:solidFill>
                <a:latin typeface="Menlo"/>
              </a:rPr>
              <a:t>+=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>
                <a:solidFill>
                  <a:srgbClr val="AE81FF"/>
                </a:solidFill>
                <a:latin typeface="Menlo"/>
              </a:rPr>
              <a:t>1</a:t>
            </a: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n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F8F8F2"/>
                </a:solidFill>
                <a:latin typeface="Menlo"/>
              </a:rPr>
              <a:t>countfrom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n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n </a:t>
            </a:r>
            <a:r>
              <a:rPr lang="fr-FR" sz="20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>
                <a:solidFill>
                  <a:srgbClr val="AE81FF"/>
                </a:solidFill>
                <a:latin typeface="Menlo"/>
              </a:rPr>
              <a:t>20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sz="2000" dirty="0">
                <a:solidFill>
                  <a:srgbClr val="66D9EF"/>
                </a:solidFill>
                <a:latin typeface="Menlo"/>
              </a:rPr>
              <a:t>break</a:t>
            </a: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868504-E51F-42EC-9B3A-A98FE294F14D}"/>
              </a:ext>
            </a:extLst>
          </p:cNvPr>
          <p:cNvSpPr txBox="1"/>
          <p:nvPr/>
        </p:nvSpPr>
        <p:spPr>
          <a:xfrm>
            <a:off x="1214651" y="2143526"/>
            <a:ext cx="885236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Elles ne peuvent être parcourues qu'une seule fois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On ne peut accéder à un élément par un indice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721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Différence chaine de caractères vs variables : 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mon_nom</a:t>
            </a:r>
            <a:r>
              <a:rPr lang="fr-FR" dirty="0"/>
              <a:t>’ vs </a:t>
            </a:r>
            <a:r>
              <a:rPr lang="fr-FR" dirty="0" err="1"/>
              <a:t>mon_nom</a:t>
            </a:r>
            <a:r>
              <a:rPr lang="fr-FR" dirty="0"/>
              <a:t> vs ‘Bonjour </a:t>
            </a:r>
            <a:r>
              <a:rPr lang="fr-FR" dirty="0" err="1"/>
              <a:t>mon_nom</a:t>
            </a:r>
            <a:r>
              <a:rPr lang="fr-FR" dirty="0"/>
              <a:t>’ vs ‘Bonjour %s’%(</a:t>
            </a:r>
            <a:r>
              <a:rPr lang="fr-FR" dirty="0" err="1"/>
              <a:t>mon_nom</a:t>
            </a:r>
            <a:r>
              <a:rPr lang="fr-FR" dirty="0"/>
              <a:t>)</a:t>
            </a:r>
          </a:p>
          <a:p>
            <a:r>
              <a:rPr lang="fr-FR" dirty="0"/>
              <a:t>Tableau, accès par indice:</a:t>
            </a:r>
          </a:p>
          <a:p>
            <a:pPr lvl="1"/>
            <a:r>
              <a:rPr lang="fr-FR" dirty="0" err="1"/>
              <a:t>mon_tableau</a:t>
            </a:r>
            <a:r>
              <a:rPr lang="fr-FR" dirty="0"/>
              <a:t> = [] vs </a:t>
            </a:r>
            <a:r>
              <a:rPr lang="fr-FR" dirty="0" err="1"/>
              <a:t>mon_tableau</a:t>
            </a:r>
            <a:r>
              <a:rPr lang="fr-FR" dirty="0"/>
              <a:t>[i] = ‘hello’</a:t>
            </a:r>
          </a:p>
          <a:p>
            <a:r>
              <a:rPr lang="fr-FR" dirty="0"/>
              <a:t>Définition méthode/fonction utilisation: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ma_methode</a:t>
            </a:r>
            <a:r>
              <a:rPr lang="fr-FR" dirty="0"/>
              <a:t>(self): vs </a:t>
            </a:r>
            <a:r>
              <a:rPr lang="fr-FR" dirty="0" err="1"/>
              <a:t>instance.ma_méthode</a:t>
            </a:r>
            <a:r>
              <a:rPr lang="fr-FR" dirty="0"/>
              <a:t>()</a:t>
            </a:r>
          </a:p>
          <a:p>
            <a:r>
              <a:rPr lang="fr-FR" dirty="0"/>
              <a:t>La boucle for:</a:t>
            </a:r>
          </a:p>
          <a:p>
            <a:pPr lvl="1"/>
            <a:r>
              <a:rPr lang="fr-FR" dirty="0"/>
              <a:t>for i in range(5): / for i in [0, 1, 2, 3, 4]: / for </a:t>
            </a:r>
            <a:r>
              <a:rPr lang="fr-FR" dirty="0" err="1"/>
              <a:t>element</a:t>
            </a:r>
            <a:r>
              <a:rPr lang="fr-FR" dirty="0"/>
              <a:t> in </a:t>
            </a:r>
            <a:r>
              <a:rPr lang="fr-FR" dirty="0" err="1"/>
              <a:t>mon_tableau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33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AEF8D-615C-4305-BBED-7C81862A3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Gestion des fichiers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B31EBE-C38C-41EA-BD8B-A6E6ED904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22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6C435-86D8-4E84-8D6F-DAADE1C7E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Ouvrir, lire et écrire dans un fichier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6F9F51-80F5-407F-B244-6915796D6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09638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“a"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lang="fr-FR" sz="1800" dirty="0" err="1"/>
              <a:t>.write</a:t>
            </a:r>
            <a:r>
              <a:rPr lang="fr-FR" sz="1800" dirty="0"/>
              <a:t>("Bonjour monde")</a:t>
            </a:r>
            <a:r>
              <a:rPr lang="fr-FR" altLang="fr-FR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as </a:t>
            </a: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1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altLang="fr-FR" sz="1800" dirty="0" err="1"/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59070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65D12-1FA9-4432-8999-B2214D24CCA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Types d’ouvertures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75E58-923F-47D0-97E9-F5BF8AD0538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lecture (READ).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écriture (WRITE), à chaque ouverture le contenu du fichier est écrasé.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ajout à la fin du fichier (APPEND).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binaire.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texte.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crée OBLIGATOIREMENT un NOUVEAU fichier et l'ouvre pour écriture</a:t>
            </a:r>
          </a:p>
        </p:txBody>
      </p:sp>
    </p:spTree>
    <p:extLst>
      <p:ext uri="{BB962C8B-B14F-4D97-AF65-F5344CB8AC3E}">
        <p14:creationId xmlns:p14="http://schemas.microsoft.com/office/powerpoint/2010/main" val="304242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os.mkdir</a:t>
            </a:r>
            <a:r>
              <a:rPr lang="fr-FR" dirty="0"/>
              <a:t>(chemin, mode) : crée répertoire, mode UNIX </a:t>
            </a:r>
          </a:p>
          <a:p>
            <a:r>
              <a:rPr lang="fr-FR" dirty="0" err="1"/>
              <a:t>os.remove</a:t>
            </a:r>
            <a:r>
              <a:rPr lang="fr-FR" dirty="0"/>
              <a:t>(chemin) : supprime fichier </a:t>
            </a:r>
          </a:p>
          <a:p>
            <a:r>
              <a:rPr lang="fr-FR" dirty="0" err="1"/>
              <a:t>os.removedirs</a:t>
            </a:r>
            <a:r>
              <a:rPr lang="fr-FR" dirty="0"/>
              <a:t>(chemin) : supprime répertoires récursivement </a:t>
            </a:r>
          </a:p>
          <a:p>
            <a:r>
              <a:rPr lang="fr-FR" dirty="0" err="1"/>
              <a:t>os.rename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</a:t>
            </a:r>
          </a:p>
          <a:p>
            <a:r>
              <a:rPr lang="fr-FR" dirty="0" err="1"/>
              <a:t>os.renames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en créant les répertoires si ils n'existent pas</a:t>
            </a:r>
          </a:p>
          <a:p>
            <a:r>
              <a:rPr lang="fr-FR" dirty="0" err="1"/>
              <a:t>os.chdir</a:t>
            </a:r>
            <a:r>
              <a:rPr lang="fr-FR" dirty="0"/>
              <a:t>(chemin) : change le répertoire de travail </a:t>
            </a:r>
          </a:p>
          <a:p>
            <a:r>
              <a:rPr lang="fr-FR" dirty="0" err="1"/>
              <a:t>os.getcwd</a:t>
            </a:r>
            <a:r>
              <a:rPr lang="fr-FR" dirty="0"/>
              <a:t>() : affiche répertoire courant</a:t>
            </a:r>
          </a:p>
        </p:txBody>
      </p:sp>
    </p:spTree>
    <p:extLst>
      <p:ext uri="{BB962C8B-B14F-4D97-AF65-F5344CB8AC3E}">
        <p14:creationId xmlns:p14="http://schemas.microsoft.com/office/powerpoint/2010/main" val="857669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 err="1"/>
              <a:t>os.path.exists</a:t>
            </a:r>
            <a:r>
              <a:rPr lang="fr-FR" dirty="0"/>
              <a:t>(chemin) : est-ce que le fichier ou répertoire existe </a:t>
            </a:r>
          </a:p>
          <a:p>
            <a:r>
              <a:rPr lang="fr-FR" dirty="0" err="1"/>
              <a:t>os.path.isdir</a:t>
            </a:r>
            <a:r>
              <a:rPr lang="fr-FR" dirty="0"/>
              <a:t>(chemin) : est-ce un répertoire </a:t>
            </a:r>
          </a:p>
          <a:p>
            <a:r>
              <a:rPr lang="fr-FR" dirty="0" err="1"/>
              <a:t>os.path.isfile</a:t>
            </a:r>
            <a:r>
              <a:rPr lang="fr-FR" dirty="0"/>
              <a:t>(chemin) : est-ce un fichier</a:t>
            </a:r>
          </a:p>
          <a:p>
            <a:r>
              <a:rPr lang="fr-FR" dirty="0" err="1"/>
              <a:t>os.listdir</a:t>
            </a:r>
            <a:r>
              <a:rPr lang="fr-FR" dirty="0"/>
              <a:t>(chemin) : liste un répertoire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Utiliser le module </a:t>
            </a:r>
            <a:r>
              <a:rPr lang="fr-FR" dirty="0" err="1"/>
              <a:t>glob</a:t>
            </a:r>
            <a:r>
              <a:rPr lang="fr-FR" dirty="0"/>
              <a:t> qui permet l'utilisation de </a:t>
            </a:r>
            <a:r>
              <a:rPr lang="fr-FR" dirty="0" err="1"/>
              <a:t>wildcards</a:t>
            </a:r>
            <a:r>
              <a:rPr lang="fr-FR" dirty="0"/>
              <a:t> </a:t>
            </a:r>
          </a:p>
          <a:p>
            <a:r>
              <a:rPr lang="fr-FR" dirty="0" err="1"/>
              <a:t>glob.glob</a:t>
            </a:r>
            <a:r>
              <a:rPr lang="fr-FR" dirty="0"/>
              <a:t>(pattern) : liste le contenu du répertoire en fonction du pattern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8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24908-C2B7-497F-8101-5F14D84B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au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CA9BA-9315-4C35-8E17-ECDB0D9FB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FR" dirty="0"/>
              <a:t>Mickaël BOLNET</a:t>
            </a:r>
          </a:p>
        </p:txBody>
      </p:sp>
    </p:spTree>
    <p:extLst>
      <p:ext uri="{BB962C8B-B14F-4D97-AF65-F5344CB8AC3E}">
        <p14:creationId xmlns:p14="http://schemas.microsoft.com/office/powerpoint/2010/main" val="2833303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12ECCF-D2A5-4435-BC77-7A5D05B9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shutil.move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déplace ou renomme un fichier ou un répertoire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shutil.copy2(src,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avec les métadonnées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os.chmod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mode) : change les permissions</a:t>
            </a:r>
          </a:p>
          <a:p>
            <a:pPr lvl="0" fontAlgn="base"/>
            <a:r>
              <a:rPr lang="fr-FR" dirty="0" err="1"/>
              <a:t>os.path.dirname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l'arborescence de répertoires </a:t>
            </a:r>
          </a:p>
          <a:p>
            <a:pPr lvl="0" fontAlgn="base"/>
            <a:r>
              <a:rPr lang="fr-FR" dirty="0" err="1"/>
              <a:t>os.path.basename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le nom du fichier </a:t>
            </a:r>
          </a:p>
          <a:p>
            <a:pPr lvl="0" fontAlgn="base"/>
            <a:r>
              <a:rPr lang="fr-FR" dirty="0" err="1"/>
              <a:t>os.path.split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des deux précédents </a:t>
            </a:r>
          </a:p>
          <a:p>
            <a:r>
              <a:rPr lang="fr-FR" dirty="0" err="1"/>
              <a:t>os.path.splitext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pour obtenir l'extension</a:t>
            </a:r>
          </a:p>
        </p:txBody>
      </p:sp>
    </p:spTree>
    <p:extLst>
      <p:ext uri="{BB962C8B-B14F-4D97-AF65-F5344CB8AC3E}">
        <p14:creationId xmlns:p14="http://schemas.microsoft.com/office/powerpoint/2010/main" val="3480295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 essaye de convertir l'année en entier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("Erreur lors de la conversion de l'année.")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("S’affiche de toute manière.")</a:t>
            </a:r>
          </a:p>
        </p:txBody>
      </p:sp>
    </p:spTree>
    <p:extLst>
      <p:ext uri="{BB962C8B-B14F-4D97-AF65-F5344CB8AC3E}">
        <p14:creationId xmlns:p14="http://schemas.microsoft.com/office/powerpoint/2010/main" val="183004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</a:rPr>
              <a:t>raise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/>
                </a:solidFill>
              </a:rPr>
              <a:t>TypeDeLException</a:t>
            </a:r>
            <a:r>
              <a:rPr lang="fr-FR" dirty="0"/>
              <a:t>("message à afficher")</a:t>
            </a:r>
          </a:p>
        </p:txBody>
      </p:sp>
    </p:spTree>
    <p:extLst>
      <p:ext uri="{BB962C8B-B14F-4D97-AF65-F5344CB8AC3E}">
        <p14:creationId xmlns:p14="http://schemas.microsoft.com/office/powerpoint/2010/main" val="2299129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n'a pas été définie.")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possède un type incompatible avec la division.")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est égale à 0.")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92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7203D-E797-4E8C-9823-B71EE79C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21291-2FAC-4A4C-AE19-A12DC7A2D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20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9A0A0-5531-4F76-B3FA-6E96C8801C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8241C-4293-4469-BA31-DF51EE1C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Commencent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#!/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/bin/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python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-*-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coding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utf-8 -*-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Doit contenir un __init__.py : </a:t>
            </a:r>
          </a:p>
          <a:p>
            <a:pPr marL="0" indent="0">
              <a:buNone/>
            </a:pP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MyPackage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/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__init__.py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MyModule.py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MyModule2.py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__all__ = [ '</a:t>
            </a: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MyModule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', 'MyModule2']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068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6EAD0-7295-4312-958F-FB0AC2B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Importer les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C035AC-651E-4017-8DA5-7922B11FF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6530"/>
            <a:ext cx="7937310" cy="30008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0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MyModuleLibrary.MyModule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MyModuleLibrary.MyModule2 </a:t>
            </a: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MyModuleLibrary</a:t>
            </a:r>
            <a:r>
              <a:rPr lang="fr-FR" sz="20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</a:t>
            </a:r>
            <a:r>
              <a:rPr lang="fr-FR" sz="20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function_welcome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/>
              </a:rPr>
              <a:t>MyModuleLibrary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MyModule2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function_welcome_bis()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0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77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 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giveAnswer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0686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Empaqueter son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setup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py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src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mypkg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__init__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py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module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py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tables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dat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spoons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dat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forks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dat</a:t>
            </a:r>
          </a:p>
        </p:txBody>
      </p:sp>
    </p:spTree>
    <p:extLst>
      <p:ext uri="{BB962C8B-B14F-4D97-AF65-F5344CB8AC3E}">
        <p14:creationId xmlns:p14="http://schemas.microsoft.com/office/powerpoint/2010/main" val="2336421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Empaqueter son module : setup.py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fr-FR" dirty="0">
              <a:solidFill>
                <a:srgbClr val="75715E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#!/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usr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/bin/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env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 python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distutils.core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setup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setup(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Distutils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version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'1.0'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description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'Python Distribution Utilities'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author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'Greg Ward'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author_email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'gward@python.net'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'https://www.python.org/sigs/distutils-sig/'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packages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requires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‘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numpy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package_dir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'src/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package_data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'data/*.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]},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0315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youtube&quot;">
            <a:extLst>
              <a:ext uri="{FF2B5EF4-FFF2-40B4-BE49-F238E27FC236}">
                <a16:creationId xmlns:a16="http://schemas.microsoft.com/office/drawing/2014/main" id="{1E745797-D08C-4CC5-97C8-61506C54B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0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em.dropbox.com/cms/content/dam/dropbox/www/en-us/branding/dropbox-logo@2x.jpg">
            <a:extLst>
              <a:ext uri="{FF2B5EF4-FFF2-40B4-BE49-F238E27FC236}">
                <a16:creationId xmlns:a16="http://schemas.microsoft.com/office/drawing/2014/main" id="{A7A8E6EE-A829-4972-9DBE-1147ADE0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20" y="1391920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bs.twimg.com/profile_images/571330447095787520/FvrBLmei.png">
            <a:extLst>
              <a:ext uri="{FF2B5EF4-FFF2-40B4-BE49-F238E27FC236}">
                <a16:creationId xmlns:a16="http://schemas.microsoft.com/office/drawing/2014/main" id="{6449FC55-2ABE-493B-A7E2-A1D2498C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90" y="4863676"/>
            <a:ext cx="969433" cy="96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horizons-academy.com/images2/img220.jpg">
            <a:extLst>
              <a:ext uri="{FF2B5EF4-FFF2-40B4-BE49-F238E27FC236}">
                <a16:creationId xmlns:a16="http://schemas.microsoft.com/office/drawing/2014/main" id="{695C81F8-4210-4F81-AB8F-321930C1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82882"/>
            <a:ext cx="4136249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collet-matrat.com/wp-content/uploads/2016/05/reddit2.jpg">
            <a:extLst>
              <a:ext uri="{FF2B5EF4-FFF2-40B4-BE49-F238E27FC236}">
                <a16:creationId xmlns:a16="http://schemas.microsoft.com/office/drawing/2014/main" id="{C9E2A52C-D053-4682-ADCC-F53CF697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23" y="3082255"/>
            <a:ext cx="3230428" cy="240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37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Empaqueter son module : setup.py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1563"/>
            <a:ext cx="10515600" cy="1104006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75715E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python setup.py </a:t>
            </a:r>
            <a:r>
              <a:rPr lang="fr-FR">
                <a:solidFill>
                  <a:srgbClr val="F8F8F2"/>
                </a:solidFill>
                <a:latin typeface="Menlo"/>
              </a:rPr>
              <a:t>install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32565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ArgParse</a:t>
            </a:r>
            <a:r>
              <a:rPr lang="fr-FR" dirty="0"/>
              <a:t> : la ligne de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argparse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ArgumentParser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description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"This script does something."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"who"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help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"Who are you ?"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many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type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args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parse_args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many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"Hello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who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48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ArgParse</a:t>
            </a:r>
            <a:r>
              <a:rPr lang="fr-FR" dirty="0"/>
              <a:t> : la ligne de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argparse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ArgumentParser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description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"This script does something."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“--who"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help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"Who are you ?"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“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 --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many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type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args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parse_args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many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"Hello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who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787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2830D-744A-404E-BD34-9F1E90491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90000"/>
          </a:bodyPr>
          <a:lstStyle/>
          <a:p>
            <a:r>
              <a:rPr lang="fr-FR" dirty="0"/>
              <a:t>La Programmation Orientée Objet</a:t>
            </a:r>
            <a:br>
              <a:rPr lang="fr-FR" dirty="0"/>
            </a:br>
            <a:r>
              <a:rPr lang="fr-FR" dirty="0"/>
              <a:t>(POO)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12EEC-2070-4F1A-9FEB-56F35DC2C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029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CD64F-A578-40C6-96C7-2E51269325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paradigmes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347C1-F631-40C5-A589-2D16DD11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s’agit des différentes façons de raisonner et d’implémenter une solution à un problème en programmation.</a:t>
            </a:r>
          </a:p>
          <a:p>
            <a:r>
              <a:rPr lang="fr-FR" dirty="0"/>
              <a:t> La programmation impérative : paradigme originel et le plus courant</a:t>
            </a:r>
          </a:p>
          <a:p>
            <a:r>
              <a:rPr lang="fr-FR" dirty="0"/>
              <a:t>La programmation orientée objet (POO) : consistant en la définition et l’assemblage de briques logicielles appelées objets</a:t>
            </a:r>
          </a:p>
          <a:p>
            <a:r>
              <a:rPr lang="fr-FR" dirty="0"/>
              <a:t>La programmation déclarative consistant à déclarer les données du problème, puis à demander au programme de le résoudre</a:t>
            </a:r>
          </a:p>
          <a:p>
            <a:r>
              <a:rPr lang="fr-FR" dirty="0"/>
              <a:t>Fonctionnelle …</a:t>
            </a:r>
          </a:p>
        </p:txBody>
      </p:sp>
    </p:spTree>
    <p:extLst>
      <p:ext uri="{BB962C8B-B14F-4D97-AF65-F5344CB8AC3E}">
        <p14:creationId xmlns:p14="http://schemas.microsoft.com/office/powerpoint/2010/main" val="435031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25A7-611D-4412-B7D0-119F0E62F9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20A9D-9E56-4578-BD6D-4937A73C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Caractérisés par</a:t>
            </a:r>
          </a:p>
          <a:p>
            <a:r>
              <a:rPr lang="fr-FR" dirty="0"/>
              <a:t>Un état  : ses attributs</a:t>
            </a:r>
          </a:p>
          <a:p>
            <a:r>
              <a:rPr lang="fr-FR" dirty="0"/>
              <a:t>Des comportements : ses méthodes</a:t>
            </a:r>
          </a:p>
        </p:txBody>
      </p:sp>
    </p:spTree>
    <p:extLst>
      <p:ext uri="{BB962C8B-B14F-4D97-AF65-F5344CB8AC3E}">
        <p14:creationId xmlns:p14="http://schemas.microsoft.com/office/powerpoint/2010/main" val="2348242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23094-A99B-4210-AD56-9D5EC20A13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AA150-9CC9-45AE-9CF1-B71D7F5E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Sont les définition des objets</a:t>
            </a:r>
          </a:p>
          <a:p>
            <a:r>
              <a:rPr lang="fr-FR" dirty="0"/>
              <a:t>Un objet est une instance d'une classe</a:t>
            </a:r>
          </a:p>
          <a:p>
            <a:r>
              <a:rPr lang="fr-FR" dirty="0"/>
              <a:t>En POO, nous définissons des classes</a:t>
            </a:r>
          </a:p>
          <a:p>
            <a:r>
              <a:rPr lang="fr-FR" dirty="0"/>
              <a:t>En POO, nous manipulons des instances des classes</a:t>
            </a:r>
          </a:p>
          <a:p>
            <a:r>
              <a:rPr lang="fr-FR" dirty="0"/>
              <a:t>Le type d'un objet est sa classe</a:t>
            </a:r>
          </a:p>
        </p:txBody>
      </p:sp>
    </p:spTree>
    <p:extLst>
      <p:ext uri="{BB962C8B-B14F-4D97-AF65-F5344CB8AC3E}">
        <p14:creationId xmlns:p14="http://schemas.microsoft.com/office/powerpoint/2010/main" val="32786831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"""Pour l'instant, on ne </a:t>
            </a:r>
            <a:r>
              <a:rPr lang="fr-FR">
                <a:solidFill>
                  <a:schemeClr val="bg2">
                    <a:lumMod val="50000"/>
                  </a:schemeClr>
                </a:solidFill>
              </a:rPr>
              <a:t>va utiliser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qu'un seul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paramêtre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"Dupont« 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"Jean"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</p:spTree>
    <p:extLst>
      <p:ext uri="{BB962C8B-B14F-4D97-AF65-F5344CB8AC3E}">
        <p14:creationId xmlns:p14="http://schemas.microsoft.com/office/powerpoint/2010/main" val="17709742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__init__(self, nom, </a:t>
            </a:r>
            <a:r>
              <a:rPr lang="fr-FR" dirty="0" err="1"/>
              <a:t>prenom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""constructeur""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</a:t>
            </a:r>
            <a:r>
              <a:rPr lang="fr-FR" dirty="0" err="1"/>
              <a:t>prenom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3EE43C-CDE1-4E93-A754-25B14758047C}"/>
              </a:ext>
            </a:extLst>
          </p:cNvPr>
          <p:cNvSpPr txBox="1"/>
          <p:nvPr/>
        </p:nvSpPr>
        <p:spPr>
          <a:xfrm rot="1540956" flipH="1">
            <a:off x="5952675" y="3590085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Attention à ne PAS OUBLIER self !</a:t>
            </a:r>
          </a:p>
        </p:txBody>
      </p:sp>
    </p:spTree>
    <p:extLst>
      <p:ext uri="{BB962C8B-B14F-4D97-AF65-F5344CB8AC3E}">
        <p14:creationId xmlns:p14="http://schemas.microsoft.com/office/powerpoint/2010/main" val="4223613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Objets (sont des instances de classe)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personne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chemeClr val="accent1"/>
                </a:solidFill>
                <a:latin typeface="Menlo"/>
              </a:rPr>
              <a:t>Personne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Martin","Jean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personne.nom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69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6C92E-0953-4AE8-A532-C6BF5A6C00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Qu’est-ce que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2809E-08C2-4145-8C2E-E5D368C2A89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b"/>
          <a:lstStyle/>
          <a:p>
            <a:r>
              <a:rPr lang="fr-FR" dirty="0"/>
              <a:t>Open Source</a:t>
            </a:r>
          </a:p>
          <a:p>
            <a:r>
              <a:rPr lang="fr-FR" dirty="0"/>
              <a:t>Langage interprété</a:t>
            </a:r>
          </a:p>
          <a:p>
            <a:r>
              <a:rPr lang="fr-FR" dirty="0" err="1"/>
              <a:t>Multiplate-formes</a:t>
            </a:r>
            <a:endParaRPr lang="fr-FR" dirty="0"/>
          </a:p>
          <a:p>
            <a:r>
              <a:rPr lang="fr-FR" dirty="0" err="1"/>
              <a:t>Multi-paradigmes</a:t>
            </a:r>
            <a:endParaRPr lang="fr-FR" dirty="0"/>
          </a:p>
          <a:p>
            <a:r>
              <a:rPr lang="fr-FR" dirty="0"/>
              <a:t>Haut niveau</a:t>
            </a:r>
          </a:p>
          <a:p>
            <a:r>
              <a:rPr lang="en-US" dirty="0"/>
              <a:t>2 </a:t>
            </a:r>
            <a:r>
              <a:rPr lang="en-US" dirty="0" err="1"/>
              <a:t>fois</a:t>
            </a:r>
            <a:r>
              <a:rPr lang="en-US" dirty="0"/>
              <a:t> « programming language of the year » TIOBE </a:t>
            </a:r>
            <a:r>
              <a:rPr lang="fr-FR" dirty="0"/>
              <a:t>(2007 et 2010)</a:t>
            </a:r>
          </a:p>
        </p:txBody>
      </p:sp>
    </p:spTree>
    <p:extLst>
      <p:ext uri="{BB962C8B-B14F-4D97-AF65-F5344CB8AC3E}">
        <p14:creationId xmlns:p14="http://schemas.microsoft.com/office/powerpoint/2010/main" val="3153686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Compteur: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"""Cette classe possède un attribut de classe qui s'incrémente à chaque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fois que l'on crée un objet de ce type"""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objets_crees</a:t>
            </a:r>
            <a:r>
              <a:rPr lang="fr-FR" dirty="0"/>
              <a:t> = 0 # Le compteur vaut 0 au départ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"""À chaque fois qu'on crée un objet, on incrémente le compteur"""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Compteur.objets_crees</a:t>
            </a:r>
            <a:r>
              <a:rPr lang="fr-FR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88544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6053CE-E032-4158-93DC-764A86E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fr-FR" dirty="0"/>
              <a:t>__init__(self) : initialiseur appelé juste après l’instanciation d’un 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__(self) : destructeur, appelé juste avant la destruction de l’objet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str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de conversion de type </a:t>
            </a:r>
            <a:r>
              <a:rPr lang="fr-FR" dirty="0" err="1"/>
              <a:t>str</a:t>
            </a:r>
            <a:r>
              <a:rPr lang="fr-FR" dirty="0"/>
              <a:t>() et par la fonction </a:t>
            </a:r>
            <a:r>
              <a:rPr lang="fr-FR" dirty="0" err="1"/>
              <a:t>print</a:t>
            </a:r>
            <a:r>
              <a:rPr lang="fr-FR" dirty="0"/>
              <a:t>(). Elle doit donc retourner une chaine de caractères représentant l’objet.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repr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</a:t>
            </a:r>
            <a:r>
              <a:rPr lang="fr-FR" dirty="0" err="1"/>
              <a:t>repr</a:t>
            </a:r>
            <a:r>
              <a:rPr lang="fr-FR" dirty="0"/>
              <a:t>() et doit retourner une chaine de caractères contenue entre des chevrons et contenant non, type de l’objet et informations additionnelles.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2469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C7781F-85C5-472B-AA59-4FC74C2AD1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37522" y="3025616"/>
          <a:ext cx="6116956" cy="3035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2005791367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2919824402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9967506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lt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28934833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__le__(self,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653138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__eq__(self,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==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35297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__ne__(self,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!=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3849138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ge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&gt;=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421741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__gt__(self,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&gt;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54559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101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ED75063-C4F6-42F7-BDBB-ED91F79F9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532249"/>
              </p:ext>
            </p:extLst>
          </p:nvPr>
        </p:nvGraphicFramePr>
        <p:xfrm>
          <a:off x="3037522" y="3164999"/>
          <a:ext cx="6116956" cy="2601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92857822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4265446226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6592320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neg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-x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47111658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add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+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7801191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sub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-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653477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mul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*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319863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98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__div__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/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60734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07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bâtiment&#10;&#10;Description générée avec un niveau de confiance élevé">
            <a:extLst>
              <a:ext uri="{FF2B5EF4-FFF2-40B4-BE49-F238E27FC236}">
                <a16:creationId xmlns:a16="http://schemas.microsoft.com/office/drawing/2014/main" id="{CC3F9FA0-5281-461E-B28F-5739FABA9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3" r="29614"/>
          <a:stretch/>
        </p:blipFill>
        <p:spPr>
          <a:xfrm>
            <a:off x="5194142" y="10"/>
            <a:ext cx="6997857" cy="7601786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dirty="0"/>
              <a:t>Encapsulation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/>
              <a:t>L’objet est une « boite noire »</a:t>
            </a:r>
          </a:p>
          <a:p>
            <a:r>
              <a:rPr lang="fr-FR" sz="1800"/>
              <a:t>Faciliter la modification interne sans perturber l’utilisateur</a:t>
            </a:r>
          </a:p>
          <a:p>
            <a:r>
              <a:rPr lang="fr-FR" sz="1800"/>
              <a:t>Gérer la complexité en interne</a:t>
            </a:r>
          </a:p>
          <a:p>
            <a:r>
              <a:rPr lang="fr-FR" sz="1800"/>
              <a:t>Sécuriser l’utilisation d’un objet</a:t>
            </a:r>
          </a:p>
        </p:txBody>
      </p:sp>
    </p:spTree>
    <p:extLst>
      <p:ext uri="{BB962C8B-B14F-4D97-AF65-F5344CB8AC3E}">
        <p14:creationId xmlns:p14="http://schemas.microsoft.com/office/powerpoint/2010/main" val="7123322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L’encapsulation : </a:t>
            </a:r>
            <a:br>
              <a:rPr lang="fr-FR" dirty="0"/>
            </a:br>
            <a:r>
              <a:rPr lang="fr-FR" dirty="0"/>
              <a:t>attribut privé / setters &amp; getters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__init__(self, nom, </a:t>
            </a:r>
            <a:r>
              <a:rPr lang="fr-FR" dirty="0" err="1"/>
              <a:t>prenom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"""constructeur"""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self._nom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self._</a:t>
            </a:r>
            <a:r>
              <a:rPr lang="fr-FR" dirty="0" err="1"/>
              <a:t>prenom</a:t>
            </a:r>
            <a:r>
              <a:rPr lang="fr-FR" dirty="0"/>
              <a:t> = </a:t>
            </a:r>
            <a:r>
              <a:rPr lang="fr-FR" dirty="0" err="1"/>
              <a:t>prenom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/>
              <a:t>getNom</a:t>
            </a:r>
            <a:r>
              <a:rPr lang="fr-FR" dirty="0"/>
              <a:t>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"""getter nom"""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return</a:t>
            </a:r>
            <a:r>
              <a:rPr lang="fr-FR" dirty="0"/>
              <a:t> </a:t>
            </a:r>
            <a:r>
              <a:rPr lang="fr-FR" dirty="0" err="1"/>
              <a:t>self._nom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</a:t>
            </a:r>
            <a:r>
              <a:rPr lang="fr-FR" dirty="0" err="1"/>
              <a:t>setNom</a:t>
            </a:r>
            <a:r>
              <a:rPr lang="fr-FR" dirty="0"/>
              <a:t>(self, nom):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"""setter nom"""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self._nom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3734611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Propriété de généraliser ou spécialiser des états ou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Généralisation : définition unique, évite duplication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Spécialisation : adapter caractéristiques et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Polymorphisme : « une méthode pour les gouverner toutes »</a:t>
            </a:r>
          </a:p>
        </p:txBody>
      </p:sp>
    </p:spTree>
    <p:extLst>
      <p:ext uri="{BB962C8B-B14F-4D97-AF65-F5344CB8AC3E}">
        <p14:creationId xmlns:p14="http://schemas.microsoft.com/office/powerpoint/2010/main" val="4158635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D0675-8FBB-4FBE-98D7-16539DEB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 polymorphisme</a:t>
            </a:r>
          </a:p>
        </p:txBody>
      </p:sp>
      <p:pic>
        <p:nvPicPr>
          <p:cNvPr id="4" name="Espace réservé du contenu 3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158CD31F-1CB9-4855-883E-28C65DD3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3" y="1908618"/>
            <a:ext cx="9736474" cy="45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59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 Polymorphisme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compte_suisse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mon_compte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ton_compte</a:t>
            </a:r>
            <a:endParaRPr lang="fr-FR" dirty="0">
              <a:solidFill>
                <a:schemeClr val="accent5">
                  <a:lumMod val="75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mon_compte_credite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mon_compte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050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Polymorphisme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690BD-D7C0-4662-8301-1956501E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Possibiliter</a:t>
            </a:r>
            <a:r>
              <a:rPr lang="fr-FR" dirty="0"/>
              <a:t> de redéfinir « a posteriori » un comportement »</a:t>
            </a:r>
          </a:p>
          <a:p>
            <a:r>
              <a:rPr lang="fr-FR" dirty="0"/>
              <a:t> Le système choisit dynamiquement la méthode à exécuter sur l'objet en cours, en fonction de son type réel.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r>
              <a:rPr lang="fr-FR" dirty="0"/>
              <a:t>Pour Mercedes, accélère() augmente la vitesse de 10 km/h</a:t>
            </a:r>
          </a:p>
          <a:p>
            <a:r>
              <a:rPr lang="fr-FR" dirty="0"/>
              <a:t>Pour Clio, accélère() augment la vitesse de 2km/h</a:t>
            </a:r>
          </a:p>
        </p:txBody>
      </p:sp>
    </p:spTree>
    <p:extLst>
      <p:ext uri="{BB962C8B-B14F-4D97-AF65-F5344CB8AC3E}">
        <p14:creationId xmlns:p14="http://schemas.microsoft.com/office/powerpoint/2010/main" val="403186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369E6-DD52-4520-9939-57445A1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/>
              <a:t>Particularité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CA188-9C8C-42F4-8E27-020BC2A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Python 2.7 ou Python 3 ? </a:t>
            </a:r>
            <a:endParaRPr lang="fr-FR" dirty="0"/>
          </a:p>
        </p:txBody>
      </p:sp>
      <p:pic>
        <p:nvPicPr>
          <p:cNvPr id="5" name="Image 4" descr="Une image contenant personne, intérieur, canapé, fenêtre&#10;&#10;Description générée avec un niveau de confiance très élevé">
            <a:extLst>
              <a:ext uri="{FF2B5EF4-FFF2-40B4-BE49-F238E27FC236}">
                <a16:creationId xmlns:a16="http://schemas.microsoft.com/office/drawing/2014/main" id="{552B7124-DA3D-47FA-9B75-F025570B1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66" y="2496768"/>
            <a:ext cx="5517534" cy="36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68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AC13E0-BF2C-4B91-B077-4673DD4D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84" y="1690688"/>
            <a:ext cx="6305265" cy="49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82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Client(Personne):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"""Pour l'instant, on ne va définir qu'un seul attribut"""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Personne.__init</a:t>
            </a:r>
            <a:r>
              <a:rPr lang="fr-FR" dirty="0"/>
              <a:t>__(</a:t>
            </a:r>
            <a:r>
              <a:rPr lang="fr-FR"/>
              <a:t>self)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2195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Interface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346FCEB-ECBB-405B-BCA2-17EBA7FE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73" y="1962244"/>
            <a:ext cx="3213265" cy="367048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A8FA26-2415-4FA6-8408-E3F537C80E81}"/>
              </a:ext>
            </a:extLst>
          </p:cNvPr>
          <p:cNvSpPr txBox="1"/>
          <p:nvPr/>
        </p:nvSpPr>
        <p:spPr>
          <a:xfrm>
            <a:off x="838200" y="2606723"/>
            <a:ext cx="5609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Faciliter le développement de classe devant </a:t>
            </a:r>
            <a:r>
              <a:rPr lang="fr-FR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intéragir</a:t>
            </a:r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avec un même concept</a:t>
            </a:r>
          </a:p>
        </p:txBody>
      </p:sp>
    </p:spTree>
    <p:extLst>
      <p:ext uri="{BB962C8B-B14F-4D97-AF65-F5344CB8AC3E}">
        <p14:creationId xmlns:p14="http://schemas.microsoft.com/office/powerpoint/2010/main" val="24692082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diagramme de classe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6BD173C-87A6-4231-9CE9-2CD4A8CC0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22" y="2108132"/>
            <a:ext cx="4845299" cy="26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7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association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13CDADF-2E12-4C8C-8D27-5316A710B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31" y="2947438"/>
            <a:ext cx="656623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42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héritage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8261A35-BD99-49C7-944D-EEA9DC05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64" y="2149805"/>
            <a:ext cx="5315223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655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</a:t>
            </a:r>
            <a:br>
              <a:rPr lang="fr-FR" dirty="0"/>
            </a:br>
            <a:r>
              <a:rPr lang="fr-FR" dirty="0"/>
              <a:t>séquences, activité, use case…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D6E08-9A75-4AC2-BE7E-07B7D297B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36" y="2336474"/>
            <a:ext cx="891428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639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690BD-D7C0-4662-8301-1956501E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Conceptualiser des situations de développement récurrente.</a:t>
            </a:r>
          </a:p>
          <a:p>
            <a:pPr marL="0" indent="0">
              <a:buNone/>
            </a:pPr>
            <a:r>
              <a:rPr lang="fr-FR" dirty="0"/>
              <a:t>Sécuriser le développement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Factory</a:t>
            </a:r>
            <a:r>
              <a:rPr lang="fr-FR" dirty="0"/>
              <a:t>: création d’objet centralisé </a:t>
            </a:r>
          </a:p>
          <a:p>
            <a:r>
              <a:rPr lang="fr-FR" dirty="0"/>
              <a:t>Mediator: Souvent consiste en la création d’un manager </a:t>
            </a:r>
          </a:p>
          <a:p>
            <a:r>
              <a:rPr lang="fr-FR" dirty="0" err="1"/>
              <a:t>Facade</a:t>
            </a:r>
            <a:r>
              <a:rPr lang="fr-FR" dirty="0"/>
              <a:t>: fournir une interface unifiée à un système complexe</a:t>
            </a:r>
          </a:p>
          <a:p>
            <a:r>
              <a:rPr lang="fr-FR" dirty="0" err="1"/>
              <a:t>Iterator</a:t>
            </a:r>
            <a:r>
              <a:rPr lang="fr-FR" dirty="0"/>
              <a:t>: gérer une liste d’éléments avec </a:t>
            </a:r>
            <a:r>
              <a:rPr lang="fr-FR" dirty="0" err="1"/>
              <a:t>next</a:t>
            </a:r>
            <a:r>
              <a:rPr lang="fr-FR" dirty="0"/>
              <a:t>() et </a:t>
            </a:r>
            <a:r>
              <a:rPr lang="fr-FR" dirty="0" err="1"/>
              <a:t>hasNext</a:t>
            </a:r>
            <a:r>
              <a:rPr lang="fr-FR" dirty="0"/>
              <a:t>()</a:t>
            </a:r>
          </a:p>
          <a:p>
            <a:r>
              <a:rPr lang="fr-FR" dirty="0"/>
              <a:t>Prototype: Objet de référence copié pour fournir des semblables</a:t>
            </a:r>
          </a:p>
          <a:p>
            <a:r>
              <a:rPr lang="fr-FR" dirty="0"/>
              <a:t>Adapter: Communication entre des objets </a:t>
            </a:r>
            <a:r>
              <a:rPr lang="fr-FR" dirty="0" err="1"/>
              <a:t>non-lié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3446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Design pattern : </a:t>
            </a:r>
            <a:r>
              <a:rPr lang="fr-FR" dirty="0" err="1"/>
              <a:t>factory</a:t>
            </a:r>
            <a:endParaRPr lang="fr-FR" dirty="0"/>
          </a:p>
        </p:txBody>
      </p:sp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356EA4D-15DD-4387-A4EE-705CBD048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43" y="2015500"/>
            <a:ext cx="529663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81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B229A-8DC3-41D5-955C-E7751A7D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33ADC-A1E7-4DD6-8FAA-E14EEC5A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8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7AF1E-7E7D-4621-A79C-5B42C0C0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Premiers pas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3331F-F4CA-46F1-A3DF-4F50A60DA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Pour s’entrainer </a:t>
            </a:r>
            <a:r>
              <a:rPr lang="fr-FR" dirty="0" err="1"/>
              <a:t>CodeWars</a:t>
            </a:r>
            <a:r>
              <a:rPr lang="fr-FR" dirty="0"/>
              <a:t> ou </a:t>
            </a:r>
            <a:r>
              <a:rPr lang="fr-FR" dirty="0" err="1"/>
              <a:t>HackerRank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740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3ACE5-D825-496E-8DF1-079477554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Interface graphique (</a:t>
            </a:r>
            <a:r>
              <a:rPr lang="fr-FR" dirty="0" err="1"/>
              <a:t>Tkinter</a:t>
            </a:r>
            <a:r>
              <a:rPr lang="fr-FR" dirty="0"/>
              <a:t>) : la fenêtre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175968-72B5-43C1-8E90-A74C3765A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8660"/>
            <a:ext cx="6617196" cy="4565272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7080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6B151-E224-4B44-98F1-D1D11E88C5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composants : widgets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4EB48-B98E-4C42-B897-D9AD59B3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Boutons : Button </a:t>
            </a:r>
          </a:p>
          <a:p>
            <a:r>
              <a:rPr lang="fr-FR" dirty="0"/>
              <a:t>Labels : Label</a:t>
            </a:r>
          </a:p>
          <a:p>
            <a:r>
              <a:rPr lang="fr-FR" dirty="0"/>
              <a:t>Inputs : Entry</a:t>
            </a:r>
          </a:p>
          <a:p>
            <a:r>
              <a:rPr lang="fr-FR" dirty="0" err="1"/>
              <a:t>Checkboxes</a:t>
            </a:r>
            <a:r>
              <a:rPr lang="fr-FR" dirty="0"/>
              <a:t> / </a:t>
            </a:r>
            <a:r>
              <a:rPr lang="fr-FR" dirty="0" err="1"/>
              <a:t>RadioButtons</a:t>
            </a:r>
            <a:r>
              <a:rPr lang="fr-FR" dirty="0"/>
              <a:t> : </a:t>
            </a:r>
            <a:r>
              <a:rPr lang="fr-FR" dirty="0" err="1"/>
              <a:t>Checkbutton</a:t>
            </a:r>
            <a:r>
              <a:rPr lang="fr-FR" dirty="0"/>
              <a:t> / </a:t>
            </a:r>
            <a:r>
              <a:rPr lang="fr-FR" dirty="0" err="1"/>
              <a:t>Radiobutton</a:t>
            </a:r>
            <a:endParaRPr lang="fr-FR" dirty="0"/>
          </a:p>
          <a:p>
            <a:r>
              <a:rPr lang="fr-FR" dirty="0" err="1"/>
              <a:t>SpinBox</a:t>
            </a:r>
            <a:r>
              <a:rPr lang="fr-FR" dirty="0"/>
              <a:t> : </a:t>
            </a:r>
            <a:r>
              <a:rPr lang="fr-FR" dirty="0" err="1"/>
              <a:t>Spinbox</a:t>
            </a:r>
            <a:endParaRPr lang="fr-FR" dirty="0"/>
          </a:p>
          <a:p>
            <a:r>
              <a:rPr lang="fr-FR" dirty="0"/>
              <a:t>Listes : </a:t>
            </a:r>
            <a:r>
              <a:rPr lang="fr-FR" dirty="0" err="1"/>
              <a:t>Listbox</a:t>
            </a:r>
            <a:endParaRPr lang="fr-FR" dirty="0"/>
          </a:p>
          <a:p>
            <a:r>
              <a:rPr lang="fr-FR" dirty="0"/>
              <a:t>Canvas : Canvas</a:t>
            </a:r>
          </a:p>
          <a:p>
            <a:r>
              <a:rPr lang="fr-FR" dirty="0" err="1"/>
              <a:t>Scale</a:t>
            </a:r>
            <a:r>
              <a:rPr lang="fr-FR" dirty="0"/>
              <a:t> : </a:t>
            </a:r>
            <a:r>
              <a:rPr lang="fr-FR" dirty="0" err="1"/>
              <a:t>Scale</a:t>
            </a:r>
            <a:endParaRPr lang="fr-FR" dirty="0"/>
          </a:p>
          <a:p>
            <a:r>
              <a:rPr lang="fr-FR" dirty="0"/>
              <a:t>Frame : Frame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1040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D67EA-C539-498E-9CF9-9EDAD9A879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par </a:t>
            </a:r>
            <a:r>
              <a:rPr lang="fr-FR" dirty="0" err="1"/>
              <a:t>layouts</a:t>
            </a:r>
            <a:r>
              <a:rPr lang="fr-FR" dirty="0"/>
              <a:t>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AC8E9-4153-4F4D-A2D5-E78A8738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pacement</a:t>
            </a:r>
            <a:r>
              <a:rPr lang="fr-FR" dirty="0"/>
              <a:t> par la méthode pack() divise le conteneur en deux zones et place le widget dans la zone indiqué par le paramètre </a:t>
            </a:r>
            <a:r>
              <a:rPr lang="fr-FR" dirty="0" err="1"/>
              <a:t>side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Exercice : Faire une </a:t>
            </a:r>
            <a:r>
              <a:rPr lang="fr-FR" dirty="0" err="1"/>
              <a:t>fenètre</a:t>
            </a:r>
            <a:r>
              <a:rPr lang="fr-FR" dirty="0"/>
              <a:t> avec un input (en haut à gauche), un bouton validé (en haut à droite), un label (en bas)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Le placement par la méthode </a:t>
            </a:r>
            <a:r>
              <a:rPr lang="fr-FR" dirty="0" err="1"/>
              <a:t>grid</a:t>
            </a:r>
            <a:r>
              <a:rPr lang="fr-FR" dirty="0"/>
              <a:t>() place les éléments selon leur indices dans une grille matricielle.</a:t>
            </a:r>
          </a:p>
          <a:p>
            <a:pPr lvl="1"/>
            <a:r>
              <a:rPr lang="fr-FR" dirty="0"/>
              <a:t>Exercice : faire un pavé numérique </a:t>
            </a:r>
          </a:p>
        </p:txBody>
      </p:sp>
    </p:spTree>
    <p:extLst>
      <p:ext uri="{BB962C8B-B14F-4D97-AF65-F5344CB8AC3E}">
        <p14:creationId xmlns:p14="http://schemas.microsoft.com/office/powerpoint/2010/main" val="39958197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1865D-8B7C-4635-B082-D5771D3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67A8EB-EBEF-4F4A-B481-ECD4D1061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5143"/>
            <a:ext cx="9485482" cy="11797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250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ivory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1'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2'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1F053C-5B57-4CA8-BD4A-B6A30139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81" y="4527836"/>
            <a:ext cx="11562461" cy="136439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(5)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E34AD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L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-C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105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AF877-EB14-4881-BA51-52BB4EEF98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fichiers avec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867655-11EA-458C-B5CA-755F68F9D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306" y="4344971"/>
            <a:ext cx="10827388" cy="179528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votre document"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'txt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'.txt'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open(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"r"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F09176-D76B-4FF2-A95D-48359C7D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83" y="1935522"/>
            <a:ext cx="10318017" cy="216461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une image"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'png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'.png'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lang="fr-FR" altLang="fr-FR" sz="2000" dirty="0">
                <a:solidFill>
                  <a:srgbClr val="E34ADC"/>
                </a:solidFill>
              </a:rPr>
              <a:t>file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yellow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021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6C597-F73B-4DE2-ACEB-41F30ECF2A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événements et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7E0E4E-311A-4F07-8D56-34590EDE0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8824"/>
            <a:ext cx="5578450" cy="336494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def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Menlo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keysym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focus_set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"&lt;Key&gt;"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468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6A6DD-EA4F-4994-8FBE-0F8F210A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Bases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07AE3E-EF37-4A09-99E7-42FC9823C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629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C3E9B-54EA-4EAC-80FC-F91C884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9FC62-05D7-4C88-9EB7-353EBC68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Principe général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Établir une connexion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Créer un curseur et lui attribuer une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Exécuter la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Itérer sur les éléments retournés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Fermer la connexion</a:t>
            </a:r>
          </a:p>
        </p:txBody>
      </p:sp>
    </p:spTree>
    <p:extLst>
      <p:ext uri="{BB962C8B-B14F-4D97-AF65-F5344CB8AC3E}">
        <p14:creationId xmlns:p14="http://schemas.microsoft.com/office/powerpoint/2010/main" val="24396879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592D-BA3D-4923-BD27-B08727D090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5C2FA-46E0-40FD-ABB3-A7833D1C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</a:t>
            </a:r>
            <a:endParaRPr lang="fr-F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conn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(host='localhost’,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user='test user’,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passed='test pass’,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='test’)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VERSION()")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('server version',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70152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C95692-F081-4F16-9FAB-BFB1E8F63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2574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CREATE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PRIMARY KEY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TEXT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ADDRESS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CHAR(50)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SALARY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REAL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JOIN_DATE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346561-56FD-41EF-BA6C-9CDDCA64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3559"/>
            <a:ext cx="7192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INSERT INTO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(NAME,AGE,ADDRESS,SALARY,JOIN_DATE)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VALUES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('Mark', 25,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Rich-Mond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', 65000.00, '2007-12-13' 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('David', 27, 'Texas', 85000.00, '2007-12-13');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94ADAB-2136-43D8-8B1A-358506F9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37767"/>
            <a:ext cx="82856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B333E1-DC8A-4FFC-A82E-F66E24EE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99532"/>
            <a:ext cx="90742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column1, column2,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table_name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LIMIT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OFFSET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ASC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BBF1BC-7EE5-4FEE-AE8A-270279254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61297"/>
            <a:ext cx="55616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UPDATE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salary</a:t>
            </a:r>
            <a:r>
              <a:rPr lang="fr-FR" altLang="fr-FR" sz="1600" dirty="0">
                <a:latin typeface="Arial Unicode MS"/>
              </a:rPr>
              <a:t> = 15000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26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71194</TotalTime>
  <Words>15678</Words>
  <Application>Microsoft Office PowerPoint</Application>
  <PresentationFormat>Grand écran</PresentationFormat>
  <Paragraphs>1558</Paragraphs>
  <Slides>170</Slides>
  <Notes>102</Notes>
  <HiddenSlides>35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170</vt:i4>
      </vt:variant>
    </vt:vector>
  </HeadingPairs>
  <TitlesOfParts>
    <vt:vector size="178" baseType="lpstr">
      <vt:lpstr>Arial</vt:lpstr>
      <vt:lpstr>Arial Unicode MS</vt:lpstr>
      <vt:lpstr>Calibri</vt:lpstr>
      <vt:lpstr>Calibri Light</vt:lpstr>
      <vt:lpstr>Consolas</vt:lpstr>
      <vt:lpstr>Courier New</vt:lpstr>
      <vt:lpstr>Menlo</vt:lpstr>
      <vt:lpstr>Thème Office</vt:lpstr>
      <vt:lpstr>Introduction au Python</vt:lpstr>
      <vt:lpstr>Objectifs</vt:lpstr>
      <vt:lpstr>Organisation</vt:lpstr>
      <vt:lpstr>Historique</vt:lpstr>
      <vt:lpstr>Introduction au Python</vt:lpstr>
      <vt:lpstr>Présentation PowerPoint</vt:lpstr>
      <vt:lpstr>Qu’est-ce que Python ?</vt:lpstr>
      <vt:lpstr>Particularité</vt:lpstr>
      <vt:lpstr>Premiers pas</vt:lpstr>
      <vt:lpstr>Installation</vt:lpstr>
      <vt:lpstr>Premier programme</vt:lpstr>
      <vt:lpstr>Ajouter des commentaires</vt:lpstr>
      <vt:lpstr>Les variables</vt:lpstr>
      <vt:lpstr>Convention de nommage</vt:lpstr>
      <vt:lpstr>Les types</vt:lpstr>
      <vt:lpstr>Opérations</vt:lpstr>
      <vt:lpstr>Opérateurs binaires</vt:lpstr>
      <vt:lpstr>Opérateurs sur les séquences</vt:lpstr>
      <vt:lpstr>Les séquences</vt:lpstr>
      <vt:lpstr>Les séquences</vt:lpstr>
      <vt:lpstr>Interractions et affichage</vt:lpstr>
      <vt:lpstr>Avec format</vt:lpstr>
      <vt:lpstr>Les expressions régulières</vt:lpstr>
      <vt:lpstr>Les expressions régulières : symboles</vt:lpstr>
      <vt:lpstr>Les expressions régulières : répétition</vt:lpstr>
      <vt:lpstr>Echapement</vt:lpstr>
      <vt:lpstr>Les expressions régulières : compilation</vt:lpstr>
      <vt:lpstr>Les conditions</vt:lpstr>
      <vt:lpstr>Structure conditionelle</vt:lpstr>
      <vt:lpstr>Opérateurs de comparaison</vt:lpstr>
      <vt:lpstr>Logique booléenne</vt:lpstr>
      <vt:lpstr>Les boucles</vt:lpstr>
      <vt:lpstr>Les boucles (while)</vt:lpstr>
      <vt:lpstr>Les boucles (for)</vt:lpstr>
      <vt:lpstr>Comprehensive list</vt:lpstr>
      <vt:lpstr>Break and continue</vt:lpstr>
      <vt:lpstr>Les fonctions</vt:lpstr>
      <vt:lpstr>Les fonctions (définition)</vt:lpstr>
      <vt:lpstr>Les fonctions (appel)</vt:lpstr>
      <vt:lpstr>Portée des variables</vt:lpstr>
      <vt:lpstr>Documentation des fonctions</vt:lpstr>
      <vt:lpstr>Fonctions lambda</vt:lpstr>
      <vt:lpstr>Fonctions génératrices</vt:lpstr>
      <vt:lpstr>Récapitulatif / erreurs fréquentes</vt:lpstr>
      <vt:lpstr>Gestion des fichiers</vt:lpstr>
      <vt:lpstr>Ouvrir, lire et écrire dans un fichier</vt:lpstr>
      <vt:lpstr>Types d’ouvertures</vt:lpstr>
      <vt:lpstr>Les répertoires</vt:lpstr>
      <vt:lpstr>Les répertoires</vt:lpstr>
      <vt:lpstr>Les répertoires</vt:lpstr>
      <vt:lpstr>Les exceptions en bref</vt:lpstr>
      <vt:lpstr>Les exceptions en bref</vt:lpstr>
      <vt:lpstr>Les exceptions en bref</vt:lpstr>
      <vt:lpstr>Modules et Packages</vt:lpstr>
      <vt:lpstr>Modules et Packages</vt:lpstr>
      <vt:lpstr>Importer les modules</vt:lpstr>
      <vt:lpstr>Module __name__</vt:lpstr>
      <vt:lpstr>Empaqueter son module</vt:lpstr>
      <vt:lpstr>Empaqueter son module : setup.py</vt:lpstr>
      <vt:lpstr>Empaqueter son module : setup.py</vt:lpstr>
      <vt:lpstr>ArgParse : la ligne de commande</vt:lpstr>
      <vt:lpstr>ArgParse : la ligne de commande</vt:lpstr>
      <vt:lpstr>La Programmation Orientée Objet (POO)</vt:lpstr>
      <vt:lpstr>Les paradigmes de programmation</vt:lpstr>
      <vt:lpstr>Les Objets</vt:lpstr>
      <vt:lpstr>Les Classes </vt:lpstr>
      <vt:lpstr>Les Classes</vt:lpstr>
      <vt:lpstr>Les Classes</vt:lpstr>
      <vt:lpstr>Les Objets (sont des instances de classe)</vt:lpstr>
      <vt:lpstr>Les Classes</vt:lpstr>
      <vt:lpstr>Méthodes spéciales</vt:lpstr>
      <vt:lpstr>Méthodes spéciales</vt:lpstr>
      <vt:lpstr>Méthodes spéciales</vt:lpstr>
      <vt:lpstr>Encapsulation</vt:lpstr>
      <vt:lpstr>L’encapsulation :  attribut privé / setters &amp; getters</vt:lpstr>
      <vt:lpstr>Héritage Abstraction</vt:lpstr>
      <vt:lpstr>Le polymorphisme</vt:lpstr>
      <vt:lpstr>Le Polymorphisme</vt:lpstr>
      <vt:lpstr>Polymorphisme</vt:lpstr>
      <vt:lpstr>Héritage Abstraction</vt:lpstr>
      <vt:lpstr>Héritage</vt:lpstr>
      <vt:lpstr>Interface</vt:lpstr>
      <vt:lpstr>Représentation UML : diagramme de classe</vt:lpstr>
      <vt:lpstr>Représentation UML : association</vt:lpstr>
      <vt:lpstr>Représentation UML : héritage</vt:lpstr>
      <vt:lpstr>Représentation UML :  séquences, activité, use case…</vt:lpstr>
      <vt:lpstr>Design pattern</vt:lpstr>
      <vt:lpstr>Design pattern : factory</vt:lpstr>
      <vt:lpstr>TKinter</vt:lpstr>
      <vt:lpstr>Interface graphique (Tkinter) : la fenêtre</vt:lpstr>
      <vt:lpstr>Les composants : widgets</vt:lpstr>
      <vt:lpstr>Placement par layouts : Pack() / Grid()</vt:lpstr>
      <vt:lpstr>Placement : Pack() / Grid()</vt:lpstr>
      <vt:lpstr>Les fichiers avec tkinter</vt:lpstr>
      <vt:lpstr>Les événements et tkinter</vt:lpstr>
      <vt:lpstr>Les Bases de données</vt:lpstr>
      <vt:lpstr>Base de données</vt:lpstr>
      <vt:lpstr>Base de donnée SQL</vt:lpstr>
      <vt:lpstr>Quelques requêtes PostGre courantes</vt:lpstr>
      <vt:lpstr>Quelques requêtes PostGre courantes</vt:lpstr>
      <vt:lpstr>PyQT</vt:lpstr>
      <vt:lpstr>Introduction à PyQT</vt:lpstr>
      <vt:lpstr>Introduction à PyQT</vt:lpstr>
      <vt:lpstr>Introduction à PyQT</vt:lpstr>
      <vt:lpstr>Introduction à PyQT</vt:lpstr>
      <vt:lpstr>Introduction à PyQT</vt:lpstr>
      <vt:lpstr>PyQT with OOP</vt:lpstr>
      <vt:lpstr>PyQT with OOP</vt:lpstr>
      <vt:lpstr>PyQT with OOP (suite 1)</vt:lpstr>
      <vt:lpstr>PyQT with OOP (suite 2)</vt:lpstr>
      <vt:lpstr>PyQT – Add a button</vt:lpstr>
      <vt:lpstr>PyQT – Add a button</vt:lpstr>
      <vt:lpstr>PyQT – Add menu and toolbar</vt:lpstr>
      <vt:lpstr>PyQT – Add menu and toolbar</vt:lpstr>
      <vt:lpstr>PyQT – Le positionnement</vt:lpstr>
      <vt:lpstr>PyQT – Le positionnement</vt:lpstr>
      <vt:lpstr>PyQT – Les événements</vt:lpstr>
      <vt:lpstr>PyQT – Les événements</vt:lpstr>
      <vt:lpstr>PyQT – Les événements</vt:lpstr>
      <vt:lpstr>PyQT – Les événements</vt:lpstr>
      <vt:lpstr>Initiation à Django</vt:lpstr>
      <vt:lpstr>Initiation à Flask</vt:lpstr>
      <vt:lpstr>Hello world avec Flask</vt:lpstr>
      <vt:lpstr>Hello world avec Flask</vt:lpstr>
      <vt:lpstr>Hello world avec Flask</vt:lpstr>
      <vt:lpstr>A parte sur pip</vt:lpstr>
      <vt:lpstr>Afficher une page web</vt:lpstr>
      <vt:lpstr>Page HTML de base</vt:lpstr>
      <vt:lpstr>Coté server</vt:lpstr>
      <vt:lpstr>Formulaire : server</vt:lpstr>
      <vt:lpstr>Formulaire : client</vt:lpstr>
      <vt:lpstr>Qualité</vt:lpstr>
      <vt:lpstr>La qualité ? Pour quoi ?</vt:lpstr>
      <vt:lpstr>La qualité ? Pour quoi ?</vt:lpstr>
      <vt:lpstr>La qualité ? Que faire ?</vt:lpstr>
      <vt:lpstr>Documenter son code</vt:lpstr>
      <vt:lpstr>Les commentaires pour la doc courte</vt:lpstr>
      <vt:lpstr>La docstring pour une description complète</vt:lpstr>
      <vt:lpstr>Les tests</vt:lpstr>
      <vt:lpstr>Les test dans la docstring</vt:lpstr>
      <vt:lpstr>Les tests unitaires</vt:lpstr>
      <vt:lpstr>Les test unitaire avec unitTest</vt:lpstr>
      <vt:lpstr>Unitest assertions</vt:lpstr>
      <vt:lpstr>Unittest les Exception vérifiée</vt:lpstr>
      <vt:lpstr>Pour aller plus loin</vt:lpstr>
      <vt:lpstr>Pour aller plus loin :  les commande du débugger</vt:lpstr>
      <vt:lpstr>Pour aller plus loin :  utiliser coverage</vt:lpstr>
      <vt:lpstr>Pour aller plus loin :  utiliser PyLint</vt:lpstr>
      <vt:lpstr>Pour aller plus loin :  cProfile</vt:lpstr>
      <vt:lpstr>La TDD : Test Driven Developement</vt:lpstr>
      <vt:lpstr>Python / C</vt:lpstr>
      <vt:lpstr>CTypes</vt:lpstr>
      <vt:lpstr>Chargement du C en python</vt:lpstr>
      <vt:lpstr>Chargement du Python en C</vt:lpstr>
      <vt:lpstr>Chargement du C en python</vt:lpstr>
      <vt:lpstr>Pyrex ou Cython</vt:lpstr>
      <vt:lpstr>Récapitulatif / erreurs fréquentes</vt:lpstr>
      <vt:lpstr>Introduction à Bokeh</vt:lpstr>
      <vt:lpstr>Pandas</vt:lpstr>
      <vt:lpstr>Présentation</vt:lpstr>
      <vt:lpstr>DataFrame</vt:lpstr>
      <vt:lpstr>DataFrame : fancy indexing</vt:lpstr>
      <vt:lpstr>DataFrame : manipulation des colonnes </vt:lpstr>
      <vt:lpstr>Import / Export de données</vt:lpstr>
      <vt:lpstr>Import CSV</vt:lpstr>
      <vt:lpstr>Mapping/Apply</vt:lpstr>
      <vt:lpstr>Mapping/Apply</vt:lpstr>
      <vt:lpstr>Extraction</vt:lpstr>
      <vt:lpstr>Sort/ Rank</vt:lpstr>
      <vt:lpstr>Jointure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Python</dc:title>
  <dc:creator>Mickael Bolnet</dc:creator>
  <cp:lastModifiedBy>Mickael Bolnet</cp:lastModifiedBy>
  <cp:revision>156</cp:revision>
  <dcterms:created xsi:type="dcterms:W3CDTF">2017-10-29T23:00:55Z</dcterms:created>
  <dcterms:modified xsi:type="dcterms:W3CDTF">2020-12-03T15:19:50Z</dcterms:modified>
</cp:coreProperties>
</file>