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74" r:id="rId2"/>
    <p:sldId id="260" r:id="rId3"/>
    <p:sldId id="262" r:id="rId4"/>
    <p:sldId id="264" r:id="rId5"/>
    <p:sldId id="268" r:id="rId6"/>
    <p:sldId id="281" r:id="rId7"/>
    <p:sldId id="278" r:id="rId8"/>
    <p:sldId id="282" r:id="rId9"/>
    <p:sldId id="273" r:id="rId10"/>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81" d="100"/>
          <a:sy n="81" d="100"/>
        </p:scale>
        <p:origin x="144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1200" smtClean="0">
                <a:latin typeface="Times New Roman" pitchFamily="18" charset="0"/>
                <a:cs typeface="Arial" charset="0"/>
              </a:defRPr>
            </a:lvl1pPr>
          </a:lstStyle>
          <a:p>
            <a:pPr>
              <a:defRPr/>
            </a:pPr>
            <a:endParaRPr lang="en-GB" altLang="bg-BG"/>
          </a:p>
        </p:txBody>
      </p:sp>
      <p:sp>
        <p:nvSpPr>
          <p:cNvPr id="4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a:defRPr sz="1200" smtClean="0">
                <a:latin typeface="Times New Roman" pitchFamily="18" charset="0"/>
                <a:cs typeface="Arial" charset="0"/>
              </a:defRPr>
            </a:lvl1pPr>
          </a:lstStyle>
          <a:p>
            <a:pPr>
              <a:defRPr/>
            </a:pPr>
            <a:endParaRPr lang="en-GB" altLang="bg-BG"/>
          </a:p>
        </p:txBody>
      </p:sp>
      <p:sp>
        <p:nvSpPr>
          <p:cNvPr id="4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defRPr sz="1200" smtClean="0">
                <a:latin typeface="Times New Roman" pitchFamily="18" charset="0"/>
                <a:cs typeface="Arial" charset="0"/>
              </a:defRPr>
            </a:lvl1pPr>
          </a:lstStyle>
          <a:p>
            <a:pPr>
              <a:defRPr/>
            </a:pPr>
            <a:endParaRPr lang="en-GB" altLang="bg-BG"/>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a:defRPr sz="1200">
                <a:latin typeface="Times New Roman" panose="02020603050405020304" pitchFamily="18" charset="0"/>
              </a:defRPr>
            </a:lvl1pPr>
          </a:lstStyle>
          <a:p>
            <a:fld id="{D34E833C-E452-4460-91E5-99529CBD9D54}" type="slidenum">
              <a:rPr lang="en-GB" altLang="bg-BG"/>
              <a:pPr/>
              <a:t>‹#›</a:t>
            </a:fld>
            <a:endParaRPr lang="en-GB" altLang="bg-BG"/>
          </a:p>
        </p:txBody>
      </p:sp>
    </p:spTree>
    <p:extLst>
      <p:ext uri="{BB962C8B-B14F-4D97-AF65-F5344CB8AC3E}">
        <p14:creationId xmlns:p14="http://schemas.microsoft.com/office/powerpoint/2010/main" val="215717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1200" smtClean="0">
                <a:latin typeface="Times New Roman" pitchFamily="18" charset="0"/>
                <a:cs typeface="Arial" charset="0"/>
              </a:defRPr>
            </a:lvl1pPr>
          </a:lstStyle>
          <a:p>
            <a:pPr>
              <a:defRPr/>
            </a:pPr>
            <a:endParaRPr lang="en-GB" altLang="bg-BG"/>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a:defRPr sz="1200" smtClean="0">
                <a:latin typeface="Times New Roman" pitchFamily="18" charset="0"/>
                <a:cs typeface="Arial" charset="0"/>
              </a:defRPr>
            </a:lvl1pPr>
          </a:lstStyle>
          <a:p>
            <a:pPr>
              <a:defRPr/>
            </a:pPr>
            <a:endParaRPr lang="en-GB" altLang="bg-BG"/>
          </a:p>
        </p:txBody>
      </p:sp>
      <p:sp>
        <p:nvSpPr>
          <p:cNvPr id="1331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bg-BG" noProof="0" smtClean="0"/>
              <a:t>Click to edit Master text styles</a:t>
            </a:r>
          </a:p>
          <a:p>
            <a:pPr lvl="1"/>
            <a:r>
              <a:rPr lang="en-GB" altLang="bg-BG" noProof="0" smtClean="0"/>
              <a:t>Second level</a:t>
            </a:r>
          </a:p>
          <a:p>
            <a:pPr lvl="2"/>
            <a:r>
              <a:rPr lang="en-GB" altLang="bg-BG" noProof="0" smtClean="0"/>
              <a:t>Third level</a:t>
            </a:r>
          </a:p>
          <a:p>
            <a:pPr lvl="3"/>
            <a:r>
              <a:rPr lang="en-GB" altLang="bg-BG" noProof="0" smtClean="0"/>
              <a:t>Fourth level</a:t>
            </a:r>
          </a:p>
          <a:p>
            <a:pPr lvl="4"/>
            <a:r>
              <a:rPr lang="en-GB" altLang="bg-BG"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defRPr sz="1200" smtClean="0">
                <a:latin typeface="Times New Roman" pitchFamily="18" charset="0"/>
                <a:cs typeface="Arial" charset="0"/>
              </a:defRPr>
            </a:lvl1pPr>
          </a:lstStyle>
          <a:p>
            <a:pPr>
              <a:defRPr/>
            </a:pPr>
            <a:endParaRPr lang="en-GB" altLang="bg-BG"/>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a:defRPr sz="1200">
                <a:latin typeface="Times New Roman" panose="02020603050405020304" pitchFamily="18" charset="0"/>
              </a:defRPr>
            </a:lvl1pPr>
          </a:lstStyle>
          <a:p>
            <a:fld id="{7EB7CE8B-4F34-4B3F-B43C-C32667ADCC4A}" type="slidenum">
              <a:rPr lang="en-GB" altLang="bg-BG"/>
              <a:pPr/>
              <a:t>‹#›</a:t>
            </a:fld>
            <a:endParaRPr lang="en-GB" altLang="bg-BG"/>
          </a:p>
        </p:txBody>
      </p:sp>
    </p:spTree>
    <p:extLst>
      <p:ext uri="{BB962C8B-B14F-4D97-AF65-F5344CB8AC3E}">
        <p14:creationId xmlns:p14="http://schemas.microsoft.com/office/powerpoint/2010/main" val="3961761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2A5ABA-592B-49A1-B5B3-7E8EDDF570C8}" type="slidenum">
              <a:rPr lang="en-GB" altLang="bg-BG">
                <a:latin typeface="Times New Roman" panose="02020603050405020304" pitchFamily="18" charset="0"/>
              </a:rPr>
              <a:pPr/>
              <a:t>2</a:t>
            </a:fld>
            <a:endParaRPr lang="en-GB" altLang="bg-BG">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cap="flat"/>
        </p:spPr>
      </p:sp>
      <p:sp>
        <p:nvSpPr>
          <p:cNvPr id="14340" name="Rectangle 3"/>
          <p:cNvSpPr>
            <a:spLocks noGrp="1" noChangeArrowheads="1"/>
          </p:cNvSpPr>
          <p:nvPr>
            <p:ph type="body" idx="1"/>
          </p:nvPr>
        </p:nvSpPr>
        <p:spPr>
          <a:noFill/>
        </p:spPr>
        <p:txBody>
          <a:bodyPr/>
          <a:lstStyle/>
          <a:p>
            <a:pPr eaLnBrk="1" hangingPunct="1"/>
            <a:endParaRPr lang="bg-BG" altLang="bg-BG" smtClean="0">
              <a:cs typeface="Arial" panose="020B0604020202020204" pitchFamily="34" charset="0"/>
            </a:endParaRPr>
          </a:p>
        </p:txBody>
      </p:sp>
    </p:spTree>
    <p:extLst>
      <p:ext uri="{BB962C8B-B14F-4D97-AF65-F5344CB8AC3E}">
        <p14:creationId xmlns:p14="http://schemas.microsoft.com/office/powerpoint/2010/main" val="368495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9733CD-946E-45C8-93DD-D95B9DD729BC}" type="slidenum">
              <a:rPr lang="en-GB" altLang="bg-BG">
                <a:latin typeface="Times New Roman" panose="02020603050405020304" pitchFamily="18" charset="0"/>
              </a:rPr>
              <a:pPr/>
              <a:t>3</a:t>
            </a:fld>
            <a:endParaRPr lang="en-GB" altLang="bg-BG">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cap="flat"/>
        </p:spPr>
      </p:sp>
      <p:sp>
        <p:nvSpPr>
          <p:cNvPr id="15364" name="Rectangle 3"/>
          <p:cNvSpPr>
            <a:spLocks noGrp="1" noChangeArrowheads="1"/>
          </p:cNvSpPr>
          <p:nvPr>
            <p:ph type="body" idx="1"/>
          </p:nvPr>
        </p:nvSpPr>
        <p:spPr>
          <a:noFill/>
        </p:spPr>
        <p:txBody>
          <a:bodyPr/>
          <a:lstStyle/>
          <a:p>
            <a:pPr eaLnBrk="1" hangingPunct="1"/>
            <a:endParaRPr lang="bg-BG" altLang="bg-BG" smtClean="0">
              <a:cs typeface="Arial" panose="020B0604020202020204" pitchFamily="34" charset="0"/>
            </a:endParaRPr>
          </a:p>
        </p:txBody>
      </p:sp>
    </p:spTree>
    <p:extLst>
      <p:ext uri="{BB962C8B-B14F-4D97-AF65-F5344CB8AC3E}">
        <p14:creationId xmlns:p14="http://schemas.microsoft.com/office/powerpoint/2010/main" val="94145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3AA2AE-AFC1-40A2-AE29-F3F9AE0D0B81}" type="slidenum">
              <a:rPr lang="en-GB" altLang="bg-BG">
                <a:latin typeface="Times New Roman" panose="02020603050405020304" pitchFamily="18" charset="0"/>
              </a:rPr>
              <a:pPr/>
              <a:t>4</a:t>
            </a:fld>
            <a:endParaRPr lang="en-GB" altLang="bg-BG">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cap="flat"/>
        </p:spPr>
      </p:sp>
      <p:sp>
        <p:nvSpPr>
          <p:cNvPr id="22532" name="Rectangle 3"/>
          <p:cNvSpPr>
            <a:spLocks noGrp="1" noChangeArrowheads="1"/>
          </p:cNvSpPr>
          <p:nvPr>
            <p:ph type="body" idx="1"/>
          </p:nvPr>
        </p:nvSpPr>
        <p:spPr>
          <a:noFill/>
        </p:spPr>
        <p:txBody>
          <a:bodyPr/>
          <a:lstStyle/>
          <a:p>
            <a:pPr eaLnBrk="1" hangingPunct="1"/>
            <a:endParaRPr lang="bg-BG" altLang="bg-BG" smtClean="0">
              <a:cs typeface="Arial" panose="020B0604020202020204" pitchFamily="34" charset="0"/>
            </a:endParaRPr>
          </a:p>
        </p:txBody>
      </p:sp>
    </p:spTree>
    <p:extLst>
      <p:ext uri="{BB962C8B-B14F-4D97-AF65-F5344CB8AC3E}">
        <p14:creationId xmlns:p14="http://schemas.microsoft.com/office/powerpoint/2010/main" val="371657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BF7EF5-3638-4C7B-9E97-9467BF9B0366}" type="slidenum">
              <a:rPr lang="en-GB" altLang="bg-BG">
                <a:latin typeface="Times New Roman" panose="02020603050405020304" pitchFamily="18" charset="0"/>
              </a:rPr>
              <a:pPr/>
              <a:t>5</a:t>
            </a:fld>
            <a:endParaRPr lang="en-GB" altLang="bg-BG">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cap="flat"/>
        </p:spPr>
      </p:sp>
      <p:sp>
        <p:nvSpPr>
          <p:cNvPr id="23556" name="Rectangle 3"/>
          <p:cNvSpPr>
            <a:spLocks noGrp="1" noChangeArrowheads="1"/>
          </p:cNvSpPr>
          <p:nvPr>
            <p:ph type="body" idx="1"/>
          </p:nvPr>
        </p:nvSpPr>
        <p:spPr>
          <a:noFill/>
        </p:spPr>
        <p:txBody>
          <a:bodyPr/>
          <a:lstStyle/>
          <a:p>
            <a:pPr eaLnBrk="1" hangingPunct="1"/>
            <a:endParaRPr lang="bg-BG" altLang="bg-BG" smtClean="0">
              <a:cs typeface="Arial" panose="020B0604020202020204" pitchFamily="34" charset="0"/>
            </a:endParaRPr>
          </a:p>
        </p:txBody>
      </p:sp>
    </p:spTree>
    <p:extLst>
      <p:ext uri="{BB962C8B-B14F-4D97-AF65-F5344CB8AC3E}">
        <p14:creationId xmlns:p14="http://schemas.microsoft.com/office/powerpoint/2010/main" val="242226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78CF6-19B9-4921-BA9A-69856D51A496}" type="slidenum">
              <a:rPr lang="en-GB" altLang="en-US"/>
              <a:pPr/>
              <a:t>7</a:t>
            </a:fld>
            <a:endParaRPr lang="en-GB" altLang="en-US"/>
          </a:p>
        </p:txBody>
      </p:sp>
      <p:sp>
        <p:nvSpPr>
          <p:cNvPr id="14338" name="Rectangle 2"/>
          <p:cNvSpPr>
            <a:spLocks noGrp="1" noRot="1" noChangeAspect="1" noChangeArrowheads="1" noTextEdit="1"/>
          </p:cNvSpPr>
          <p:nvPr>
            <p:ph type="sldImg"/>
          </p:nvPr>
        </p:nvSpPr>
        <p:spPr>
          <a:ln cap="flat"/>
        </p:spPr>
      </p:sp>
      <p:sp>
        <p:nvSpPr>
          <p:cNvPr id="1433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6144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bg-BG" altLang="bg-BG"/>
            </a:p>
          </p:txBody>
        </p:sp>
        <p:sp>
          <p:nvSpPr>
            <p:cNvPr id="6" name="Rectangle 3"/>
            <p:cNvSpPr>
              <a:spLocks noChangeArrowheads="1"/>
            </p:cNvSpPr>
            <p:nvPr/>
          </p:nvSpPr>
          <p:spPr bwMode="hidden">
            <a:xfrm>
              <a:off x="1081" y="1065"/>
              <a:ext cx="4679" cy="15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grpSp>
          <p:nvGrpSpPr>
            <p:cNvPr id="7" name="Group 14"/>
            <p:cNvGrpSpPr>
              <a:grpSpLocks/>
            </p:cNvGrpSpPr>
            <p:nvPr/>
          </p:nvGrpSpPr>
          <p:grpSpPr bwMode="auto">
            <a:xfrm>
              <a:off x="0" y="672"/>
              <a:ext cx="1806" cy="1989"/>
              <a:chOff x="0" y="672"/>
              <a:chExt cx="1806" cy="1989"/>
            </a:xfrm>
          </p:grpSpPr>
          <p:sp>
            <p:nvSpPr>
              <p:cNvPr id="8" name="Rectangle 4"/>
              <p:cNvSpPr>
                <a:spLocks noChangeArrowheads="1"/>
              </p:cNvSpPr>
              <p:nvPr/>
            </p:nvSpPr>
            <p:spPr bwMode="auto">
              <a:xfrm>
                <a:off x="361" y="2257"/>
                <a:ext cx="363"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9" name="Rectangle 5"/>
              <p:cNvSpPr>
                <a:spLocks noChangeArrowheads="1"/>
              </p:cNvSpPr>
              <p:nvPr/>
            </p:nvSpPr>
            <p:spPr bwMode="auto">
              <a:xfrm>
                <a:off x="1081" y="1065"/>
                <a:ext cx="362" cy="40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 name="Rectangle 6"/>
              <p:cNvSpPr>
                <a:spLocks noChangeArrowheads="1"/>
              </p:cNvSpPr>
              <p:nvPr/>
            </p:nvSpPr>
            <p:spPr bwMode="auto">
              <a:xfrm>
                <a:off x="1437" y="672"/>
                <a:ext cx="369" cy="4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1" name="Rectangle 7"/>
              <p:cNvSpPr>
                <a:spLocks noChangeArrowheads="1"/>
              </p:cNvSpPr>
              <p:nvPr/>
            </p:nvSpPr>
            <p:spPr bwMode="auto">
              <a:xfrm>
                <a:off x="719" y="2257"/>
                <a:ext cx="368" cy="4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2" name="Rectangle 8"/>
              <p:cNvSpPr>
                <a:spLocks noChangeArrowheads="1"/>
              </p:cNvSpPr>
              <p:nvPr/>
            </p:nvSpPr>
            <p:spPr bwMode="auto">
              <a:xfrm>
                <a:off x="1437" y="1065"/>
                <a:ext cx="369" cy="40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3" name="Rectangle 9"/>
              <p:cNvSpPr>
                <a:spLocks noChangeArrowheads="1"/>
              </p:cNvSpPr>
              <p:nvPr/>
            </p:nvSpPr>
            <p:spPr bwMode="auto">
              <a:xfrm>
                <a:off x="719" y="1464"/>
                <a:ext cx="368" cy="3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4" name="Rectangle 10"/>
              <p:cNvSpPr>
                <a:spLocks noChangeArrowheads="1"/>
              </p:cNvSpPr>
              <p:nvPr/>
            </p:nvSpPr>
            <p:spPr bwMode="auto">
              <a:xfrm>
                <a:off x="0" y="1464"/>
                <a:ext cx="367" cy="399"/>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5" name="Rectangle 11"/>
              <p:cNvSpPr>
                <a:spLocks noChangeArrowheads="1"/>
              </p:cNvSpPr>
              <p:nvPr/>
            </p:nvSpPr>
            <p:spPr bwMode="auto">
              <a:xfrm>
                <a:off x="1081" y="1464"/>
                <a:ext cx="362" cy="3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6" name="Rectangle 12"/>
              <p:cNvSpPr>
                <a:spLocks noChangeArrowheads="1"/>
              </p:cNvSpPr>
              <p:nvPr/>
            </p:nvSpPr>
            <p:spPr bwMode="auto">
              <a:xfrm>
                <a:off x="361" y="1857"/>
                <a:ext cx="363" cy="4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7" name="Rectangle 13"/>
              <p:cNvSpPr>
                <a:spLocks noChangeArrowheads="1"/>
              </p:cNvSpPr>
              <p:nvPr/>
            </p:nvSpPr>
            <p:spPr bwMode="auto">
              <a:xfrm>
                <a:off x="719" y="1857"/>
                <a:ext cx="368" cy="4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grpSp>
      </p:grpSp>
      <p:sp>
        <p:nvSpPr>
          <p:cNvPr id="2067" name="Rectangle 19"/>
          <p:cNvSpPr>
            <a:spLocks noGrp="1" noChangeArrowheads="1"/>
          </p:cNvSpPr>
          <p:nvPr>
            <p:ph type="ctrTitle" sz="quarter"/>
          </p:nvPr>
        </p:nvSpPr>
        <p:spPr>
          <a:xfrm>
            <a:off x="2971800" y="1828800"/>
            <a:ext cx="6019800" cy="2209800"/>
          </a:xfrm>
        </p:spPr>
        <p:txBody>
          <a:bodyPr/>
          <a:lstStyle>
            <a:lvl1pPr>
              <a:defRPr/>
            </a:lvl1pPr>
          </a:lstStyle>
          <a:p>
            <a:pPr lvl="0"/>
            <a:r>
              <a:rPr lang="en-GB" altLang="bg-BG" noProof="0" smtClean="0"/>
              <a:t>Click to edit Master title style</a:t>
            </a:r>
          </a:p>
        </p:txBody>
      </p:sp>
      <p:sp>
        <p:nvSpPr>
          <p:cNvPr id="2068" name="Rectangle 20"/>
          <p:cNvSpPr>
            <a:spLocks noGrp="1" noChangeArrowheads="1"/>
          </p:cNvSpPr>
          <p:nvPr>
            <p:ph type="subTitle" sz="quarter" idx="1"/>
          </p:nvPr>
        </p:nvSpPr>
        <p:spPr>
          <a:xfrm>
            <a:off x="2971800" y="4267200"/>
            <a:ext cx="6019800" cy="1752600"/>
          </a:xfrm>
        </p:spPr>
        <p:txBody>
          <a:bodyPr/>
          <a:lstStyle>
            <a:lvl1pPr marL="0" indent="0" algn="ctr">
              <a:buFont typeface="Wingdings" pitchFamily="2" charset="2"/>
              <a:buNone/>
              <a:defRPr/>
            </a:lvl1pPr>
          </a:lstStyle>
          <a:p>
            <a:pPr lvl="0"/>
            <a:r>
              <a:rPr lang="en-GB" altLang="bg-BG" noProof="0" smtClean="0"/>
              <a:t>Click to edit Master subtitle style</a:t>
            </a:r>
          </a:p>
        </p:txBody>
      </p:sp>
      <p:sp>
        <p:nvSpPr>
          <p:cNvPr id="18" name="Rectangle 16"/>
          <p:cNvSpPr>
            <a:spLocks noGrp="1" noChangeArrowheads="1"/>
          </p:cNvSpPr>
          <p:nvPr>
            <p:ph type="dt" sz="quarter" idx="10"/>
          </p:nvPr>
        </p:nvSpPr>
        <p:spPr>
          <a:xfrm>
            <a:off x="457200" y="6248400"/>
            <a:ext cx="2133600" cy="457200"/>
          </a:xfrm>
        </p:spPr>
        <p:txBody>
          <a:bodyPr/>
          <a:lstStyle>
            <a:lvl1pPr>
              <a:defRPr smtClean="0"/>
            </a:lvl1pPr>
          </a:lstStyle>
          <a:p>
            <a:pPr>
              <a:defRPr/>
            </a:pPr>
            <a:endParaRPr lang="en-GB" altLang="bg-BG"/>
          </a:p>
        </p:txBody>
      </p:sp>
      <p:sp>
        <p:nvSpPr>
          <p:cNvPr id="19" name="Rectangle 17"/>
          <p:cNvSpPr>
            <a:spLocks noGrp="1" noChangeArrowheads="1"/>
          </p:cNvSpPr>
          <p:nvPr>
            <p:ph type="ftr" sz="quarter" idx="11"/>
          </p:nvPr>
        </p:nvSpPr>
        <p:spPr/>
        <p:txBody>
          <a:bodyPr/>
          <a:lstStyle>
            <a:lvl1pPr>
              <a:defRPr smtClean="0"/>
            </a:lvl1pPr>
          </a:lstStyle>
          <a:p>
            <a:pPr>
              <a:defRPr/>
            </a:pPr>
            <a:endParaRPr lang="en-GB" altLang="bg-BG"/>
          </a:p>
        </p:txBody>
      </p:sp>
      <p:sp>
        <p:nvSpPr>
          <p:cNvPr id="20" name="Rectangle 18"/>
          <p:cNvSpPr>
            <a:spLocks noGrp="1" noChangeArrowheads="1"/>
          </p:cNvSpPr>
          <p:nvPr>
            <p:ph type="sldNum" sz="quarter" idx="12"/>
          </p:nvPr>
        </p:nvSpPr>
        <p:spPr/>
        <p:txBody>
          <a:bodyPr/>
          <a:lstStyle>
            <a:lvl1pPr>
              <a:defRPr/>
            </a:lvl1pPr>
          </a:lstStyle>
          <a:p>
            <a:fld id="{4265CDB4-4E5F-4C9A-9182-B22A6C1ABC1D}" type="slidenum">
              <a:rPr lang="en-GB" altLang="bg-BG"/>
              <a:pPr/>
              <a:t>‹#›</a:t>
            </a:fld>
            <a:endParaRPr lang="en-GB" altLang="bg-BG"/>
          </a:p>
        </p:txBody>
      </p:sp>
    </p:spTree>
    <p:extLst>
      <p:ext uri="{BB962C8B-B14F-4D97-AF65-F5344CB8AC3E}">
        <p14:creationId xmlns:p14="http://schemas.microsoft.com/office/powerpoint/2010/main" val="89557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5" name="Rectangle 3"/>
          <p:cNvSpPr>
            <a:spLocks noGrp="1" noChangeArrowheads="1"/>
          </p:cNvSpPr>
          <p:nvPr>
            <p:ph type="sldNum" sz="quarter" idx="11"/>
          </p:nvPr>
        </p:nvSpPr>
        <p:spPr>
          <a:ln/>
        </p:spPr>
        <p:txBody>
          <a:bodyPr/>
          <a:lstStyle>
            <a:lvl1pPr>
              <a:defRPr/>
            </a:lvl1pPr>
          </a:lstStyle>
          <a:p>
            <a:fld id="{06C909A9-EEC5-4B45-BAAE-9E22FD3AD407}" type="slidenum">
              <a:rPr lang="en-GB" altLang="bg-BG"/>
              <a:pPr/>
              <a:t>‹#›</a:t>
            </a:fld>
            <a:endParaRPr lang="en-GB" altLang="bg-BG"/>
          </a:p>
        </p:txBody>
      </p:sp>
      <p:sp>
        <p:nvSpPr>
          <p:cNvPr id="6"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69914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5" name="Rectangle 3"/>
          <p:cNvSpPr>
            <a:spLocks noGrp="1" noChangeArrowheads="1"/>
          </p:cNvSpPr>
          <p:nvPr>
            <p:ph type="sldNum" sz="quarter" idx="11"/>
          </p:nvPr>
        </p:nvSpPr>
        <p:spPr>
          <a:ln/>
        </p:spPr>
        <p:txBody>
          <a:bodyPr/>
          <a:lstStyle>
            <a:lvl1pPr>
              <a:defRPr/>
            </a:lvl1pPr>
          </a:lstStyle>
          <a:p>
            <a:fld id="{E39E2CB0-312A-4D0D-81A7-C10E671123D4}" type="slidenum">
              <a:rPr lang="en-GB" altLang="bg-BG"/>
              <a:pPr/>
              <a:t>‹#›</a:t>
            </a:fld>
            <a:endParaRPr lang="en-GB" altLang="bg-BG"/>
          </a:p>
        </p:txBody>
      </p:sp>
      <p:sp>
        <p:nvSpPr>
          <p:cNvPr id="6"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263114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5" name="Rectangle 3"/>
          <p:cNvSpPr>
            <a:spLocks noGrp="1" noChangeArrowheads="1"/>
          </p:cNvSpPr>
          <p:nvPr>
            <p:ph type="sldNum" sz="quarter" idx="11"/>
          </p:nvPr>
        </p:nvSpPr>
        <p:spPr>
          <a:ln/>
        </p:spPr>
        <p:txBody>
          <a:bodyPr/>
          <a:lstStyle>
            <a:lvl1pPr>
              <a:defRPr/>
            </a:lvl1pPr>
          </a:lstStyle>
          <a:p>
            <a:fld id="{E05C3F79-692A-462E-AFFB-B9C057C3D2EE}" type="slidenum">
              <a:rPr lang="en-GB" altLang="bg-BG"/>
              <a:pPr/>
              <a:t>‹#›</a:t>
            </a:fld>
            <a:endParaRPr lang="en-GB" altLang="bg-BG"/>
          </a:p>
        </p:txBody>
      </p:sp>
      <p:sp>
        <p:nvSpPr>
          <p:cNvPr id="6"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215468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5" name="Rectangle 3"/>
          <p:cNvSpPr>
            <a:spLocks noGrp="1" noChangeArrowheads="1"/>
          </p:cNvSpPr>
          <p:nvPr>
            <p:ph type="sldNum" sz="quarter" idx="11"/>
          </p:nvPr>
        </p:nvSpPr>
        <p:spPr>
          <a:ln/>
        </p:spPr>
        <p:txBody>
          <a:bodyPr/>
          <a:lstStyle>
            <a:lvl1pPr>
              <a:defRPr/>
            </a:lvl1pPr>
          </a:lstStyle>
          <a:p>
            <a:fld id="{EB55E1A0-BC7C-488D-A084-3F2D64F9D014}" type="slidenum">
              <a:rPr lang="en-GB" altLang="bg-BG"/>
              <a:pPr/>
              <a:t>‹#›</a:t>
            </a:fld>
            <a:endParaRPr lang="en-GB" altLang="bg-BG"/>
          </a:p>
        </p:txBody>
      </p:sp>
      <p:sp>
        <p:nvSpPr>
          <p:cNvPr id="6"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80591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6" name="Rectangle 3"/>
          <p:cNvSpPr>
            <a:spLocks noGrp="1" noChangeArrowheads="1"/>
          </p:cNvSpPr>
          <p:nvPr>
            <p:ph type="sldNum" sz="quarter" idx="11"/>
          </p:nvPr>
        </p:nvSpPr>
        <p:spPr>
          <a:ln/>
        </p:spPr>
        <p:txBody>
          <a:bodyPr/>
          <a:lstStyle>
            <a:lvl1pPr>
              <a:defRPr/>
            </a:lvl1pPr>
          </a:lstStyle>
          <a:p>
            <a:fld id="{CF34D65B-E7E3-465D-84DC-F45D8FA1EF11}" type="slidenum">
              <a:rPr lang="en-GB" altLang="bg-BG"/>
              <a:pPr/>
              <a:t>‹#›</a:t>
            </a:fld>
            <a:endParaRPr lang="en-GB" altLang="bg-BG"/>
          </a:p>
        </p:txBody>
      </p:sp>
      <p:sp>
        <p:nvSpPr>
          <p:cNvPr id="7"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421672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8" name="Rectangle 3"/>
          <p:cNvSpPr>
            <a:spLocks noGrp="1" noChangeArrowheads="1"/>
          </p:cNvSpPr>
          <p:nvPr>
            <p:ph type="sldNum" sz="quarter" idx="11"/>
          </p:nvPr>
        </p:nvSpPr>
        <p:spPr>
          <a:ln/>
        </p:spPr>
        <p:txBody>
          <a:bodyPr/>
          <a:lstStyle>
            <a:lvl1pPr>
              <a:defRPr/>
            </a:lvl1pPr>
          </a:lstStyle>
          <a:p>
            <a:fld id="{32777965-7BFC-4C11-B6BF-B2EBFDD20856}" type="slidenum">
              <a:rPr lang="en-GB" altLang="bg-BG"/>
              <a:pPr/>
              <a:t>‹#›</a:t>
            </a:fld>
            <a:endParaRPr lang="en-GB" altLang="bg-BG"/>
          </a:p>
        </p:txBody>
      </p:sp>
      <p:sp>
        <p:nvSpPr>
          <p:cNvPr id="9"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189333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4" name="Rectangle 3"/>
          <p:cNvSpPr>
            <a:spLocks noGrp="1" noChangeArrowheads="1"/>
          </p:cNvSpPr>
          <p:nvPr>
            <p:ph type="sldNum" sz="quarter" idx="11"/>
          </p:nvPr>
        </p:nvSpPr>
        <p:spPr>
          <a:ln/>
        </p:spPr>
        <p:txBody>
          <a:bodyPr/>
          <a:lstStyle>
            <a:lvl1pPr>
              <a:defRPr/>
            </a:lvl1pPr>
          </a:lstStyle>
          <a:p>
            <a:fld id="{1617C208-5131-4FA4-811F-78430144EFCF}" type="slidenum">
              <a:rPr lang="en-GB" altLang="bg-BG"/>
              <a:pPr/>
              <a:t>‹#›</a:t>
            </a:fld>
            <a:endParaRPr lang="en-GB" altLang="bg-BG"/>
          </a:p>
        </p:txBody>
      </p:sp>
      <p:sp>
        <p:nvSpPr>
          <p:cNvPr id="5"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170965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3" name="Rectangle 3"/>
          <p:cNvSpPr>
            <a:spLocks noGrp="1" noChangeArrowheads="1"/>
          </p:cNvSpPr>
          <p:nvPr>
            <p:ph type="sldNum" sz="quarter" idx="11"/>
          </p:nvPr>
        </p:nvSpPr>
        <p:spPr>
          <a:ln/>
        </p:spPr>
        <p:txBody>
          <a:bodyPr/>
          <a:lstStyle>
            <a:lvl1pPr>
              <a:defRPr/>
            </a:lvl1pPr>
          </a:lstStyle>
          <a:p>
            <a:fld id="{8A7E1915-93A4-4C3A-B84F-94F77DDC1AEB}" type="slidenum">
              <a:rPr lang="en-GB" altLang="bg-BG"/>
              <a:pPr/>
              <a:t>‹#›</a:t>
            </a:fld>
            <a:endParaRPr lang="en-GB" altLang="bg-BG"/>
          </a:p>
        </p:txBody>
      </p:sp>
      <p:sp>
        <p:nvSpPr>
          <p:cNvPr id="4"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89460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6" name="Rectangle 3"/>
          <p:cNvSpPr>
            <a:spLocks noGrp="1" noChangeArrowheads="1"/>
          </p:cNvSpPr>
          <p:nvPr>
            <p:ph type="sldNum" sz="quarter" idx="11"/>
          </p:nvPr>
        </p:nvSpPr>
        <p:spPr>
          <a:ln/>
        </p:spPr>
        <p:txBody>
          <a:bodyPr/>
          <a:lstStyle>
            <a:lvl1pPr>
              <a:defRPr/>
            </a:lvl1pPr>
          </a:lstStyle>
          <a:p>
            <a:fld id="{03F58D21-B1D0-4127-B764-499A49AFF88B}" type="slidenum">
              <a:rPr lang="en-GB" altLang="bg-BG"/>
              <a:pPr/>
              <a:t>‹#›</a:t>
            </a:fld>
            <a:endParaRPr lang="en-GB" altLang="bg-BG"/>
          </a:p>
        </p:txBody>
      </p:sp>
      <p:sp>
        <p:nvSpPr>
          <p:cNvPr id="7"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159296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GB" altLang="bg-BG"/>
          </a:p>
        </p:txBody>
      </p:sp>
      <p:sp>
        <p:nvSpPr>
          <p:cNvPr id="6" name="Rectangle 3"/>
          <p:cNvSpPr>
            <a:spLocks noGrp="1" noChangeArrowheads="1"/>
          </p:cNvSpPr>
          <p:nvPr>
            <p:ph type="sldNum" sz="quarter" idx="11"/>
          </p:nvPr>
        </p:nvSpPr>
        <p:spPr>
          <a:ln/>
        </p:spPr>
        <p:txBody>
          <a:bodyPr/>
          <a:lstStyle>
            <a:lvl1pPr>
              <a:defRPr/>
            </a:lvl1pPr>
          </a:lstStyle>
          <a:p>
            <a:fld id="{B9F2D66B-08CE-4950-9D68-311A2DC1A409}" type="slidenum">
              <a:rPr lang="en-GB" altLang="bg-BG"/>
              <a:pPr/>
              <a:t>‹#›</a:t>
            </a:fld>
            <a:endParaRPr lang="en-GB" altLang="bg-BG"/>
          </a:p>
        </p:txBody>
      </p:sp>
      <p:sp>
        <p:nvSpPr>
          <p:cNvPr id="7" name="Rectangle 16"/>
          <p:cNvSpPr>
            <a:spLocks noGrp="1" noChangeArrowheads="1"/>
          </p:cNvSpPr>
          <p:nvPr>
            <p:ph type="dt" sz="half" idx="12"/>
          </p:nvPr>
        </p:nvSpPr>
        <p:spPr>
          <a:ln/>
        </p:spPr>
        <p:txBody>
          <a:bodyPr/>
          <a:lstStyle>
            <a:lvl1pPr>
              <a:defRPr/>
            </a:lvl1pPr>
          </a:lstStyle>
          <a:p>
            <a:pPr>
              <a:defRPr/>
            </a:pPr>
            <a:endParaRPr lang="en-GB" altLang="bg-BG"/>
          </a:p>
        </p:txBody>
      </p:sp>
    </p:spTree>
    <p:extLst>
      <p:ext uri="{BB962C8B-B14F-4D97-AF65-F5344CB8AC3E}">
        <p14:creationId xmlns:p14="http://schemas.microsoft.com/office/powerpoint/2010/main" val="177071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ctr" eaLnBrk="1" hangingPunct="1">
              <a:defRPr sz="1200" smtClean="0">
                <a:latin typeface="Arial" charset="0"/>
                <a:cs typeface="Arial" charset="0"/>
              </a:defRPr>
            </a:lvl1pPr>
          </a:lstStyle>
          <a:p>
            <a:pPr>
              <a:defRPr/>
            </a:pPr>
            <a:endParaRPr lang="en-GB" altLang="bg-BG"/>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eaLnBrk="1" hangingPunct="1">
              <a:defRPr sz="1200">
                <a:latin typeface="Arial Black" panose="020B0A04020102020204" pitchFamily="34" charset="0"/>
              </a:defRPr>
            </a:lvl1pPr>
          </a:lstStyle>
          <a:p>
            <a:fld id="{87B76651-054E-49CF-B5A8-9D007BB9BC16}" type="slidenum">
              <a:rPr lang="en-GB" altLang="bg-BG"/>
              <a:pPr/>
              <a:t>‹#›</a:t>
            </a:fld>
            <a:endParaRPr lang="en-GB" altLang="bg-BG"/>
          </a:p>
        </p:txBody>
      </p:sp>
      <p:grpSp>
        <p:nvGrpSpPr>
          <p:cNvPr id="1028" name="Group 13"/>
          <p:cNvGrpSpPr>
            <a:grpSpLocks/>
          </p:cNvGrpSpPr>
          <p:nvPr/>
        </p:nvGrpSpPr>
        <p:grpSpPr bwMode="auto">
          <a:xfrm>
            <a:off x="0" y="0"/>
            <a:ext cx="9144000" cy="546100"/>
            <a:chOff x="0" y="0"/>
            <a:chExt cx="5760" cy="344"/>
          </a:xfrm>
        </p:grpSpPr>
        <p:sp>
          <p:nvSpPr>
            <p:cNvPr id="1032" name="Rectangle 4"/>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bg-BG" altLang="bg-BG"/>
            </a:p>
          </p:txBody>
        </p:sp>
        <p:sp>
          <p:nvSpPr>
            <p:cNvPr id="1033" name="Rectangle 5"/>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34" name="Rectangle 6"/>
            <p:cNvSpPr>
              <a:spLocks noChangeArrowheads="1"/>
            </p:cNvSpPr>
            <p:nvPr/>
          </p:nvSpPr>
          <p:spPr bwMode="auto">
            <a:xfrm>
              <a:off x="258" y="85"/>
              <a:ext cx="87" cy="8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35" name="Rectangle 7"/>
            <p:cNvSpPr>
              <a:spLocks noChangeArrowheads="1"/>
            </p:cNvSpPr>
            <p:nvPr/>
          </p:nvSpPr>
          <p:spPr bwMode="auto">
            <a:xfrm>
              <a:off x="345" y="0"/>
              <a:ext cx="88" cy="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36" name="Rectangle 8"/>
            <p:cNvSpPr>
              <a:spLocks noChangeArrowheads="1"/>
            </p:cNvSpPr>
            <p:nvPr/>
          </p:nvSpPr>
          <p:spPr bwMode="auto">
            <a:xfrm>
              <a:off x="345" y="85"/>
              <a:ext cx="88" cy="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37" name="Rectangle 9"/>
            <p:cNvSpPr>
              <a:spLocks noChangeArrowheads="1"/>
            </p:cNvSpPr>
            <p:nvPr/>
          </p:nvSpPr>
          <p:spPr bwMode="auto">
            <a:xfrm>
              <a:off x="173" y="173"/>
              <a:ext cx="86" cy="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38" name="Rectangle 10"/>
            <p:cNvSpPr>
              <a:spLocks noChangeArrowheads="1"/>
            </p:cNvSpPr>
            <p:nvPr/>
          </p:nvSpPr>
          <p:spPr bwMode="auto">
            <a:xfrm>
              <a:off x="83" y="86"/>
              <a:ext cx="89" cy="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1039" name="Rectangle 11"/>
            <p:cNvSpPr>
              <a:spLocks noChangeArrowheads="1"/>
            </p:cNvSpPr>
            <p:nvPr/>
          </p:nvSpPr>
          <p:spPr bwMode="auto">
            <a:xfrm>
              <a:off x="258" y="171"/>
              <a:ext cx="87" cy="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sp>
          <p:nvSpPr>
            <p:cNvPr id="2" name="Rectangle 12"/>
            <p:cNvSpPr>
              <a:spLocks noChangeArrowheads="1"/>
            </p:cNvSpPr>
            <p:nvPr/>
          </p:nvSpPr>
          <p:spPr bwMode="auto">
            <a:xfrm>
              <a:off x="173" y="258"/>
              <a:ext cx="86" cy="8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GB" altLang="bg-BG"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bg-BG" smtClean="0"/>
              <a:t>Click to edit Master text styles</a:t>
            </a:r>
          </a:p>
          <a:p>
            <a:pPr lvl="1"/>
            <a:r>
              <a:rPr lang="en-GB" altLang="bg-BG" smtClean="0"/>
              <a:t>Second level</a:t>
            </a:r>
          </a:p>
          <a:p>
            <a:pPr lvl="2"/>
            <a:r>
              <a:rPr lang="en-GB" altLang="bg-BG" smtClean="0"/>
              <a:t>Third level</a:t>
            </a:r>
          </a:p>
          <a:p>
            <a:pPr lvl="3"/>
            <a:r>
              <a:rPr lang="en-GB" altLang="bg-BG" smtClean="0"/>
              <a:t>Fourth level</a:t>
            </a:r>
          </a:p>
          <a:p>
            <a:pPr lvl="4"/>
            <a:r>
              <a:rPr lang="en-GB" altLang="bg-BG" smtClean="0"/>
              <a:t>Fifth level</a:t>
            </a:r>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eaLnBrk="1" hangingPunct="1">
              <a:defRPr sz="1200" smtClean="0">
                <a:latin typeface="Arial" charset="0"/>
                <a:cs typeface="Arial" charset="0"/>
              </a:defRPr>
            </a:lvl1pPr>
          </a:lstStyle>
          <a:p>
            <a:pPr>
              <a:defRPr/>
            </a:pPr>
            <a:endParaRPr lang="en-GB" altLang="bg-BG"/>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png"/><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slides/_rels/slide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24200" y="2088654"/>
            <a:ext cx="6019800" cy="2209800"/>
          </a:xfrm>
        </p:spPr>
        <p:txBody>
          <a:bodyPr/>
          <a:lstStyle/>
          <a:p>
            <a:r>
              <a:rPr lang="en-US" sz="3200" b="1" dirty="0">
                <a:solidFill>
                  <a:srgbClr val="FFFFFF"/>
                </a:solidFill>
              </a:rPr>
              <a:t>New Study Program </a:t>
            </a:r>
            <a:r>
              <a:rPr lang="en-US" sz="3200" b="1" dirty="0" smtClean="0">
                <a:solidFill>
                  <a:srgbClr val="FFFFFF"/>
                </a:solidFill>
              </a:rPr>
              <a:t>in </a:t>
            </a:r>
            <a:br>
              <a:rPr lang="en-US" sz="3200" b="1" dirty="0" smtClean="0">
                <a:solidFill>
                  <a:srgbClr val="FFFFFF"/>
                </a:solidFill>
              </a:rPr>
            </a:br>
            <a:r>
              <a:rPr lang="en-US" sz="3200" b="1" dirty="0" smtClean="0">
                <a:solidFill>
                  <a:srgbClr val="FFFFFF"/>
                </a:solidFill>
              </a:rPr>
              <a:t>Space </a:t>
            </a:r>
            <a:r>
              <a:rPr lang="en-US" sz="3200" b="1" dirty="0">
                <a:solidFill>
                  <a:srgbClr val="FFFFFF"/>
                </a:solidFill>
              </a:rPr>
              <a:t>Systems </a:t>
            </a:r>
            <a:r>
              <a:rPr lang="en-US" sz="3200" b="1" dirty="0" smtClean="0">
                <a:solidFill>
                  <a:srgbClr val="FFFFFF"/>
                </a:solidFill>
              </a:rPr>
              <a:t>and Communications Engineering  </a:t>
            </a:r>
            <a:r>
              <a:rPr lang="en-US" dirty="0"/>
              <a:t/>
            </a:r>
            <a:br>
              <a:rPr lang="en-US" dirty="0"/>
            </a:br>
            <a:endParaRPr lang="en-US" dirty="0"/>
          </a:p>
        </p:txBody>
      </p:sp>
      <p:sp>
        <p:nvSpPr>
          <p:cNvPr id="3" name="Subtitle 2"/>
          <p:cNvSpPr>
            <a:spLocks noGrp="1"/>
          </p:cNvSpPr>
          <p:nvPr>
            <p:ph type="subTitle" sz="quarter" idx="1"/>
          </p:nvPr>
        </p:nvSpPr>
        <p:spPr>
          <a:xfrm>
            <a:off x="1043608" y="4273796"/>
            <a:ext cx="7632848" cy="2395563"/>
          </a:xfrm>
        </p:spPr>
        <p:txBody>
          <a:bodyPr/>
          <a:lstStyle/>
          <a:p>
            <a:r>
              <a:rPr lang="en-US" sz="3600" spc="600" dirty="0" err="1"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rPr>
              <a:t>SPACECOM</a:t>
            </a:r>
            <a:endParaRPr lang="en-US" sz="3600" spc="600" dirty="0"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endParaRPr>
          </a:p>
          <a:p>
            <a:r>
              <a:rPr lang="en-US" sz="2400" dirty="0"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rPr>
              <a:t>Kick-off meeting</a:t>
            </a:r>
          </a:p>
          <a:p>
            <a:r>
              <a:rPr lang="en-US" sz="2400" dirty="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rPr>
              <a:t>Tashkent University of Information Technologies named after Muhammad </a:t>
            </a:r>
            <a:r>
              <a:rPr lang="en-US" sz="2400" dirty="0"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rPr>
              <a:t>Al-Khwarizmi</a:t>
            </a:r>
            <a:endParaRPr lang="en-US" sz="2400" dirty="0"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endParaRPr>
          </a:p>
          <a:p>
            <a:r>
              <a:rPr lang="en-US" sz="2000" dirty="0"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rPr>
              <a:t>04/03/2020</a:t>
            </a:r>
            <a:endParaRPr lang="en-US" sz="2000" dirty="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97"/>
            <a:ext cx="3312368" cy="946150"/>
          </a:xfrm>
          <a:prstGeom prst="rect">
            <a:avLst/>
          </a:prstGeom>
        </p:spPr>
      </p:pic>
      <p:pic>
        <p:nvPicPr>
          <p:cNvPr id="5" name="Picture 2" descr="LogoTU-BG-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41035"/>
            <a:ext cx="928088" cy="92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107504" y="141035"/>
            <a:ext cx="2923256" cy="1088636"/>
          </a:xfrm>
          <a:prstGeom prst="rect">
            <a:avLst/>
          </a:prstGeom>
        </p:spPr>
      </p:pic>
    </p:spTree>
    <p:extLst>
      <p:ext uri="{BB962C8B-B14F-4D97-AF65-F5344CB8AC3E}">
        <p14:creationId xmlns:p14="http://schemas.microsoft.com/office/powerpoint/2010/main" val="2206028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endParaRPr lang="bg-BG" altLang="bg-BG" smtClean="0"/>
          </a:p>
        </p:txBody>
      </p:sp>
      <p:sp>
        <p:nvSpPr>
          <p:cNvPr id="3075" name="Rectangle 3"/>
          <p:cNvSpPr>
            <a:spLocks noGrp="1" noChangeArrowheads="1"/>
          </p:cNvSpPr>
          <p:nvPr>
            <p:ph type="body" idx="1"/>
          </p:nvPr>
        </p:nvSpPr>
        <p:spPr>
          <a:xfrm>
            <a:off x="457200" y="3048000"/>
            <a:ext cx="8382000" cy="3810000"/>
          </a:xfrm>
          <a:noFill/>
        </p:spPr>
        <p:txBody>
          <a:bodyPr/>
          <a:lstStyle/>
          <a:p>
            <a:pPr eaLnBrk="1" hangingPunct="1">
              <a:lnSpc>
                <a:spcPct val="130000"/>
              </a:lnSpc>
            </a:pPr>
            <a:r>
              <a:rPr lang="en-GB" altLang="bg-BG" sz="2000" dirty="0" smtClean="0"/>
              <a:t>24.10.</a:t>
            </a:r>
            <a:r>
              <a:rPr lang="en-GB" altLang="bg-BG" sz="2000" b="1" dirty="0" smtClean="0"/>
              <a:t>1945</a:t>
            </a:r>
            <a:r>
              <a:rPr lang="en-GB" altLang="bg-BG" sz="2000" dirty="0" smtClean="0"/>
              <a:t> - founded the </a:t>
            </a:r>
            <a:r>
              <a:rPr lang="en-GB" altLang="bg-BG" sz="2000" b="1" dirty="0" smtClean="0"/>
              <a:t>State Polytechnic</a:t>
            </a:r>
            <a:r>
              <a:rPr lang="en-GB" altLang="bg-BG" sz="2000" dirty="0" smtClean="0"/>
              <a:t> </a:t>
            </a:r>
          </a:p>
          <a:p>
            <a:pPr eaLnBrk="1" hangingPunct="1">
              <a:lnSpc>
                <a:spcPct val="130000"/>
              </a:lnSpc>
            </a:pPr>
            <a:r>
              <a:rPr lang="en-GB" altLang="bg-BG" sz="2000" dirty="0" smtClean="0"/>
              <a:t>today</a:t>
            </a:r>
            <a:r>
              <a:rPr lang="en-GB" altLang="bg-BG" sz="2000" dirty="0" smtClean="0">
                <a:solidFill>
                  <a:srgbClr val="FF0000"/>
                </a:solidFill>
              </a:rPr>
              <a:t> </a:t>
            </a:r>
            <a:r>
              <a:rPr lang="en-GB" altLang="bg-BG" sz="2000" b="1" dirty="0" smtClean="0"/>
              <a:t>the Technical University of Sofia</a:t>
            </a:r>
            <a:r>
              <a:rPr lang="en-GB" altLang="bg-BG" sz="2000" dirty="0" smtClean="0"/>
              <a:t> is the largest technical higher educational and research establishment in Bulgaria</a:t>
            </a:r>
          </a:p>
          <a:p>
            <a:pPr eaLnBrk="1" hangingPunct="1">
              <a:lnSpc>
                <a:spcPct val="130000"/>
              </a:lnSpc>
            </a:pPr>
            <a:r>
              <a:rPr lang="en-GB" altLang="bg-BG" sz="2000" dirty="0" smtClean="0"/>
              <a:t>over </a:t>
            </a:r>
            <a:r>
              <a:rPr lang="en-GB" altLang="bg-BG" sz="2000" b="1" dirty="0" smtClean="0"/>
              <a:t>20 000 students</a:t>
            </a:r>
            <a:endParaRPr lang="en-GB" altLang="bg-BG" sz="2000" dirty="0" smtClean="0"/>
          </a:p>
          <a:p>
            <a:pPr eaLnBrk="1" hangingPunct="1">
              <a:lnSpc>
                <a:spcPct val="130000"/>
              </a:lnSpc>
            </a:pPr>
            <a:r>
              <a:rPr lang="en-GB" altLang="bg-BG" sz="2000" dirty="0" smtClean="0"/>
              <a:t>total number of </a:t>
            </a:r>
            <a:r>
              <a:rPr lang="en-GB" altLang="bg-BG" sz="2000" b="1" dirty="0" smtClean="0"/>
              <a:t>personnel: 2400</a:t>
            </a:r>
            <a:endParaRPr lang="en-GB" altLang="bg-BG" sz="2000" dirty="0" smtClean="0"/>
          </a:p>
          <a:p>
            <a:pPr eaLnBrk="1" hangingPunct="1">
              <a:lnSpc>
                <a:spcPct val="130000"/>
              </a:lnSpc>
            </a:pPr>
            <a:r>
              <a:rPr lang="en-GB" altLang="bg-BG" sz="2000" dirty="0" smtClean="0"/>
              <a:t>over </a:t>
            </a:r>
            <a:r>
              <a:rPr lang="en-GB" altLang="bg-BG" sz="2000" b="1" dirty="0" smtClean="0"/>
              <a:t>1800 full-time academic staff</a:t>
            </a:r>
          </a:p>
          <a:p>
            <a:pPr eaLnBrk="1" hangingPunct="1">
              <a:lnSpc>
                <a:spcPct val="130000"/>
              </a:lnSpc>
            </a:pPr>
            <a:r>
              <a:rPr lang="en-GB" altLang="bg-BG" sz="2000" b="1" dirty="0" smtClean="0"/>
              <a:t>11 </a:t>
            </a:r>
            <a:r>
              <a:rPr lang="en-GB" altLang="bg-BG" sz="2000" dirty="0" smtClean="0"/>
              <a:t>main</a:t>
            </a:r>
            <a:r>
              <a:rPr lang="en-GB" altLang="bg-BG" sz="2000" b="1" dirty="0" smtClean="0"/>
              <a:t> faculties,</a:t>
            </a:r>
            <a:r>
              <a:rPr lang="en-GB" altLang="bg-BG" sz="2000" dirty="0" smtClean="0"/>
              <a:t> </a:t>
            </a:r>
            <a:r>
              <a:rPr lang="en-GB" altLang="bg-BG" sz="2000" b="1" dirty="0" smtClean="0"/>
              <a:t>3 divisions for foreign education programmes, 3 branches in Plovdiv and Sliven </a:t>
            </a:r>
          </a:p>
        </p:txBody>
      </p:sp>
      <p:grpSp>
        <p:nvGrpSpPr>
          <p:cNvPr id="3076" name="Group 7"/>
          <p:cNvGrpSpPr>
            <a:grpSpLocks/>
          </p:cNvGrpSpPr>
          <p:nvPr/>
        </p:nvGrpSpPr>
        <p:grpSpPr bwMode="auto">
          <a:xfrm>
            <a:off x="-38100" y="381000"/>
            <a:ext cx="9194800" cy="2328863"/>
            <a:chOff x="-24" y="240"/>
            <a:chExt cx="5792" cy="1467"/>
          </a:xfrm>
        </p:grpSpPr>
        <p:pic>
          <p:nvPicPr>
            <p:cNvPr id="3077"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 y="240"/>
              <a:ext cx="5792"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 y="300"/>
              <a:ext cx="36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 y="672"/>
              <a:ext cx="5619" cy="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8788" y="525463"/>
            <a:ext cx="8212137" cy="1081087"/>
          </a:xfrm>
          <a:noFill/>
        </p:spPr>
        <p:txBody>
          <a:bodyPr/>
          <a:lstStyle/>
          <a:p>
            <a:pPr eaLnBrk="1" hangingPunct="1"/>
            <a:r>
              <a:rPr lang="en-GB" altLang="bg-BG" sz="3200" b="1" smtClean="0">
                <a:solidFill>
                  <a:schemeClr val="hlink"/>
                </a:solidFill>
                <a:latin typeface="Bookman Old Style" panose="02050604050505020204" pitchFamily="18" charset="0"/>
              </a:rPr>
              <a:t>Faculty of Electronic Engineering and Technology</a:t>
            </a:r>
          </a:p>
        </p:txBody>
      </p:sp>
      <p:sp>
        <p:nvSpPr>
          <p:cNvPr id="4099" name="Rectangle 3"/>
          <p:cNvSpPr>
            <a:spLocks noGrp="1" noChangeArrowheads="1"/>
          </p:cNvSpPr>
          <p:nvPr>
            <p:ph type="body" idx="1"/>
          </p:nvPr>
        </p:nvSpPr>
        <p:spPr>
          <a:xfrm>
            <a:off x="381000" y="3581400"/>
            <a:ext cx="8458200" cy="2819400"/>
          </a:xfrm>
          <a:noFill/>
        </p:spPr>
        <p:txBody>
          <a:bodyPr/>
          <a:lstStyle/>
          <a:p>
            <a:pPr eaLnBrk="1" hangingPunct="1">
              <a:lnSpc>
                <a:spcPct val="150000"/>
              </a:lnSpc>
            </a:pPr>
            <a:r>
              <a:rPr lang="en-GB" altLang="bg-BG" sz="2400" smtClean="0">
                <a:latin typeface="Bookman Old Style" panose="02050604050505020204" pitchFamily="18" charset="0"/>
              </a:rPr>
              <a:t>Department of Electronic Engineering </a:t>
            </a:r>
          </a:p>
          <a:p>
            <a:pPr eaLnBrk="1" hangingPunct="1">
              <a:lnSpc>
                <a:spcPct val="150000"/>
              </a:lnSpc>
            </a:pPr>
            <a:r>
              <a:rPr lang="en-GB" altLang="bg-BG" sz="2400" smtClean="0">
                <a:latin typeface="Bookman Old Style" panose="02050604050505020204" pitchFamily="18" charset="0"/>
              </a:rPr>
              <a:t>Department of Power Electronics</a:t>
            </a:r>
          </a:p>
          <a:p>
            <a:pPr eaLnBrk="1" hangingPunct="1">
              <a:lnSpc>
                <a:spcPct val="150000"/>
              </a:lnSpc>
            </a:pPr>
            <a:r>
              <a:rPr lang="en-GB" altLang="bg-BG" sz="2400" smtClean="0">
                <a:solidFill>
                  <a:schemeClr val="bg2"/>
                </a:solidFill>
                <a:latin typeface="Bookman Old Style" panose="02050604050505020204" pitchFamily="18" charset="0"/>
              </a:rPr>
              <a:t>Department of Microelectronics</a:t>
            </a:r>
            <a:endParaRPr lang="en-GB" altLang="bg-BG" sz="2400" smtClean="0">
              <a:latin typeface="Bookman Old Style" panose="02050604050505020204" pitchFamily="18" charset="0"/>
            </a:endParaRPr>
          </a:p>
          <a:p>
            <a:pPr eaLnBrk="1" hangingPunct="1">
              <a:lnSpc>
                <a:spcPct val="150000"/>
              </a:lnSpc>
            </a:pPr>
            <a:r>
              <a:rPr lang="en-GB" altLang="bg-BG" sz="2400" smtClean="0">
                <a:latin typeface="Bookman Old Style" panose="02050604050505020204" pitchFamily="18" charset="0"/>
              </a:rPr>
              <a:t>Department of Chemistry</a:t>
            </a:r>
          </a:p>
        </p:txBody>
      </p:sp>
      <p:pic>
        <p:nvPicPr>
          <p:cNvPr id="410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905000"/>
            <a:ext cx="17272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lnSpc>
                <a:spcPct val="80000"/>
              </a:lnSpc>
            </a:pPr>
            <a:r>
              <a:rPr lang="en-GB" altLang="bg-BG" sz="2800" b="1" dirty="0" err="1" smtClean="0">
                <a:solidFill>
                  <a:schemeClr val="hlink"/>
                </a:solidFill>
                <a:latin typeface="Bookman Old Style" panose="02050604050505020204" pitchFamily="18" charset="0"/>
              </a:rPr>
              <a:t>Microcooling</a:t>
            </a:r>
            <a:r>
              <a:rPr lang="en-GB" altLang="bg-BG" sz="2800" b="1" dirty="0" smtClean="0">
                <a:solidFill>
                  <a:schemeClr val="hlink"/>
                </a:solidFill>
                <a:latin typeface="Bookman Old Style" panose="02050604050505020204" pitchFamily="18" charset="0"/>
              </a:rPr>
              <a:t> project: 3D packaging for avionics applications</a:t>
            </a:r>
            <a:r>
              <a:rPr lang="en-GB" altLang="bg-BG" dirty="0" smtClean="0"/>
              <a:t> </a:t>
            </a:r>
          </a:p>
        </p:txBody>
      </p:sp>
      <p:grpSp>
        <p:nvGrpSpPr>
          <p:cNvPr id="11267" name="Group 25"/>
          <p:cNvGrpSpPr>
            <a:grpSpLocks/>
          </p:cNvGrpSpPr>
          <p:nvPr/>
        </p:nvGrpSpPr>
        <p:grpSpPr bwMode="auto">
          <a:xfrm>
            <a:off x="971550" y="1844675"/>
            <a:ext cx="7848600" cy="4176713"/>
            <a:chOff x="612" y="1162"/>
            <a:chExt cx="4944" cy="2631"/>
          </a:xfrm>
        </p:grpSpPr>
        <p:pic>
          <p:nvPicPr>
            <p:cNvPr id="11268"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4" y="1404"/>
              <a:ext cx="1981" cy="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Rectangle 4"/>
            <p:cNvSpPr>
              <a:spLocks noChangeArrowheads="1"/>
            </p:cNvSpPr>
            <p:nvPr/>
          </p:nvSpPr>
          <p:spPr bwMode="auto">
            <a:xfrm>
              <a:off x="4241" y="3498"/>
              <a:ext cx="1193" cy="233"/>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solidFill>
                    <a:srgbClr val="000080"/>
                  </a:solidFill>
                  <a:latin typeface="Vrinda" panose="020B0502040204020203" pitchFamily="34" charset="0"/>
                </a:rPr>
                <a:t>Customized Routing PCB</a:t>
              </a:r>
            </a:p>
          </p:txBody>
        </p:sp>
        <p:sp>
          <p:nvSpPr>
            <p:cNvPr id="11270" name="Rectangle 5"/>
            <p:cNvSpPr>
              <a:spLocks noChangeArrowheads="1"/>
            </p:cNvSpPr>
            <p:nvPr/>
          </p:nvSpPr>
          <p:spPr bwMode="auto">
            <a:xfrm>
              <a:off x="3582" y="2967"/>
              <a:ext cx="659" cy="37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solidFill>
                    <a:srgbClr val="000080"/>
                  </a:solidFill>
                  <a:latin typeface="Vrinda" panose="020B0502040204020203" pitchFamily="34" charset="0"/>
                </a:rPr>
                <a:t>Thermal path</a:t>
              </a:r>
            </a:p>
          </p:txBody>
        </p:sp>
        <p:sp>
          <p:nvSpPr>
            <p:cNvPr id="11271" name="Line 6"/>
            <p:cNvSpPr>
              <a:spLocks noChangeShapeType="1"/>
            </p:cNvSpPr>
            <p:nvPr/>
          </p:nvSpPr>
          <p:spPr bwMode="auto">
            <a:xfrm flipH="1">
              <a:off x="4882" y="1836"/>
              <a:ext cx="173" cy="488"/>
            </a:xfrm>
            <a:prstGeom prst="line">
              <a:avLst/>
            </a:prstGeom>
            <a:noFill/>
            <a:ln w="254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7"/>
            <p:cNvSpPr>
              <a:spLocks noChangeShapeType="1"/>
            </p:cNvSpPr>
            <p:nvPr/>
          </p:nvSpPr>
          <p:spPr bwMode="auto">
            <a:xfrm flipH="1">
              <a:off x="5053" y="1836"/>
              <a:ext cx="2" cy="589"/>
            </a:xfrm>
            <a:prstGeom prst="line">
              <a:avLst/>
            </a:prstGeom>
            <a:noFill/>
            <a:ln w="127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8"/>
            <p:cNvSpPr>
              <a:spLocks/>
            </p:cNvSpPr>
            <p:nvPr/>
          </p:nvSpPr>
          <p:spPr bwMode="auto">
            <a:xfrm>
              <a:off x="4085" y="2503"/>
              <a:ext cx="94" cy="745"/>
            </a:xfrm>
            <a:custGeom>
              <a:avLst/>
              <a:gdLst>
                <a:gd name="T0" fmla="*/ 47 w 94"/>
                <a:gd name="T1" fmla="*/ 0 h 745"/>
                <a:gd name="T2" fmla="*/ 93 w 94"/>
                <a:gd name="T3" fmla="*/ 149 h 745"/>
                <a:gd name="T4" fmla="*/ 70 w 94"/>
                <a:gd name="T5" fmla="*/ 149 h 745"/>
                <a:gd name="T6" fmla="*/ 70 w 94"/>
                <a:gd name="T7" fmla="*/ 595 h 745"/>
                <a:gd name="T8" fmla="*/ 93 w 94"/>
                <a:gd name="T9" fmla="*/ 595 h 745"/>
                <a:gd name="T10" fmla="*/ 47 w 94"/>
                <a:gd name="T11" fmla="*/ 744 h 745"/>
                <a:gd name="T12" fmla="*/ 0 w 94"/>
                <a:gd name="T13" fmla="*/ 595 h 745"/>
                <a:gd name="T14" fmla="*/ 23 w 94"/>
                <a:gd name="T15" fmla="*/ 595 h 745"/>
                <a:gd name="T16" fmla="*/ 23 w 94"/>
                <a:gd name="T17" fmla="*/ 149 h 745"/>
                <a:gd name="T18" fmla="*/ 0 w 94"/>
                <a:gd name="T19" fmla="*/ 149 h 745"/>
                <a:gd name="T20" fmla="*/ 47 w 94"/>
                <a:gd name="T21" fmla="*/ 0 h 7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4" h="745">
                  <a:moveTo>
                    <a:pt x="47" y="0"/>
                  </a:moveTo>
                  <a:lnTo>
                    <a:pt x="93" y="149"/>
                  </a:lnTo>
                  <a:lnTo>
                    <a:pt x="70" y="149"/>
                  </a:lnTo>
                  <a:lnTo>
                    <a:pt x="70" y="595"/>
                  </a:lnTo>
                  <a:lnTo>
                    <a:pt x="93" y="595"/>
                  </a:lnTo>
                  <a:lnTo>
                    <a:pt x="47" y="744"/>
                  </a:lnTo>
                  <a:lnTo>
                    <a:pt x="0" y="595"/>
                  </a:lnTo>
                  <a:lnTo>
                    <a:pt x="23" y="595"/>
                  </a:lnTo>
                  <a:lnTo>
                    <a:pt x="23" y="149"/>
                  </a:lnTo>
                  <a:lnTo>
                    <a:pt x="0" y="149"/>
                  </a:lnTo>
                  <a:lnTo>
                    <a:pt x="47" y="0"/>
                  </a:lnTo>
                </a:path>
              </a:pathLst>
            </a:custGeom>
            <a:gradFill rotWithShape="0">
              <a:gsLst>
                <a:gs pos="0">
                  <a:srgbClr val="FF9900"/>
                </a:gs>
                <a:gs pos="50000">
                  <a:srgbClr val="FF0000"/>
                </a:gs>
                <a:gs pos="100000">
                  <a:srgbClr val="FF9900"/>
                </a:gs>
              </a:gsLst>
              <a:lin ang="5400000" scaled="1"/>
            </a:gra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Rectangle 9"/>
            <p:cNvSpPr>
              <a:spLocks noChangeArrowheads="1"/>
            </p:cNvSpPr>
            <p:nvPr/>
          </p:nvSpPr>
          <p:spPr bwMode="auto">
            <a:xfrm>
              <a:off x="4603" y="1612"/>
              <a:ext cx="953" cy="282"/>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solidFill>
                    <a:srgbClr val="000080"/>
                  </a:solidFill>
                  <a:latin typeface="Vrinda" panose="020B0502040204020203" pitchFamily="34" charset="0"/>
                </a:rPr>
                <a:t>Interconnections</a:t>
              </a:r>
            </a:p>
          </p:txBody>
        </p:sp>
        <p:sp>
          <p:nvSpPr>
            <p:cNvPr id="11275" name="Line 10"/>
            <p:cNvSpPr>
              <a:spLocks noChangeShapeType="1"/>
            </p:cNvSpPr>
            <p:nvPr/>
          </p:nvSpPr>
          <p:spPr bwMode="auto">
            <a:xfrm flipH="1" flipV="1">
              <a:off x="4828" y="2894"/>
              <a:ext cx="21" cy="540"/>
            </a:xfrm>
            <a:prstGeom prst="line">
              <a:avLst/>
            </a:prstGeom>
            <a:noFill/>
            <a:ln w="254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7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 y="1386"/>
              <a:ext cx="936" cy="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7" name="Rectangle 12"/>
            <p:cNvSpPr>
              <a:spLocks noChangeArrowheads="1"/>
            </p:cNvSpPr>
            <p:nvPr/>
          </p:nvSpPr>
          <p:spPr bwMode="auto">
            <a:xfrm>
              <a:off x="1065" y="1162"/>
              <a:ext cx="1312" cy="29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b="1">
                  <a:latin typeface="Vrinda" panose="020B0502040204020203" pitchFamily="34" charset="0"/>
                </a:rPr>
                <a:t>Stacked 3D module</a:t>
              </a:r>
            </a:p>
          </p:txBody>
        </p:sp>
        <p:sp>
          <p:nvSpPr>
            <p:cNvPr id="11278" name="Rectangle 13"/>
            <p:cNvSpPr>
              <a:spLocks noChangeArrowheads="1"/>
            </p:cNvSpPr>
            <p:nvPr/>
          </p:nvSpPr>
          <p:spPr bwMode="auto">
            <a:xfrm>
              <a:off x="1692" y="1462"/>
              <a:ext cx="514" cy="29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900">
                  <a:latin typeface="Vrinda" panose="020B0502040204020203" pitchFamily="34" charset="0"/>
                </a:rPr>
                <a:t>I/O PCB</a:t>
              </a:r>
            </a:p>
          </p:txBody>
        </p:sp>
        <p:sp>
          <p:nvSpPr>
            <p:cNvPr id="11279" name="Rectangle 14"/>
            <p:cNvSpPr>
              <a:spLocks noChangeArrowheads="1"/>
            </p:cNvSpPr>
            <p:nvPr/>
          </p:nvSpPr>
          <p:spPr bwMode="auto">
            <a:xfrm>
              <a:off x="1977" y="2139"/>
              <a:ext cx="515" cy="29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latin typeface="Vrinda" panose="020B0502040204020203" pitchFamily="34" charset="0"/>
                </a:rPr>
                <a:t>Layer 1</a:t>
              </a:r>
            </a:p>
          </p:txBody>
        </p:sp>
        <p:sp>
          <p:nvSpPr>
            <p:cNvPr id="11280" name="Rectangle 15"/>
            <p:cNvSpPr>
              <a:spLocks noChangeArrowheads="1"/>
            </p:cNvSpPr>
            <p:nvPr/>
          </p:nvSpPr>
          <p:spPr bwMode="auto">
            <a:xfrm>
              <a:off x="1977" y="2514"/>
              <a:ext cx="514" cy="294"/>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latin typeface="Vrinda" panose="020B0502040204020203" pitchFamily="34" charset="0"/>
                </a:rPr>
                <a:t>Layer 2</a:t>
              </a:r>
            </a:p>
          </p:txBody>
        </p:sp>
        <p:sp>
          <p:nvSpPr>
            <p:cNvPr id="11281" name="Rectangle 16"/>
            <p:cNvSpPr>
              <a:spLocks noChangeArrowheads="1"/>
            </p:cNvSpPr>
            <p:nvPr/>
          </p:nvSpPr>
          <p:spPr bwMode="auto">
            <a:xfrm>
              <a:off x="1977" y="2967"/>
              <a:ext cx="514" cy="29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latin typeface="Vrinda" panose="020B0502040204020203" pitchFamily="34" charset="0"/>
                </a:rPr>
                <a:t>Layer 3</a:t>
              </a:r>
            </a:p>
          </p:txBody>
        </p:sp>
        <p:sp>
          <p:nvSpPr>
            <p:cNvPr id="11282" name="Rectangle 17"/>
            <p:cNvSpPr>
              <a:spLocks noChangeArrowheads="1"/>
            </p:cNvSpPr>
            <p:nvPr/>
          </p:nvSpPr>
          <p:spPr bwMode="auto">
            <a:xfrm>
              <a:off x="1977" y="3498"/>
              <a:ext cx="514" cy="29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a:latin typeface="Vrinda" panose="020B0502040204020203" pitchFamily="34" charset="0"/>
                </a:rPr>
                <a:t>Casing</a:t>
              </a:r>
            </a:p>
          </p:txBody>
        </p:sp>
        <p:sp>
          <p:nvSpPr>
            <p:cNvPr id="11283" name="Rectangle 18"/>
            <p:cNvSpPr>
              <a:spLocks noChangeArrowheads="1"/>
            </p:cNvSpPr>
            <p:nvPr/>
          </p:nvSpPr>
          <p:spPr bwMode="auto">
            <a:xfrm>
              <a:off x="612" y="1338"/>
              <a:ext cx="624" cy="414"/>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bg-BG">
                  <a:latin typeface="Vrinda" panose="020B0502040204020203" pitchFamily="34" charset="0"/>
                </a:rPr>
                <a:t>Clamping system</a:t>
              </a:r>
            </a:p>
          </p:txBody>
        </p:sp>
        <p:sp>
          <p:nvSpPr>
            <p:cNvPr id="11284" name="Line 19"/>
            <p:cNvSpPr>
              <a:spLocks noChangeShapeType="1"/>
            </p:cNvSpPr>
            <p:nvPr/>
          </p:nvSpPr>
          <p:spPr bwMode="auto">
            <a:xfrm>
              <a:off x="1121" y="1535"/>
              <a:ext cx="172" cy="7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Rectangle 20"/>
            <p:cNvSpPr>
              <a:spLocks noChangeArrowheads="1"/>
            </p:cNvSpPr>
            <p:nvPr/>
          </p:nvSpPr>
          <p:spPr bwMode="auto">
            <a:xfrm>
              <a:off x="2925" y="2665"/>
              <a:ext cx="877" cy="44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bg-BG">
                  <a:latin typeface="Vrinda" panose="020B0502040204020203" pitchFamily="34" charset="0"/>
                </a:rPr>
                <a:t>Integrated </a:t>
              </a:r>
            </a:p>
            <a:p>
              <a:pPr algn="ctr" eaLnBrk="1" hangingPunct="1"/>
              <a:r>
                <a:rPr lang="en-GB" altLang="bg-BG">
                  <a:latin typeface="Vrinda" panose="020B0502040204020203" pitchFamily="34" charset="0"/>
                </a:rPr>
                <a:t>heat pipe</a:t>
              </a:r>
            </a:p>
          </p:txBody>
        </p:sp>
        <p:sp>
          <p:nvSpPr>
            <p:cNvPr id="11286" name="Line 21"/>
            <p:cNvSpPr>
              <a:spLocks noChangeShapeType="1"/>
            </p:cNvSpPr>
            <p:nvPr/>
          </p:nvSpPr>
          <p:spPr bwMode="auto">
            <a:xfrm flipV="1">
              <a:off x="3552" y="2591"/>
              <a:ext cx="438" cy="29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Rectangle 22"/>
            <p:cNvSpPr>
              <a:spLocks noChangeArrowheads="1"/>
            </p:cNvSpPr>
            <p:nvPr/>
          </p:nvSpPr>
          <p:spPr bwMode="auto">
            <a:xfrm>
              <a:off x="2487" y="1763"/>
              <a:ext cx="719" cy="315"/>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bg-BG">
                  <a:latin typeface="Vrinda" panose="020B0502040204020203" pitchFamily="34" charset="0"/>
                </a:rPr>
                <a:t>Substrate</a:t>
              </a:r>
            </a:p>
          </p:txBody>
        </p:sp>
        <p:sp>
          <p:nvSpPr>
            <p:cNvPr id="11288" name="Line 23"/>
            <p:cNvSpPr>
              <a:spLocks noChangeShapeType="1"/>
            </p:cNvSpPr>
            <p:nvPr/>
          </p:nvSpPr>
          <p:spPr bwMode="auto">
            <a:xfrm>
              <a:off x="3113" y="1909"/>
              <a:ext cx="313" cy="147"/>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4"/>
            <p:cNvSpPr>
              <a:spLocks noChangeShapeType="1"/>
            </p:cNvSpPr>
            <p:nvPr/>
          </p:nvSpPr>
          <p:spPr bwMode="auto">
            <a:xfrm flipH="1">
              <a:off x="1923" y="1883"/>
              <a:ext cx="627" cy="293"/>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8435975" cy="1371600"/>
          </a:xfrm>
          <a:noFill/>
        </p:spPr>
        <p:txBody>
          <a:bodyPr/>
          <a:lstStyle/>
          <a:p>
            <a:pPr eaLnBrk="1" hangingPunct="1"/>
            <a:r>
              <a:rPr lang="en-GB" altLang="bg-BG" sz="2800" b="1" dirty="0" smtClean="0">
                <a:solidFill>
                  <a:schemeClr val="hlink"/>
                </a:solidFill>
                <a:latin typeface="Bookman Old Style" panose="02050604050505020204" pitchFamily="18" charset="0"/>
              </a:rPr>
              <a:t>Sintered powder heat pipe for 3D packaging</a:t>
            </a:r>
          </a:p>
        </p:txBody>
      </p:sp>
      <p:grpSp>
        <p:nvGrpSpPr>
          <p:cNvPr id="12291" name="Group 83"/>
          <p:cNvGrpSpPr>
            <a:grpSpLocks/>
          </p:cNvGrpSpPr>
          <p:nvPr/>
        </p:nvGrpSpPr>
        <p:grpSpPr bwMode="auto">
          <a:xfrm>
            <a:off x="755650" y="2095500"/>
            <a:ext cx="3768725" cy="2100263"/>
            <a:chOff x="476" y="1320"/>
            <a:chExt cx="2374" cy="1323"/>
          </a:xfrm>
        </p:grpSpPr>
        <p:grpSp>
          <p:nvGrpSpPr>
            <p:cNvPr id="12351" name="Group 79"/>
            <p:cNvGrpSpPr>
              <a:grpSpLocks/>
            </p:cNvGrpSpPr>
            <p:nvPr/>
          </p:nvGrpSpPr>
          <p:grpSpPr bwMode="auto">
            <a:xfrm>
              <a:off x="476" y="1688"/>
              <a:ext cx="1944" cy="748"/>
              <a:chOff x="476" y="1688"/>
              <a:chExt cx="1944" cy="748"/>
            </a:xfrm>
          </p:grpSpPr>
          <p:sp>
            <p:nvSpPr>
              <p:cNvPr id="12355" name="Freeform 3"/>
              <p:cNvSpPr>
                <a:spLocks/>
              </p:cNvSpPr>
              <p:nvPr/>
            </p:nvSpPr>
            <p:spPr bwMode="auto">
              <a:xfrm>
                <a:off x="476" y="1688"/>
                <a:ext cx="1944" cy="748"/>
              </a:xfrm>
              <a:custGeom>
                <a:avLst/>
                <a:gdLst>
                  <a:gd name="T0" fmla="*/ 1746 w 1944"/>
                  <a:gd name="T1" fmla="*/ 14 h 748"/>
                  <a:gd name="T2" fmla="*/ 1943 w 1944"/>
                  <a:gd name="T3" fmla="*/ 16 h 748"/>
                  <a:gd name="T4" fmla="*/ 1943 w 1944"/>
                  <a:gd name="T5" fmla="*/ 744 h 748"/>
                  <a:gd name="T6" fmla="*/ 1746 w 1944"/>
                  <a:gd name="T7" fmla="*/ 747 h 748"/>
                  <a:gd name="T8" fmla="*/ 1746 w 1944"/>
                  <a:gd name="T9" fmla="*/ 421 h 748"/>
                  <a:gd name="T10" fmla="*/ 195 w 1944"/>
                  <a:gd name="T11" fmla="*/ 419 h 748"/>
                  <a:gd name="T12" fmla="*/ 194 w 1944"/>
                  <a:gd name="T13" fmla="*/ 718 h 748"/>
                  <a:gd name="T14" fmla="*/ 2 w 1944"/>
                  <a:gd name="T15" fmla="*/ 718 h 748"/>
                  <a:gd name="T16" fmla="*/ 0 w 1944"/>
                  <a:gd name="T17" fmla="*/ 0 h 748"/>
                  <a:gd name="T18" fmla="*/ 198 w 1944"/>
                  <a:gd name="T19" fmla="*/ 0 h 748"/>
                  <a:gd name="T20" fmla="*/ 198 w 1944"/>
                  <a:gd name="T21" fmla="*/ 313 h 748"/>
                  <a:gd name="T22" fmla="*/ 1745 w 1944"/>
                  <a:gd name="T23" fmla="*/ 313 h 748"/>
                  <a:gd name="T24" fmla="*/ 1746 w 1944"/>
                  <a:gd name="T25" fmla="*/ 14 h 7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44" h="748">
                    <a:moveTo>
                      <a:pt x="1746" y="14"/>
                    </a:moveTo>
                    <a:lnTo>
                      <a:pt x="1943" y="16"/>
                    </a:lnTo>
                    <a:lnTo>
                      <a:pt x="1943" y="744"/>
                    </a:lnTo>
                    <a:lnTo>
                      <a:pt x="1746" y="747"/>
                    </a:lnTo>
                    <a:lnTo>
                      <a:pt x="1746" y="421"/>
                    </a:lnTo>
                    <a:lnTo>
                      <a:pt x="195" y="419"/>
                    </a:lnTo>
                    <a:lnTo>
                      <a:pt x="194" y="718"/>
                    </a:lnTo>
                    <a:lnTo>
                      <a:pt x="2" y="718"/>
                    </a:lnTo>
                    <a:lnTo>
                      <a:pt x="0" y="0"/>
                    </a:lnTo>
                    <a:lnTo>
                      <a:pt x="198" y="0"/>
                    </a:lnTo>
                    <a:lnTo>
                      <a:pt x="198" y="313"/>
                    </a:lnTo>
                    <a:lnTo>
                      <a:pt x="1745" y="313"/>
                    </a:lnTo>
                    <a:lnTo>
                      <a:pt x="1746" y="14"/>
                    </a:lnTo>
                  </a:path>
                </a:pathLst>
              </a:custGeom>
              <a:solidFill>
                <a:srgbClr val="969696"/>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6" name="Freeform 4"/>
              <p:cNvSpPr>
                <a:spLocks/>
              </p:cNvSpPr>
              <p:nvPr/>
            </p:nvSpPr>
            <p:spPr bwMode="auto">
              <a:xfrm>
                <a:off x="566" y="2017"/>
                <a:ext cx="1737" cy="68"/>
              </a:xfrm>
              <a:custGeom>
                <a:avLst/>
                <a:gdLst>
                  <a:gd name="T0" fmla="*/ 1 w 1737"/>
                  <a:gd name="T1" fmla="*/ 0 h 68"/>
                  <a:gd name="T2" fmla="*/ 1736 w 1737"/>
                  <a:gd name="T3" fmla="*/ 5 h 68"/>
                  <a:gd name="T4" fmla="*/ 1731 w 1737"/>
                  <a:gd name="T5" fmla="*/ 65 h 68"/>
                  <a:gd name="T6" fmla="*/ 0 w 1737"/>
                  <a:gd name="T7" fmla="*/ 67 h 68"/>
                  <a:gd name="T8" fmla="*/ 1 w 1737"/>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68">
                    <a:moveTo>
                      <a:pt x="1" y="0"/>
                    </a:moveTo>
                    <a:lnTo>
                      <a:pt x="1736" y="5"/>
                    </a:lnTo>
                    <a:lnTo>
                      <a:pt x="1731" y="65"/>
                    </a:lnTo>
                    <a:lnTo>
                      <a:pt x="0" y="67"/>
                    </a:lnTo>
                    <a:lnTo>
                      <a:pt x="1" y="0"/>
                    </a:lnTo>
                  </a:path>
                </a:pathLst>
              </a:custGeom>
              <a:gradFill rotWithShape="0">
                <a:gsLst>
                  <a:gs pos="0">
                    <a:srgbClr val="800000"/>
                  </a:gs>
                  <a:gs pos="50000">
                    <a:srgbClr val="FF6600"/>
                  </a:gs>
                  <a:gs pos="100000">
                    <a:srgbClr val="800000"/>
                  </a:gs>
                </a:gsLst>
                <a:lin ang="0" scaled="1"/>
              </a:gra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7" name="Rectangle 5"/>
              <p:cNvSpPr>
                <a:spLocks noChangeArrowheads="1"/>
              </p:cNvSpPr>
              <p:nvPr/>
            </p:nvSpPr>
            <p:spPr bwMode="auto">
              <a:xfrm>
                <a:off x="682" y="1947"/>
                <a:ext cx="687" cy="49"/>
              </a:xfrm>
              <a:prstGeom prst="rect">
                <a:avLst/>
              </a:prstGeom>
              <a:solidFill>
                <a:srgbClr val="00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58" name="Group 15"/>
              <p:cNvGrpSpPr>
                <a:grpSpLocks/>
              </p:cNvGrpSpPr>
              <p:nvPr/>
            </p:nvGrpSpPr>
            <p:grpSpPr bwMode="auto">
              <a:xfrm>
                <a:off x="1051" y="1850"/>
                <a:ext cx="203" cy="98"/>
                <a:chOff x="1051" y="1850"/>
                <a:chExt cx="203" cy="98"/>
              </a:xfrm>
            </p:grpSpPr>
            <p:sp>
              <p:nvSpPr>
                <p:cNvPr id="12422" name="Rectangle 6"/>
                <p:cNvSpPr>
                  <a:spLocks noChangeArrowheads="1"/>
                </p:cNvSpPr>
                <p:nvPr/>
              </p:nvSpPr>
              <p:spPr bwMode="auto">
                <a:xfrm>
                  <a:off x="1076" y="1890"/>
                  <a:ext cx="142" cy="54"/>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423" name="Group 10"/>
                <p:cNvGrpSpPr>
                  <a:grpSpLocks/>
                </p:cNvGrpSpPr>
                <p:nvPr/>
              </p:nvGrpSpPr>
              <p:grpSpPr bwMode="auto">
                <a:xfrm>
                  <a:off x="1051" y="1850"/>
                  <a:ext cx="55" cy="98"/>
                  <a:chOff x="1051" y="1850"/>
                  <a:chExt cx="55" cy="98"/>
                </a:xfrm>
              </p:grpSpPr>
              <p:sp>
                <p:nvSpPr>
                  <p:cNvPr id="12428" name="Freeform 7"/>
                  <p:cNvSpPr>
                    <a:spLocks/>
                  </p:cNvSpPr>
                  <p:nvPr/>
                </p:nvSpPr>
                <p:spPr bwMode="auto">
                  <a:xfrm>
                    <a:off x="1056" y="1850"/>
                    <a:ext cx="44" cy="98"/>
                  </a:xfrm>
                  <a:custGeom>
                    <a:avLst/>
                    <a:gdLst>
                      <a:gd name="T0" fmla="*/ 43 w 44"/>
                      <a:gd name="T1" fmla="*/ 42 h 98"/>
                      <a:gd name="T2" fmla="*/ 43 w 44"/>
                      <a:gd name="T3" fmla="*/ 39 h 98"/>
                      <a:gd name="T4" fmla="*/ 43 w 44"/>
                      <a:gd name="T5" fmla="*/ 35 h 98"/>
                      <a:gd name="T6" fmla="*/ 43 w 44"/>
                      <a:gd name="T7" fmla="*/ 32 h 98"/>
                      <a:gd name="T8" fmla="*/ 42 w 44"/>
                      <a:gd name="T9" fmla="*/ 29 h 98"/>
                      <a:gd name="T10" fmla="*/ 39 w 44"/>
                      <a:gd name="T11" fmla="*/ 22 h 98"/>
                      <a:gd name="T12" fmla="*/ 38 w 44"/>
                      <a:gd name="T13" fmla="*/ 20 h 98"/>
                      <a:gd name="T14" fmla="*/ 37 w 44"/>
                      <a:gd name="T15" fmla="*/ 18 h 98"/>
                      <a:gd name="T16" fmla="*/ 33 w 44"/>
                      <a:gd name="T17" fmla="*/ 11 h 98"/>
                      <a:gd name="T18" fmla="*/ 30 w 44"/>
                      <a:gd name="T19" fmla="*/ 6 h 98"/>
                      <a:gd name="T20" fmla="*/ 27 w 44"/>
                      <a:gd name="T21" fmla="*/ 3 h 98"/>
                      <a:gd name="T22" fmla="*/ 22 w 44"/>
                      <a:gd name="T23" fmla="*/ 0 h 98"/>
                      <a:gd name="T24" fmla="*/ 20 w 44"/>
                      <a:gd name="T25" fmla="*/ 2 h 98"/>
                      <a:gd name="T26" fmla="*/ 17 w 44"/>
                      <a:gd name="T27" fmla="*/ 5 h 98"/>
                      <a:gd name="T28" fmla="*/ 12 w 44"/>
                      <a:gd name="T29" fmla="*/ 11 h 98"/>
                      <a:gd name="T30" fmla="*/ 10 w 44"/>
                      <a:gd name="T31" fmla="*/ 13 h 98"/>
                      <a:gd name="T32" fmla="*/ 8 w 44"/>
                      <a:gd name="T33" fmla="*/ 18 h 98"/>
                      <a:gd name="T34" fmla="*/ 7 w 44"/>
                      <a:gd name="T35" fmla="*/ 23 h 98"/>
                      <a:gd name="T36" fmla="*/ 5 w 44"/>
                      <a:gd name="T37" fmla="*/ 27 h 98"/>
                      <a:gd name="T38" fmla="*/ 3 w 44"/>
                      <a:gd name="T39" fmla="*/ 41 h 98"/>
                      <a:gd name="T40" fmla="*/ 2 w 44"/>
                      <a:gd name="T41" fmla="*/ 48 h 98"/>
                      <a:gd name="T42" fmla="*/ 1 w 44"/>
                      <a:gd name="T43" fmla="*/ 56 h 98"/>
                      <a:gd name="T44" fmla="*/ 0 w 44"/>
                      <a:gd name="T45" fmla="*/ 68 h 98"/>
                      <a:gd name="T46" fmla="*/ 0 w 44"/>
                      <a:gd name="T47" fmla="*/ 76 h 98"/>
                      <a:gd name="T48" fmla="*/ 0 w 44"/>
                      <a:gd name="T49" fmla="*/ 82 h 98"/>
                      <a:gd name="T50" fmla="*/ 0 w 44"/>
                      <a:gd name="T51" fmla="*/ 85 h 98"/>
                      <a:gd name="T52" fmla="*/ 0 w 44"/>
                      <a:gd name="T53" fmla="*/ 90 h 98"/>
                      <a:gd name="T54" fmla="*/ 1 w 44"/>
                      <a:gd name="T55" fmla="*/ 93 h 98"/>
                      <a:gd name="T56" fmla="*/ 1 w 44"/>
                      <a:gd name="T57" fmla="*/ 97 h 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4" h="98">
                        <a:moveTo>
                          <a:pt x="43" y="42"/>
                        </a:moveTo>
                        <a:lnTo>
                          <a:pt x="43" y="39"/>
                        </a:lnTo>
                        <a:lnTo>
                          <a:pt x="43" y="35"/>
                        </a:lnTo>
                        <a:lnTo>
                          <a:pt x="43" y="32"/>
                        </a:lnTo>
                        <a:lnTo>
                          <a:pt x="42" y="29"/>
                        </a:lnTo>
                        <a:lnTo>
                          <a:pt x="39" y="22"/>
                        </a:lnTo>
                        <a:lnTo>
                          <a:pt x="38" y="20"/>
                        </a:lnTo>
                        <a:lnTo>
                          <a:pt x="37" y="18"/>
                        </a:lnTo>
                        <a:lnTo>
                          <a:pt x="33" y="11"/>
                        </a:lnTo>
                        <a:lnTo>
                          <a:pt x="30" y="6"/>
                        </a:lnTo>
                        <a:lnTo>
                          <a:pt x="27" y="3"/>
                        </a:lnTo>
                        <a:lnTo>
                          <a:pt x="22" y="0"/>
                        </a:lnTo>
                        <a:lnTo>
                          <a:pt x="20" y="2"/>
                        </a:lnTo>
                        <a:lnTo>
                          <a:pt x="17" y="5"/>
                        </a:lnTo>
                        <a:lnTo>
                          <a:pt x="12" y="11"/>
                        </a:lnTo>
                        <a:lnTo>
                          <a:pt x="10" y="13"/>
                        </a:lnTo>
                        <a:lnTo>
                          <a:pt x="8" y="18"/>
                        </a:lnTo>
                        <a:lnTo>
                          <a:pt x="7" y="23"/>
                        </a:lnTo>
                        <a:lnTo>
                          <a:pt x="5" y="27"/>
                        </a:lnTo>
                        <a:lnTo>
                          <a:pt x="3" y="41"/>
                        </a:lnTo>
                        <a:lnTo>
                          <a:pt x="2" y="48"/>
                        </a:lnTo>
                        <a:lnTo>
                          <a:pt x="1" y="56"/>
                        </a:lnTo>
                        <a:lnTo>
                          <a:pt x="0" y="68"/>
                        </a:lnTo>
                        <a:lnTo>
                          <a:pt x="0" y="76"/>
                        </a:lnTo>
                        <a:lnTo>
                          <a:pt x="0" y="82"/>
                        </a:lnTo>
                        <a:lnTo>
                          <a:pt x="0" y="85"/>
                        </a:lnTo>
                        <a:lnTo>
                          <a:pt x="0" y="90"/>
                        </a:lnTo>
                        <a:lnTo>
                          <a:pt x="1" y="93"/>
                        </a:lnTo>
                        <a:lnTo>
                          <a:pt x="1" y="9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29" name="Freeform 8"/>
                  <p:cNvSpPr>
                    <a:spLocks/>
                  </p:cNvSpPr>
                  <p:nvPr/>
                </p:nvSpPr>
                <p:spPr bwMode="auto">
                  <a:xfrm>
                    <a:off x="1096" y="1877"/>
                    <a:ext cx="10" cy="12"/>
                  </a:xfrm>
                  <a:custGeom>
                    <a:avLst/>
                    <a:gdLst>
                      <a:gd name="T0" fmla="*/ 0 w 10"/>
                      <a:gd name="T1" fmla="*/ 11 h 12"/>
                      <a:gd name="T2" fmla="*/ 1 w 10"/>
                      <a:gd name="T3" fmla="*/ 0 h 12"/>
                      <a:gd name="T4" fmla="*/ 7 w 10"/>
                      <a:gd name="T5" fmla="*/ 0 h 12"/>
                      <a:gd name="T6" fmla="*/ 9 w 10"/>
                      <a:gd name="T7" fmla="*/ 11 h 12"/>
                      <a:gd name="T8" fmla="*/ 0 w 10"/>
                      <a:gd name="T9" fmla="*/ 1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11"/>
                        </a:moveTo>
                        <a:lnTo>
                          <a:pt x="1" y="0"/>
                        </a:lnTo>
                        <a:lnTo>
                          <a:pt x="7" y="0"/>
                        </a:lnTo>
                        <a:lnTo>
                          <a:pt x="9" y="11"/>
                        </a:lnTo>
                        <a:lnTo>
                          <a:pt x="0" y="1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30" name="Freeform 9"/>
                  <p:cNvSpPr>
                    <a:spLocks/>
                  </p:cNvSpPr>
                  <p:nvPr/>
                </p:nvSpPr>
                <p:spPr bwMode="auto">
                  <a:xfrm>
                    <a:off x="1051" y="1935"/>
                    <a:ext cx="10" cy="12"/>
                  </a:xfrm>
                  <a:custGeom>
                    <a:avLst/>
                    <a:gdLst>
                      <a:gd name="T0" fmla="*/ 0 w 10"/>
                      <a:gd name="T1" fmla="*/ 11 h 12"/>
                      <a:gd name="T2" fmla="*/ 1 w 10"/>
                      <a:gd name="T3" fmla="*/ 0 h 12"/>
                      <a:gd name="T4" fmla="*/ 7 w 10"/>
                      <a:gd name="T5" fmla="*/ 0 h 12"/>
                      <a:gd name="T6" fmla="*/ 9 w 10"/>
                      <a:gd name="T7" fmla="*/ 11 h 12"/>
                      <a:gd name="T8" fmla="*/ 0 w 10"/>
                      <a:gd name="T9" fmla="*/ 1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11"/>
                        </a:moveTo>
                        <a:lnTo>
                          <a:pt x="1" y="0"/>
                        </a:lnTo>
                        <a:lnTo>
                          <a:pt x="7" y="0"/>
                        </a:lnTo>
                        <a:lnTo>
                          <a:pt x="9" y="11"/>
                        </a:lnTo>
                        <a:lnTo>
                          <a:pt x="0" y="1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424" name="Group 14"/>
                <p:cNvGrpSpPr>
                  <a:grpSpLocks/>
                </p:cNvGrpSpPr>
                <p:nvPr/>
              </p:nvGrpSpPr>
              <p:grpSpPr bwMode="auto">
                <a:xfrm>
                  <a:off x="1199" y="1850"/>
                  <a:ext cx="55" cy="98"/>
                  <a:chOff x="1199" y="1850"/>
                  <a:chExt cx="55" cy="98"/>
                </a:xfrm>
              </p:grpSpPr>
              <p:sp>
                <p:nvSpPr>
                  <p:cNvPr id="12425" name="Freeform 11"/>
                  <p:cNvSpPr>
                    <a:spLocks/>
                  </p:cNvSpPr>
                  <p:nvPr/>
                </p:nvSpPr>
                <p:spPr bwMode="auto">
                  <a:xfrm>
                    <a:off x="1205" y="1850"/>
                    <a:ext cx="45" cy="98"/>
                  </a:xfrm>
                  <a:custGeom>
                    <a:avLst/>
                    <a:gdLst>
                      <a:gd name="T0" fmla="*/ 0 w 45"/>
                      <a:gd name="T1" fmla="*/ 42 h 98"/>
                      <a:gd name="T2" fmla="*/ 0 w 45"/>
                      <a:gd name="T3" fmla="*/ 39 h 98"/>
                      <a:gd name="T4" fmla="*/ 1 w 45"/>
                      <a:gd name="T5" fmla="*/ 35 h 98"/>
                      <a:gd name="T6" fmla="*/ 1 w 45"/>
                      <a:gd name="T7" fmla="*/ 32 h 98"/>
                      <a:gd name="T8" fmla="*/ 1 w 45"/>
                      <a:gd name="T9" fmla="*/ 29 h 98"/>
                      <a:gd name="T10" fmla="*/ 4 w 45"/>
                      <a:gd name="T11" fmla="*/ 22 h 98"/>
                      <a:gd name="T12" fmla="*/ 5 w 45"/>
                      <a:gd name="T13" fmla="*/ 20 h 98"/>
                      <a:gd name="T14" fmla="*/ 6 w 45"/>
                      <a:gd name="T15" fmla="*/ 18 h 98"/>
                      <a:gd name="T16" fmla="*/ 10 w 45"/>
                      <a:gd name="T17" fmla="*/ 11 h 98"/>
                      <a:gd name="T18" fmla="*/ 13 w 45"/>
                      <a:gd name="T19" fmla="*/ 6 h 98"/>
                      <a:gd name="T20" fmla="*/ 16 w 45"/>
                      <a:gd name="T21" fmla="*/ 3 h 98"/>
                      <a:gd name="T22" fmla="*/ 21 w 45"/>
                      <a:gd name="T23" fmla="*/ 0 h 98"/>
                      <a:gd name="T24" fmla="*/ 23 w 45"/>
                      <a:gd name="T25" fmla="*/ 2 h 98"/>
                      <a:gd name="T26" fmla="*/ 26 w 45"/>
                      <a:gd name="T27" fmla="*/ 5 h 98"/>
                      <a:gd name="T28" fmla="*/ 32 w 45"/>
                      <a:gd name="T29" fmla="*/ 11 h 98"/>
                      <a:gd name="T30" fmla="*/ 33 w 45"/>
                      <a:gd name="T31" fmla="*/ 13 h 98"/>
                      <a:gd name="T32" fmla="*/ 35 w 45"/>
                      <a:gd name="T33" fmla="*/ 18 h 98"/>
                      <a:gd name="T34" fmla="*/ 37 w 45"/>
                      <a:gd name="T35" fmla="*/ 23 h 98"/>
                      <a:gd name="T36" fmla="*/ 38 w 45"/>
                      <a:gd name="T37" fmla="*/ 27 h 98"/>
                      <a:gd name="T38" fmla="*/ 41 w 45"/>
                      <a:gd name="T39" fmla="*/ 41 h 98"/>
                      <a:gd name="T40" fmla="*/ 42 w 45"/>
                      <a:gd name="T41" fmla="*/ 48 h 98"/>
                      <a:gd name="T42" fmla="*/ 43 w 45"/>
                      <a:gd name="T43" fmla="*/ 56 h 98"/>
                      <a:gd name="T44" fmla="*/ 43 w 45"/>
                      <a:gd name="T45" fmla="*/ 68 h 98"/>
                      <a:gd name="T46" fmla="*/ 44 w 45"/>
                      <a:gd name="T47" fmla="*/ 76 h 98"/>
                      <a:gd name="T48" fmla="*/ 44 w 45"/>
                      <a:gd name="T49" fmla="*/ 82 h 98"/>
                      <a:gd name="T50" fmla="*/ 44 w 45"/>
                      <a:gd name="T51" fmla="*/ 85 h 98"/>
                      <a:gd name="T52" fmla="*/ 43 w 45"/>
                      <a:gd name="T53" fmla="*/ 90 h 98"/>
                      <a:gd name="T54" fmla="*/ 43 w 45"/>
                      <a:gd name="T55" fmla="*/ 93 h 98"/>
                      <a:gd name="T56" fmla="*/ 43 w 45"/>
                      <a:gd name="T57" fmla="*/ 97 h 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98">
                        <a:moveTo>
                          <a:pt x="0" y="42"/>
                        </a:moveTo>
                        <a:lnTo>
                          <a:pt x="0" y="39"/>
                        </a:lnTo>
                        <a:lnTo>
                          <a:pt x="1" y="35"/>
                        </a:lnTo>
                        <a:lnTo>
                          <a:pt x="1" y="32"/>
                        </a:lnTo>
                        <a:lnTo>
                          <a:pt x="1" y="29"/>
                        </a:lnTo>
                        <a:lnTo>
                          <a:pt x="4" y="22"/>
                        </a:lnTo>
                        <a:lnTo>
                          <a:pt x="5" y="20"/>
                        </a:lnTo>
                        <a:lnTo>
                          <a:pt x="6" y="18"/>
                        </a:lnTo>
                        <a:lnTo>
                          <a:pt x="10" y="11"/>
                        </a:lnTo>
                        <a:lnTo>
                          <a:pt x="13" y="6"/>
                        </a:lnTo>
                        <a:lnTo>
                          <a:pt x="16" y="3"/>
                        </a:lnTo>
                        <a:lnTo>
                          <a:pt x="21" y="0"/>
                        </a:lnTo>
                        <a:lnTo>
                          <a:pt x="23" y="2"/>
                        </a:lnTo>
                        <a:lnTo>
                          <a:pt x="26" y="5"/>
                        </a:lnTo>
                        <a:lnTo>
                          <a:pt x="32" y="11"/>
                        </a:lnTo>
                        <a:lnTo>
                          <a:pt x="33" y="13"/>
                        </a:lnTo>
                        <a:lnTo>
                          <a:pt x="35" y="18"/>
                        </a:lnTo>
                        <a:lnTo>
                          <a:pt x="37" y="23"/>
                        </a:lnTo>
                        <a:lnTo>
                          <a:pt x="38" y="27"/>
                        </a:lnTo>
                        <a:lnTo>
                          <a:pt x="41" y="41"/>
                        </a:lnTo>
                        <a:lnTo>
                          <a:pt x="42" y="48"/>
                        </a:lnTo>
                        <a:lnTo>
                          <a:pt x="43" y="56"/>
                        </a:lnTo>
                        <a:lnTo>
                          <a:pt x="43" y="68"/>
                        </a:lnTo>
                        <a:lnTo>
                          <a:pt x="44" y="76"/>
                        </a:lnTo>
                        <a:lnTo>
                          <a:pt x="44" y="82"/>
                        </a:lnTo>
                        <a:lnTo>
                          <a:pt x="44" y="85"/>
                        </a:lnTo>
                        <a:lnTo>
                          <a:pt x="43" y="90"/>
                        </a:lnTo>
                        <a:lnTo>
                          <a:pt x="43" y="93"/>
                        </a:lnTo>
                        <a:lnTo>
                          <a:pt x="43" y="9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26" name="Freeform 12"/>
                  <p:cNvSpPr>
                    <a:spLocks/>
                  </p:cNvSpPr>
                  <p:nvPr/>
                </p:nvSpPr>
                <p:spPr bwMode="auto">
                  <a:xfrm>
                    <a:off x="1199" y="1877"/>
                    <a:ext cx="10" cy="12"/>
                  </a:xfrm>
                  <a:custGeom>
                    <a:avLst/>
                    <a:gdLst>
                      <a:gd name="T0" fmla="*/ 9 w 10"/>
                      <a:gd name="T1" fmla="*/ 11 h 12"/>
                      <a:gd name="T2" fmla="*/ 8 w 10"/>
                      <a:gd name="T3" fmla="*/ 0 h 12"/>
                      <a:gd name="T4" fmla="*/ 2 w 10"/>
                      <a:gd name="T5" fmla="*/ 0 h 12"/>
                      <a:gd name="T6" fmla="*/ 0 w 10"/>
                      <a:gd name="T7" fmla="*/ 11 h 12"/>
                      <a:gd name="T8" fmla="*/ 9 w 10"/>
                      <a:gd name="T9" fmla="*/ 1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9" y="11"/>
                        </a:moveTo>
                        <a:lnTo>
                          <a:pt x="8" y="0"/>
                        </a:lnTo>
                        <a:lnTo>
                          <a:pt x="2" y="0"/>
                        </a:lnTo>
                        <a:lnTo>
                          <a:pt x="0" y="11"/>
                        </a:lnTo>
                        <a:lnTo>
                          <a:pt x="9" y="1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27" name="Freeform 13"/>
                  <p:cNvSpPr>
                    <a:spLocks/>
                  </p:cNvSpPr>
                  <p:nvPr/>
                </p:nvSpPr>
                <p:spPr bwMode="auto">
                  <a:xfrm>
                    <a:off x="1244" y="1935"/>
                    <a:ext cx="10" cy="12"/>
                  </a:xfrm>
                  <a:custGeom>
                    <a:avLst/>
                    <a:gdLst>
                      <a:gd name="T0" fmla="*/ 9 w 10"/>
                      <a:gd name="T1" fmla="*/ 11 h 12"/>
                      <a:gd name="T2" fmla="*/ 8 w 10"/>
                      <a:gd name="T3" fmla="*/ 0 h 12"/>
                      <a:gd name="T4" fmla="*/ 2 w 10"/>
                      <a:gd name="T5" fmla="*/ 0 h 12"/>
                      <a:gd name="T6" fmla="*/ 0 w 10"/>
                      <a:gd name="T7" fmla="*/ 11 h 12"/>
                      <a:gd name="T8" fmla="*/ 9 w 10"/>
                      <a:gd name="T9" fmla="*/ 1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9" y="11"/>
                        </a:moveTo>
                        <a:lnTo>
                          <a:pt x="8" y="0"/>
                        </a:lnTo>
                        <a:lnTo>
                          <a:pt x="2" y="0"/>
                        </a:lnTo>
                        <a:lnTo>
                          <a:pt x="0" y="11"/>
                        </a:lnTo>
                        <a:lnTo>
                          <a:pt x="9" y="1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359" name="Rectangle 16"/>
              <p:cNvSpPr>
                <a:spLocks noChangeArrowheads="1"/>
              </p:cNvSpPr>
              <p:nvPr/>
            </p:nvSpPr>
            <p:spPr bwMode="auto">
              <a:xfrm>
                <a:off x="1594" y="1954"/>
                <a:ext cx="610" cy="42"/>
              </a:xfrm>
              <a:prstGeom prst="rect">
                <a:avLst/>
              </a:prstGeom>
              <a:solidFill>
                <a:srgbClr val="00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60" name="Group 20"/>
              <p:cNvGrpSpPr>
                <a:grpSpLocks/>
              </p:cNvGrpSpPr>
              <p:nvPr/>
            </p:nvGrpSpPr>
            <p:grpSpPr bwMode="auto">
              <a:xfrm>
                <a:off x="711" y="1804"/>
                <a:ext cx="309" cy="143"/>
                <a:chOff x="711" y="1804"/>
                <a:chExt cx="309" cy="143"/>
              </a:xfrm>
            </p:grpSpPr>
            <p:sp>
              <p:nvSpPr>
                <p:cNvPr id="12419" name="Rectangle 17"/>
                <p:cNvSpPr>
                  <a:spLocks noChangeArrowheads="1"/>
                </p:cNvSpPr>
                <p:nvPr/>
              </p:nvSpPr>
              <p:spPr bwMode="auto">
                <a:xfrm>
                  <a:off x="785" y="1804"/>
                  <a:ext cx="163" cy="110"/>
                </a:xfrm>
                <a:prstGeom prst="rect">
                  <a:avLst/>
                </a:prstGeom>
                <a:solidFill>
                  <a:srgbClr val="000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20" name="Freeform 18"/>
                <p:cNvSpPr>
                  <a:spLocks/>
                </p:cNvSpPr>
                <p:nvPr/>
              </p:nvSpPr>
              <p:spPr bwMode="auto">
                <a:xfrm>
                  <a:off x="938" y="1851"/>
                  <a:ext cx="82" cy="96"/>
                </a:xfrm>
                <a:custGeom>
                  <a:avLst/>
                  <a:gdLst>
                    <a:gd name="T0" fmla="*/ 0 w 82"/>
                    <a:gd name="T1" fmla="*/ 0 h 96"/>
                    <a:gd name="T2" fmla="*/ 32 w 82"/>
                    <a:gd name="T3" fmla="*/ 0 h 96"/>
                    <a:gd name="T4" fmla="*/ 57 w 82"/>
                    <a:gd name="T5" fmla="*/ 71 h 96"/>
                    <a:gd name="T6" fmla="*/ 81 w 82"/>
                    <a:gd name="T7" fmla="*/ 71 h 96"/>
                    <a:gd name="T8" fmla="*/ 81 w 82"/>
                    <a:gd name="T9" fmla="*/ 95 h 96"/>
                    <a:gd name="T10" fmla="*/ 52 w 82"/>
                    <a:gd name="T11" fmla="*/ 91 h 96"/>
                    <a:gd name="T12" fmla="*/ 32 w 82"/>
                    <a:gd name="T13" fmla="*/ 24 h 96"/>
                    <a:gd name="T14" fmla="*/ 0 w 82"/>
                    <a:gd name="T15" fmla="*/ 24 h 96"/>
                    <a:gd name="T16" fmla="*/ 0 w 8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96">
                      <a:moveTo>
                        <a:pt x="0" y="0"/>
                      </a:moveTo>
                      <a:lnTo>
                        <a:pt x="32" y="0"/>
                      </a:lnTo>
                      <a:lnTo>
                        <a:pt x="57" y="71"/>
                      </a:lnTo>
                      <a:lnTo>
                        <a:pt x="81" y="71"/>
                      </a:lnTo>
                      <a:lnTo>
                        <a:pt x="81" y="95"/>
                      </a:lnTo>
                      <a:lnTo>
                        <a:pt x="52" y="91"/>
                      </a:lnTo>
                      <a:lnTo>
                        <a:pt x="32" y="24"/>
                      </a:lnTo>
                      <a:lnTo>
                        <a:pt x="0" y="24"/>
                      </a:lnTo>
                      <a:lnTo>
                        <a:pt x="0" y="0"/>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21" name="Freeform 19"/>
                <p:cNvSpPr>
                  <a:spLocks/>
                </p:cNvSpPr>
                <p:nvPr/>
              </p:nvSpPr>
              <p:spPr bwMode="auto">
                <a:xfrm>
                  <a:off x="711" y="1851"/>
                  <a:ext cx="82" cy="96"/>
                </a:xfrm>
                <a:custGeom>
                  <a:avLst/>
                  <a:gdLst>
                    <a:gd name="T0" fmla="*/ 81 w 82"/>
                    <a:gd name="T1" fmla="*/ 0 h 96"/>
                    <a:gd name="T2" fmla="*/ 49 w 82"/>
                    <a:gd name="T3" fmla="*/ 0 h 96"/>
                    <a:gd name="T4" fmla="*/ 24 w 82"/>
                    <a:gd name="T5" fmla="*/ 71 h 96"/>
                    <a:gd name="T6" fmla="*/ 0 w 82"/>
                    <a:gd name="T7" fmla="*/ 71 h 96"/>
                    <a:gd name="T8" fmla="*/ 0 w 82"/>
                    <a:gd name="T9" fmla="*/ 95 h 96"/>
                    <a:gd name="T10" fmla="*/ 29 w 82"/>
                    <a:gd name="T11" fmla="*/ 91 h 96"/>
                    <a:gd name="T12" fmla="*/ 49 w 82"/>
                    <a:gd name="T13" fmla="*/ 24 h 96"/>
                    <a:gd name="T14" fmla="*/ 81 w 82"/>
                    <a:gd name="T15" fmla="*/ 24 h 96"/>
                    <a:gd name="T16" fmla="*/ 81 w 8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96">
                      <a:moveTo>
                        <a:pt x="81" y="0"/>
                      </a:moveTo>
                      <a:lnTo>
                        <a:pt x="49" y="0"/>
                      </a:lnTo>
                      <a:lnTo>
                        <a:pt x="24" y="71"/>
                      </a:lnTo>
                      <a:lnTo>
                        <a:pt x="0" y="71"/>
                      </a:lnTo>
                      <a:lnTo>
                        <a:pt x="0" y="95"/>
                      </a:lnTo>
                      <a:lnTo>
                        <a:pt x="29" y="91"/>
                      </a:lnTo>
                      <a:lnTo>
                        <a:pt x="49" y="24"/>
                      </a:lnTo>
                      <a:lnTo>
                        <a:pt x="81" y="24"/>
                      </a:lnTo>
                      <a:lnTo>
                        <a:pt x="81" y="0"/>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61" name="Rectangle 21"/>
              <p:cNvSpPr>
                <a:spLocks noChangeArrowheads="1"/>
              </p:cNvSpPr>
              <p:nvPr/>
            </p:nvSpPr>
            <p:spPr bwMode="auto">
              <a:xfrm>
                <a:off x="1405" y="1938"/>
                <a:ext cx="142" cy="53"/>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62" name="Group 25"/>
              <p:cNvGrpSpPr>
                <a:grpSpLocks/>
              </p:cNvGrpSpPr>
              <p:nvPr/>
            </p:nvGrpSpPr>
            <p:grpSpPr bwMode="auto">
              <a:xfrm>
                <a:off x="1348" y="1877"/>
                <a:ext cx="76" cy="71"/>
                <a:chOff x="1348" y="1877"/>
                <a:chExt cx="76" cy="71"/>
              </a:xfrm>
            </p:grpSpPr>
            <p:sp>
              <p:nvSpPr>
                <p:cNvPr id="12416" name="Freeform 22"/>
                <p:cNvSpPr>
                  <a:spLocks/>
                </p:cNvSpPr>
                <p:nvPr/>
              </p:nvSpPr>
              <p:spPr bwMode="auto">
                <a:xfrm>
                  <a:off x="1356" y="1877"/>
                  <a:ext cx="64" cy="65"/>
                </a:xfrm>
                <a:custGeom>
                  <a:avLst/>
                  <a:gdLst>
                    <a:gd name="T0" fmla="*/ 63 w 64"/>
                    <a:gd name="T1" fmla="*/ 63 h 65"/>
                    <a:gd name="T2" fmla="*/ 63 w 64"/>
                    <a:gd name="T3" fmla="*/ 59 h 65"/>
                    <a:gd name="T4" fmla="*/ 63 w 64"/>
                    <a:gd name="T5" fmla="*/ 51 h 65"/>
                    <a:gd name="T6" fmla="*/ 63 w 64"/>
                    <a:gd name="T7" fmla="*/ 44 h 65"/>
                    <a:gd name="T8" fmla="*/ 62 w 64"/>
                    <a:gd name="T9" fmla="*/ 40 h 65"/>
                    <a:gd name="T10" fmla="*/ 61 w 64"/>
                    <a:gd name="T11" fmla="*/ 35 h 65"/>
                    <a:gd name="T12" fmla="*/ 59 w 64"/>
                    <a:gd name="T13" fmla="*/ 29 h 65"/>
                    <a:gd name="T14" fmla="*/ 57 w 64"/>
                    <a:gd name="T15" fmla="*/ 23 h 65"/>
                    <a:gd name="T16" fmla="*/ 56 w 64"/>
                    <a:gd name="T17" fmla="*/ 21 h 65"/>
                    <a:gd name="T18" fmla="*/ 51 w 64"/>
                    <a:gd name="T19" fmla="*/ 13 h 65"/>
                    <a:gd name="T20" fmla="*/ 46 w 64"/>
                    <a:gd name="T21" fmla="*/ 7 h 65"/>
                    <a:gd name="T22" fmla="*/ 41 w 64"/>
                    <a:gd name="T23" fmla="*/ 3 h 65"/>
                    <a:gd name="T24" fmla="*/ 36 w 64"/>
                    <a:gd name="T25" fmla="*/ 0 h 65"/>
                    <a:gd name="T26" fmla="*/ 33 w 64"/>
                    <a:gd name="T27" fmla="*/ 0 h 65"/>
                    <a:gd name="T28" fmla="*/ 30 w 64"/>
                    <a:gd name="T29" fmla="*/ 1 h 65"/>
                    <a:gd name="T30" fmla="*/ 24 w 64"/>
                    <a:gd name="T31" fmla="*/ 6 h 65"/>
                    <a:gd name="T32" fmla="*/ 18 w 64"/>
                    <a:gd name="T33" fmla="*/ 13 h 65"/>
                    <a:gd name="T34" fmla="*/ 13 w 64"/>
                    <a:gd name="T35" fmla="*/ 19 h 65"/>
                    <a:gd name="T36" fmla="*/ 8 w 64"/>
                    <a:gd name="T37" fmla="*/ 31 h 65"/>
                    <a:gd name="T38" fmla="*/ 4 w 64"/>
                    <a:gd name="T39" fmla="*/ 42 h 65"/>
                    <a:gd name="T40" fmla="*/ 0 w 64"/>
                    <a:gd name="T41" fmla="*/ 53 h 65"/>
                    <a:gd name="T42" fmla="*/ 0 w 64"/>
                    <a:gd name="T43" fmla="*/ 64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65">
                      <a:moveTo>
                        <a:pt x="63" y="63"/>
                      </a:moveTo>
                      <a:lnTo>
                        <a:pt x="63" y="59"/>
                      </a:lnTo>
                      <a:lnTo>
                        <a:pt x="63" y="51"/>
                      </a:lnTo>
                      <a:lnTo>
                        <a:pt x="63" y="44"/>
                      </a:lnTo>
                      <a:lnTo>
                        <a:pt x="62" y="40"/>
                      </a:lnTo>
                      <a:lnTo>
                        <a:pt x="61" y="35"/>
                      </a:lnTo>
                      <a:lnTo>
                        <a:pt x="59" y="29"/>
                      </a:lnTo>
                      <a:lnTo>
                        <a:pt x="57" y="23"/>
                      </a:lnTo>
                      <a:lnTo>
                        <a:pt x="56" y="21"/>
                      </a:lnTo>
                      <a:lnTo>
                        <a:pt x="51" y="13"/>
                      </a:lnTo>
                      <a:lnTo>
                        <a:pt x="46" y="7"/>
                      </a:lnTo>
                      <a:lnTo>
                        <a:pt x="41" y="3"/>
                      </a:lnTo>
                      <a:lnTo>
                        <a:pt x="36" y="0"/>
                      </a:lnTo>
                      <a:lnTo>
                        <a:pt x="33" y="0"/>
                      </a:lnTo>
                      <a:lnTo>
                        <a:pt x="30" y="1"/>
                      </a:lnTo>
                      <a:lnTo>
                        <a:pt x="24" y="6"/>
                      </a:lnTo>
                      <a:lnTo>
                        <a:pt x="18" y="13"/>
                      </a:lnTo>
                      <a:lnTo>
                        <a:pt x="13" y="19"/>
                      </a:lnTo>
                      <a:lnTo>
                        <a:pt x="8" y="31"/>
                      </a:lnTo>
                      <a:lnTo>
                        <a:pt x="4" y="42"/>
                      </a:lnTo>
                      <a:lnTo>
                        <a:pt x="0" y="53"/>
                      </a:lnTo>
                      <a:lnTo>
                        <a:pt x="0" y="6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7" name="Freeform 23"/>
                <p:cNvSpPr>
                  <a:spLocks/>
                </p:cNvSpPr>
                <p:nvPr/>
              </p:nvSpPr>
              <p:spPr bwMode="auto">
                <a:xfrm>
                  <a:off x="1415" y="1925"/>
                  <a:ext cx="9" cy="12"/>
                </a:xfrm>
                <a:custGeom>
                  <a:avLst/>
                  <a:gdLst>
                    <a:gd name="T0" fmla="*/ 0 w 9"/>
                    <a:gd name="T1" fmla="*/ 11 h 12"/>
                    <a:gd name="T2" fmla="*/ 1 w 9"/>
                    <a:gd name="T3" fmla="*/ 0 h 12"/>
                    <a:gd name="T4" fmla="*/ 6 w 9"/>
                    <a:gd name="T5" fmla="*/ 0 h 12"/>
                    <a:gd name="T6" fmla="*/ 8 w 9"/>
                    <a:gd name="T7" fmla="*/ 11 h 12"/>
                    <a:gd name="T8" fmla="*/ 0 w 9"/>
                    <a:gd name="T9" fmla="*/ 1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0" y="11"/>
                      </a:moveTo>
                      <a:lnTo>
                        <a:pt x="1" y="0"/>
                      </a:lnTo>
                      <a:lnTo>
                        <a:pt x="6" y="0"/>
                      </a:lnTo>
                      <a:lnTo>
                        <a:pt x="8" y="11"/>
                      </a:lnTo>
                      <a:lnTo>
                        <a:pt x="0" y="1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8" name="Freeform 24"/>
                <p:cNvSpPr>
                  <a:spLocks/>
                </p:cNvSpPr>
                <p:nvPr/>
              </p:nvSpPr>
              <p:spPr bwMode="auto">
                <a:xfrm>
                  <a:off x="1348" y="1933"/>
                  <a:ext cx="15" cy="15"/>
                </a:xfrm>
                <a:custGeom>
                  <a:avLst/>
                  <a:gdLst>
                    <a:gd name="T0" fmla="*/ 0 w 15"/>
                    <a:gd name="T1" fmla="*/ 13 h 15"/>
                    <a:gd name="T2" fmla="*/ 5 w 15"/>
                    <a:gd name="T3" fmla="*/ 0 h 15"/>
                    <a:gd name="T4" fmla="*/ 12 w 15"/>
                    <a:gd name="T5" fmla="*/ 0 h 15"/>
                    <a:gd name="T6" fmla="*/ 14 w 15"/>
                    <a:gd name="T7" fmla="*/ 14 h 15"/>
                    <a:gd name="T8" fmla="*/ 0 w 15"/>
                    <a:gd name="T9" fmla="*/ 13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5">
                      <a:moveTo>
                        <a:pt x="0" y="13"/>
                      </a:moveTo>
                      <a:lnTo>
                        <a:pt x="5" y="0"/>
                      </a:lnTo>
                      <a:lnTo>
                        <a:pt x="12" y="0"/>
                      </a:lnTo>
                      <a:lnTo>
                        <a:pt x="14" y="14"/>
                      </a:lnTo>
                      <a:lnTo>
                        <a:pt x="0" y="13"/>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63" name="Freeform 26"/>
              <p:cNvSpPr>
                <a:spLocks/>
              </p:cNvSpPr>
              <p:nvPr/>
            </p:nvSpPr>
            <p:spPr bwMode="auto">
              <a:xfrm>
                <a:off x="1535" y="1870"/>
                <a:ext cx="78" cy="82"/>
              </a:xfrm>
              <a:custGeom>
                <a:avLst/>
                <a:gdLst>
                  <a:gd name="T0" fmla="*/ 0 w 78"/>
                  <a:gd name="T1" fmla="*/ 70 h 82"/>
                  <a:gd name="T2" fmla="*/ 0 w 78"/>
                  <a:gd name="T3" fmla="*/ 65 h 82"/>
                  <a:gd name="T4" fmla="*/ 0 w 78"/>
                  <a:gd name="T5" fmla="*/ 58 h 82"/>
                  <a:gd name="T6" fmla="*/ 0 w 78"/>
                  <a:gd name="T7" fmla="*/ 51 h 82"/>
                  <a:gd name="T8" fmla="*/ 0 w 78"/>
                  <a:gd name="T9" fmla="*/ 47 h 82"/>
                  <a:gd name="T10" fmla="*/ 2 w 78"/>
                  <a:gd name="T11" fmla="*/ 42 h 82"/>
                  <a:gd name="T12" fmla="*/ 5 w 78"/>
                  <a:gd name="T13" fmla="*/ 36 h 82"/>
                  <a:gd name="T14" fmla="*/ 7 w 78"/>
                  <a:gd name="T15" fmla="*/ 30 h 82"/>
                  <a:gd name="T16" fmla="*/ 7 w 78"/>
                  <a:gd name="T17" fmla="*/ 28 h 82"/>
                  <a:gd name="T18" fmla="*/ 12 w 78"/>
                  <a:gd name="T19" fmla="*/ 19 h 82"/>
                  <a:gd name="T20" fmla="*/ 17 w 78"/>
                  <a:gd name="T21" fmla="*/ 11 h 82"/>
                  <a:gd name="T22" fmla="*/ 22 w 78"/>
                  <a:gd name="T23" fmla="*/ 5 h 82"/>
                  <a:gd name="T24" fmla="*/ 28 w 78"/>
                  <a:gd name="T25" fmla="*/ 1 h 82"/>
                  <a:gd name="T26" fmla="*/ 35 w 78"/>
                  <a:gd name="T27" fmla="*/ 0 h 82"/>
                  <a:gd name="T28" fmla="*/ 43 w 78"/>
                  <a:gd name="T29" fmla="*/ 2 h 82"/>
                  <a:gd name="T30" fmla="*/ 51 w 78"/>
                  <a:gd name="T31" fmla="*/ 5 h 82"/>
                  <a:gd name="T32" fmla="*/ 57 w 78"/>
                  <a:gd name="T33" fmla="*/ 10 h 82"/>
                  <a:gd name="T34" fmla="*/ 60 w 78"/>
                  <a:gd name="T35" fmla="*/ 17 h 82"/>
                  <a:gd name="T36" fmla="*/ 63 w 78"/>
                  <a:gd name="T37" fmla="*/ 25 h 82"/>
                  <a:gd name="T38" fmla="*/ 70 w 78"/>
                  <a:gd name="T39" fmla="*/ 46 h 82"/>
                  <a:gd name="T40" fmla="*/ 75 w 78"/>
                  <a:gd name="T41" fmla="*/ 66 h 82"/>
                  <a:gd name="T42" fmla="*/ 76 w 78"/>
                  <a:gd name="T43" fmla="*/ 74 h 82"/>
                  <a:gd name="T44" fmla="*/ 77 w 78"/>
                  <a:gd name="T45" fmla="*/ 81 h 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82">
                    <a:moveTo>
                      <a:pt x="0" y="70"/>
                    </a:moveTo>
                    <a:lnTo>
                      <a:pt x="0" y="65"/>
                    </a:lnTo>
                    <a:lnTo>
                      <a:pt x="0" y="58"/>
                    </a:lnTo>
                    <a:lnTo>
                      <a:pt x="0" y="51"/>
                    </a:lnTo>
                    <a:lnTo>
                      <a:pt x="0" y="47"/>
                    </a:lnTo>
                    <a:lnTo>
                      <a:pt x="2" y="42"/>
                    </a:lnTo>
                    <a:lnTo>
                      <a:pt x="5" y="36"/>
                    </a:lnTo>
                    <a:lnTo>
                      <a:pt x="7" y="30"/>
                    </a:lnTo>
                    <a:lnTo>
                      <a:pt x="7" y="28"/>
                    </a:lnTo>
                    <a:lnTo>
                      <a:pt x="12" y="19"/>
                    </a:lnTo>
                    <a:lnTo>
                      <a:pt x="17" y="11"/>
                    </a:lnTo>
                    <a:lnTo>
                      <a:pt x="22" y="5"/>
                    </a:lnTo>
                    <a:lnTo>
                      <a:pt x="28" y="1"/>
                    </a:lnTo>
                    <a:lnTo>
                      <a:pt x="35" y="0"/>
                    </a:lnTo>
                    <a:lnTo>
                      <a:pt x="43" y="2"/>
                    </a:lnTo>
                    <a:lnTo>
                      <a:pt x="51" y="5"/>
                    </a:lnTo>
                    <a:lnTo>
                      <a:pt x="57" y="10"/>
                    </a:lnTo>
                    <a:lnTo>
                      <a:pt x="60" y="17"/>
                    </a:lnTo>
                    <a:lnTo>
                      <a:pt x="63" y="25"/>
                    </a:lnTo>
                    <a:lnTo>
                      <a:pt x="70" y="46"/>
                    </a:lnTo>
                    <a:lnTo>
                      <a:pt x="75" y="66"/>
                    </a:lnTo>
                    <a:lnTo>
                      <a:pt x="76" y="74"/>
                    </a:lnTo>
                    <a:lnTo>
                      <a:pt x="77" y="8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4" name="Freeform 27"/>
              <p:cNvSpPr>
                <a:spLocks/>
              </p:cNvSpPr>
              <p:nvPr/>
            </p:nvSpPr>
            <p:spPr bwMode="auto">
              <a:xfrm>
                <a:off x="1529" y="1925"/>
                <a:ext cx="10" cy="12"/>
              </a:xfrm>
              <a:custGeom>
                <a:avLst/>
                <a:gdLst>
                  <a:gd name="T0" fmla="*/ 9 w 10"/>
                  <a:gd name="T1" fmla="*/ 11 h 12"/>
                  <a:gd name="T2" fmla="*/ 8 w 10"/>
                  <a:gd name="T3" fmla="*/ 0 h 12"/>
                  <a:gd name="T4" fmla="*/ 2 w 10"/>
                  <a:gd name="T5" fmla="*/ 0 h 12"/>
                  <a:gd name="T6" fmla="*/ 0 w 10"/>
                  <a:gd name="T7" fmla="*/ 11 h 12"/>
                  <a:gd name="T8" fmla="*/ 9 w 10"/>
                  <a:gd name="T9" fmla="*/ 1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9" y="11"/>
                    </a:moveTo>
                    <a:lnTo>
                      <a:pt x="8" y="0"/>
                    </a:lnTo>
                    <a:lnTo>
                      <a:pt x="2" y="0"/>
                    </a:lnTo>
                    <a:lnTo>
                      <a:pt x="0" y="11"/>
                    </a:lnTo>
                    <a:lnTo>
                      <a:pt x="9" y="1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5" name="Freeform 28"/>
              <p:cNvSpPr>
                <a:spLocks/>
              </p:cNvSpPr>
              <p:nvPr/>
            </p:nvSpPr>
            <p:spPr bwMode="auto">
              <a:xfrm>
                <a:off x="1603" y="1934"/>
                <a:ext cx="15" cy="19"/>
              </a:xfrm>
              <a:custGeom>
                <a:avLst/>
                <a:gdLst>
                  <a:gd name="T0" fmla="*/ 14 w 15"/>
                  <a:gd name="T1" fmla="*/ 18 h 19"/>
                  <a:gd name="T2" fmla="*/ 10 w 15"/>
                  <a:gd name="T3" fmla="*/ 4 h 19"/>
                  <a:gd name="T4" fmla="*/ 3 w 15"/>
                  <a:gd name="T5" fmla="*/ 0 h 19"/>
                  <a:gd name="T6" fmla="*/ 0 w 15"/>
                  <a:gd name="T7" fmla="*/ 15 h 19"/>
                  <a:gd name="T8" fmla="*/ 14 w 15"/>
                  <a:gd name="T9" fmla="*/ 18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9">
                    <a:moveTo>
                      <a:pt x="14" y="18"/>
                    </a:moveTo>
                    <a:lnTo>
                      <a:pt x="10" y="4"/>
                    </a:lnTo>
                    <a:lnTo>
                      <a:pt x="3" y="0"/>
                    </a:lnTo>
                    <a:lnTo>
                      <a:pt x="0" y="15"/>
                    </a:lnTo>
                    <a:lnTo>
                      <a:pt x="14" y="1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366" name="Group 32"/>
              <p:cNvGrpSpPr>
                <a:grpSpLocks/>
              </p:cNvGrpSpPr>
              <p:nvPr/>
            </p:nvGrpSpPr>
            <p:grpSpPr bwMode="auto">
              <a:xfrm>
                <a:off x="1646" y="1834"/>
                <a:ext cx="224" cy="120"/>
                <a:chOff x="1646" y="1834"/>
                <a:chExt cx="224" cy="120"/>
              </a:xfrm>
            </p:grpSpPr>
            <p:sp>
              <p:nvSpPr>
                <p:cNvPr id="12413" name="Rectangle 29"/>
                <p:cNvSpPr>
                  <a:spLocks noChangeArrowheads="1"/>
                </p:cNvSpPr>
                <p:nvPr/>
              </p:nvSpPr>
              <p:spPr bwMode="auto">
                <a:xfrm>
                  <a:off x="1700" y="1834"/>
                  <a:ext cx="118" cy="92"/>
                </a:xfrm>
                <a:prstGeom prst="rect">
                  <a:avLst/>
                </a:prstGeom>
                <a:solidFill>
                  <a:srgbClr val="000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14" name="Freeform 30"/>
                <p:cNvSpPr>
                  <a:spLocks/>
                </p:cNvSpPr>
                <p:nvPr/>
              </p:nvSpPr>
              <p:spPr bwMode="auto">
                <a:xfrm>
                  <a:off x="1810" y="1873"/>
                  <a:ext cx="60" cy="81"/>
                </a:xfrm>
                <a:custGeom>
                  <a:avLst/>
                  <a:gdLst>
                    <a:gd name="T0" fmla="*/ 0 w 60"/>
                    <a:gd name="T1" fmla="*/ 0 h 81"/>
                    <a:gd name="T2" fmla="*/ 24 w 60"/>
                    <a:gd name="T3" fmla="*/ 0 h 81"/>
                    <a:gd name="T4" fmla="*/ 41 w 60"/>
                    <a:gd name="T5" fmla="*/ 60 h 81"/>
                    <a:gd name="T6" fmla="*/ 59 w 60"/>
                    <a:gd name="T7" fmla="*/ 60 h 81"/>
                    <a:gd name="T8" fmla="*/ 59 w 60"/>
                    <a:gd name="T9" fmla="*/ 80 h 81"/>
                    <a:gd name="T10" fmla="*/ 38 w 60"/>
                    <a:gd name="T11" fmla="*/ 77 h 81"/>
                    <a:gd name="T12" fmla="*/ 24 w 60"/>
                    <a:gd name="T13" fmla="*/ 20 h 81"/>
                    <a:gd name="T14" fmla="*/ 0 w 60"/>
                    <a:gd name="T15" fmla="*/ 20 h 81"/>
                    <a:gd name="T16" fmla="*/ 0 w 60"/>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81">
                      <a:moveTo>
                        <a:pt x="0" y="0"/>
                      </a:moveTo>
                      <a:lnTo>
                        <a:pt x="24" y="0"/>
                      </a:lnTo>
                      <a:lnTo>
                        <a:pt x="41" y="60"/>
                      </a:lnTo>
                      <a:lnTo>
                        <a:pt x="59" y="60"/>
                      </a:lnTo>
                      <a:lnTo>
                        <a:pt x="59" y="80"/>
                      </a:lnTo>
                      <a:lnTo>
                        <a:pt x="38" y="77"/>
                      </a:lnTo>
                      <a:lnTo>
                        <a:pt x="24" y="20"/>
                      </a:lnTo>
                      <a:lnTo>
                        <a:pt x="0" y="20"/>
                      </a:lnTo>
                      <a:lnTo>
                        <a:pt x="0" y="0"/>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5" name="Freeform 31"/>
                <p:cNvSpPr>
                  <a:spLocks/>
                </p:cNvSpPr>
                <p:nvPr/>
              </p:nvSpPr>
              <p:spPr bwMode="auto">
                <a:xfrm>
                  <a:off x="1646" y="1873"/>
                  <a:ext cx="60" cy="81"/>
                </a:xfrm>
                <a:custGeom>
                  <a:avLst/>
                  <a:gdLst>
                    <a:gd name="T0" fmla="*/ 59 w 60"/>
                    <a:gd name="T1" fmla="*/ 0 h 81"/>
                    <a:gd name="T2" fmla="*/ 35 w 60"/>
                    <a:gd name="T3" fmla="*/ 0 h 81"/>
                    <a:gd name="T4" fmla="*/ 18 w 60"/>
                    <a:gd name="T5" fmla="*/ 60 h 81"/>
                    <a:gd name="T6" fmla="*/ 0 w 60"/>
                    <a:gd name="T7" fmla="*/ 60 h 81"/>
                    <a:gd name="T8" fmla="*/ 0 w 60"/>
                    <a:gd name="T9" fmla="*/ 80 h 81"/>
                    <a:gd name="T10" fmla="*/ 21 w 60"/>
                    <a:gd name="T11" fmla="*/ 77 h 81"/>
                    <a:gd name="T12" fmla="*/ 35 w 60"/>
                    <a:gd name="T13" fmla="*/ 20 h 81"/>
                    <a:gd name="T14" fmla="*/ 59 w 60"/>
                    <a:gd name="T15" fmla="*/ 20 h 81"/>
                    <a:gd name="T16" fmla="*/ 59 w 60"/>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81">
                      <a:moveTo>
                        <a:pt x="59" y="0"/>
                      </a:moveTo>
                      <a:lnTo>
                        <a:pt x="35" y="0"/>
                      </a:lnTo>
                      <a:lnTo>
                        <a:pt x="18" y="60"/>
                      </a:lnTo>
                      <a:lnTo>
                        <a:pt x="0" y="60"/>
                      </a:lnTo>
                      <a:lnTo>
                        <a:pt x="0" y="80"/>
                      </a:lnTo>
                      <a:lnTo>
                        <a:pt x="21" y="77"/>
                      </a:lnTo>
                      <a:lnTo>
                        <a:pt x="35" y="20"/>
                      </a:lnTo>
                      <a:lnTo>
                        <a:pt x="59" y="20"/>
                      </a:lnTo>
                      <a:lnTo>
                        <a:pt x="59" y="0"/>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367" name="Group 41"/>
              <p:cNvGrpSpPr>
                <a:grpSpLocks/>
              </p:cNvGrpSpPr>
              <p:nvPr/>
            </p:nvGrpSpPr>
            <p:grpSpPr bwMode="auto">
              <a:xfrm>
                <a:off x="1955" y="1858"/>
                <a:ext cx="210" cy="94"/>
                <a:chOff x="1955" y="1858"/>
                <a:chExt cx="210" cy="94"/>
              </a:xfrm>
            </p:grpSpPr>
            <p:sp>
              <p:nvSpPr>
                <p:cNvPr id="12405" name="Rectangle 33"/>
                <p:cNvSpPr>
                  <a:spLocks noChangeArrowheads="1"/>
                </p:cNvSpPr>
                <p:nvPr/>
              </p:nvSpPr>
              <p:spPr bwMode="auto">
                <a:xfrm>
                  <a:off x="1955" y="1858"/>
                  <a:ext cx="210" cy="46"/>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06" name="Oval 34"/>
                <p:cNvSpPr>
                  <a:spLocks noChangeArrowheads="1"/>
                </p:cNvSpPr>
                <p:nvPr/>
              </p:nvSpPr>
              <p:spPr bwMode="auto">
                <a:xfrm>
                  <a:off x="2114" y="1906"/>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07" name="Oval 35"/>
                <p:cNvSpPr>
                  <a:spLocks noChangeArrowheads="1"/>
                </p:cNvSpPr>
                <p:nvPr/>
              </p:nvSpPr>
              <p:spPr bwMode="auto">
                <a:xfrm>
                  <a:off x="2082" y="1906"/>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08" name="Oval 36"/>
                <p:cNvSpPr>
                  <a:spLocks noChangeArrowheads="1"/>
                </p:cNvSpPr>
                <p:nvPr/>
              </p:nvSpPr>
              <p:spPr bwMode="auto">
                <a:xfrm>
                  <a:off x="2050" y="1906"/>
                  <a:ext cx="20"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09" name="Oval 37"/>
                <p:cNvSpPr>
                  <a:spLocks noChangeArrowheads="1"/>
                </p:cNvSpPr>
                <p:nvPr/>
              </p:nvSpPr>
              <p:spPr bwMode="auto">
                <a:xfrm>
                  <a:off x="2019" y="1906"/>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10" name="Oval 38"/>
                <p:cNvSpPr>
                  <a:spLocks noChangeArrowheads="1"/>
                </p:cNvSpPr>
                <p:nvPr/>
              </p:nvSpPr>
              <p:spPr bwMode="auto">
                <a:xfrm>
                  <a:off x="1987" y="1906"/>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11" name="Oval 39"/>
                <p:cNvSpPr>
                  <a:spLocks noChangeArrowheads="1"/>
                </p:cNvSpPr>
                <p:nvPr/>
              </p:nvSpPr>
              <p:spPr bwMode="auto">
                <a:xfrm>
                  <a:off x="1955" y="1906"/>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412" name="Oval 40"/>
                <p:cNvSpPr>
                  <a:spLocks noChangeArrowheads="1"/>
                </p:cNvSpPr>
                <p:nvPr/>
              </p:nvSpPr>
              <p:spPr bwMode="auto">
                <a:xfrm>
                  <a:off x="2146" y="1906"/>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sp>
            <p:nvSpPr>
              <p:cNvPr id="12368" name="Rectangle 42"/>
              <p:cNvSpPr>
                <a:spLocks noChangeArrowheads="1"/>
              </p:cNvSpPr>
              <p:nvPr/>
            </p:nvSpPr>
            <p:spPr bwMode="auto">
              <a:xfrm>
                <a:off x="691" y="2108"/>
                <a:ext cx="686" cy="49"/>
              </a:xfrm>
              <a:prstGeom prst="rect">
                <a:avLst/>
              </a:prstGeom>
              <a:solidFill>
                <a:srgbClr val="00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69" name="Group 52"/>
              <p:cNvGrpSpPr>
                <a:grpSpLocks/>
              </p:cNvGrpSpPr>
              <p:nvPr/>
            </p:nvGrpSpPr>
            <p:grpSpPr bwMode="auto">
              <a:xfrm>
                <a:off x="1062" y="2158"/>
                <a:ext cx="203" cy="97"/>
                <a:chOff x="1062" y="2158"/>
                <a:chExt cx="203" cy="97"/>
              </a:xfrm>
            </p:grpSpPr>
            <p:sp>
              <p:nvSpPr>
                <p:cNvPr id="12396" name="Rectangle 43"/>
                <p:cNvSpPr>
                  <a:spLocks noChangeArrowheads="1"/>
                </p:cNvSpPr>
                <p:nvPr/>
              </p:nvSpPr>
              <p:spPr bwMode="auto">
                <a:xfrm>
                  <a:off x="1087" y="2161"/>
                  <a:ext cx="142" cy="53"/>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97" name="Group 47"/>
                <p:cNvGrpSpPr>
                  <a:grpSpLocks/>
                </p:cNvGrpSpPr>
                <p:nvPr/>
              </p:nvGrpSpPr>
              <p:grpSpPr bwMode="auto">
                <a:xfrm>
                  <a:off x="1062" y="2158"/>
                  <a:ext cx="55" cy="97"/>
                  <a:chOff x="1062" y="2158"/>
                  <a:chExt cx="55" cy="97"/>
                </a:xfrm>
              </p:grpSpPr>
              <p:sp>
                <p:nvSpPr>
                  <p:cNvPr id="12402" name="Freeform 44"/>
                  <p:cNvSpPr>
                    <a:spLocks/>
                  </p:cNvSpPr>
                  <p:nvPr/>
                </p:nvSpPr>
                <p:spPr bwMode="auto">
                  <a:xfrm>
                    <a:off x="1067" y="2158"/>
                    <a:ext cx="44" cy="97"/>
                  </a:xfrm>
                  <a:custGeom>
                    <a:avLst/>
                    <a:gdLst>
                      <a:gd name="T0" fmla="*/ 43 w 44"/>
                      <a:gd name="T1" fmla="*/ 55 h 97"/>
                      <a:gd name="T2" fmla="*/ 43 w 44"/>
                      <a:gd name="T3" fmla="*/ 58 h 97"/>
                      <a:gd name="T4" fmla="*/ 43 w 44"/>
                      <a:gd name="T5" fmla="*/ 62 h 97"/>
                      <a:gd name="T6" fmla="*/ 43 w 44"/>
                      <a:gd name="T7" fmla="*/ 65 h 97"/>
                      <a:gd name="T8" fmla="*/ 42 w 44"/>
                      <a:gd name="T9" fmla="*/ 68 h 97"/>
                      <a:gd name="T10" fmla="*/ 39 w 44"/>
                      <a:gd name="T11" fmla="*/ 74 h 97"/>
                      <a:gd name="T12" fmla="*/ 38 w 44"/>
                      <a:gd name="T13" fmla="*/ 77 h 97"/>
                      <a:gd name="T14" fmla="*/ 37 w 44"/>
                      <a:gd name="T15" fmla="*/ 78 h 97"/>
                      <a:gd name="T16" fmla="*/ 33 w 44"/>
                      <a:gd name="T17" fmla="*/ 86 h 97"/>
                      <a:gd name="T18" fmla="*/ 30 w 44"/>
                      <a:gd name="T19" fmla="*/ 91 h 97"/>
                      <a:gd name="T20" fmla="*/ 27 w 44"/>
                      <a:gd name="T21" fmla="*/ 94 h 97"/>
                      <a:gd name="T22" fmla="*/ 22 w 44"/>
                      <a:gd name="T23" fmla="*/ 96 h 97"/>
                      <a:gd name="T24" fmla="*/ 20 w 44"/>
                      <a:gd name="T25" fmla="*/ 95 h 97"/>
                      <a:gd name="T26" fmla="*/ 17 w 44"/>
                      <a:gd name="T27" fmla="*/ 92 h 97"/>
                      <a:gd name="T28" fmla="*/ 12 w 44"/>
                      <a:gd name="T29" fmla="*/ 86 h 97"/>
                      <a:gd name="T30" fmla="*/ 10 w 44"/>
                      <a:gd name="T31" fmla="*/ 83 h 97"/>
                      <a:gd name="T32" fmla="*/ 8 w 44"/>
                      <a:gd name="T33" fmla="*/ 79 h 97"/>
                      <a:gd name="T34" fmla="*/ 7 w 44"/>
                      <a:gd name="T35" fmla="*/ 74 h 97"/>
                      <a:gd name="T36" fmla="*/ 5 w 44"/>
                      <a:gd name="T37" fmla="*/ 70 h 97"/>
                      <a:gd name="T38" fmla="*/ 3 w 44"/>
                      <a:gd name="T39" fmla="*/ 56 h 97"/>
                      <a:gd name="T40" fmla="*/ 2 w 44"/>
                      <a:gd name="T41" fmla="*/ 49 h 97"/>
                      <a:gd name="T42" fmla="*/ 1 w 44"/>
                      <a:gd name="T43" fmla="*/ 41 h 97"/>
                      <a:gd name="T44" fmla="*/ 0 w 44"/>
                      <a:gd name="T45" fmla="*/ 29 h 97"/>
                      <a:gd name="T46" fmla="*/ 0 w 44"/>
                      <a:gd name="T47" fmla="*/ 21 h 97"/>
                      <a:gd name="T48" fmla="*/ 0 w 44"/>
                      <a:gd name="T49" fmla="*/ 16 h 97"/>
                      <a:gd name="T50" fmla="*/ 0 w 44"/>
                      <a:gd name="T51" fmla="*/ 12 h 97"/>
                      <a:gd name="T52" fmla="*/ 0 w 44"/>
                      <a:gd name="T53" fmla="*/ 8 h 97"/>
                      <a:gd name="T54" fmla="*/ 1 w 44"/>
                      <a:gd name="T55" fmla="*/ 5 h 97"/>
                      <a:gd name="T56" fmla="*/ 1 w 44"/>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4" h="97">
                        <a:moveTo>
                          <a:pt x="43" y="55"/>
                        </a:moveTo>
                        <a:lnTo>
                          <a:pt x="43" y="58"/>
                        </a:lnTo>
                        <a:lnTo>
                          <a:pt x="43" y="62"/>
                        </a:lnTo>
                        <a:lnTo>
                          <a:pt x="43" y="65"/>
                        </a:lnTo>
                        <a:lnTo>
                          <a:pt x="42" y="68"/>
                        </a:lnTo>
                        <a:lnTo>
                          <a:pt x="39" y="74"/>
                        </a:lnTo>
                        <a:lnTo>
                          <a:pt x="38" y="77"/>
                        </a:lnTo>
                        <a:lnTo>
                          <a:pt x="37" y="78"/>
                        </a:lnTo>
                        <a:lnTo>
                          <a:pt x="33" y="86"/>
                        </a:lnTo>
                        <a:lnTo>
                          <a:pt x="30" y="91"/>
                        </a:lnTo>
                        <a:lnTo>
                          <a:pt x="27" y="94"/>
                        </a:lnTo>
                        <a:lnTo>
                          <a:pt x="22" y="96"/>
                        </a:lnTo>
                        <a:lnTo>
                          <a:pt x="20" y="95"/>
                        </a:lnTo>
                        <a:lnTo>
                          <a:pt x="17" y="92"/>
                        </a:lnTo>
                        <a:lnTo>
                          <a:pt x="12" y="86"/>
                        </a:lnTo>
                        <a:lnTo>
                          <a:pt x="10" y="83"/>
                        </a:lnTo>
                        <a:lnTo>
                          <a:pt x="8" y="79"/>
                        </a:lnTo>
                        <a:lnTo>
                          <a:pt x="7" y="74"/>
                        </a:lnTo>
                        <a:lnTo>
                          <a:pt x="5" y="70"/>
                        </a:lnTo>
                        <a:lnTo>
                          <a:pt x="3" y="56"/>
                        </a:lnTo>
                        <a:lnTo>
                          <a:pt x="2" y="49"/>
                        </a:lnTo>
                        <a:lnTo>
                          <a:pt x="1" y="41"/>
                        </a:lnTo>
                        <a:lnTo>
                          <a:pt x="0" y="29"/>
                        </a:lnTo>
                        <a:lnTo>
                          <a:pt x="0" y="21"/>
                        </a:lnTo>
                        <a:lnTo>
                          <a:pt x="0" y="16"/>
                        </a:lnTo>
                        <a:lnTo>
                          <a:pt x="0" y="12"/>
                        </a:lnTo>
                        <a:lnTo>
                          <a:pt x="0" y="8"/>
                        </a:lnTo>
                        <a:lnTo>
                          <a:pt x="1" y="5"/>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3" name="Freeform 45"/>
                  <p:cNvSpPr>
                    <a:spLocks/>
                  </p:cNvSpPr>
                  <p:nvPr/>
                </p:nvSpPr>
                <p:spPr bwMode="auto">
                  <a:xfrm>
                    <a:off x="1107" y="2217"/>
                    <a:ext cx="10" cy="11"/>
                  </a:xfrm>
                  <a:custGeom>
                    <a:avLst/>
                    <a:gdLst>
                      <a:gd name="T0" fmla="*/ 0 w 10"/>
                      <a:gd name="T1" fmla="*/ 0 h 11"/>
                      <a:gd name="T2" fmla="*/ 1 w 10"/>
                      <a:gd name="T3" fmla="*/ 10 h 11"/>
                      <a:gd name="T4" fmla="*/ 7 w 10"/>
                      <a:gd name="T5" fmla="*/ 10 h 11"/>
                      <a:gd name="T6" fmla="*/ 9 w 10"/>
                      <a:gd name="T7" fmla="*/ 0 h 11"/>
                      <a:gd name="T8" fmla="*/ 0 w 10"/>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1">
                        <a:moveTo>
                          <a:pt x="0" y="0"/>
                        </a:moveTo>
                        <a:lnTo>
                          <a:pt x="1" y="10"/>
                        </a:lnTo>
                        <a:lnTo>
                          <a:pt x="7" y="10"/>
                        </a:lnTo>
                        <a:lnTo>
                          <a:pt x="9" y="0"/>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4" name="Freeform 46"/>
                  <p:cNvSpPr>
                    <a:spLocks/>
                  </p:cNvSpPr>
                  <p:nvPr/>
                </p:nvSpPr>
                <p:spPr bwMode="auto">
                  <a:xfrm>
                    <a:off x="1062" y="2159"/>
                    <a:ext cx="10" cy="12"/>
                  </a:xfrm>
                  <a:custGeom>
                    <a:avLst/>
                    <a:gdLst>
                      <a:gd name="T0" fmla="*/ 0 w 10"/>
                      <a:gd name="T1" fmla="*/ 0 h 12"/>
                      <a:gd name="T2" fmla="*/ 1 w 10"/>
                      <a:gd name="T3" fmla="*/ 11 h 12"/>
                      <a:gd name="T4" fmla="*/ 7 w 10"/>
                      <a:gd name="T5" fmla="*/ 11 h 12"/>
                      <a:gd name="T6" fmla="*/ 9 w 10"/>
                      <a:gd name="T7" fmla="*/ 0 h 12"/>
                      <a:gd name="T8" fmla="*/ 0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0"/>
                        </a:moveTo>
                        <a:lnTo>
                          <a:pt x="1" y="11"/>
                        </a:lnTo>
                        <a:lnTo>
                          <a:pt x="7" y="11"/>
                        </a:lnTo>
                        <a:lnTo>
                          <a:pt x="9" y="0"/>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398" name="Group 51"/>
                <p:cNvGrpSpPr>
                  <a:grpSpLocks/>
                </p:cNvGrpSpPr>
                <p:nvPr/>
              </p:nvGrpSpPr>
              <p:grpSpPr bwMode="auto">
                <a:xfrm>
                  <a:off x="1210" y="2158"/>
                  <a:ext cx="55" cy="97"/>
                  <a:chOff x="1210" y="2158"/>
                  <a:chExt cx="55" cy="97"/>
                </a:xfrm>
              </p:grpSpPr>
              <p:sp>
                <p:nvSpPr>
                  <p:cNvPr id="12399" name="Freeform 48"/>
                  <p:cNvSpPr>
                    <a:spLocks/>
                  </p:cNvSpPr>
                  <p:nvPr/>
                </p:nvSpPr>
                <p:spPr bwMode="auto">
                  <a:xfrm>
                    <a:off x="1216" y="2158"/>
                    <a:ext cx="45" cy="97"/>
                  </a:xfrm>
                  <a:custGeom>
                    <a:avLst/>
                    <a:gdLst>
                      <a:gd name="T0" fmla="*/ 0 w 45"/>
                      <a:gd name="T1" fmla="*/ 55 h 97"/>
                      <a:gd name="T2" fmla="*/ 0 w 45"/>
                      <a:gd name="T3" fmla="*/ 58 h 97"/>
                      <a:gd name="T4" fmla="*/ 1 w 45"/>
                      <a:gd name="T5" fmla="*/ 62 h 97"/>
                      <a:gd name="T6" fmla="*/ 1 w 45"/>
                      <a:gd name="T7" fmla="*/ 65 h 97"/>
                      <a:gd name="T8" fmla="*/ 1 w 45"/>
                      <a:gd name="T9" fmla="*/ 68 h 97"/>
                      <a:gd name="T10" fmla="*/ 4 w 45"/>
                      <a:gd name="T11" fmla="*/ 74 h 97"/>
                      <a:gd name="T12" fmla="*/ 5 w 45"/>
                      <a:gd name="T13" fmla="*/ 77 h 97"/>
                      <a:gd name="T14" fmla="*/ 6 w 45"/>
                      <a:gd name="T15" fmla="*/ 78 h 97"/>
                      <a:gd name="T16" fmla="*/ 10 w 45"/>
                      <a:gd name="T17" fmla="*/ 86 h 97"/>
                      <a:gd name="T18" fmla="*/ 13 w 45"/>
                      <a:gd name="T19" fmla="*/ 91 h 97"/>
                      <a:gd name="T20" fmla="*/ 16 w 45"/>
                      <a:gd name="T21" fmla="*/ 94 h 97"/>
                      <a:gd name="T22" fmla="*/ 21 w 45"/>
                      <a:gd name="T23" fmla="*/ 96 h 97"/>
                      <a:gd name="T24" fmla="*/ 23 w 45"/>
                      <a:gd name="T25" fmla="*/ 95 h 97"/>
                      <a:gd name="T26" fmla="*/ 26 w 45"/>
                      <a:gd name="T27" fmla="*/ 92 h 97"/>
                      <a:gd name="T28" fmla="*/ 32 w 45"/>
                      <a:gd name="T29" fmla="*/ 86 h 97"/>
                      <a:gd name="T30" fmla="*/ 33 w 45"/>
                      <a:gd name="T31" fmla="*/ 83 h 97"/>
                      <a:gd name="T32" fmla="*/ 35 w 45"/>
                      <a:gd name="T33" fmla="*/ 79 h 97"/>
                      <a:gd name="T34" fmla="*/ 37 w 45"/>
                      <a:gd name="T35" fmla="*/ 74 h 97"/>
                      <a:gd name="T36" fmla="*/ 38 w 45"/>
                      <a:gd name="T37" fmla="*/ 70 h 97"/>
                      <a:gd name="T38" fmla="*/ 41 w 45"/>
                      <a:gd name="T39" fmla="*/ 56 h 97"/>
                      <a:gd name="T40" fmla="*/ 42 w 45"/>
                      <a:gd name="T41" fmla="*/ 49 h 97"/>
                      <a:gd name="T42" fmla="*/ 43 w 45"/>
                      <a:gd name="T43" fmla="*/ 41 h 97"/>
                      <a:gd name="T44" fmla="*/ 43 w 45"/>
                      <a:gd name="T45" fmla="*/ 29 h 97"/>
                      <a:gd name="T46" fmla="*/ 44 w 45"/>
                      <a:gd name="T47" fmla="*/ 21 h 97"/>
                      <a:gd name="T48" fmla="*/ 44 w 45"/>
                      <a:gd name="T49" fmla="*/ 16 h 97"/>
                      <a:gd name="T50" fmla="*/ 44 w 45"/>
                      <a:gd name="T51" fmla="*/ 12 h 97"/>
                      <a:gd name="T52" fmla="*/ 43 w 45"/>
                      <a:gd name="T53" fmla="*/ 8 h 97"/>
                      <a:gd name="T54" fmla="*/ 43 w 45"/>
                      <a:gd name="T55" fmla="*/ 5 h 97"/>
                      <a:gd name="T56" fmla="*/ 43 w 45"/>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97">
                        <a:moveTo>
                          <a:pt x="0" y="55"/>
                        </a:moveTo>
                        <a:lnTo>
                          <a:pt x="0" y="58"/>
                        </a:lnTo>
                        <a:lnTo>
                          <a:pt x="1" y="62"/>
                        </a:lnTo>
                        <a:lnTo>
                          <a:pt x="1" y="65"/>
                        </a:lnTo>
                        <a:lnTo>
                          <a:pt x="1" y="68"/>
                        </a:lnTo>
                        <a:lnTo>
                          <a:pt x="4" y="74"/>
                        </a:lnTo>
                        <a:lnTo>
                          <a:pt x="5" y="77"/>
                        </a:lnTo>
                        <a:lnTo>
                          <a:pt x="6" y="78"/>
                        </a:lnTo>
                        <a:lnTo>
                          <a:pt x="10" y="86"/>
                        </a:lnTo>
                        <a:lnTo>
                          <a:pt x="13" y="91"/>
                        </a:lnTo>
                        <a:lnTo>
                          <a:pt x="16" y="94"/>
                        </a:lnTo>
                        <a:lnTo>
                          <a:pt x="21" y="96"/>
                        </a:lnTo>
                        <a:lnTo>
                          <a:pt x="23" y="95"/>
                        </a:lnTo>
                        <a:lnTo>
                          <a:pt x="26" y="92"/>
                        </a:lnTo>
                        <a:lnTo>
                          <a:pt x="32" y="86"/>
                        </a:lnTo>
                        <a:lnTo>
                          <a:pt x="33" y="83"/>
                        </a:lnTo>
                        <a:lnTo>
                          <a:pt x="35" y="79"/>
                        </a:lnTo>
                        <a:lnTo>
                          <a:pt x="37" y="74"/>
                        </a:lnTo>
                        <a:lnTo>
                          <a:pt x="38" y="70"/>
                        </a:lnTo>
                        <a:lnTo>
                          <a:pt x="41" y="56"/>
                        </a:lnTo>
                        <a:lnTo>
                          <a:pt x="42" y="49"/>
                        </a:lnTo>
                        <a:lnTo>
                          <a:pt x="43" y="41"/>
                        </a:lnTo>
                        <a:lnTo>
                          <a:pt x="43" y="29"/>
                        </a:lnTo>
                        <a:lnTo>
                          <a:pt x="44" y="21"/>
                        </a:lnTo>
                        <a:lnTo>
                          <a:pt x="44" y="16"/>
                        </a:lnTo>
                        <a:lnTo>
                          <a:pt x="44" y="12"/>
                        </a:lnTo>
                        <a:lnTo>
                          <a:pt x="43" y="8"/>
                        </a:lnTo>
                        <a:lnTo>
                          <a:pt x="43" y="5"/>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0" name="Freeform 49"/>
                  <p:cNvSpPr>
                    <a:spLocks/>
                  </p:cNvSpPr>
                  <p:nvPr/>
                </p:nvSpPr>
                <p:spPr bwMode="auto">
                  <a:xfrm>
                    <a:off x="1210" y="2217"/>
                    <a:ext cx="10" cy="11"/>
                  </a:xfrm>
                  <a:custGeom>
                    <a:avLst/>
                    <a:gdLst>
                      <a:gd name="T0" fmla="*/ 9 w 10"/>
                      <a:gd name="T1" fmla="*/ 0 h 11"/>
                      <a:gd name="T2" fmla="*/ 8 w 10"/>
                      <a:gd name="T3" fmla="*/ 10 h 11"/>
                      <a:gd name="T4" fmla="*/ 2 w 10"/>
                      <a:gd name="T5" fmla="*/ 10 h 11"/>
                      <a:gd name="T6" fmla="*/ 0 w 10"/>
                      <a:gd name="T7" fmla="*/ 0 h 11"/>
                      <a:gd name="T8" fmla="*/ 9 w 10"/>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1">
                        <a:moveTo>
                          <a:pt x="9" y="0"/>
                        </a:moveTo>
                        <a:lnTo>
                          <a:pt x="8" y="10"/>
                        </a:lnTo>
                        <a:lnTo>
                          <a:pt x="2" y="10"/>
                        </a:lnTo>
                        <a:lnTo>
                          <a:pt x="0" y="0"/>
                        </a:lnTo>
                        <a:lnTo>
                          <a:pt x="9"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01" name="Freeform 50"/>
                  <p:cNvSpPr>
                    <a:spLocks/>
                  </p:cNvSpPr>
                  <p:nvPr/>
                </p:nvSpPr>
                <p:spPr bwMode="auto">
                  <a:xfrm>
                    <a:off x="1255" y="2159"/>
                    <a:ext cx="10" cy="12"/>
                  </a:xfrm>
                  <a:custGeom>
                    <a:avLst/>
                    <a:gdLst>
                      <a:gd name="T0" fmla="*/ 9 w 10"/>
                      <a:gd name="T1" fmla="*/ 0 h 12"/>
                      <a:gd name="T2" fmla="*/ 8 w 10"/>
                      <a:gd name="T3" fmla="*/ 11 h 12"/>
                      <a:gd name="T4" fmla="*/ 2 w 10"/>
                      <a:gd name="T5" fmla="*/ 11 h 12"/>
                      <a:gd name="T6" fmla="*/ 0 w 10"/>
                      <a:gd name="T7" fmla="*/ 0 h 12"/>
                      <a:gd name="T8" fmla="*/ 9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9" y="0"/>
                        </a:moveTo>
                        <a:lnTo>
                          <a:pt x="8" y="11"/>
                        </a:lnTo>
                        <a:lnTo>
                          <a:pt x="2" y="11"/>
                        </a:lnTo>
                        <a:lnTo>
                          <a:pt x="0" y="0"/>
                        </a:lnTo>
                        <a:lnTo>
                          <a:pt x="9"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370" name="Rectangle 53"/>
              <p:cNvSpPr>
                <a:spLocks noChangeArrowheads="1"/>
              </p:cNvSpPr>
              <p:nvPr/>
            </p:nvSpPr>
            <p:spPr bwMode="auto">
              <a:xfrm>
                <a:off x="1605" y="2108"/>
                <a:ext cx="610" cy="42"/>
              </a:xfrm>
              <a:prstGeom prst="rect">
                <a:avLst/>
              </a:prstGeom>
              <a:solidFill>
                <a:srgbClr val="33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71" name="Group 57"/>
              <p:cNvGrpSpPr>
                <a:grpSpLocks/>
              </p:cNvGrpSpPr>
              <p:nvPr/>
            </p:nvGrpSpPr>
            <p:grpSpPr bwMode="auto">
              <a:xfrm>
                <a:off x="722" y="2158"/>
                <a:ext cx="309" cy="143"/>
                <a:chOff x="722" y="2158"/>
                <a:chExt cx="309" cy="143"/>
              </a:xfrm>
            </p:grpSpPr>
            <p:sp>
              <p:nvSpPr>
                <p:cNvPr id="12393" name="Rectangle 54"/>
                <p:cNvSpPr>
                  <a:spLocks noChangeArrowheads="1"/>
                </p:cNvSpPr>
                <p:nvPr/>
              </p:nvSpPr>
              <p:spPr bwMode="auto">
                <a:xfrm>
                  <a:off x="796" y="2191"/>
                  <a:ext cx="163" cy="110"/>
                </a:xfrm>
                <a:prstGeom prst="rect">
                  <a:avLst/>
                </a:prstGeom>
                <a:solidFill>
                  <a:srgbClr val="000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94" name="Freeform 55"/>
                <p:cNvSpPr>
                  <a:spLocks/>
                </p:cNvSpPr>
                <p:nvPr/>
              </p:nvSpPr>
              <p:spPr bwMode="auto">
                <a:xfrm>
                  <a:off x="949" y="2158"/>
                  <a:ext cx="82" cy="97"/>
                </a:xfrm>
                <a:custGeom>
                  <a:avLst/>
                  <a:gdLst>
                    <a:gd name="T0" fmla="*/ 0 w 82"/>
                    <a:gd name="T1" fmla="*/ 96 h 97"/>
                    <a:gd name="T2" fmla="*/ 32 w 82"/>
                    <a:gd name="T3" fmla="*/ 96 h 97"/>
                    <a:gd name="T4" fmla="*/ 57 w 82"/>
                    <a:gd name="T5" fmla="*/ 24 h 97"/>
                    <a:gd name="T6" fmla="*/ 81 w 82"/>
                    <a:gd name="T7" fmla="*/ 24 h 97"/>
                    <a:gd name="T8" fmla="*/ 81 w 82"/>
                    <a:gd name="T9" fmla="*/ 0 h 97"/>
                    <a:gd name="T10" fmla="*/ 52 w 82"/>
                    <a:gd name="T11" fmla="*/ 4 h 97"/>
                    <a:gd name="T12" fmla="*/ 32 w 82"/>
                    <a:gd name="T13" fmla="*/ 72 h 97"/>
                    <a:gd name="T14" fmla="*/ 0 w 82"/>
                    <a:gd name="T15" fmla="*/ 72 h 97"/>
                    <a:gd name="T16" fmla="*/ 0 w 82"/>
                    <a:gd name="T17" fmla="*/ 96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97">
                      <a:moveTo>
                        <a:pt x="0" y="96"/>
                      </a:moveTo>
                      <a:lnTo>
                        <a:pt x="32" y="96"/>
                      </a:lnTo>
                      <a:lnTo>
                        <a:pt x="57" y="24"/>
                      </a:lnTo>
                      <a:lnTo>
                        <a:pt x="81" y="24"/>
                      </a:lnTo>
                      <a:lnTo>
                        <a:pt x="81" y="0"/>
                      </a:lnTo>
                      <a:lnTo>
                        <a:pt x="52" y="4"/>
                      </a:lnTo>
                      <a:lnTo>
                        <a:pt x="32" y="72"/>
                      </a:lnTo>
                      <a:lnTo>
                        <a:pt x="0" y="72"/>
                      </a:lnTo>
                      <a:lnTo>
                        <a:pt x="0" y="96"/>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5" name="Freeform 56"/>
                <p:cNvSpPr>
                  <a:spLocks/>
                </p:cNvSpPr>
                <p:nvPr/>
              </p:nvSpPr>
              <p:spPr bwMode="auto">
                <a:xfrm>
                  <a:off x="722" y="2158"/>
                  <a:ext cx="82" cy="97"/>
                </a:xfrm>
                <a:custGeom>
                  <a:avLst/>
                  <a:gdLst>
                    <a:gd name="T0" fmla="*/ 81 w 82"/>
                    <a:gd name="T1" fmla="*/ 96 h 97"/>
                    <a:gd name="T2" fmla="*/ 49 w 82"/>
                    <a:gd name="T3" fmla="*/ 96 h 97"/>
                    <a:gd name="T4" fmla="*/ 24 w 82"/>
                    <a:gd name="T5" fmla="*/ 24 h 97"/>
                    <a:gd name="T6" fmla="*/ 0 w 82"/>
                    <a:gd name="T7" fmla="*/ 24 h 97"/>
                    <a:gd name="T8" fmla="*/ 0 w 82"/>
                    <a:gd name="T9" fmla="*/ 0 h 97"/>
                    <a:gd name="T10" fmla="*/ 29 w 82"/>
                    <a:gd name="T11" fmla="*/ 4 h 97"/>
                    <a:gd name="T12" fmla="*/ 49 w 82"/>
                    <a:gd name="T13" fmla="*/ 72 h 97"/>
                    <a:gd name="T14" fmla="*/ 81 w 82"/>
                    <a:gd name="T15" fmla="*/ 72 h 97"/>
                    <a:gd name="T16" fmla="*/ 81 w 82"/>
                    <a:gd name="T17" fmla="*/ 96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97">
                      <a:moveTo>
                        <a:pt x="81" y="96"/>
                      </a:moveTo>
                      <a:lnTo>
                        <a:pt x="49" y="96"/>
                      </a:lnTo>
                      <a:lnTo>
                        <a:pt x="24" y="24"/>
                      </a:lnTo>
                      <a:lnTo>
                        <a:pt x="0" y="24"/>
                      </a:lnTo>
                      <a:lnTo>
                        <a:pt x="0" y="0"/>
                      </a:lnTo>
                      <a:lnTo>
                        <a:pt x="29" y="4"/>
                      </a:lnTo>
                      <a:lnTo>
                        <a:pt x="49" y="72"/>
                      </a:lnTo>
                      <a:lnTo>
                        <a:pt x="81" y="72"/>
                      </a:lnTo>
                      <a:lnTo>
                        <a:pt x="81" y="96"/>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72" name="Rectangle 58"/>
              <p:cNvSpPr>
                <a:spLocks noChangeArrowheads="1"/>
              </p:cNvSpPr>
              <p:nvPr/>
            </p:nvSpPr>
            <p:spPr bwMode="auto">
              <a:xfrm>
                <a:off x="1416" y="2113"/>
                <a:ext cx="142" cy="53"/>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nvGrpSpPr>
              <p:cNvPr id="12373" name="Group 62"/>
              <p:cNvGrpSpPr>
                <a:grpSpLocks/>
              </p:cNvGrpSpPr>
              <p:nvPr/>
            </p:nvGrpSpPr>
            <p:grpSpPr bwMode="auto">
              <a:xfrm>
                <a:off x="1359" y="2158"/>
                <a:ext cx="76" cy="71"/>
                <a:chOff x="1359" y="2158"/>
                <a:chExt cx="76" cy="71"/>
              </a:xfrm>
            </p:grpSpPr>
            <p:sp>
              <p:nvSpPr>
                <p:cNvPr id="12390" name="Freeform 59"/>
                <p:cNvSpPr>
                  <a:spLocks/>
                </p:cNvSpPr>
                <p:nvPr/>
              </p:nvSpPr>
              <p:spPr bwMode="auto">
                <a:xfrm>
                  <a:off x="1367" y="2164"/>
                  <a:ext cx="64" cy="65"/>
                </a:xfrm>
                <a:custGeom>
                  <a:avLst/>
                  <a:gdLst>
                    <a:gd name="T0" fmla="*/ 63 w 64"/>
                    <a:gd name="T1" fmla="*/ 1 h 65"/>
                    <a:gd name="T2" fmla="*/ 63 w 64"/>
                    <a:gd name="T3" fmla="*/ 6 h 65"/>
                    <a:gd name="T4" fmla="*/ 63 w 64"/>
                    <a:gd name="T5" fmla="*/ 13 h 65"/>
                    <a:gd name="T6" fmla="*/ 63 w 64"/>
                    <a:gd name="T7" fmla="*/ 20 h 65"/>
                    <a:gd name="T8" fmla="*/ 62 w 64"/>
                    <a:gd name="T9" fmla="*/ 24 h 65"/>
                    <a:gd name="T10" fmla="*/ 61 w 64"/>
                    <a:gd name="T11" fmla="*/ 29 h 65"/>
                    <a:gd name="T12" fmla="*/ 59 w 64"/>
                    <a:gd name="T13" fmla="*/ 35 h 65"/>
                    <a:gd name="T14" fmla="*/ 57 w 64"/>
                    <a:gd name="T15" fmla="*/ 41 h 65"/>
                    <a:gd name="T16" fmla="*/ 56 w 64"/>
                    <a:gd name="T17" fmla="*/ 43 h 65"/>
                    <a:gd name="T18" fmla="*/ 51 w 64"/>
                    <a:gd name="T19" fmla="*/ 51 h 65"/>
                    <a:gd name="T20" fmla="*/ 46 w 64"/>
                    <a:gd name="T21" fmla="*/ 57 h 65"/>
                    <a:gd name="T22" fmla="*/ 41 w 64"/>
                    <a:gd name="T23" fmla="*/ 60 h 65"/>
                    <a:gd name="T24" fmla="*/ 36 w 64"/>
                    <a:gd name="T25" fmla="*/ 63 h 65"/>
                    <a:gd name="T26" fmla="*/ 33 w 64"/>
                    <a:gd name="T27" fmla="*/ 64 h 65"/>
                    <a:gd name="T28" fmla="*/ 30 w 64"/>
                    <a:gd name="T29" fmla="*/ 63 h 65"/>
                    <a:gd name="T30" fmla="*/ 24 w 64"/>
                    <a:gd name="T31" fmla="*/ 58 h 65"/>
                    <a:gd name="T32" fmla="*/ 18 w 64"/>
                    <a:gd name="T33" fmla="*/ 51 h 65"/>
                    <a:gd name="T34" fmla="*/ 13 w 64"/>
                    <a:gd name="T35" fmla="*/ 44 h 65"/>
                    <a:gd name="T36" fmla="*/ 8 w 64"/>
                    <a:gd name="T37" fmla="*/ 33 h 65"/>
                    <a:gd name="T38" fmla="*/ 4 w 64"/>
                    <a:gd name="T39" fmla="*/ 22 h 65"/>
                    <a:gd name="T40" fmla="*/ 0 w 64"/>
                    <a:gd name="T41" fmla="*/ 11 h 65"/>
                    <a:gd name="T42" fmla="*/ 0 w 64"/>
                    <a:gd name="T43" fmla="*/ 0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65">
                      <a:moveTo>
                        <a:pt x="63" y="1"/>
                      </a:moveTo>
                      <a:lnTo>
                        <a:pt x="63" y="6"/>
                      </a:lnTo>
                      <a:lnTo>
                        <a:pt x="63" y="13"/>
                      </a:lnTo>
                      <a:lnTo>
                        <a:pt x="63" y="20"/>
                      </a:lnTo>
                      <a:lnTo>
                        <a:pt x="62" y="24"/>
                      </a:lnTo>
                      <a:lnTo>
                        <a:pt x="61" y="29"/>
                      </a:lnTo>
                      <a:lnTo>
                        <a:pt x="59" y="35"/>
                      </a:lnTo>
                      <a:lnTo>
                        <a:pt x="57" y="41"/>
                      </a:lnTo>
                      <a:lnTo>
                        <a:pt x="56" y="43"/>
                      </a:lnTo>
                      <a:lnTo>
                        <a:pt x="51" y="51"/>
                      </a:lnTo>
                      <a:lnTo>
                        <a:pt x="46" y="57"/>
                      </a:lnTo>
                      <a:lnTo>
                        <a:pt x="41" y="60"/>
                      </a:lnTo>
                      <a:lnTo>
                        <a:pt x="36" y="63"/>
                      </a:lnTo>
                      <a:lnTo>
                        <a:pt x="33" y="64"/>
                      </a:lnTo>
                      <a:lnTo>
                        <a:pt x="30" y="63"/>
                      </a:lnTo>
                      <a:lnTo>
                        <a:pt x="24" y="58"/>
                      </a:lnTo>
                      <a:lnTo>
                        <a:pt x="18" y="51"/>
                      </a:lnTo>
                      <a:lnTo>
                        <a:pt x="13" y="44"/>
                      </a:lnTo>
                      <a:lnTo>
                        <a:pt x="8" y="33"/>
                      </a:lnTo>
                      <a:lnTo>
                        <a:pt x="4" y="22"/>
                      </a:lnTo>
                      <a:lnTo>
                        <a:pt x="0" y="1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 name="Freeform 60"/>
                <p:cNvSpPr>
                  <a:spLocks/>
                </p:cNvSpPr>
                <p:nvPr/>
              </p:nvSpPr>
              <p:spPr bwMode="auto">
                <a:xfrm>
                  <a:off x="1426" y="2169"/>
                  <a:ext cx="9" cy="11"/>
                </a:xfrm>
                <a:custGeom>
                  <a:avLst/>
                  <a:gdLst>
                    <a:gd name="T0" fmla="*/ 0 w 9"/>
                    <a:gd name="T1" fmla="*/ 0 h 11"/>
                    <a:gd name="T2" fmla="*/ 1 w 9"/>
                    <a:gd name="T3" fmla="*/ 10 h 11"/>
                    <a:gd name="T4" fmla="*/ 6 w 9"/>
                    <a:gd name="T5" fmla="*/ 10 h 11"/>
                    <a:gd name="T6" fmla="*/ 8 w 9"/>
                    <a:gd name="T7" fmla="*/ 0 h 11"/>
                    <a:gd name="T8" fmla="*/ 0 w 9"/>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1">
                      <a:moveTo>
                        <a:pt x="0" y="0"/>
                      </a:moveTo>
                      <a:lnTo>
                        <a:pt x="1" y="10"/>
                      </a:lnTo>
                      <a:lnTo>
                        <a:pt x="6" y="10"/>
                      </a:lnTo>
                      <a:lnTo>
                        <a:pt x="8" y="0"/>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 name="Freeform 61"/>
                <p:cNvSpPr>
                  <a:spLocks/>
                </p:cNvSpPr>
                <p:nvPr/>
              </p:nvSpPr>
              <p:spPr bwMode="auto">
                <a:xfrm>
                  <a:off x="1359" y="2158"/>
                  <a:ext cx="15" cy="15"/>
                </a:xfrm>
                <a:custGeom>
                  <a:avLst/>
                  <a:gdLst>
                    <a:gd name="T0" fmla="*/ 0 w 15"/>
                    <a:gd name="T1" fmla="*/ 1 h 15"/>
                    <a:gd name="T2" fmla="*/ 5 w 15"/>
                    <a:gd name="T3" fmla="*/ 14 h 15"/>
                    <a:gd name="T4" fmla="*/ 12 w 15"/>
                    <a:gd name="T5" fmla="*/ 14 h 15"/>
                    <a:gd name="T6" fmla="*/ 14 w 15"/>
                    <a:gd name="T7" fmla="*/ 0 h 15"/>
                    <a:gd name="T8" fmla="*/ 0 w 15"/>
                    <a:gd name="T9" fmla="*/ 1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5">
                      <a:moveTo>
                        <a:pt x="0" y="1"/>
                      </a:moveTo>
                      <a:lnTo>
                        <a:pt x="5" y="14"/>
                      </a:lnTo>
                      <a:lnTo>
                        <a:pt x="12" y="14"/>
                      </a:lnTo>
                      <a:lnTo>
                        <a:pt x="14" y="0"/>
                      </a:lnTo>
                      <a:lnTo>
                        <a:pt x="0" y="1"/>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74" name="Freeform 63"/>
              <p:cNvSpPr>
                <a:spLocks/>
              </p:cNvSpPr>
              <p:nvPr/>
            </p:nvSpPr>
            <p:spPr bwMode="auto">
              <a:xfrm>
                <a:off x="1546" y="2153"/>
                <a:ext cx="78" cy="82"/>
              </a:xfrm>
              <a:custGeom>
                <a:avLst/>
                <a:gdLst>
                  <a:gd name="T0" fmla="*/ 0 w 78"/>
                  <a:gd name="T1" fmla="*/ 12 h 82"/>
                  <a:gd name="T2" fmla="*/ 0 w 78"/>
                  <a:gd name="T3" fmla="*/ 16 h 82"/>
                  <a:gd name="T4" fmla="*/ 0 w 78"/>
                  <a:gd name="T5" fmla="*/ 24 h 82"/>
                  <a:gd name="T6" fmla="*/ 0 w 78"/>
                  <a:gd name="T7" fmla="*/ 31 h 82"/>
                  <a:gd name="T8" fmla="*/ 0 w 78"/>
                  <a:gd name="T9" fmla="*/ 35 h 82"/>
                  <a:gd name="T10" fmla="*/ 2 w 78"/>
                  <a:gd name="T11" fmla="*/ 39 h 82"/>
                  <a:gd name="T12" fmla="*/ 5 w 78"/>
                  <a:gd name="T13" fmla="*/ 46 h 82"/>
                  <a:gd name="T14" fmla="*/ 7 w 78"/>
                  <a:gd name="T15" fmla="*/ 51 h 82"/>
                  <a:gd name="T16" fmla="*/ 7 w 78"/>
                  <a:gd name="T17" fmla="*/ 54 h 82"/>
                  <a:gd name="T18" fmla="*/ 12 w 78"/>
                  <a:gd name="T19" fmla="*/ 63 h 82"/>
                  <a:gd name="T20" fmla="*/ 17 w 78"/>
                  <a:gd name="T21" fmla="*/ 70 h 82"/>
                  <a:gd name="T22" fmla="*/ 22 w 78"/>
                  <a:gd name="T23" fmla="*/ 76 h 82"/>
                  <a:gd name="T24" fmla="*/ 28 w 78"/>
                  <a:gd name="T25" fmla="*/ 80 h 82"/>
                  <a:gd name="T26" fmla="*/ 35 w 78"/>
                  <a:gd name="T27" fmla="*/ 81 h 82"/>
                  <a:gd name="T28" fmla="*/ 43 w 78"/>
                  <a:gd name="T29" fmla="*/ 80 h 82"/>
                  <a:gd name="T30" fmla="*/ 51 w 78"/>
                  <a:gd name="T31" fmla="*/ 76 h 82"/>
                  <a:gd name="T32" fmla="*/ 57 w 78"/>
                  <a:gd name="T33" fmla="*/ 71 h 82"/>
                  <a:gd name="T34" fmla="*/ 60 w 78"/>
                  <a:gd name="T35" fmla="*/ 65 h 82"/>
                  <a:gd name="T36" fmla="*/ 63 w 78"/>
                  <a:gd name="T37" fmla="*/ 56 h 82"/>
                  <a:gd name="T38" fmla="*/ 70 w 78"/>
                  <a:gd name="T39" fmla="*/ 36 h 82"/>
                  <a:gd name="T40" fmla="*/ 75 w 78"/>
                  <a:gd name="T41" fmla="*/ 15 h 82"/>
                  <a:gd name="T42" fmla="*/ 76 w 78"/>
                  <a:gd name="T43" fmla="*/ 7 h 82"/>
                  <a:gd name="T44" fmla="*/ 77 w 78"/>
                  <a:gd name="T45" fmla="*/ 0 h 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82">
                    <a:moveTo>
                      <a:pt x="0" y="12"/>
                    </a:moveTo>
                    <a:lnTo>
                      <a:pt x="0" y="16"/>
                    </a:lnTo>
                    <a:lnTo>
                      <a:pt x="0" y="24"/>
                    </a:lnTo>
                    <a:lnTo>
                      <a:pt x="0" y="31"/>
                    </a:lnTo>
                    <a:lnTo>
                      <a:pt x="0" y="35"/>
                    </a:lnTo>
                    <a:lnTo>
                      <a:pt x="2" y="39"/>
                    </a:lnTo>
                    <a:lnTo>
                      <a:pt x="5" y="46"/>
                    </a:lnTo>
                    <a:lnTo>
                      <a:pt x="7" y="51"/>
                    </a:lnTo>
                    <a:lnTo>
                      <a:pt x="7" y="54"/>
                    </a:lnTo>
                    <a:lnTo>
                      <a:pt x="12" y="63"/>
                    </a:lnTo>
                    <a:lnTo>
                      <a:pt x="17" y="70"/>
                    </a:lnTo>
                    <a:lnTo>
                      <a:pt x="22" y="76"/>
                    </a:lnTo>
                    <a:lnTo>
                      <a:pt x="28" y="80"/>
                    </a:lnTo>
                    <a:lnTo>
                      <a:pt x="35" y="81"/>
                    </a:lnTo>
                    <a:lnTo>
                      <a:pt x="43" y="80"/>
                    </a:lnTo>
                    <a:lnTo>
                      <a:pt x="51" y="76"/>
                    </a:lnTo>
                    <a:lnTo>
                      <a:pt x="57" y="71"/>
                    </a:lnTo>
                    <a:lnTo>
                      <a:pt x="60" y="65"/>
                    </a:lnTo>
                    <a:lnTo>
                      <a:pt x="63" y="56"/>
                    </a:lnTo>
                    <a:lnTo>
                      <a:pt x="70" y="36"/>
                    </a:lnTo>
                    <a:lnTo>
                      <a:pt x="75" y="15"/>
                    </a:lnTo>
                    <a:lnTo>
                      <a:pt x="76" y="7"/>
                    </a:lnTo>
                    <a:lnTo>
                      <a:pt x="7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5" name="Freeform 64"/>
              <p:cNvSpPr>
                <a:spLocks/>
              </p:cNvSpPr>
              <p:nvPr/>
            </p:nvSpPr>
            <p:spPr bwMode="auto">
              <a:xfrm>
                <a:off x="1540" y="2169"/>
                <a:ext cx="10" cy="11"/>
              </a:xfrm>
              <a:custGeom>
                <a:avLst/>
                <a:gdLst>
                  <a:gd name="T0" fmla="*/ 9 w 10"/>
                  <a:gd name="T1" fmla="*/ 0 h 11"/>
                  <a:gd name="T2" fmla="*/ 8 w 10"/>
                  <a:gd name="T3" fmla="*/ 10 h 11"/>
                  <a:gd name="T4" fmla="*/ 2 w 10"/>
                  <a:gd name="T5" fmla="*/ 10 h 11"/>
                  <a:gd name="T6" fmla="*/ 0 w 10"/>
                  <a:gd name="T7" fmla="*/ 0 h 11"/>
                  <a:gd name="T8" fmla="*/ 9 w 10"/>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1">
                    <a:moveTo>
                      <a:pt x="9" y="0"/>
                    </a:moveTo>
                    <a:lnTo>
                      <a:pt x="8" y="10"/>
                    </a:lnTo>
                    <a:lnTo>
                      <a:pt x="2" y="10"/>
                    </a:lnTo>
                    <a:lnTo>
                      <a:pt x="0" y="0"/>
                    </a:lnTo>
                    <a:lnTo>
                      <a:pt x="9"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6" name="Freeform 65"/>
              <p:cNvSpPr>
                <a:spLocks/>
              </p:cNvSpPr>
              <p:nvPr/>
            </p:nvSpPr>
            <p:spPr bwMode="auto">
              <a:xfrm>
                <a:off x="1614" y="2152"/>
                <a:ext cx="15" cy="19"/>
              </a:xfrm>
              <a:custGeom>
                <a:avLst/>
                <a:gdLst>
                  <a:gd name="T0" fmla="*/ 14 w 15"/>
                  <a:gd name="T1" fmla="*/ 0 h 19"/>
                  <a:gd name="T2" fmla="*/ 10 w 15"/>
                  <a:gd name="T3" fmla="*/ 14 h 19"/>
                  <a:gd name="T4" fmla="*/ 3 w 15"/>
                  <a:gd name="T5" fmla="*/ 18 h 19"/>
                  <a:gd name="T6" fmla="*/ 0 w 15"/>
                  <a:gd name="T7" fmla="*/ 3 h 19"/>
                  <a:gd name="T8" fmla="*/ 14 w 15"/>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9">
                    <a:moveTo>
                      <a:pt x="14" y="0"/>
                    </a:moveTo>
                    <a:lnTo>
                      <a:pt x="10" y="14"/>
                    </a:lnTo>
                    <a:lnTo>
                      <a:pt x="3" y="18"/>
                    </a:lnTo>
                    <a:lnTo>
                      <a:pt x="0" y="3"/>
                    </a:lnTo>
                    <a:lnTo>
                      <a:pt x="14" y="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377" name="Group 69"/>
              <p:cNvGrpSpPr>
                <a:grpSpLocks/>
              </p:cNvGrpSpPr>
              <p:nvPr/>
            </p:nvGrpSpPr>
            <p:grpSpPr bwMode="auto">
              <a:xfrm>
                <a:off x="1657" y="2151"/>
                <a:ext cx="224" cy="119"/>
                <a:chOff x="1657" y="2151"/>
                <a:chExt cx="224" cy="119"/>
              </a:xfrm>
            </p:grpSpPr>
            <p:sp>
              <p:nvSpPr>
                <p:cNvPr id="12387" name="Rectangle 66"/>
                <p:cNvSpPr>
                  <a:spLocks noChangeArrowheads="1"/>
                </p:cNvSpPr>
                <p:nvPr/>
              </p:nvSpPr>
              <p:spPr bwMode="auto">
                <a:xfrm>
                  <a:off x="1711" y="2178"/>
                  <a:ext cx="118" cy="92"/>
                </a:xfrm>
                <a:prstGeom prst="rect">
                  <a:avLst/>
                </a:prstGeom>
                <a:solidFill>
                  <a:srgbClr val="000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8" name="Freeform 67"/>
                <p:cNvSpPr>
                  <a:spLocks/>
                </p:cNvSpPr>
                <p:nvPr/>
              </p:nvSpPr>
              <p:spPr bwMode="auto">
                <a:xfrm>
                  <a:off x="1821" y="2151"/>
                  <a:ext cx="60" cy="81"/>
                </a:xfrm>
                <a:custGeom>
                  <a:avLst/>
                  <a:gdLst>
                    <a:gd name="T0" fmla="*/ 0 w 60"/>
                    <a:gd name="T1" fmla="*/ 80 h 81"/>
                    <a:gd name="T2" fmla="*/ 24 w 60"/>
                    <a:gd name="T3" fmla="*/ 80 h 81"/>
                    <a:gd name="T4" fmla="*/ 41 w 60"/>
                    <a:gd name="T5" fmla="*/ 20 h 81"/>
                    <a:gd name="T6" fmla="*/ 59 w 60"/>
                    <a:gd name="T7" fmla="*/ 20 h 81"/>
                    <a:gd name="T8" fmla="*/ 59 w 60"/>
                    <a:gd name="T9" fmla="*/ 0 h 81"/>
                    <a:gd name="T10" fmla="*/ 38 w 60"/>
                    <a:gd name="T11" fmla="*/ 3 h 81"/>
                    <a:gd name="T12" fmla="*/ 24 w 60"/>
                    <a:gd name="T13" fmla="*/ 60 h 81"/>
                    <a:gd name="T14" fmla="*/ 0 w 60"/>
                    <a:gd name="T15" fmla="*/ 60 h 81"/>
                    <a:gd name="T16" fmla="*/ 0 w 60"/>
                    <a:gd name="T17" fmla="*/ 8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81">
                      <a:moveTo>
                        <a:pt x="0" y="80"/>
                      </a:moveTo>
                      <a:lnTo>
                        <a:pt x="24" y="80"/>
                      </a:lnTo>
                      <a:lnTo>
                        <a:pt x="41" y="20"/>
                      </a:lnTo>
                      <a:lnTo>
                        <a:pt x="59" y="20"/>
                      </a:lnTo>
                      <a:lnTo>
                        <a:pt x="59" y="0"/>
                      </a:lnTo>
                      <a:lnTo>
                        <a:pt x="38" y="3"/>
                      </a:lnTo>
                      <a:lnTo>
                        <a:pt x="24" y="60"/>
                      </a:lnTo>
                      <a:lnTo>
                        <a:pt x="0" y="60"/>
                      </a:lnTo>
                      <a:lnTo>
                        <a:pt x="0" y="80"/>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89" name="Freeform 68"/>
                <p:cNvSpPr>
                  <a:spLocks/>
                </p:cNvSpPr>
                <p:nvPr/>
              </p:nvSpPr>
              <p:spPr bwMode="auto">
                <a:xfrm>
                  <a:off x="1657" y="2151"/>
                  <a:ext cx="60" cy="81"/>
                </a:xfrm>
                <a:custGeom>
                  <a:avLst/>
                  <a:gdLst>
                    <a:gd name="T0" fmla="*/ 59 w 60"/>
                    <a:gd name="T1" fmla="*/ 80 h 81"/>
                    <a:gd name="T2" fmla="*/ 35 w 60"/>
                    <a:gd name="T3" fmla="*/ 80 h 81"/>
                    <a:gd name="T4" fmla="*/ 18 w 60"/>
                    <a:gd name="T5" fmla="*/ 20 h 81"/>
                    <a:gd name="T6" fmla="*/ 0 w 60"/>
                    <a:gd name="T7" fmla="*/ 20 h 81"/>
                    <a:gd name="T8" fmla="*/ 0 w 60"/>
                    <a:gd name="T9" fmla="*/ 0 h 81"/>
                    <a:gd name="T10" fmla="*/ 21 w 60"/>
                    <a:gd name="T11" fmla="*/ 3 h 81"/>
                    <a:gd name="T12" fmla="*/ 35 w 60"/>
                    <a:gd name="T13" fmla="*/ 60 h 81"/>
                    <a:gd name="T14" fmla="*/ 59 w 60"/>
                    <a:gd name="T15" fmla="*/ 60 h 81"/>
                    <a:gd name="T16" fmla="*/ 59 w 60"/>
                    <a:gd name="T17" fmla="*/ 8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81">
                      <a:moveTo>
                        <a:pt x="59" y="80"/>
                      </a:moveTo>
                      <a:lnTo>
                        <a:pt x="35" y="80"/>
                      </a:lnTo>
                      <a:lnTo>
                        <a:pt x="18" y="20"/>
                      </a:lnTo>
                      <a:lnTo>
                        <a:pt x="0" y="20"/>
                      </a:lnTo>
                      <a:lnTo>
                        <a:pt x="0" y="0"/>
                      </a:lnTo>
                      <a:lnTo>
                        <a:pt x="21" y="3"/>
                      </a:lnTo>
                      <a:lnTo>
                        <a:pt x="35" y="60"/>
                      </a:lnTo>
                      <a:lnTo>
                        <a:pt x="59" y="60"/>
                      </a:lnTo>
                      <a:lnTo>
                        <a:pt x="59" y="80"/>
                      </a:lnTo>
                    </a:path>
                  </a:pathLst>
                </a:custGeom>
                <a:solidFill>
                  <a:srgbClr val="0033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378" name="Group 78"/>
              <p:cNvGrpSpPr>
                <a:grpSpLocks/>
              </p:cNvGrpSpPr>
              <p:nvPr/>
            </p:nvGrpSpPr>
            <p:grpSpPr bwMode="auto">
              <a:xfrm>
                <a:off x="1966" y="2152"/>
                <a:ext cx="210" cy="94"/>
                <a:chOff x="1966" y="2152"/>
                <a:chExt cx="210" cy="94"/>
              </a:xfrm>
            </p:grpSpPr>
            <p:sp>
              <p:nvSpPr>
                <p:cNvPr id="12379" name="Rectangle 70"/>
                <p:cNvSpPr>
                  <a:spLocks noChangeArrowheads="1"/>
                </p:cNvSpPr>
                <p:nvPr/>
              </p:nvSpPr>
              <p:spPr bwMode="auto">
                <a:xfrm>
                  <a:off x="1966" y="2200"/>
                  <a:ext cx="210" cy="46"/>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0" name="Oval 71"/>
                <p:cNvSpPr>
                  <a:spLocks noChangeArrowheads="1"/>
                </p:cNvSpPr>
                <p:nvPr/>
              </p:nvSpPr>
              <p:spPr bwMode="auto">
                <a:xfrm>
                  <a:off x="2125" y="2152"/>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1" name="Oval 72"/>
                <p:cNvSpPr>
                  <a:spLocks noChangeArrowheads="1"/>
                </p:cNvSpPr>
                <p:nvPr/>
              </p:nvSpPr>
              <p:spPr bwMode="auto">
                <a:xfrm>
                  <a:off x="2093" y="2152"/>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2" name="Oval 73"/>
                <p:cNvSpPr>
                  <a:spLocks noChangeArrowheads="1"/>
                </p:cNvSpPr>
                <p:nvPr/>
              </p:nvSpPr>
              <p:spPr bwMode="auto">
                <a:xfrm>
                  <a:off x="2061" y="2152"/>
                  <a:ext cx="20"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3" name="Oval 74"/>
                <p:cNvSpPr>
                  <a:spLocks noChangeArrowheads="1"/>
                </p:cNvSpPr>
                <p:nvPr/>
              </p:nvSpPr>
              <p:spPr bwMode="auto">
                <a:xfrm>
                  <a:off x="2030" y="2152"/>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4" name="Oval 75"/>
                <p:cNvSpPr>
                  <a:spLocks noChangeArrowheads="1"/>
                </p:cNvSpPr>
                <p:nvPr/>
              </p:nvSpPr>
              <p:spPr bwMode="auto">
                <a:xfrm>
                  <a:off x="1998" y="2152"/>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5" name="Oval 76"/>
                <p:cNvSpPr>
                  <a:spLocks noChangeArrowheads="1"/>
                </p:cNvSpPr>
                <p:nvPr/>
              </p:nvSpPr>
              <p:spPr bwMode="auto">
                <a:xfrm>
                  <a:off x="1966" y="2152"/>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86" name="Oval 77"/>
                <p:cNvSpPr>
                  <a:spLocks noChangeArrowheads="1"/>
                </p:cNvSpPr>
                <p:nvPr/>
              </p:nvSpPr>
              <p:spPr bwMode="auto">
                <a:xfrm>
                  <a:off x="2157" y="2152"/>
                  <a:ext cx="19" cy="46"/>
                </a:xfrm>
                <a:prstGeom prst="ellipse">
                  <a:avLst/>
                </a:prstGeom>
                <a:solidFill>
                  <a:srgbClr val="00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grpSp>
        <p:sp>
          <p:nvSpPr>
            <p:cNvPr id="12352" name="Rectangle 80"/>
            <p:cNvSpPr>
              <a:spLocks noChangeArrowheads="1"/>
            </p:cNvSpPr>
            <p:nvPr/>
          </p:nvSpPr>
          <p:spPr bwMode="auto">
            <a:xfrm>
              <a:off x="1063" y="1320"/>
              <a:ext cx="900" cy="389"/>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Heat sources</a:t>
              </a:r>
            </a:p>
          </p:txBody>
        </p:sp>
        <p:sp>
          <p:nvSpPr>
            <p:cNvPr id="12353" name="Rectangle 81"/>
            <p:cNvSpPr>
              <a:spLocks noChangeArrowheads="1"/>
            </p:cNvSpPr>
            <p:nvPr/>
          </p:nvSpPr>
          <p:spPr bwMode="auto">
            <a:xfrm>
              <a:off x="1085" y="2279"/>
              <a:ext cx="700" cy="364"/>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Heat pipe</a:t>
              </a:r>
            </a:p>
          </p:txBody>
        </p:sp>
        <p:sp>
          <p:nvSpPr>
            <p:cNvPr id="12354" name="Rectangle 82"/>
            <p:cNvSpPr>
              <a:spLocks noChangeArrowheads="1"/>
            </p:cNvSpPr>
            <p:nvPr/>
          </p:nvSpPr>
          <p:spPr bwMode="auto">
            <a:xfrm>
              <a:off x="1949" y="1481"/>
              <a:ext cx="90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Condensers</a:t>
              </a:r>
            </a:p>
          </p:txBody>
        </p:sp>
      </p:grpSp>
      <p:sp>
        <p:nvSpPr>
          <p:cNvPr id="12292" name="Line 84"/>
          <p:cNvSpPr>
            <a:spLocks noChangeShapeType="1"/>
          </p:cNvSpPr>
          <p:nvPr/>
        </p:nvSpPr>
        <p:spPr bwMode="auto">
          <a:xfrm>
            <a:off x="2663825" y="2592388"/>
            <a:ext cx="657225" cy="395287"/>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Line 85"/>
          <p:cNvSpPr>
            <a:spLocks noChangeShapeType="1"/>
          </p:cNvSpPr>
          <p:nvPr/>
        </p:nvSpPr>
        <p:spPr bwMode="auto">
          <a:xfrm flipH="1">
            <a:off x="1625600" y="2592388"/>
            <a:ext cx="1038225" cy="29686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Line 86"/>
          <p:cNvSpPr>
            <a:spLocks noChangeShapeType="1"/>
          </p:cNvSpPr>
          <p:nvPr/>
        </p:nvSpPr>
        <p:spPr bwMode="auto">
          <a:xfrm flipV="1">
            <a:off x="2243138" y="3249613"/>
            <a:ext cx="57150" cy="45720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87"/>
          <p:cNvSpPr>
            <a:spLocks noChangeShapeType="1"/>
          </p:cNvSpPr>
          <p:nvPr/>
        </p:nvSpPr>
        <p:spPr bwMode="auto">
          <a:xfrm flipH="1">
            <a:off x="3387725" y="4572000"/>
            <a:ext cx="1182688" cy="2809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296" name="Group 93"/>
          <p:cNvGrpSpPr>
            <a:grpSpLocks/>
          </p:cNvGrpSpPr>
          <p:nvPr/>
        </p:nvGrpSpPr>
        <p:grpSpPr bwMode="auto">
          <a:xfrm>
            <a:off x="1403350" y="4002088"/>
            <a:ext cx="2179638" cy="2032000"/>
            <a:chOff x="884" y="2521"/>
            <a:chExt cx="1373" cy="1280"/>
          </a:xfrm>
        </p:grpSpPr>
        <p:grpSp>
          <p:nvGrpSpPr>
            <p:cNvPr id="12346" name="Group 90"/>
            <p:cNvGrpSpPr>
              <a:grpSpLocks/>
            </p:cNvGrpSpPr>
            <p:nvPr/>
          </p:nvGrpSpPr>
          <p:grpSpPr bwMode="auto">
            <a:xfrm>
              <a:off x="884" y="3502"/>
              <a:ext cx="1373" cy="299"/>
              <a:chOff x="884" y="3502"/>
              <a:chExt cx="1373" cy="299"/>
            </a:xfrm>
          </p:grpSpPr>
          <p:pic>
            <p:nvPicPr>
              <p:cNvPr id="12349"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 y="3502"/>
                <a:ext cx="1373"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50" name="Rectangle 89"/>
              <p:cNvSpPr>
                <a:spLocks noChangeArrowheads="1"/>
              </p:cNvSpPr>
              <p:nvPr/>
            </p:nvSpPr>
            <p:spPr bwMode="auto">
              <a:xfrm>
                <a:off x="942" y="3531"/>
                <a:ext cx="12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bg-BG" sz="1600" b="1">
                    <a:solidFill>
                      <a:srgbClr val="000000"/>
                    </a:solidFill>
                    <a:latin typeface="Arial Narrow" panose="020B0606020202030204" pitchFamily="34" charset="0"/>
                  </a:rPr>
                  <a:t>Sintered powder wick</a:t>
                </a:r>
              </a:p>
            </p:txBody>
          </p:sp>
        </p:grpSp>
        <p:pic>
          <p:nvPicPr>
            <p:cNvPr id="12347" name="Picture 9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5" y="2696"/>
              <a:ext cx="66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48" name="Oval 92"/>
            <p:cNvSpPr>
              <a:spLocks noChangeArrowheads="1"/>
            </p:cNvSpPr>
            <p:nvPr/>
          </p:nvSpPr>
          <p:spPr bwMode="auto">
            <a:xfrm>
              <a:off x="1090" y="2521"/>
              <a:ext cx="941" cy="106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grpSp>
      <p:grpSp>
        <p:nvGrpSpPr>
          <p:cNvPr id="12297" name="Group 96"/>
          <p:cNvGrpSpPr>
            <a:grpSpLocks/>
          </p:cNvGrpSpPr>
          <p:nvPr/>
        </p:nvGrpSpPr>
        <p:grpSpPr bwMode="auto">
          <a:xfrm>
            <a:off x="7507288" y="4835525"/>
            <a:ext cx="1120775" cy="736600"/>
            <a:chOff x="4729" y="3046"/>
            <a:chExt cx="706" cy="464"/>
          </a:xfrm>
        </p:grpSpPr>
        <p:pic>
          <p:nvPicPr>
            <p:cNvPr id="12344" name="Picture 9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9" y="3046"/>
              <a:ext cx="706"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45" name="Rectangle 95"/>
            <p:cNvSpPr>
              <a:spLocks noChangeArrowheads="1"/>
            </p:cNvSpPr>
            <p:nvPr/>
          </p:nvSpPr>
          <p:spPr bwMode="auto">
            <a:xfrm>
              <a:off x="4787" y="3075"/>
              <a:ext cx="582"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Vapour condenses</a:t>
              </a:r>
            </a:p>
          </p:txBody>
        </p:sp>
      </p:grpSp>
      <p:sp>
        <p:nvSpPr>
          <p:cNvPr id="12298" name="Line 97"/>
          <p:cNvSpPr>
            <a:spLocks noChangeShapeType="1"/>
          </p:cNvSpPr>
          <p:nvPr/>
        </p:nvSpPr>
        <p:spPr bwMode="auto">
          <a:xfrm flipV="1">
            <a:off x="7367588" y="4835525"/>
            <a:ext cx="225425" cy="136525"/>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299" name="Group 100"/>
          <p:cNvGrpSpPr>
            <a:grpSpLocks/>
          </p:cNvGrpSpPr>
          <p:nvPr/>
        </p:nvGrpSpPr>
        <p:grpSpPr bwMode="auto">
          <a:xfrm>
            <a:off x="7073900" y="2049463"/>
            <a:ext cx="1052513" cy="411162"/>
            <a:chOff x="4456" y="1291"/>
            <a:chExt cx="663" cy="259"/>
          </a:xfrm>
        </p:grpSpPr>
        <p:pic>
          <p:nvPicPr>
            <p:cNvPr id="12342" name="Picture 9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56" y="1291"/>
              <a:ext cx="66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43" name="Rectangle 99"/>
            <p:cNvSpPr>
              <a:spLocks noChangeArrowheads="1"/>
            </p:cNvSpPr>
            <p:nvPr/>
          </p:nvSpPr>
          <p:spPr bwMode="auto">
            <a:xfrm>
              <a:off x="4514" y="1320"/>
              <a:ext cx="539"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bg-BG" altLang="bg-BG"/>
            </a:p>
          </p:txBody>
        </p:sp>
      </p:grpSp>
      <p:grpSp>
        <p:nvGrpSpPr>
          <p:cNvPr id="12300" name="Group 103"/>
          <p:cNvGrpSpPr>
            <a:grpSpLocks/>
          </p:cNvGrpSpPr>
          <p:nvPr/>
        </p:nvGrpSpPr>
        <p:grpSpPr bwMode="auto">
          <a:xfrm>
            <a:off x="4848225" y="1916113"/>
            <a:ext cx="1528763" cy="650875"/>
            <a:chOff x="3054" y="1207"/>
            <a:chExt cx="963" cy="410"/>
          </a:xfrm>
        </p:grpSpPr>
        <p:pic>
          <p:nvPicPr>
            <p:cNvPr id="12340" name="Picture 10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4" y="1207"/>
              <a:ext cx="96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41" name="Rectangle 102"/>
            <p:cNvSpPr>
              <a:spLocks noChangeArrowheads="1"/>
            </p:cNvSpPr>
            <p:nvPr/>
          </p:nvSpPr>
          <p:spPr bwMode="auto">
            <a:xfrm>
              <a:off x="3112" y="1236"/>
              <a:ext cx="839"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Heat source</a:t>
              </a:r>
            </a:p>
          </p:txBody>
        </p:sp>
      </p:grpSp>
      <p:grpSp>
        <p:nvGrpSpPr>
          <p:cNvPr id="12301" name="Group 106"/>
          <p:cNvGrpSpPr>
            <a:grpSpLocks/>
          </p:cNvGrpSpPr>
          <p:nvPr/>
        </p:nvGrpSpPr>
        <p:grpSpPr bwMode="auto">
          <a:xfrm>
            <a:off x="4387850" y="5026025"/>
            <a:ext cx="1217613" cy="825500"/>
            <a:chOff x="2764" y="3166"/>
            <a:chExt cx="767" cy="520"/>
          </a:xfrm>
        </p:grpSpPr>
        <p:pic>
          <p:nvPicPr>
            <p:cNvPr id="12338" name="Picture 10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64" y="3166"/>
              <a:ext cx="76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39" name="Rectangle 105"/>
            <p:cNvSpPr>
              <a:spLocks noChangeArrowheads="1"/>
            </p:cNvSpPr>
            <p:nvPr/>
          </p:nvSpPr>
          <p:spPr bwMode="auto">
            <a:xfrm>
              <a:off x="2822" y="3195"/>
              <a:ext cx="643"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Liquid evaporates</a:t>
              </a:r>
            </a:p>
          </p:txBody>
        </p:sp>
      </p:grpSp>
      <p:pic>
        <p:nvPicPr>
          <p:cNvPr id="12302" name="Picture 10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32700" y="3994150"/>
            <a:ext cx="95726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3" name="Picture 108"/>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68825" y="3011488"/>
            <a:ext cx="4021138"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304" name="Group 111"/>
          <p:cNvGrpSpPr>
            <a:grpSpLocks/>
          </p:cNvGrpSpPr>
          <p:nvPr/>
        </p:nvGrpSpPr>
        <p:grpSpPr bwMode="auto">
          <a:xfrm>
            <a:off x="5048250" y="2984500"/>
            <a:ext cx="857250" cy="460375"/>
            <a:chOff x="3180" y="1880"/>
            <a:chExt cx="540" cy="290"/>
          </a:xfrm>
        </p:grpSpPr>
        <p:pic>
          <p:nvPicPr>
            <p:cNvPr id="12336" name="Picture 109"/>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80" y="1880"/>
              <a:ext cx="54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37" name="Rectangle 110"/>
            <p:cNvSpPr>
              <a:spLocks noChangeArrowheads="1"/>
            </p:cNvSpPr>
            <p:nvPr/>
          </p:nvSpPr>
          <p:spPr bwMode="auto">
            <a:xfrm>
              <a:off x="3246" y="2116"/>
              <a:ext cx="201" cy="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bg-BG" altLang="bg-BG"/>
            </a:p>
          </p:txBody>
        </p:sp>
      </p:grpSp>
      <p:grpSp>
        <p:nvGrpSpPr>
          <p:cNvPr id="12305" name="Group 114"/>
          <p:cNvGrpSpPr>
            <a:grpSpLocks/>
          </p:cNvGrpSpPr>
          <p:nvPr/>
        </p:nvGrpSpPr>
        <p:grpSpPr bwMode="auto">
          <a:xfrm>
            <a:off x="5873750" y="4903788"/>
            <a:ext cx="1925638" cy="801687"/>
            <a:chOff x="3700" y="3089"/>
            <a:chExt cx="1213" cy="505"/>
          </a:xfrm>
        </p:grpSpPr>
        <p:pic>
          <p:nvPicPr>
            <p:cNvPr id="12334" name="Picture 112"/>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00" y="3089"/>
              <a:ext cx="1213"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35" name="Rectangle 113"/>
            <p:cNvSpPr>
              <a:spLocks noChangeArrowheads="1"/>
            </p:cNvSpPr>
            <p:nvPr/>
          </p:nvSpPr>
          <p:spPr bwMode="auto">
            <a:xfrm>
              <a:off x="3758" y="3118"/>
              <a:ext cx="1089"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1600" b="1">
                  <a:latin typeface="Arial Narrow" panose="020B0606020202030204" pitchFamily="34" charset="0"/>
                </a:rPr>
                <a:t>Convective cooling</a:t>
              </a:r>
            </a:p>
            <a:p>
              <a:pPr eaLnBrk="1" hangingPunct="1"/>
              <a:r>
                <a:rPr lang="en-GB" altLang="bg-BG" sz="1600" b="1">
                  <a:latin typeface="Arial Narrow" panose="020B0606020202030204" pitchFamily="34" charset="0"/>
                </a:rPr>
                <a:t>(external for the HP)</a:t>
              </a:r>
            </a:p>
          </p:txBody>
        </p:sp>
      </p:grpSp>
      <p:sp>
        <p:nvSpPr>
          <p:cNvPr id="12306" name="Rectangle 115" descr="Papier de soie bleu"/>
          <p:cNvSpPr>
            <a:spLocks noChangeArrowheads="1"/>
          </p:cNvSpPr>
          <p:nvPr/>
        </p:nvSpPr>
        <p:spPr bwMode="auto">
          <a:xfrm>
            <a:off x="4572000" y="3906838"/>
            <a:ext cx="3190875" cy="498475"/>
          </a:xfrm>
          <a:prstGeom prst="rect">
            <a:avLst/>
          </a:prstGeom>
          <a:blipFill dpi="0" rotWithShape="0">
            <a:blip r:embed="rId13"/>
            <a:srcRect/>
            <a:tile tx="0" ty="0" sx="100000" sy="100000" flip="none" algn="tl"/>
          </a:blip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07" name="AutoShape 116"/>
          <p:cNvSpPr>
            <a:spLocks noChangeArrowheads="1"/>
          </p:cNvSpPr>
          <p:nvPr/>
        </p:nvSpPr>
        <p:spPr bwMode="auto">
          <a:xfrm>
            <a:off x="6783388" y="4073525"/>
            <a:ext cx="188912" cy="152400"/>
          </a:xfrm>
          <a:prstGeom prst="rightArrow">
            <a:avLst>
              <a:gd name="adj1" fmla="val 50000"/>
              <a:gd name="adj2" fmla="val 31001"/>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08" name="Freeform 117"/>
          <p:cNvSpPr>
            <a:spLocks/>
          </p:cNvSpPr>
          <p:nvPr/>
        </p:nvSpPr>
        <p:spPr bwMode="auto">
          <a:xfrm>
            <a:off x="5272088" y="3889375"/>
            <a:ext cx="165100" cy="312738"/>
          </a:xfrm>
          <a:custGeom>
            <a:avLst/>
            <a:gdLst>
              <a:gd name="T0" fmla="*/ 163513 w 104"/>
              <a:gd name="T1" fmla="*/ 230188 h 197"/>
              <a:gd name="T2" fmla="*/ 109538 w 104"/>
              <a:gd name="T3" fmla="*/ 149225 h 197"/>
              <a:gd name="T4" fmla="*/ 109538 w 104"/>
              <a:gd name="T5" fmla="*/ 193675 h 197"/>
              <a:gd name="T6" fmla="*/ 44450 w 104"/>
              <a:gd name="T7" fmla="*/ 193675 h 197"/>
              <a:gd name="T8" fmla="*/ 44450 w 104"/>
              <a:gd name="T9" fmla="*/ 0 h 197"/>
              <a:gd name="T10" fmla="*/ 0 w 104"/>
              <a:gd name="T11" fmla="*/ 0 h 197"/>
              <a:gd name="T12" fmla="*/ 0 w 104"/>
              <a:gd name="T13" fmla="*/ 266700 h 197"/>
              <a:gd name="T14" fmla="*/ 109538 w 104"/>
              <a:gd name="T15" fmla="*/ 266700 h 197"/>
              <a:gd name="T16" fmla="*/ 109538 w 104"/>
              <a:gd name="T17" fmla="*/ 311150 h 197"/>
              <a:gd name="T18" fmla="*/ 163513 w 104"/>
              <a:gd name="T19" fmla="*/ 230188 h 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97">
                <a:moveTo>
                  <a:pt x="103" y="145"/>
                </a:moveTo>
                <a:lnTo>
                  <a:pt x="69" y="94"/>
                </a:lnTo>
                <a:lnTo>
                  <a:pt x="69" y="122"/>
                </a:lnTo>
                <a:lnTo>
                  <a:pt x="28" y="122"/>
                </a:lnTo>
                <a:lnTo>
                  <a:pt x="28" y="0"/>
                </a:lnTo>
                <a:lnTo>
                  <a:pt x="0" y="0"/>
                </a:lnTo>
                <a:lnTo>
                  <a:pt x="0" y="168"/>
                </a:lnTo>
                <a:lnTo>
                  <a:pt x="69" y="168"/>
                </a:lnTo>
                <a:lnTo>
                  <a:pt x="69" y="196"/>
                </a:lnTo>
                <a:lnTo>
                  <a:pt x="103" y="145"/>
                </a:lnTo>
              </a:path>
            </a:pathLst>
          </a:custGeom>
          <a:solidFill>
            <a:srgbClr val="FF66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AutoShape 118"/>
          <p:cNvSpPr>
            <a:spLocks noChangeArrowheads="1"/>
          </p:cNvSpPr>
          <p:nvPr/>
        </p:nvSpPr>
        <p:spPr bwMode="auto">
          <a:xfrm>
            <a:off x="7192963" y="4073525"/>
            <a:ext cx="185737" cy="152400"/>
          </a:xfrm>
          <a:prstGeom prst="rightArrow">
            <a:avLst>
              <a:gd name="adj1" fmla="val 50000"/>
              <a:gd name="adj2" fmla="val 30480"/>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0" name="Line 119"/>
          <p:cNvSpPr>
            <a:spLocks noChangeShapeType="1"/>
          </p:cNvSpPr>
          <p:nvPr/>
        </p:nvSpPr>
        <p:spPr bwMode="auto">
          <a:xfrm flipH="1" flipV="1">
            <a:off x="7762875" y="4408488"/>
            <a:ext cx="252413" cy="49530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1" name="AutoShape 120"/>
          <p:cNvSpPr>
            <a:spLocks noChangeArrowheads="1"/>
          </p:cNvSpPr>
          <p:nvPr/>
        </p:nvSpPr>
        <p:spPr bwMode="auto">
          <a:xfrm>
            <a:off x="7540625" y="4433888"/>
            <a:ext cx="188913" cy="155575"/>
          </a:xfrm>
          <a:prstGeom prst="leftArrow">
            <a:avLst>
              <a:gd name="adj1" fmla="val 50000"/>
              <a:gd name="adj2" fmla="val 30357"/>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2" name="Freeform 121"/>
          <p:cNvSpPr>
            <a:spLocks/>
          </p:cNvSpPr>
          <p:nvPr/>
        </p:nvSpPr>
        <p:spPr bwMode="auto">
          <a:xfrm>
            <a:off x="7581900" y="4111625"/>
            <a:ext cx="179388" cy="261938"/>
          </a:xfrm>
          <a:custGeom>
            <a:avLst/>
            <a:gdLst>
              <a:gd name="T0" fmla="*/ 125413 w 113"/>
              <a:gd name="T1" fmla="*/ 260350 h 165"/>
              <a:gd name="T2" fmla="*/ 79375 w 113"/>
              <a:gd name="T3" fmla="*/ 149225 h 165"/>
              <a:gd name="T4" fmla="*/ 107950 w 113"/>
              <a:gd name="T5" fmla="*/ 149225 h 165"/>
              <a:gd name="T6" fmla="*/ 109538 w 113"/>
              <a:gd name="T7" fmla="*/ 73025 h 165"/>
              <a:gd name="T8" fmla="*/ 0 w 113"/>
              <a:gd name="T9" fmla="*/ 71438 h 165"/>
              <a:gd name="T10" fmla="*/ 1588 w 113"/>
              <a:gd name="T11" fmla="*/ 0 h 165"/>
              <a:gd name="T12" fmla="*/ 152400 w 113"/>
              <a:gd name="T13" fmla="*/ 3175 h 165"/>
              <a:gd name="T14" fmla="*/ 149225 w 113"/>
              <a:gd name="T15" fmla="*/ 150813 h 165"/>
              <a:gd name="T16" fmla="*/ 177800 w 113"/>
              <a:gd name="T17" fmla="*/ 150813 h 165"/>
              <a:gd name="T18" fmla="*/ 125413 w 113"/>
              <a:gd name="T19" fmla="*/ 26035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 h="165">
                <a:moveTo>
                  <a:pt x="79" y="164"/>
                </a:moveTo>
                <a:lnTo>
                  <a:pt x="50" y="94"/>
                </a:lnTo>
                <a:lnTo>
                  <a:pt x="68" y="94"/>
                </a:lnTo>
                <a:lnTo>
                  <a:pt x="69" y="46"/>
                </a:lnTo>
                <a:lnTo>
                  <a:pt x="0" y="45"/>
                </a:lnTo>
                <a:lnTo>
                  <a:pt x="1" y="0"/>
                </a:lnTo>
                <a:lnTo>
                  <a:pt x="96" y="2"/>
                </a:lnTo>
                <a:lnTo>
                  <a:pt x="94" y="95"/>
                </a:lnTo>
                <a:lnTo>
                  <a:pt x="112" y="95"/>
                </a:lnTo>
                <a:lnTo>
                  <a:pt x="79" y="164"/>
                </a:lnTo>
              </a:path>
            </a:pathLst>
          </a:custGeom>
          <a:solidFill>
            <a:srgbClr val="FF66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AutoShape 122"/>
          <p:cNvSpPr>
            <a:spLocks noChangeArrowheads="1"/>
          </p:cNvSpPr>
          <p:nvPr/>
        </p:nvSpPr>
        <p:spPr bwMode="auto">
          <a:xfrm>
            <a:off x="6961188" y="4457700"/>
            <a:ext cx="185737" cy="153988"/>
          </a:xfrm>
          <a:prstGeom prst="leftArrow">
            <a:avLst>
              <a:gd name="adj1" fmla="val 50000"/>
              <a:gd name="adj2" fmla="val 30154"/>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4" name="AutoShape 123"/>
          <p:cNvSpPr>
            <a:spLocks noChangeArrowheads="1"/>
          </p:cNvSpPr>
          <p:nvPr/>
        </p:nvSpPr>
        <p:spPr bwMode="auto">
          <a:xfrm>
            <a:off x="4908550" y="4440238"/>
            <a:ext cx="188913" cy="153987"/>
          </a:xfrm>
          <a:prstGeom prst="leftArrow">
            <a:avLst>
              <a:gd name="adj1" fmla="val 50000"/>
              <a:gd name="adj2" fmla="val 30670"/>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5" name="AutoShape 124"/>
          <p:cNvSpPr>
            <a:spLocks noChangeArrowheads="1"/>
          </p:cNvSpPr>
          <p:nvPr/>
        </p:nvSpPr>
        <p:spPr bwMode="auto">
          <a:xfrm>
            <a:off x="6278563" y="4462463"/>
            <a:ext cx="187325" cy="153987"/>
          </a:xfrm>
          <a:prstGeom prst="leftArrow">
            <a:avLst>
              <a:gd name="adj1" fmla="val 50000"/>
              <a:gd name="adj2" fmla="val 30412"/>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6" name="AutoShape 125"/>
          <p:cNvSpPr>
            <a:spLocks noChangeArrowheads="1"/>
          </p:cNvSpPr>
          <p:nvPr/>
        </p:nvSpPr>
        <p:spPr bwMode="auto">
          <a:xfrm>
            <a:off x="5638800" y="4054475"/>
            <a:ext cx="188913" cy="155575"/>
          </a:xfrm>
          <a:prstGeom prst="rightArrow">
            <a:avLst>
              <a:gd name="adj1" fmla="val 50000"/>
              <a:gd name="adj2" fmla="val 30368"/>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7" name="AutoShape 126"/>
          <p:cNvSpPr>
            <a:spLocks noChangeArrowheads="1"/>
          </p:cNvSpPr>
          <p:nvPr/>
        </p:nvSpPr>
        <p:spPr bwMode="auto">
          <a:xfrm>
            <a:off x="7456488" y="3722688"/>
            <a:ext cx="187325" cy="155575"/>
          </a:xfrm>
          <a:prstGeom prst="leftArrow">
            <a:avLst>
              <a:gd name="adj1" fmla="val 50000"/>
              <a:gd name="adj2" fmla="val 30102"/>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8" name="AutoShape 127"/>
          <p:cNvSpPr>
            <a:spLocks noChangeArrowheads="1"/>
          </p:cNvSpPr>
          <p:nvPr/>
        </p:nvSpPr>
        <p:spPr bwMode="auto">
          <a:xfrm>
            <a:off x="6213475" y="3716338"/>
            <a:ext cx="188913" cy="152400"/>
          </a:xfrm>
          <a:prstGeom prst="leftArrow">
            <a:avLst>
              <a:gd name="adj1" fmla="val 50000"/>
              <a:gd name="adj2" fmla="val 30990"/>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19" name="AutoShape 128"/>
          <p:cNvSpPr>
            <a:spLocks noChangeArrowheads="1"/>
          </p:cNvSpPr>
          <p:nvPr/>
        </p:nvSpPr>
        <p:spPr bwMode="auto">
          <a:xfrm>
            <a:off x="5530850" y="3716338"/>
            <a:ext cx="187325" cy="152400"/>
          </a:xfrm>
          <a:prstGeom prst="leftArrow">
            <a:avLst>
              <a:gd name="adj1" fmla="val 50000"/>
              <a:gd name="adj2" fmla="val 30729"/>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0" name="AutoShape 129"/>
          <p:cNvSpPr>
            <a:spLocks noChangeArrowheads="1"/>
          </p:cNvSpPr>
          <p:nvPr/>
        </p:nvSpPr>
        <p:spPr bwMode="auto">
          <a:xfrm>
            <a:off x="6835775" y="3716338"/>
            <a:ext cx="188913" cy="152400"/>
          </a:xfrm>
          <a:prstGeom prst="leftArrow">
            <a:avLst>
              <a:gd name="adj1" fmla="val 50000"/>
              <a:gd name="adj2" fmla="val 30990"/>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1" name="AutoShape 130"/>
          <p:cNvSpPr>
            <a:spLocks noChangeArrowheads="1"/>
          </p:cNvSpPr>
          <p:nvPr/>
        </p:nvSpPr>
        <p:spPr bwMode="auto">
          <a:xfrm>
            <a:off x="7791450" y="4062413"/>
            <a:ext cx="107950" cy="263525"/>
          </a:xfrm>
          <a:prstGeom prst="upArrow">
            <a:avLst>
              <a:gd name="adj1" fmla="val 50000"/>
              <a:gd name="adj2" fmla="val 61029"/>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2" name="AutoShape 131"/>
          <p:cNvSpPr>
            <a:spLocks noChangeArrowheads="1"/>
          </p:cNvSpPr>
          <p:nvPr/>
        </p:nvSpPr>
        <p:spPr bwMode="auto">
          <a:xfrm>
            <a:off x="4862513" y="3697288"/>
            <a:ext cx="187325" cy="153987"/>
          </a:xfrm>
          <a:prstGeom prst="rightArrow">
            <a:avLst>
              <a:gd name="adj1" fmla="val 50000"/>
              <a:gd name="adj2" fmla="val 30424"/>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3" name="AutoShape 132"/>
          <p:cNvSpPr>
            <a:spLocks noChangeArrowheads="1"/>
          </p:cNvSpPr>
          <p:nvPr/>
        </p:nvSpPr>
        <p:spPr bwMode="auto">
          <a:xfrm>
            <a:off x="5594350" y="4457700"/>
            <a:ext cx="187325" cy="152400"/>
          </a:xfrm>
          <a:prstGeom prst="leftArrow">
            <a:avLst>
              <a:gd name="adj1" fmla="val 50000"/>
              <a:gd name="adj2" fmla="val 30729"/>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4" name="AutoShape 133"/>
          <p:cNvSpPr>
            <a:spLocks noChangeArrowheads="1"/>
          </p:cNvSpPr>
          <p:nvPr/>
        </p:nvSpPr>
        <p:spPr bwMode="auto">
          <a:xfrm>
            <a:off x="5233988" y="3441700"/>
            <a:ext cx="127000" cy="227013"/>
          </a:xfrm>
          <a:prstGeom prst="downArrow">
            <a:avLst>
              <a:gd name="adj1" fmla="val 50000"/>
              <a:gd name="adj2" fmla="val 44704"/>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5" name="Rectangle 134"/>
          <p:cNvSpPr>
            <a:spLocks noChangeArrowheads="1"/>
          </p:cNvSpPr>
          <p:nvPr/>
        </p:nvSpPr>
        <p:spPr bwMode="auto">
          <a:xfrm>
            <a:off x="5254625" y="3309938"/>
            <a:ext cx="1700213"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sz="900" b="1">
                <a:solidFill>
                  <a:srgbClr val="00CCFF"/>
                </a:solidFill>
                <a:latin typeface="Vrinda" panose="020B0502040204020203" pitchFamily="34" charset="0"/>
              </a:rPr>
              <a:t>Heat enters the HP</a:t>
            </a:r>
          </a:p>
        </p:txBody>
      </p:sp>
      <p:sp>
        <p:nvSpPr>
          <p:cNvPr id="12326" name="Line 135"/>
          <p:cNvSpPr>
            <a:spLocks noChangeShapeType="1"/>
          </p:cNvSpPr>
          <p:nvPr/>
        </p:nvSpPr>
        <p:spPr bwMode="auto">
          <a:xfrm flipH="1">
            <a:off x="4779963" y="3763963"/>
            <a:ext cx="328612" cy="120491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7" name="Rectangle 136"/>
          <p:cNvSpPr>
            <a:spLocks noChangeArrowheads="1"/>
          </p:cNvSpPr>
          <p:nvPr/>
        </p:nvSpPr>
        <p:spPr bwMode="auto">
          <a:xfrm>
            <a:off x="5849938" y="3946525"/>
            <a:ext cx="7191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bg-BG" b="1">
                <a:latin typeface="Vrinda" panose="020B0502040204020203" pitchFamily="34" charset="0"/>
              </a:rPr>
              <a:t>Vapour</a:t>
            </a:r>
          </a:p>
        </p:txBody>
      </p:sp>
      <p:sp>
        <p:nvSpPr>
          <p:cNvPr id="12328" name="Oval 137"/>
          <p:cNvSpPr>
            <a:spLocks noChangeArrowheads="1"/>
          </p:cNvSpPr>
          <p:nvPr/>
        </p:nvSpPr>
        <p:spPr bwMode="auto">
          <a:xfrm>
            <a:off x="3206750" y="2825750"/>
            <a:ext cx="727075" cy="560388"/>
          </a:xfrm>
          <a:prstGeom prst="ellipse">
            <a:avLst/>
          </a:prstGeom>
          <a:noFill/>
          <a:ln w="25400">
            <a:solidFill>
              <a:srgbClr val="FF66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29" name="Line 138"/>
          <p:cNvSpPr>
            <a:spLocks noChangeShapeType="1"/>
          </p:cNvSpPr>
          <p:nvPr/>
        </p:nvSpPr>
        <p:spPr bwMode="auto">
          <a:xfrm>
            <a:off x="3933825" y="3206750"/>
            <a:ext cx="544513" cy="280988"/>
          </a:xfrm>
          <a:prstGeom prst="line">
            <a:avLst/>
          </a:prstGeom>
          <a:noFill/>
          <a:ln w="12700">
            <a:solidFill>
              <a:srgbClr val="FF66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0" name="Line 139"/>
          <p:cNvSpPr>
            <a:spLocks noChangeShapeType="1"/>
          </p:cNvSpPr>
          <p:nvPr/>
        </p:nvSpPr>
        <p:spPr bwMode="auto">
          <a:xfrm>
            <a:off x="5484813" y="2330450"/>
            <a:ext cx="0" cy="28098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1" name="Rectangle 140"/>
          <p:cNvSpPr>
            <a:spLocks noChangeArrowheads="1"/>
          </p:cNvSpPr>
          <p:nvPr/>
        </p:nvSpPr>
        <p:spPr bwMode="auto">
          <a:xfrm>
            <a:off x="4479925" y="2003425"/>
            <a:ext cx="4267200" cy="3638550"/>
          </a:xfrm>
          <a:prstGeom prst="rect">
            <a:avLst/>
          </a:prstGeom>
          <a:noFill/>
          <a:ln w="12700">
            <a:solidFill>
              <a:srgbClr val="FF66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32" name="Oval 141"/>
          <p:cNvSpPr>
            <a:spLocks noChangeArrowheads="1"/>
          </p:cNvSpPr>
          <p:nvPr/>
        </p:nvSpPr>
        <p:spPr bwMode="auto">
          <a:xfrm>
            <a:off x="3206750" y="2825750"/>
            <a:ext cx="727075" cy="560388"/>
          </a:xfrm>
          <a:prstGeom prst="ellipse">
            <a:avLst/>
          </a:prstGeom>
          <a:noFill/>
          <a:ln w="25400">
            <a:solidFill>
              <a:srgbClr val="FF66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bg-BG" altLang="en-US"/>
          </a:p>
        </p:txBody>
      </p:sp>
      <p:sp>
        <p:nvSpPr>
          <p:cNvPr id="12333" name="Line 142"/>
          <p:cNvSpPr>
            <a:spLocks noChangeShapeType="1"/>
          </p:cNvSpPr>
          <p:nvPr/>
        </p:nvSpPr>
        <p:spPr bwMode="auto">
          <a:xfrm>
            <a:off x="3933825" y="3206750"/>
            <a:ext cx="544513" cy="280988"/>
          </a:xfrm>
          <a:prstGeom prst="line">
            <a:avLst/>
          </a:prstGeom>
          <a:noFill/>
          <a:ln w="12700">
            <a:solidFill>
              <a:srgbClr val="FF66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99592"/>
          </a:xfrm>
        </p:spPr>
        <p:txBody>
          <a:bodyPr/>
          <a:lstStyle/>
          <a:p>
            <a:pPr algn="ctr"/>
            <a:r>
              <a:rPr lang="en-US" sz="3200" dirty="0" err="1">
                <a:solidFill>
                  <a:schemeClr val="hlink"/>
                </a:solidFill>
                <a:latin typeface="Bookman Old Style" panose="02050604050505020204" pitchFamily="18" charset="0"/>
              </a:rPr>
              <a:t>TeLearn</a:t>
            </a:r>
            <a:r>
              <a:rPr lang="en-US" sz="3200" dirty="0">
                <a:solidFill>
                  <a:schemeClr val="hlink"/>
                </a:solidFill>
                <a:latin typeface="Bookman Old Style" panose="02050604050505020204" pitchFamily="18" charset="0"/>
              </a:rPr>
              <a:t> Laboratory</a:t>
            </a:r>
            <a:br>
              <a:rPr lang="en-US" sz="3200" dirty="0">
                <a:solidFill>
                  <a:schemeClr val="hlink"/>
                </a:solidFill>
                <a:latin typeface="Bookman Old Style" panose="02050604050505020204" pitchFamily="18" charset="0"/>
              </a:rPr>
            </a:br>
            <a:r>
              <a:rPr lang="en-US" sz="3200" dirty="0" smtClean="0">
                <a:solidFill>
                  <a:schemeClr val="hlink"/>
                </a:solidFill>
                <a:latin typeface="Bookman Old Style" panose="02050604050505020204" pitchFamily="18" charset="0"/>
              </a:rPr>
              <a:t>29 </a:t>
            </a:r>
            <a:r>
              <a:rPr lang="en-US" sz="3200" dirty="0">
                <a:solidFill>
                  <a:schemeClr val="hlink"/>
                </a:solidFill>
                <a:latin typeface="Bookman Old Style" panose="02050604050505020204" pitchFamily="18" charset="0"/>
              </a:rPr>
              <a:t>Projects</a:t>
            </a:r>
          </a:p>
        </p:txBody>
      </p:sp>
      <p:sp>
        <p:nvSpPr>
          <p:cNvPr id="3" name="Content Placeholder 2"/>
          <p:cNvSpPr>
            <a:spLocks noGrp="1"/>
          </p:cNvSpPr>
          <p:nvPr>
            <p:ph idx="1"/>
          </p:nvPr>
        </p:nvSpPr>
        <p:spPr>
          <a:xfrm>
            <a:off x="452487" y="1556792"/>
            <a:ext cx="8229600" cy="4968552"/>
          </a:xfrm>
        </p:spPr>
        <p:txBody>
          <a:bodyPr/>
          <a:lstStyle/>
          <a:p>
            <a:pPr marL="0" indent="0">
              <a:buNone/>
            </a:pPr>
            <a:r>
              <a:rPr lang="en-US" sz="2400" b="1" dirty="0" smtClean="0">
                <a:solidFill>
                  <a:schemeClr val="hlink"/>
                </a:solidFill>
                <a:latin typeface="Bookman Old Style" panose="02050604050505020204" pitchFamily="18" charset="0"/>
              </a:rPr>
              <a:t>Last 5 </a:t>
            </a:r>
            <a:r>
              <a:rPr lang="en-US" sz="2400" b="1" dirty="0" smtClean="0">
                <a:solidFill>
                  <a:schemeClr val="hlink"/>
                </a:solidFill>
                <a:latin typeface="Bookman Old Style" panose="02050604050505020204" pitchFamily="18" charset="0"/>
              </a:rPr>
              <a:t>years </a:t>
            </a:r>
            <a:r>
              <a:rPr lang="en-US" sz="2400" b="1" dirty="0" err="1" smtClean="0">
                <a:solidFill>
                  <a:schemeClr val="hlink"/>
                </a:solidFill>
                <a:latin typeface="Bookman Old Style" panose="02050604050505020204" pitchFamily="18" charset="0"/>
              </a:rPr>
              <a:t>co-ordinator</a:t>
            </a:r>
            <a:r>
              <a:rPr lang="en-US" sz="2400" b="1" dirty="0" smtClean="0">
                <a:solidFill>
                  <a:schemeClr val="hlink"/>
                </a:solidFill>
                <a:latin typeface="Bookman Old Style" panose="02050604050505020204" pitchFamily="18" charset="0"/>
              </a:rPr>
              <a:t> of projects:</a:t>
            </a:r>
            <a:endParaRPr lang="en-US" sz="2400" dirty="0" smtClean="0">
              <a:latin typeface="Bookman Old Style" panose="02050604050505020204" pitchFamily="18" charset="0"/>
            </a:endParaRPr>
          </a:p>
          <a:p>
            <a:pPr marL="360000">
              <a:spcBef>
                <a:spcPts val="1200"/>
              </a:spcBef>
            </a:pPr>
            <a:r>
              <a:rPr lang="en-US" sz="2000" dirty="0" smtClean="0">
                <a:latin typeface="Bookman Old Style" panose="02050604050505020204" pitchFamily="18" charset="0"/>
              </a:rPr>
              <a:t>Tempus </a:t>
            </a:r>
            <a:r>
              <a:rPr lang="en-US" sz="2000" dirty="0">
                <a:latin typeface="Bookman Old Style" panose="02050604050505020204" pitchFamily="18" charset="0"/>
              </a:rPr>
              <a:t>(2013–2017), 543861-TEMPUS-1-2013-BG-TEMPUS-JPCR “Education in Nanotechnologies</a:t>
            </a:r>
            <a:r>
              <a:rPr lang="en-US" sz="2000" dirty="0" smtClean="0">
                <a:latin typeface="Bookman Old Style" panose="02050604050505020204" pitchFamily="18" charset="0"/>
              </a:rPr>
              <a:t>”</a:t>
            </a:r>
          </a:p>
          <a:p>
            <a:pPr marL="360000">
              <a:spcBef>
                <a:spcPts val="1200"/>
              </a:spcBef>
            </a:pPr>
            <a:r>
              <a:rPr lang="en-US" sz="2000" dirty="0">
                <a:latin typeface="Bookman Old Style" panose="02050604050505020204" pitchFamily="18" charset="0"/>
              </a:rPr>
              <a:t>Erasmus+, Knowledge Alliance (2016 – 2018), 562206-EPP-1-2015-1-BG-EPPKA2-KA “</a:t>
            </a:r>
            <a:r>
              <a:rPr lang="en-US" sz="2000" dirty="0" err="1">
                <a:latin typeface="Bookman Old Style" panose="02050604050505020204" pitchFamily="18" charset="0"/>
              </a:rPr>
              <a:t>MicroElectronics</a:t>
            </a:r>
            <a:r>
              <a:rPr lang="en-US" sz="2000" dirty="0">
                <a:latin typeface="Bookman Old Style" panose="02050604050505020204" pitchFamily="18" charset="0"/>
              </a:rPr>
              <a:t> Cloud Alliance”</a:t>
            </a:r>
          </a:p>
          <a:p>
            <a:pPr marL="360000">
              <a:spcBef>
                <a:spcPts val="1200"/>
              </a:spcBef>
            </a:pPr>
            <a:r>
              <a:rPr lang="en-US" sz="2000" dirty="0" smtClean="0">
                <a:latin typeface="Bookman Old Style" panose="02050604050505020204" pitchFamily="18" charset="0"/>
              </a:rPr>
              <a:t>Erasmus</a:t>
            </a:r>
            <a:r>
              <a:rPr lang="en-US" sz="2000" dirty="0">
                <a:latin typeface="Bookman Old Style" panose="02050604050505020204" pitchFamily="18" charset="0"/>
              </a:rPr>
              <a:t>+, Capacity Building in Higher Education (2016 – </a:t>
            </a:r>
            <a:r>
              <a:rPr lang="en-US" sz="2000" dirty="0" smtClean="0">
                <a:latin typeface="Bookman Old Style" panose="02050604050505020204" pitchFamily="18" charset="0"/>
              </a:rPr>
              <a:t>2020) </a:t>
            </a:r>
            <a:r>
              <a:rPr lang="en-US" sz="2000" dirty="0">
                <a:latin typeface="Bookman Old Style" panose="02050604050505020204" pitchFamily="18" charset="0"/>
              </a:rPr>
              <a:t>573828-EPP-1-2016-1-BG-EPPKA2-CBHE-JP, </a:t>
            </a:r>
            <a:r>
              <a:rPr lang="en-US" sz="2000" dirty="0" err="1">
                <a:latin typeface="Bookman Old Style" panose="02050604050505020204" pitchFamily="18" charset="0"/>
              </a:rPr>
              <a:t>Internationalised</a:t>
            </a:r>
            <a:r>
              <a:rPr lang="en-US" sz="2000" dirty="0">
                <a:latin typeface="Bookman Old Style" panose="02050604050505020204" pitchFamily="18" charset="0"/>
              </a:rPr>
              <a:t> Master Degree Education in Nanoelectronics in Asian Universities, </a:t>
            </a:r>
            <a:r>
              <a:rPr lang="en-US" sz="2000" dirty="0" err="1" smtClean="0">
                <a:latin typeface="Bookman Old Style" panose="02050604050505020204" pitchFamily="18" charset="0"/>
              </a:rPr>
              <a:t>NanoEl</a:t>
            </a:r>
            <a:endParaRPr lang="en-US" sz="2000" dirty="0" smtClean="0">
              <a:latin typeface="Bookman Old Style" panose="02050604050505020204" pitchFamily="18" charset="0"/>
            </a:endParaRPr>
          </a:p>
          <a:p>
            <a:pPr marL="360000">
              <a:spcBef>
                <a:spcPts val="1200"/>
              </a:spcBef>
            </a:pPr>
            <a:r>
              <a:rPr lang="en-US" sz="2000" dirty="0" smtClean="0">
                <a:latin typeface="Bookman Old Style" panose="02050604050505020204" pitchFamily="18" charset="0"/>
              </a:rPr>
              <a:t>Erasmus</a:t>
            </a:r>
            <a:r>
              <a:rPr lang="en-US" sz="2000" dirty="0">
                <a:latin typeface="Bookman Old Style" panose="02050604050505020204" pitchFamily="18" charset="0"/>
              </a:rPr>
              <a:t>+, Capacity Building in Higher Education 585336-EPP-1-2017-1-BG-EPPKA2-CBHE-JP (2017 – 2020) Euro-Mongolian Cooperation for </a:t>
            </a:r>
            <a:r>
              <a:rPr lang="en-US" sz="2000" dirty="0" err="1">
                <a:latin typeface="Bookman Old Style" panose="02050604050505020204" pitchFamily="18" charset="0"/>
              </a:rPr>
              <a:t>Modernisation</a:t>
            </a:r>
            <a:r>
              <a:rPr lang="en-US" sz="2000" dirty="0">
                <a:latin typeface="Bookman Old Style" panose="02050604050505020204" pitchFamily="18" charset="0"/>
              </a:rPr>
              <a:t> of Engineering Education, </a:t>
            </a:r>
            <a:r>
              <a:rPr lang="en-US" sz="2000" dirty="0" err="1" smtClean="0">
                <a:latin typeface="Bookman Old Style" panose="02050604050505020204" pitchFamily="18" charset="0"/>
              </a:rPr>
              <a:t>EUMong</a:t>
            </a:r>
            <a:endParaRPr lang="en-US" sz="2000" dirty="0">
              <a:latin typeface="Bookman Old Style" panose="02050604050505020204" pitchFamily="18" charset="0"/>
            </a:endParaRPr>
          </a:p>
          <a:p>
            <a:pPr marL="17100" indent="0">
              <a:spcBef>
                <a:spcPts val="1200"/>
              </a:spcBef>
              <a:buNone/>
            </a:pPr>
            <a:endParaRPr lang="en-US" sz="2000" dirty="0">
              <a:latin typeface="Bookman Old Style" panose="02050604050505020204" pitchFamily="18" charset="0"/>
            </a:endParaRPr>
          </a:p>
          <a:p>
            <a:pPr marL="17100" indent="0">
              <a:spcBef>
                <a:spcPts val="1200"/>
              </a:spcBef>
              <a:buNone/>
            </a:pPr>
            <a:endParaRPr lang="en-US" sz="2000" dirty="0" smtClean="0">
              <a:latin typeface="Bookman Old Style" panose="0205060405050502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583686"/>
            <a:ext cx="1162050" cy="790575"/>
          </a:xfrm>
          <a:prstGeom prst="rect">
            <a:avLst/>
          </a:prstGeom>
        </p:spPr>
      </p:pic>
    </p:spTree>
    <p:extLst>
      <p:ext uri="{BB962C8B-B14F-4D97-AF65-F5344CB8AC3E}">
        <p14:creationId xmlns:p14="http://schemas.microsoft.com/office/powerpoint/2010/main" val="141353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003723" y="3645024"/>
            <a:ext cx="6859587" cy="1295400"/>
          </a:xfrm>
          <a:noFill/>
          <a:ln/>
        </p:spPr>
        <p:txBody>
          <a:bodyPr/>
          <a:lstStyle/>
          <a:p>
            <a:r>
              <a:rPr lang="en-GB" altLang="en-US" sz="2000" dirty="0"/>
              <a:t>Professor in the </a:t>
            </a:r>
            <a:r>
              <a:rPr lang="en-GB" altLang="en-US" sz="2000" b="1" dirty="0"/>
              <a:t>Department of Microelectronics</a:t>
            </a:r>
            <a:r>
              <a:rPr lang="en-GB" altLang="en-US" sz="2000" dirty="0"/>
              <a:t> and in the </a:t>
            </a:r>
            <a:r>
              <a:rPr lang="en-GB" altLang="en-US" sz="2000" b="1" dirty="0"/>
              <a:t>French Department</a:t>
            </a:r>
            <a:r>
              <a:rPr lang="en-GB" altLang="en-US" sz="2000" dirty="0"/>
              <a:t> of Electrical Engineering</a:t>
            </a:r>
          </a:p>
          <a:p>
            <a:r>
              <a:rPr lang="en-GB" altLang="en-US" sz="2000" dirty="0"/>
              <a:t>Head of the </a:t>
            </a:r>
            <a:r>
              <a:rPr lang="en-GB" altLang="en-US" sz="2000" b="1" dirty="0" err="1"/>
              <a:t>TeLearn</a:t>
            </a:r>
            <a:r>
              <a:rPr lang="en-GB" altLang="en-US" sz="2000" b="1" dirty="0"/>
              <a:t> Laboratory</a:t>
            </a:r>
          </a:p>
          <a:p>
            <a:r>
              <a:rPr lang="en-GB" altLang="en-US" sz="2000" dirty="0"/>
              <a:t>Invited professor at </a:t>
            </a:r>
            <a:r>
              <a:rPr lang="en-GB" altLang="en-US" sz="2000" b="1" dirty="0" err="1"/>
              <a:t>INP</a:t>
            </a:r>
            <a:r>
              <a:rPr lang="en-GB" altLang="en-US" sz="2000" b="1" dirty="0"/>
              <a:t> Grenoble</a:t>
            </a:r>
            <a:r>
              <a:rPr lang="en-GB" altLang="en-US" sz="2000" dirty="0"/>
              <a:t> </a:t>
            </a:r>
            <a:r>
              <a:rPr lang="en-GB" altLang="en-US" sz="2000" dirty="0" smtClean="0"/>
              <a:t>2001-2006</a:t>
            </a:r>
            <a:endParaRPr lang="en-GB" altLang="en-US" sz="2000" dirty="0"/>
          </a:p>
        </p:txBody>
      </p:sp>
      <p:sp>
        <p:nvSpPr>
          <p:cNvPr id="13315" name="Rectangle 3"/>
          <p:cNvSpPr>
            <a:spLocks noGrp="1" noChangeArrowheads="1"/>
          </p:cNvSpPr>
          <p:nvPr>
            <p:ph type="title"/>
          </p:nvPr>
        </p:nvSpPr>
        <p:spPr>
          <a:xfrm>
            <a:off x="647700" y="685800"/>
            <a:ext cx="7526338" cy="1071563"/>
          </a:xfrm>
          <a:noFill/>
          <a:ln/>
        </p:spPr>
        <p:txBody>
          <a:bodyPr/>
          <a:lstStyle/>
          <a:p>
            <a:r>
              <a:rPr lang="en-GB" altLang="en-US" sz="3200" dirty="0" smtClean="0">
                <a:solidFill>
                  <a:schemeClr val="hlink"/>
                </a:solidFill>
                <a:latin typeface="Bookman Old Style" panose="02050604050505020204" pitchFamily="18" charset="0"/>
              </a:rPr>
              <a:t>Slavka Tzanova</a:t>
            </a:r>
            <a:r>
              <a:rPr lang="en-GB" altLang="en-US" dirty="0" smtClean="0">
                <a:latin typeface="Arial Narrow" panose="020B0606020202030204" pitchFamily="34" charset="0"/>
              </a:rPr>
              <a:t> </a:t>
            </a:r>
            <a:endParaRPr lang="en-GB" altLang="en-US" dirty="0">
              <a:latin typeface="Arial Narrow" panose="020B0606020202030204" pitchFamily="34" charset="0"/>
            </a:endParaRPr>
          </a:p>
        </p:txBody>
      </p:sp>
      <p:sp>
        <p:nvSpPr>
          <p:cNvPr id="13317" name="Rectangle 5"/>
          <p:cNvSpPr>
            <a:spLocks noChangeArrowheads="1"/>
          </p:cNvSpPr>
          <p:nvPr/>
        </p:nvSpPr>
        <p:spPr bwMode="auto">
          <a:xfrm>
            <a:off x="250825" y="5105400"/>
            <a:ext cx="86423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10000"/>
              </a:lnSpc>
              <a:buFontTx/>
              <a:buChar char="•"/>
            </a:pPr>
            <a:r>
              <a:rPr lang="en-GB" altLang="en-US" sz="2000" dirty="0"/>
              <a:t> Thermal management of multichip modules (MCM) and microsystems</a:t>
            </a:r>
          </a:p>
          <a:p>
            <a:pPr>
              <a:lnSpc>
                <a:spcPct val="110000"/>
              </a:lnSpc>
              <a:buFontTx/>
              <a:buChar char="•"/>
            </a:pPr>
            <a:r>
              <a:rPr lang="en-GB" altLang="en-US" sz="2000" dirty="0"/>
              <a:t> Design of Si and GaAs integrated circuits</a:t>
            </a:r>
          </a:p>
          <a:p>
            <a:pPr>
              <a:lnSpc>
                <a:spcPct val="110000"/>
              </a:lnSpc>
              <a:buFontTx/>
              <a:buChar char="•"/>
            </a:pPr>
            <a:r>
              <a:rPr lang="en-GB" altLang="en-US" sz="2000" dirty="0"/>
              <a:t> Instructional design and evaluation of eLearning materials</a:t>
            </a:r>
          </a:p>
        </p:txBody>
      </p:sp>
      <p:sp>
        <p:nvSpPr>
          <p:cNvPr id="13318" name="Rectangle 6"/>
          <p:cNvSpPr>
            <a:spLocks noChangeArrowheads="1"/>
          </p:cNvSpPr>
          <p:nvPr/>
        </p:nvSpPr>
        <p:spPr bwMode="auto">
          <a:xfrm>
            <a:off x="114300" y="2190750"/>
            <a:ext cx="9029700" cy="14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10000"/>
              </a:lnSpc>
              <a:buFontTx/>
              <a:buChar char="•"/>
            </a:pPr>
            <a:r>
              <a:rPr lang="en-GB" altLang="en-US" sz="2000" dirty="0"/>
              <a:t> Dipl. Eng. in Automation and </a:t>
            </a:r>
            <a:r>
              <a:rPr lang="en-GB" altLang="en-US" sz="2000" dirty="0" err="1"/>
              <a:t>Telemechanics</a:t>
            </a:r>
            <a:r>
              <a:rPr lang="en-GB" altLang="en-US" sz="2000" dirty="0"/>
              <a:t> from TUS </a:t>
            </a:r>
          </a:p>
          <a:p>
            <a:pPr>
              <a:lnSpc>
                <a:spcPct val="110000"/>
              </a:lnSpc>
              <a:buFontTx/>
              <a:buChar char="•"/>
            </a:pPr>
            <a:r>
              <a:rPr lang="en-GB" altLang="en-US" sz="2000" dirty="0"/>
              <a:t> M.Sc. in Educational Technology from University of </a:t>
            </a:r>
            <a:r>
              <a:rPr lang="en-GB" altLang="en-US" sz="2000" dirty="0" err="1"/>
              <a:t>Twente</a:t>
            </a:r>
            <a:r>
              <a:rPr lang="en-GB" altLang="en-US" sz="2000" dirty="0"/>
              <a:t>, the </a:t>
            </a:r>
            <a:r>
              <a:rPr lang="en-GB" altLang="en-US" sz="2000" dirty="0" smtClean="0"/>
              <a:t>Netherlands</a:t>
            </a:r>
          </a:p>
          <a:p>
            <a:pPr>
              <a:lnSpc>
                <a:spcPct val="110000"/>
              </a:lnSpc>
              <a:buFontTx/>
              <a:buChar char="•"/>
            </a:pPr>
            <a:r>
              <a:rPr lang="en-GB" altLang="en-US" sz="2000" dirty="0"/>
              <a:t> </a:t>
            </a:r>
            <a:r>
              <a:rPr lang="en-GB" altLang="en-US" sz="2000" dirty="0" smtClean="0"/>
              <a:t>Ph.D</a:t>
            </a:r>
            <a:r>
              <a:rPr lang="en-GB" altLang="en-US" sz="2000" dirty="0"/>
              <a:t>. </a:t>
            </a:r>
            <a:r>
              <a:rPr lang="en-GB" altLang="en-US" sz="2000" dirty="0"/>
              <a:t>in Microelectronics from </a:t>
            </a:r>
            <a:r>
              <a:rPr lang="en-GB" altLang="en-US" sz="2000" dirty="0"/>
              <a:t>TUS</a:t>
            </a:r>
          </a:p>
          <a:p>
            <a:pPr>
              <a:lnSpc>
                <a:spcPct val="110000"/>
              </a:lnSpc>
              <a:spcAft>
                <a:spcPct val="40000"/>
              </a:spcAft>
              <a:buFontTx/>
              <a:buChar char="•"/>
            </a:pPr>
            <a:r>
              <a:rPr lang="en-GB" altLang="en-US" sz="2000" dirty="0" smtClean="0"/>
              <a:t> D.Sc</a:t>
            </a:r>
            <a:r>
              <a:rPr lang="en-GB" altLang="en-US" sz="2000" dirty="0"/>
              <a:t>. in Educational Sciences</a:t>
            </a:r>
          </a:p>
          <a:p>
            <a:pPr>
              <a:lnSpc>
                <a:spcPct val="110000"/>
              </a:lnSpc>
              <a:spcAft>
                <a:spcPct val="40000"/>
              </a:spcAft>
              <a:buFontTx/>
              <a:buChar char="•"/>
            </a:pPr>
            <a:r>
              <a:rPr lang="en-GB" altLang="en-US" sz="2000" dirty="0" smtClean="0"/>
              <a:t> </a:t>
            </a:r>
          </a:p>
        </p:txBody>
      </p:sp>
      <p:sp>
        <p:nvSpPr>
          <p:cNvPr id="13319" name="Rectangle 7"/>
          <p:cNvSpPr>
            <a:spLocks noChangeArrowheads="1"/>
          </p:cNvSpPr>
          <p:nvPr/>
        </p:nvSpPr>
        <p:spPr bwMode="auto">
          <a:xfrm>
            <a:off x="1409700" y="6305550"/>
            <a:ext cx="572592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dirty="0">
                <a:latin typeface="+mj-lt"/>
              </a:rPr>
              <a:t>Languages: French, Russian, English, Italian, Spanish</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1820" y="394092"/>
            <a:ext cx="1757380" cy="2158608"/>
          </a:xfrm>
          <a:prstGeom prst="rect">
            <a:avLst/>
          </a:prstGeom>
        </p:spPr>
      </p:pic>
    </p:spTree>
    <p:extLst>
      <p:ext uri="{BB962C8B-B14F-4D97-AF65-F5344CB8AC3E}">
        <p14:creationId xmlns:p14="http://schemas.microsoft.com/office/powerpoint/2010/main" val="1492968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7">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7">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7">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133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17" grpId="0" build="p" autoUpdateAnimBg="0"/>
      <p:bldP spid="1331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hlink"/>
                </a:solidFill>
                <a:latin typeface="Bookman Old Style" panose="02050604050505020204" pitchFamily="18" charset="0"/>
              </a:rPr>
              <a:t>Tasks of </a:t>
            </a:r>
            <a:r>
              <a:rPr lang="en-US" sz="3200" dirty="0" err="1">
                <a:solidFill>
                  <a:schemeClr val="hlink"/>
                </a:solidFill>
                <a:latin typeface="Bookman Old Style" panose="02050604050505020204" pitchFamily="18" charset="0"/>
              </a:rPr>
              <a:t>TU</a:t>
            </a:r>
            <a:r>
              <a:rPr lang="en-US" sz="3200" dirty="0">
                <a:solidFill>
                  <a:schemeClr val="hlink"/>
                </a:solidFill>
                <a:latin typeface="Bookman Old Style" panose="02050604050505020204" pitchFamily="18" charset="0"/>
              </a:rPr>
              <a:t>-Sofia in </a:t>
            </a:r>
            <a:r>
              <a:rPr lang="en-US" sz="3200" dirty="0" err="1">
                <a:solidFill>
                  <a:schemeClr val="hlink"/>
                </a:solidFill>
                <a:latin typeface="Bookman Old Style" panose="02050604050505020204" pitchFamily="18" charset="0"/>
              </a:rPr>
              <a:t>SPACECOM</a:t>
            </a:r>
            <a:endParaRPr lang="en-US" sz="3200" dirty="0">
              <a:solidFill>
                <a:schemeClr val="hlink"/>
              </a:solidFill>
              <a:latin typeface="Bookman Old Style" panose="02050604050505020204" pitchFamily="18" charset="0"/>
            </a:endParaRPr>
          </a:p>
        </p:txBody>
      </p:sp>
      <p:sp>
        <p:nvSpPr>
          <p:cNvPr id="3" name="Content Placeholder 2"/>
          <p:cNvSpPr>
            <a:spLocks noGrp="1"/>
          </p:cNvSpPr>
          <p:nvPr>
            <p:ph idx="1"/>
          </p:nvPr>
        </p:nvSpPr>
        <p:spPr>
          <a:xfrm>
            <a:off x="457200" y="1628800"/>
            <a:ext cx="8229600" cy="4896544"/>
          </a:xfrm>
        </p:spPr>
        <p:txBody>
          <a:bodyPr/>
          <a:lstStyle/>
          <a:p>
            <a:r>
              <a:rPr lang="en-US" sz="2400" dirty="0">
                <a:latin typeface="Bookman Old Style" panose="02050604050505020204" pitchFamily="18" charset="0"/>
              </a:rPr>
              <a:t>TUS leads the WP1 Need </a:t>
            </a:r>
            <a:r>
              <a:rPr lang="en-US" sz="2400" dirty="0" smtClean="0">
                <a:latin typeface="Bookman Old Style" panose="02050604050505020204" pitchFamily="18" charset="0"/>
              </a:rPr>
              <a:t>analysis/review </a:t>
            </a:r>
            <a:r>
              <a:rPr lang="en-US" sz="2400" dirty="0">
                <a:latin typeface="Bookman Old Style" panose="02050604050505020204" pitchFamily="18" charset="0"/>
              </a:rPr>
              <a:t>the current curricula and learning outcomes </a:t>
            </a:r>
            <a:r>
              <a:rPr lang="en-US" sz="2400" dirty="0" smtClean="0">
                <a:latin typeface="Bookman Old Style" panose="02050604050505020204" pitchFamily="18" charset="0"/>
              </a:rPr>
              <a:t>definition </a:t>
            </a:r>
          </a:p>
          <a:p>
            <a:r>
              <a:rPr lang="en-US" sz="2400" dirty="0" smtClean="0">
                <a:latin typeface="Bookman Old Style" panose="02050604050505020204" pitchFamily="18" charset="0"/>
              </a:rPr>
              <a:t>Support to </a:t>
            </a:r>
            <a:r>
              <a:rPr lang="en-US" sz="2400" dirty="0">
                <a:latin typeface="Bookman Old Style" panose="02050604050505020204" pitchFamily="18" charset="0"/>
              </a:rPr>
              <a:t>universities from Uzbekistan in the new curriculum design; </a:t>
            </a:r>
            <a:endParaRPr lang="en-US" sz="2400" dirty="0" smtClean="0">
              <a:latin typeface="Bookman Old Style" panose="02050604050505020204" pitchFamily="18" charset="0"/>
            </a:endParaRPr>
          </a:p>
          <a:p>
            <a:r>
              <a:rPr lang="en-US" sz="2400" dirty="0" smtClean="0">
                <a:latin typeface="Bookman Old Style" panose="02050604050505020204" pitchFamily="18" charset="0"/>
              </a:rPr>
              <a:t>Development </a:t>
            </a:r>
            <a:r>
              <a:rPr lang="en-US" sz="2400" dirty="0">
                <a:latin typeface="Bookman Old Style" panose="02050604050505020204" pitchFamily="18" charset="0"/>
              </a:rPr>
              <a:t>of syllabus and materials of two courses in micro- nanoelectronics (Advanced microelectronics and CAD) </a:t>
            </a:r>
            <a:endParaRPr lang="en-US" sz="2400" dirty="0" smtClean="0">
              <a:latin typeface="Bookman Old Style" panose="02050604050505020204" pitchFamily="18" charset="0"/>
            </a:endParaRPr>
          </a:p>
          <a:p>
            <a:r>
              <a:rPr lang="en-US" sz="2400" dirty="0" smtClean="0">
                <a:latin typeface="Bookman Old Style" panose="02050604050505020204" pitchFamily="18" charset="0"/>
              </a:rPr>
              <a:t>Dissemination </a:t>
            </a:r>
            <a:r>
              <a:rPr lang="en-US" sz="2400" dirty="0">
                <a:latin typeface="Bookman Old Style" panose="02050604050505020204" pitchFamily="18" charset="0"/>
              </a:rPr>
              <a:t>of project results to </a:t>
            </a:r>
            <a:r>
              <a:rPr lang="en-US" sz="2400" dirty="0" smtClean="0">
                <a:latin typeface="Bookman Old Style" panose="02050604050505020204" pitchFamily="18" charset="0"/>
              </a:rPr>
              <a:t>other </a:t>
            </a:r>
            <a:r>
              <a:rPr lang="en-US" sz="2400" dirty="0" err="1">
                <a:latin typeface="Bookman Old Style" panose="02050604050505020204" pitchFamily="18" charset="0"/>
              </a:rPr>
              <a:t>CBHE</a:t>
            </a:r>
            <a:r>
              <a:rPr lang="en-US" sz="2400" dirty="0">
                <a:latin typeface="Bookman Old Style" panose="02050604050505020204" pitchFamily="18" charset="0"/>
              </a:rPr>
              <a:t> </a:t>
            </a:r>
            <a:r>
              <a:rPr lang="en-US" sz="2400" dirty="0" smtClean="0">
                <a:latin typeface="Bookman Old Style" panose="02050604050505020204" pitchFamily="18" charset="0"/>
              </a:rPr>
              <a:t>consortiums; </a:t>
            </a:r>
            <a:r>
              <a:rPr lang="en-US" sz="2400" dirty="0">
                <a:latin typeface="Bookman Old Style" panose="02050604050505020204" pitchFamily="18" charset="0"/>
              </a:rPr>
              <a:t>publication of project results on conferences and forums on higher education. </a:t>
            </a:r>
          </a:p>
          <a:p>
            <a:r>
              <a:rPr lang="en-US" sz="2400" dirty="0" smtClean="0">
                <a:latin typeface="Bookman Old Style" panose="02050604050505020204" pitchFamily="18" charset="0"/>
              </a:rPr>
              <a:t>Meeting </a:t>
            </a:r>
            <a:r>
              <a:rPr lang="en-US" sz="2400" dirty="0">
                <a:latin typeface="Bookman Old Style" panose="02050604050505020204" pitchFamily="18" charset="0"/>
              </a:rPr>
              <a:t>in Sofia for the staff from C-Offices. 	</a:t>
            </a:r>
          </a:p>
          <a:p>
            <a:endParaRPr lang="en-US" sz="2400" dirty="0">
              <a:latin typeface="Bookman Old Style" panose="02050604050505020204" pitchFamily="18" charset="0"/>
            </a:endParaRPr>
          </a:p>
        </p:txBody>
      </p:sp>
    </p:spTree>
    <p:extLst>
      <p:ext uri="{BB962C8B-B14F-4D97-AF65-F5344CB8AC3E}">
        <p14:creationId xmlns:p14="http://schemas.microsoft.com/office/powerpoint/2010/main" val="81585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err="1" smtClean="0">
                <a:solidFill>
                  <a:schemeClr val="hlink"/>
                </a:solidFill>
                <a:latin typeface="Bookman Old Style" panose="02050604050505020204" pitchFamily="18" charset="0"/>
              </a:rPr>
              <a:t>SPACECOM</a:t>
            </a:r>
            <a:r>
              <a:rPr lang="en-US" sz="3200" spc="600" dirty="0" smtClean="0">
                <a:solidFill>
                  <a:schemeClr val="accent5">
                    <a:lumMod val="50000"/>
                  </a:schemeClr>
                </a:solidFill>
                <a:effectLst>
                  <a:outerShdw blurRad="38100" dist="38100" dir="2700000" algn="tl">
                    <a:srgbClr val="000000">
                      <a:alpha val="43137"/>
                    </a:srgbClr>
                  </a:outerShdw>
                </a:effectLst>
                <a:latin typeface="Bookman Old Style" panose="02050604050505020204" pitchFamily="18" charset="0"/>
              </a:rPr>
              <a:t> </a:t>
            </a:r>
            <a:r>
              <a:rPr lang="en-US" sz="3200" dirty="0" smtClean="0">
                <a:solidFill>
                  <a:schemeClr val="hlink"/>
                </a:solidFill>
                <a:latin typeface="Bookman Old Style" panose="02050604050505020204" pitchFamily="18" charset="0"/>
              </a:rPr>
              <a:t> Project</a:t>
            </a:r>
            <a:endParaRPr lang="en-US" sz="3200" dirty="0">
              <a:solidFill>
                <a:schemeClr val="hlink"/>
              </a:solidFill>
              <a:latin typeface="Bookman Old Style" panose="02050604050505020204" pitchFamily="18" charset="0"/>
            </a:endParaRPr>
          </a:p>
        </p:txBody>
      </p:sp>
      <p:sp>
        <p:nvSpPr>
          <p:cNvPr id="3" name="Content Placeholder 2"/>
          <p:cNvSpPr>
            <a:spLocks noGrp="1"/>
          </p:cNvSpPr>
          <p:nvPr>
            <p:ph idx="1"/>
          </p:nvPr>
        </p:nvSpPr>
        <p:spPr>
          <a:xfrm>
            <a:off x="457200" y="4509120"/>
            <a:ext cx="8229600" cy="1358280"/>
          </a:xfrm>
        </p:spPr>
        <p:txBody>
          <a:bodyPr/>
          <a:lstStyle/>
          <a:p>
            <a:r>
              <a:rPr lang="en-US" sz="2000" i="1" dirty="0" smtClean="0"/>
              <a:t>This project has been funded with support from the European Commission. This publication reflects the views only of the author, and the Commission cannot be held responsible for any use which may be made of the information contained therein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2695885"/>
            <a:ext cx="3312368" cy="946150"/>
          </a:xfrm>
          <a:prstGeom prst="rect">
            <a:avLst/>
          </a:prstGeom>
        </p:spPr>
      </p:pic>
      <p:pic>
        <p:nvPicPr>
          <p:cNvPr id="5" name="Picture 2" descr="LogoTU-BG-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2664377"/>
            <a:ext cx="928088" cy="92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78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bg-BG"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bg-BG"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852</TotalTime>
  <Words>466</Words>
  <Application>Microsoft Office PowerPoint</Application>
  <PresentationFormat>On-screen Show (4:3)</PresentationFormat>
  <Paragraphs>74</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Arial Narrow</vt:lpstr>
      <vt:lpstr>Bookman Old Style</vt:lpstr>
      <vt:lpstr>Times New Roman</vt:lpstr>
      <vt:lpstr>Vrinda</vt:lpstr>
      <vt:lpstr>Wingdings</vt:lpstr>
      <vt:lpstr>Pixel</vt:lpstr>
      <vt:lpstr>New Study Program in  Space Systems and Communications Engineering   </vt:lpstr>
      <vt:lpstr>PowerPoint Presentation</vt:lpstr>
      <vt:lpstr>Faculty of Electronic Engineering and Technology</vt:lpstr>
      <vt:lpstr>Microcooling project: 3D packaging for avionics applications </vt:lpstr>
      <vt:lpstr>Sintered powder heat pipe for 3D packaging</vt:lpstr>
      <vt:lpstr>TeLearn Laboratory 29 Projects</vt:lpstr>
      <vt:lpstr>Slavka Tzanova </vt:lpstr>
      <vt:lpstr>Tasks of TU-Sofia in SPACECOM</vt:lpstr>
      <vt:lpstr>SPACECOM  Project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Slavka</dc:creator>
  <cp:lastModifiedBy>user</cp:lastModifiedBy>
  <cp:revision>133</cp:revision>
  <dcterms:created xsi:type="dcterms:W3CDTF">2002-04-12T09:28:41Z</dcterms:created>
  <dcterms:modified xsi:type="dcterms:W3CDTF">2020-02-28T14:42:11Z</dcterms:modified>
</cp:coreProperties>
</file>