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7" r:id="rId4"/>
    <p:sldId id="258" r:id="rId5"/>
    <p:sldId id="261" r:id="rId6"/>
    <p:sldId id="260" r:id="rId7"/>
    <p:sldId id="272" r:id="rId8"/>
    <p:sldId id="262" r:id="rId9"/>
    <p:sldId id="266" r:id="rId10"/>
    <p:sldId id="269" r:id="rId11"/>
    <p:sldId id="270" r:id="rId12"/>
    <p:sldId id="267" r:id="rId13"/>
    <p:sldId id="268" r:id="rId14"/>
    <p:sldId id="264" r:id="rId15"/>
    <p:sldId id="271" r:id="rId16"/>
    <p:sldId id="259"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без заголовка" id="{49E6E604-016C-4FB1-9691-4315A0E027D9}">
          <p14:sldIdLst>
            <p14:sldId id="265"/>
            <p14:sldId id="256"/>
            <p14:sldId id="257"/>
            <p14:sldId id="258"/>
            <p14:sldId id="261"/>
            <p14:sldId id="260"/>
            <p14:sldId id="272"/>
            <p14:sldId id="262"/>
            <p14:sldId id="266"/>
            <p14:sldId id="269"/>
            <p14:sldId id="270"/>
            <p14:sldId id="267"/>
            <p14:sldId id="268"/>
            <p14:sldId id="264"/>
            <p14:sldId id="271"/>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BB654AC-C28E-4FA7-976C-A166A8A245BD}" type="datetimeFigureOut">
              <a:rPr lang="ru-RU" smtClean="0"/>
              <a:t>18.08.2020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11BDF9-3809-4595-8306-B73CD79AC6B8}" type="slidenum">
              <a:rPr lang="ru-RU" smtClean="0"/>
              <a:t>‹#›</a:t>
            </a:fld>
            <a:endParaRPr lang="ru-RU"/>
          </a:p>
        </p:txBody>
      </p:sp>
    </p:spTree>
    <p:extLst>
      <p:ext uri="{BB962C8B-B14F-4D97-AF65-F5344CB8AC3E}">
        <p14:creationId xmlns:p14="http://schemas.microsoft.com/office/powerpoint/2010/main" val="4222298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BB654AC-C28E-4FA7-976C-A166A8A245BD}" type="datetimeFigureOut">
              <a:rPr lang="ru-RU" smtClean="0"/>
              <a:t>18.08.2020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11BDF9-3809-4595-8306-B73CD79AC6B8}" type="slidenum">
              <a:rPr lang="ru-RU" smtClean="0"/>
              <a:t>‹#›</a:t>
            </a:fld>
            <a:endParaRPr lang="ru-RU"/>
          </a:p>
        </p:txBody>
      </p:sp>
    </p:spTree>
    <p:extLst>
      <p:ext uri="{BB962C8B-B14F-4D97-AF65-F5344CB8AC3E}">
        <p14:creationId xmlns:p14="http://schemas.microsoft.com/office/powerpoint/2010/main" val="19622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BB654AC-C28E-4FA7-976C-A166A8A245BD}" type="datetimeFigureOut">
              <a:rPr lang="ru-RU" smtClean="0"/>
              <a:t>18.08.2020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11BDF9-3809-4595-8306-B73CD79AC6B8}" type="slidenum">
              <a:rPr lang="ru-RU" smtClean="0"/>
              <a:t>‹#›</a:t>
            </a:fld>
            <a:endParaRPr lang="ru-RU"/>
          </a:p>
        </p:txBody>
      </p:sp>
    </p:spTree>
    <p:extLst>
      <p:ext uri="{BB962C8B-B14F-4D97-AF65-F5344CB8AC3E}">
        <p14:creationId xmlns:p14="http://schemas.microsoft.com/office/powerpoint/2010/main" val="3381293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BB654AC-C28E-4FA7-976C-A166A8A245BD}" type="datetimeFigureOut">
              <a:rPr lang="ru-RU" smtClean="0"/>
              <a:t>18.08.2020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11BDF9-3809-4595-8306-B73CD79AC6B8}" type="slidenum">
              <a:rPr lang="ru-RU" smtClean="0"/>
              <a:t>‹#›</a:t>
            </a:fld>
            <a:endParaRPr lang="ru-RU"/>
          </a:p>
        </p:txBody>
      </p:sp>
    </p:spTree>
    <p:extLst>
      <p:ext uri="{BB962C8B-B14F-4D97-AF65-F5344CB8AC3E}">
        <p14:creationId xmlns:p14="http://schemas.microsoft.com/office/powerpoint/2010/main" val="2471780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BB654AC-C28E-4FA7-976C-A166A8A245BD}" type="datetimeFigureOut">
              <a:rPr lang="ru-RU" smtClean="0"/>
              <a:t>18.08.2020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211BDF9-3809-4595-8306-B73CD79AC6B8}" type="slidenum">
              <a:rPr lang="ru-RU" smtClean="0"/>
              <a:t>‹#›</a:t>
            </a:fld>
            <a:endParaRPr lang="ru-RU"/>
          </a:p>
        </p:txBody>
      </p:sp>
    </p:spTree>
    <p:extLst>
      <p:ext uri="{BB962C8B-B14F-4D97-AF65-F5344CB8AC3E}">
        <p14:creationId xmlns:p14="http://schemas.microsoft.com/office/powerpoint/2010/main" val="3061871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BB654AC-C28E-4FA7-976C-A166A8A245BD}" type="datetimeFigureOut">
              <a:rPr lang="ru-RU" smtClean="0"/>
              <a:t>18.08.2020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11BDF9-3809-4595-8306-B73CD79AC6B8}" type="slidenum">
              <a:rPr lang="ru-RU" smtClean="0"/>
              <a:t>‹#›</a:t>
            </a:fld>
            <a:endParaRPr lang="ru-RU"/>
          </a:p>
        </p:txBody>
      </p:sp>
    </p:spTree>
    <p:extLst>
      <p:ext uri="{BB962C8B-B14F-4D97-AF65-F5344CB8AC3E}">
        <p14:creationId xmlns:p14="http://schemas.microsoft.com/office/powerpoint/2010/main" val="2122157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BB654AC-C28E-4FA7-976C-A166A8A245BD}" type="datetimeFigureOut">
              <a:rPr lang="ru-RU" smtClean="0"/>
              <a:t>18.08.2020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211BDF9-3809-4595-8306-B73CD79AC6B8}" type="slidenum">
              <a:rPr lang="ru-RU" smtClean="0"/>
              <a:t>‹#›</a:t>
            </a:fld>
            <a:endParaRPr lang="ru-RU"/>
          </a:p>
        </p:txBody>
      </p:sp>
    </p:spTree>
    <p:extLst>
      <p:ext uri="{BB962C8B-B14F-4D97-AF65-F5344CB8AC3E}">
        <p14:creationId xmlns:p14="http://schemas.microsoft.com/office/powerpoint/2010/main" val="2358512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BB654AC-C28E-4FA7-976C-A166A8A245BD}" type="datetimeFigureOut">
              <a:rPr lang="ru-RU" smtClean="0"/>
              <a:t>18.08.2020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211BDF9-3809-4595-8306-B73CD79AC6B8}" type="slidenum">
              <a:rPr lang="ru-RU" smtClean="0"/>
              <a:t>‹#›</a:t>
            </a:fld>
            <a:endParaRPr lang="ru-RU"/>
          </a:p>
        </p:txBody>
      </p:sp>
    </p:spTree>
    <p:extLst>
      <p:ext uri="{BB962C8B-B14F-4D97-AF65-F5344CB8AC3E}">
        <p14:creationId xmlns:p14="http://schemas.microsoft.com/office/powerpoint/2010/main" val="400786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654AC-C28E-4FA7-976C-A166A8A245BD}" type="datetimeFigureOut">
              <a:rPr lang="ru-RU" smtClean="0"/>
              <a:t>18.08.2020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211BDF9-3809-4595-8306-B73CD79AC6B8}" type="slidenum">
              <a:rPr lang="ru-RU" smtClean="0"/>
              <a:t>‹#›</a:t>
            </a:fld>
            <a:endParaRPr lang="ru-RU"/>
          </a:p>
        </p:txBody>
      </p:sp>
    </p:spTree>
    <p:extLst>
      <p:ext uri="{BB962C8B-B14F-4D97-AF65-F5344CB8AC3E}">
        <p14:creationId xmlns:p14="http://schemas.microsoft.com/office/powerpoint/2010/main" val="271651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BBB654AC-C28E-4FA7-976C-A166A8A245BD}" type="datetimeFigureOut">
              <a:rPr lang="ru-RU" smtClean="0"/>
              <a:t>18.08.2020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11BDF9-3809-4595-8306-B73CD79AC6B8}" type="slidenum">
              <a:rPr lang="ru-RU" smtClean="0"/>
              <a:t>‹#›</a:t>
            </a:fld>
            <a:endParaRPr lang="ru-RU"/>
          </a:p>
        </p:txBody>
      </p:sp>
    </p:spTree>
    <p:extLst>
      <p:ext uri="{BB962C8B-B14F-4D97-AF65-F5344CB8AC3E}">
        <p14:creationId xmlns:p14="http://schemas.microsoft.com/office/powerpoint/2010/main" val="355737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BBB654AC-C28E-4FA7-976C-A166A8A245BD}" type="datetimeFigureOut">
              <a:rPr lang="ru-RU" smtClean="0"/>
              <a:t>18.08.2020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211BDF9-3809-4595-8306-B73CD79AC6B8}" type="slidenum">
              <a:rPr lang="ru-RU" smtClean="0"/>
              <a:t>‹#›</a:t>
            </a:fld>
            <a:endParaRPr lang="ru-RU"/>
          </a:p>
        </p:txBody>
      </p:sp>
    </p:spTree>
    <p:extLst>
      <p:ext uri="{BB962C8B-B14F-4D97-AF65-F5344CB8AC3E}">
        <p14:creationId xmlns:p14="http://schemas.microsoft.com/office/powerpoint/2010/main" val="307374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654AC-C28E-4FA7-976C-A166A8A245BD}" type="datetimeFigureOut">
              <a:rPr lang="ru-RU" smtClean="0"/>
              <a:t>18.08.2020</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1BDF9-3809-4595-8306-B73CD79AC6B8}" type="slidenum">
              <a:rPr lang="ru-RU" smtClean="0"/>
              <a:t>‹#›</a:t>
            </a:fld>
            <a:endParaRPr lang="ru-RU"/>
          </a:p>
        </p:txBody>
      </p:sp>
    </p:spTree>
    <p:extLst>
      <p:ext uri="{BB962C8B-B14F-4D97-AF65-F5344CB8AC3E}">
        <p14:creationId xmlns:p14="http://schemas.microsoft.com/office/powerpoint/2010/main" val="3436558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tuit.uz/" TargetMode="External"/><Relationship Id="rId2" Type="http://schemas.openxmlformats.org/officeDocument/2006/relationships/hyperlink" Target="mailto:n.khabibullo1990@gmail.com" TargetMode="External"/><Relationship Id="rId1" Type="http://schemas.openxmlformats.org/officeDocument/2006/relationships/slideLayout" Target="../slideLayouts/slideLayout2.xml"/><Relationship Id="rId4" Type="http://schemas.openxmlformats.org/officeDocument/2006/relationships/hyperlink" Target="http://www.spacecom.uz/"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ctrTitle"/>
          </p:nvPr>
        </p:nvSpPr>
        <p:spPr>
          <a:xfrm>
            <a:off x="685800" y="1122363"/>
            <a:ext cx="7772400" cy="3181782"/>
          </a:xfrm>
        </p:spPr>
        <p:txBody>
          <a:bodyPr>
            <a:noAutofit/>
          </a:bodyPr>
          <a:lstStyle/>
          <a:p>
            <a:r>
              <a:rPr lang="ru-RU" sz="3200" b="1" dirty="0">
                <a:latin typeface="Times New Roman" panose="02020603050405020304" pitchFamily="18" charset="0"/>
                <a:cs typeface="Times New Roman" panose="02020603050405020304" pitchFamily="18" charset="0"/>
              </a:rPr>
              <a:t/>
            </a:r>
            <a:br>
              <a:rPr lang="ru-RU"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NEW STUDY PROGRAM IN SPACE SYSTEMS AND COMMUNICATIONS ENGINEERING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(SPACECOM)</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endParaRPr lang="ru-RU" sz="3200" b="1" u="sng" dirty="0">
              <a:latin typeface="Times New Roman" panose="02020603050405020304" pitchFamily="18" charset="0"/>
              <a:cs typeface="Times New Roman" panose="02020603050405020304" pitchFamily="18" charset="0"/>
            </a:endParaRPr>
          </a:p>
        </p:txBody>
      </p:sp>
      <p:sp>
        <p:nvSpPr>
          <p:cNvPr id="8" name="Подзаголовок 7"/>
          <p:cNvSpPr>
            <a:spLocks noGrp="1"/>
          </p:cNvSpPr>
          <p:nvPr>
            <p:ph type="subTitle" idx="1"/>
          </p:nvPr>
        </p:nvSpPr>
        <p:spPr>
          <a:xfrm>
            <a:off x="1143000" y="4691929"/>
            <a:ext cx="6858000" cy="1655762"/>
          </a:xfrm>
        </p:spPr>
        <p:txBody>
          <a:bodyPr>
            <a:normAutofit/>
          </a:bodyPr>
          <a:lstStyle/>
          <a:p>
            <a:endParaRPr lang="ru-RU" sz="2000" dirty="0"/>
          </a:p>
        </p:txBody>
      </p:sp>
    </p:spTree>
    <p:extLst>
      <p:ext uri="{BB962C8B-B14F-4D97-AF65-F5344CB8AC3E}">
        <p14:creationId xmlns:p14="http://schemas.microsoft.com/office/powerpoint/2010/main" val="1496977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052945"/>
            <a:ext cx="7886700" cy="512401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WP2 Development (Leading P2)</a:t>
            </a:r>
          </a:p>
          <a:p>
            <a:pPr marL="0" indent="0">
              <a:buNone/>
            </a:pPr>
            <a:r>
              <a:rPr lang="en-US" sz="2400" dirty="0">
                <a:latin typeface="Times New Roman" panose="02020603050405020304" pitchFamily="18" charset="0"/>
                <a:cs typeface="Times New Roman" panose="02020603050405020304" pitchFamily="18" charset="0"/>
              </a:rPr>
              <a:t>P1 – development of the syllabus and the content of the courses “Digital communications” </a:t>
            </a:r>
          </a:p>
          <a:p>
            <a:pPr marL="0" indent="0">
              <a:buNone/>
            </a:pPr>
            <a:r>
              <a:rPr lang="en-US" sz="2400" dirty="0">
                <a:latin typeface="Times New Roman" panose="02020603050405020304" pitchFamily="18" charset="0"/>
                <a:cs typeface="Times New Roman" panose="02020603050405020304" pitchFamily="18" charset="0"/>
              </a:rPr>
              <a:t>P2 – development of the syllabus and the content of the courses “Fundamentals of Space Technology”, “Satellite Technologies”, “Space system design”, “Satellite communication», «Applied Project Management for Space System», «Theory of Inventive Problem Solving», «Electronic Design and Assembly of </a:t>
            </a:r>
            <a:r>
              <a:rPr lang="en-US" sz="2400" dirty="0" err="1">
                <a:latin typeface="Times New Roman" panose="02020603050405020304" pitchFamily="18" charset="0"/>
                <a:cs typeface="Times New Roman" panose="02020603050405020304" pitchFamily="18" charset="0"/>
              </a:rPr>
              <a:t>communictions</a:t>
            </a:r>
            <a:r>
              <a:rPr lang="en-US" sz="2400" dirty="0">
                <a:latin typeface="Times New Roman" panose="02020603050405020304" pitchFamily="18" charset="0"/>
                <a:cs typeface="Times New Roman" panose="02020603050405020304" pitchFamily="18" charset="0"/>
              </a:rPr>
              <a:t> systems» </a:t>
            </a:r>
          </a:p>
          <a:p>
            <a:pPr marL="0" indent="0">
              <a:buNone/>
            </a:pPr>
            <a:r>
              <a:rPr lang="en-US" sz="2400" dirty="0">
                <a:latin typeface="Times New Roman" panose="02020603050405020304" pitchFamily="18" charset="0"/>
                <a:cs typeface="Times New Roman" panose="02020603050405020304" pitchFamily="18" charset="0"/>
              </a:rPr>
              <a:t>P3 – development of the syllabus and the content of the courses “Celestial mechanics for space mission engineering, Advanced Microelectronics: design of custom integrated circuits in CMOS technologies for space applications, Programming Principles &amp; Object Oriented programming</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864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052945"/>
            <a:ext cx="7886700" cy="5124018"/>
          </a:xfrm>
        </p:spPr>
        <p:txBody>
          <a:bodyPr>
            <a:normAutofit fontScale="85000" lnSpcReduction="10000"/>
          </a:bodyPr>
          <a:lstStyle/>
          <a:p>
            <a:pPr marL="0" indent="0">
              <a:buNone/>
            </a:pPr>
            <a:r>
              <a:rPr lang="en-US" sz="2400" b="1" dirty="0">
                <a:latin typeface="Times New Roman" panose="02020603050405020304" pitchFamily="18" charset="0"/>
                <a:cs typeface="Times New Roman" panose="02020603050405020304" pitchFamily="18" charset="0"/>
              </a:rPr>
              <a:t>WP2 Development (Leading P2</a:t>
            </a:r>
            <a:r>
              <a:rPr lang="en-US" sz="2400" b="1" dirty="0" smtClean="0">
                <a:latin typeface="Times New Roman" panose="02020603050405020304" pitchFamily="18" charset="0"/>
                <a:cs typeface="Times New Roman" panose="02020603050405020304" pitchFamily="18" charset="0"/>
              </a:rPr>
              <a:t>) cont.</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by P6-practice oriented workshop. Then the responsible partners will at home work out the agreed curricula/modules to be adapted in target HEIs. Based on the new curricula/modules P1, P7 - P12 supported by P1-P5 will prepare/publish teaching materials. The leader of WP1 will be P2. Concerning WEB platform P1 and P2 will discuss with P7-P14 content of WEB platform and methodology of database creation. In 12.month of the second project year the new curricula/modules will be adopted on institutional level and in 9.month of the 3 project year accredit on national level. Equipment lists/lay out for GSLAB/SATLAB are the task of P1/P2/P6. The procedure of preparing purchase of the equipment is the task of P2/P6 in collaboration with target universities: choosing the sellers, working out shipping contracts, shipping timetable etc. Mile stones: new curricula/modules; handbooks published; new GSLAB/SATLAB platform. Performance indicators: number of curricula/modules developed/adopted/accredit; number of handbooks published; new GSLAB/SATLAB equipped on schedule. In the frames of intern evaluation all partners present a Monitoring report in each activity of WP2, as the link to overall coordination. Linkages with WP3-WP5 are foreseen.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126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052945"/>
            <a:ext cx="7886700" cy="5124018"/>
          </a:xfrm>
        </p:spPr>
        <p:txBody>
          <a:bodyPr>
            <a:normAutofit fontScale="92500" lnSpcReduction="20000"/>
          </a:bodyPr>
          <a:lstStyle/>
          <a:p>
            <a:pPr marL="0" indent="0">
              <a:buNone/>
            </a:pPr>
            <a:r>
              <a:rPr lang="en-US" sz="2400" b="1" dirty="0">
                <a:latin typeface="Times New Roman" panose="02020603050405020304" pitchFamily="18" charset="0"/>
                <a:cs typeface="Times New Roman" panose="02020603050405020304" pitchFamily="18" charset="0"/>
              </a:rPr>
              <a:t>WP2 Development (Leading P2</a:t>
            </a:r>
            <a:r>
              <a:rPr lang="en-US" sz="2400" b="1" dirty="0" smtClean="0">
                <a:latin typeface="Times New Roman" panose="02020603050405020304" pitchFamily="18" charset="0"/>
                <a:cs typeface="Times New Roman" panose="02020603050405020304" pitchFamily="18" charset="0"/>
              </a:rPr>
              <a:t>) cont.</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P4 – development of the syllabus and the content of the courses “Development of space-grade embedded systems, Educational digital tools &amp; blended learning tools for engineering education, Data protection, </a:t>
            </a:r>
          </a:p>
          <a:p>
            <a:pPr marL="0" indent="0">
              <a:buNone/>
            </a:pPr>
            <a:r>
              <a:rPr lang="en-US" sz="2400" dirty="0">
                <a:latin typeface="Times New Roman" panose="02020603050405020304" pitchFamily="18" charset="0"/>
                <a:cs typeface="Times New Roman" panose="02020603050405020304" pitchFamily="18" charset="0"/>
              </a:rPr>
              <a:t>P5 – development of the syllabus and the content of the courses “CAD tools for design of systems on chip” and “Microelectronics for Information and Communication technologies” </a:t>
            </a:r>
          </a:p>
          <a:p>
            <a:pPr marL="0" indent="0">
              <a:buNone/>
            </a:pPr>
            <a:r>
              <a:rPr lang="en-US" sz="2400" dirty="0">
                <a:latin typeface="Times New Roman" panose="02020603050405020304" pitchFamily="18" charset="0"/>
                <a:cs typeface="Times New Roman" panose="02020603050405020304" pitchFamily="18" charset="0"/>
              </a:rPr>
              <a:t>P6 – Workshop “Hot topics in satellite communication system using D-Star technology» </a:t>
            </a:r>
          </a:p>
          <a:p>
            <a:pPr marL="0" indent="0">
              <a:buNone/>
            </a:pPr>
            <a:r>
              <a:rPr lang="en-US" sz="2400" dirty="0">
                <a:latin typeface="Times New Roman" panose="02020603050405020304" pitchFamily="18" charset="0"/>
                <a:cs typeface="Times New Roman" panose="02020603050405020304" pitchFamily="18" charset="0"/>
              </a:rPr>
              <a:t>The partners will set up a Work Plan on WP2 inclusive timetable distributing the tasks of each participant to achieve the objectives. During the seminar at P1 in a special workshop on new curricula/module responsible partners will present the planned curricula/modules; the target HEIs and invited stakeholders will discuss and agree the content of curricula/modules to be developed by P1-P5 core curricula; by P2, P4 elective curricula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389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052945"/>
            <a:ext cx="7886700" cy="5124018"/>
          </a:xfrm>
        </p:spPr>
        <p:txBody>
          <a:bodyPr>
            <a:normAutofit fontScale="85000" lnSpcReduction="20000"/>
          </a:bodyPr>
          <a:lstStyle/>
          <a:p>
            <a:pPr marL="0" indent="0">
              <a:buNone/>
            </a:pPr>
            <a:r>
              <a:rPr lang="en-US" sz="2400" b="1" dirty="0">
                <a:latin typeface="Times New Roman" panose="02020603050405020304" pitchFamily="18" charset="0"/>
                <a:cs typeface="Times New Roman" panose="02020603050405020304" pitchFamily="18" charset="0"/>
              </a:rPr>
              <a:t>WP3 Quality Plan</a:t>
            </a:r>
            <a:r>
              <a:rPr lang="en-US" sz="2400" dirty="0">
                <a:latin typeface="Times New Roman" panose="02020603050405020304" pitchFamily="18" charset="0"/>
                <a:cs typeface="Times New Roman" panose="02020603050405020304" pitchFamily="18" charset="0"/>
              </a:rPr>
              <a:t> (Leading org. P6)</a:t>
            </a:r>
            <a:endParaRPr lang="ru-RU"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Development of questionnaire for need analysis – P2/P7 </a:t>
            </a:r>
            <a:endParaRPr lang="ru-R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Evaluation of the need analysis report – during the second project meeting, PMB </a:t>
            </a:r>
            <a:endParaRPr lang="ru-R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Peer review of syllabi – all, during the third project meeting </a:t>
            </a:r>
            <a:endParaRPr lang="ru-R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Development of questionnaire for usability tests of the e-learning environment and courses – P1/P6; </a:t>
            </a:r>
            <a:endParaRPr lang="ru-R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Design walkthrough of e-learning environment – course developers from all partner institutions; </a:t>
            </a:r>
            <a:endParaRPr lang="ru-R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Usability test – online by tutors and learners and during the fourth project meeting; </a:t>
            </a:r>
            <a:endParaRPr lang="ru-R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Peer review of e-learning courses – online, All partners; </a:t>
            </a:r>
            <a:endParaRPr lang="ru-R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Evaluation of learning attitudes to the innovated curricula – teachers and learners from all partner institutions during the pilot test and field trial; </a:t>
            </a:r>
            <a:endParaRPr lang="ru-RU"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QA of project activities and results – during all PMB meetings; </a:t>
            </a:r>
            <a:endParaRPr lang="ru-RU" sz="2400" dirty="0">
              <a:latin typeface="Times New Roman" panose="02020603050405020304" pitchFamily="18" charset="0"/>
              <a:cs typeface="Times New Roman" panose="02020603050405020304" pitchFamily="18" charset="0"/>
            </a:endParaRPr>
          </a:p>
          <a:p>
            <a:r>
              <a:rPr lang="ru-RU" sz="2400" dirty="0">
                <a:latin typeface="Times New Roman" panose="02020603050405020304" pitchFamily="18" charset="0"/>
                <a:cs typeface="Times New Roman" panose="02020603050405020304" pitchFamily="18" charset="0"/>
              </a:rPr>
              <a:t>QA </a:t>
            </a:r>
            <a:r>
              <a:rPr lang="ru-RU" sz="2400" dirty="0" err="1">
                <a:latin typeface="Times New Roman" panose="02020603050405020304" pitchFamily="18" charset="0"/>
                <a:cs typeface="Times New Roman" panose="02020603050405020304" pitchFamily="18" charset="0"/>
              </a:rPr>
              <a:t>report</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external</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evaluator</a:t>
            </a:r>
            <a:r>
              <a:rPr lang="ru-RU"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233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052945"/>
            <a:ext cx="7886700" cy="512401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WP4 DISSEMINATION &amp; EXPLOITATION </a:t>
            </a:r>
            <a:r>
              <a:rPr lang="en-US" sz="2400" b="1" dirty="0" smtClean="0">
                <a:latin typeface="Times New Roman" panose="02020603050405020304" pitchFamily="18" charset="0"/>
                <a:cs typeface="Times New Roman" panose="02020603050405020304" pitchFamily="18" charset="0"/>
              </a:rPr>
              <a:t/>
            </a:r>
            <a:br>
              <a:rPr lang="en-US" sz="2400" b="1"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Leading org. P7)</a:t>
            </a:r>
            <a:endParaRPr lang="ru-RU"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Dissemination of related outputs /outcomes defined. Joint WEB based platform; establish C-Office with stakeholders, attraction of media awareness </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0910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052945"/>
            <a:ext cx="7886700" cy="5124018"/>
          </a:xfrm>
        </p:spPr>
        <p:txBody>
          <a:bodyPr>
            <a:normAutofit fontScale="55000" lnSpcReduction="20000"/>
          </a:bodyPr>
          <a:lstStyle/>
          <a:p>
            <a:pPr marL="0" indent="0">
              <a:lnSpc>
                <a:spcPct val="120000"/>
              </a:lnSpc>
              <a:spcBef>
                <a:spcPts val="0"/>
              </a:spcBef>
              <a:buNone/>
            </a:pPr>
            <a:r>
              <a:rPr lang="en-US" sz="2400" b="1" dirty="0">
                <a:latin typeface="Times New Roman" panose="02020603050405020304" pitchFamily="18" charset="0"/>
                <a:cs typeface="Times New Roman" panose="02020603050405020304" pitchFamily="18" charset="0"/>
              </a:rPr>
              <a:t>WP5 Management </a:t>
            </a:r>
            <a:r>
              <a:rPr lang="en-US" sz="2400" dirty="0">
                <a:latin typeface="Times New Roman" panose="02020603050405020304" pitchFamily="18" charset="0"/>
                <a:cs typeface="Times New Roman" panose="02020603050405020304" pitchFamily="18" charset="0"/>
              </a:rPr>
              <a:t>(Leading org. P1)</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Local management and administration – All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All partners will be responsible for a </a:t>
            </a:r>
            <a:r>
              <a:rPr lang="en-US" sz="2400" dirty="0" err="1">
                <a:latin typeface="Times New Roman" panose="02020603050405020304" pitchFamily="18" charset="0"/>
                <a:cs typeface="Times New Roman" panose="02020603050405020304" pitchFamily="18" charset="0"/>
              </a:rPr>
              <a:t>workpackage</a:t>
            </a:r>
            <a:r>
              <a:rPr lang="en-US" sz="2400" dirty="0">
                <a:latin typeface="Times New Roman" panose="02020603050405020304" pitchFamily="18" charset="0"/>
                <a:cs typeface="Times New Roman" panose="02020603050405020304" pitchFamily="18" charset="0"/>
              </a:rPr>
              <a:t> or for a workgroup: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Leading the workgroup on need analysis – P1/P7;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Leading the workgroup on course development – P2;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Leading the workgroup on e-learning materials - P4;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Leading the workgroup on evaluation – P6;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Leading the workgroup on dissemination – P7.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WP1 leader: P4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WP2 leader: P2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WP3 leader: P6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WP4 leader: P7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WP5 leader: P1;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of kick-off meeting in Tashkent– P1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Sub-contracting external evaluator and auditors – P1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of PMB meetings for need analysis in UZ– P7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of PMB meeting for syllabi evaluation– P2, P3, P5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of training seminar for teachers – P1-P7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of PMB meeting for e-learning materials evaluation in Antwerp– P4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of PMB meeting for the pilot test in UZ – P9, P11, P13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of PMB meeting for the field trial evaluation and exploitation agreement in Sofia – P5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of final PMB meeting and dissemination workshop – P1, P2, P6, P9, P12, P14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Attendance of meeting of CBHE EA in Brussels – P1, P2 </a:t>
            </a:r>
            <a:endParaRPr lang="ru-RU" sz="2400" dirty="0">
              <a:latin typeface="Times New Roman" panose="02020603050405020304" pitchFamily="18" charset="0"/>
              <a:cs typeface="Times New Roman" panose="02020603050405020304" pitchFamily="18" charset="0"/>
            </a:endParaRPr>
          </a:p>
          <a:p>
            <a:pPr>
              <a:lnSpc>
                <a:spcPct val="120000"/>
              </a:lnSpc>
              <a:spcBef>
                <a:spcPts val="0"/>
              </a:spcBef>
            </a:pPr>
            <a:r>
              <a:rPr lang="en-US" sz="2400" dirty="0">
                <a:latin typeface="Times New Roman" panose="02020603050405020304" pitchFamily="18" charset="0"/>
                <a:cs typeface="Times New Roman" panose="02020603050405020304" pitchFamily="18" charset="0"/>
              </a:rPr>
              <a:t>Intermediate and final reports – contact persons of all partner </a:t>
            </a:r>
            <a:r>
              <a:rPr lang="en-US" sz="2400" dirty="0" err="1">
                <a:latin typeface="Times New Roman" panose="02020603050405020304" pitchFamily="18" charset="0"/>
                <a:cs typeface="Times New Roman" panose="02020603050405020304" pitchFamily="18" charset="0"/>
              </a:rPr>
              <a:t>organisations</a:t>
            </a:r>
            <a:r>
              <a:rPr lang="en-US" sz="2400" dirty="0">
                <a:latin typeface="Times New Roman" panose="02020603050405020304" pitchFamily="18" charset="0"/>
                <a:cs typeface="Times New Roman" panose="02020603050405020304" pitchFamily="18" charset="0"/>
              </a:rPr>
              <a:t> and the project </a:t>
            </a:r>
            <a:r>
              <a:rPr lang="en-US" sz="2400" dirty="0" err="1">
                <a:latin typeface="Times New Roman" panose="02020603050405020304" pitchFamily="18" charset="0"/>
                <a:cs typeface="Times New Roman" panose="02020603050405020304" pitchFamily="18" charset="0"/>
              </a:rPr>
              <a:t>co-ordinator</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06240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052945"/>
            <a:ext cx="7886700" cy="5124018"/>
          </a:xfrm>
        </p:spPr>
        <p:txBody>
          <a:bodyPr>
            <a:noAutofit/>
          </a:bodyPr>
          <a:lstStyle/>
          <a:p>
            <a:pPr marL="0" indent="0" algn="ctr">
              <a:buNone/>
            </a:pPr>
            <a:endParaRPr lang="en-US" sz="2400" b="1" dirty="0" smtClean="0">
              <a:latin typeface="Times New Roman" panose="02020603050405020304" pitchFamily="18" charset="0"/>
              <a:cs typeface="Times New Roman" panose="02020603050405020304" pitchFamily="18" charset="0"/>
            </a:endParaRP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lgn="ctr">
              <a:buNone/>
            </a:pPr>
            <a:r>
              <a:rPr lang="pl-PL" sz="2400" b="1" dirty="0" smtClean="0">
                <a:latin typeface="Times New Roman" panose="02020603050405020304" pitchFamily="18" charset="0"/>
                <a:cs typeface="Times New Roman" panose="02020603050405020304" pitchFamily="18" charset="0"/>
              </a:rPr>
              <a:t>Thank </a:t>
            </a:r>
            <a:r>
              <a:rPr lang="pl-PL" sz="2400" b="1" dirty="0">
                <a:latin typeface="Times New Roman" panose="02020603050405020304" pitchFamily="18" charset="0"/>
                <a:cs typeface="Times New Roman" panose="02020603050405020304" pitchFamily="18" charset="0"/>
              </a:rPr>
              <a:t>You!</a:t>
            </a:r>
            <a:endParaRPr lang="pl-PL" sz="1600" b="1" dirty="0">
              <a:latin typeface="Times New Roman" panose="02020603050405020304" pitchFamily="18" charset="0"/>
              <a:cs typeface="Times New Roman" panose="02020603050405020304" pitchFamily="18" charset="0"/>
            </a:endParaRPr>
          </a:p>
          <a:p>
            <a:pPr marL="0" indent="0">
              <a:buNone/>
            </a:pPr>
            <a:endParaRPr lang="pl-PL" sz="1600" b="1" u="sng"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Khabibullo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Nosirov</a:t>
            </a:r>
            <a:r>
              <a:rPr lang="en-US" sz="1600" dirty="0">
                <a:latin typeface="Times New Roman" panose="02020603050405020304" pitchFamily="18" charset="0"/>
                <a:cs typeface="Times New Roman" panose="02020603050405020304" pitchFamily="18" charset="0"/>
              </a:rPr>
              <a:t>, PhD</a:t>
            </a:r>
          </a:p>
          <a:p>
            <a:pPr marL="0" indent="0">
              <a:buNone/>
            </a:pPr>
            <a:r>
              <a:rPr lang="en-US" sz="1600" dirty="0">
                <a:latin typeface="Times New Roman" panose="02020603050405020304" pitchFamily="18" charset="0"/>
                <a:cs typeface="Times New Roman" panose="02020603050405020304" pitchFamily="18" charset="0"/>
              </a:rPr>
              <a:t>Project </a:t>
            </a:r>
            <a:r>
              <a:rPr lang="en-US" sz="1600" dirty="0" smtClean="0">
                <a:latin typeface="Times New Roman" panose="02020603050405020304" pitchFamily="18" charset="0"/>
                <a:cs typeface="Times New Roman" panose="02020603050405020304" pitchFamily="18" charset="0"/>
              </a:rPr>
              <a:t>coordinator, </a:t>
            </a:r>
            <a:r>
              <a:rPr lang="en-US" sz="1600" dirty="0">
                <a:latin typeface="Times New Roman" panose="02020603050405020304" pitchFamily="18" charset="0"/>
                <a:cs typeface="Times New Roman" panose="02020603050405020304" pitchFamily="18" charset="0"/>
              </a:rPr>
              <a:t>Head of the Department</a:t>
            </a:r>
            <a:endParaRPr lang="pl-PL"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Tashkent University of Information Technologies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named after Muhammad al-Khwarizmi</a:t>
            </a:r>
          </a:p>
          <a:p>
            <a:pPr marL="0" indent="0">
              <a:buNone/>
            </a:pPr>
            <a:r>
              <a:rPr lang="en-US" sz="1600" dirty="0">
                <a:latin typeface="Times New Roman" panose="02020603050405020304" pitchFamily="18" charset="0"/>
                <a:cs typeface="Times New Roman" panose="02020603050405020304" pitchFamily="18" charset="0"/>
              </a:rPr>
              <a:t>Radio and Mobile Communications Faculty</a:t>
            </a:r>
          </a:p>
          <a:p>
            <a:pPr marL="0" indent="0">
              <a:buNone/>
            </a:pPr>
            <a:r>
              <a:rPr lang="en-US" sz="1600" dirty="0">
                <a:latin typeface="Times New Roman" panose="02020603050405020304" pitchFamily="18" charset="0"/>
                <a:cs typeface="Times New Roman" panose="02020603050405020304" pitchFamily="18" charset="0"/>
              </a:rPr>
              <a:t>Amir </a:t>
            </a:r>
            <a:r>
              <a:rPr lang="en-US" sz="1600" dirty="0" err="1">
                <a:latin typeface="Times New Roman" panose="02020603050405020304" pitchFamily="18" charset="0"/>
                <a:cs typeface="Times New Roman" panose="02020603050405020304" pitchFamily="18" charset="0"/>
              </a:rPr>
              <a:t>Temur</a:t>
            </a:r>
            <a:r>
              <a:rPr lang="en-US" sz="1600" dirty="0">
                <a:latin typeface="Times New Roman" panose="02020603050405020304" pitchFamily="18" charset="0"/>
                <a:cs typeface="Times New Roman" panose="02020603050405020304" pitchFamily="18" charset="0"/>
              </a:rPr>
              <a:t> 108, 100084</a:t>
            </a:r>
            <a:endParaRPr lang="pl-PL"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Tashkent, Uzbekistan</a:t>
            </a:r>
          </a:p>
          <a:p>
            <a:pPr marL="0" indent="0">
              <a:buNone/>
            </a:pPr>
            <a:r>
              <a:rPr lang="en-US" sz="1600" b="1" u="sng" dirty="0">
                <a:latin typeface="Times New Roman" panose="02020603050405020304" pitchFamily="18" charset="0"/>
                <a:cs typeface="Times New Roman" panose="02020603050405020304" pitchFamily="18" charset="0"/>
                <a:hlinkClick r:id="rId2"/>
              </a:rPr>
              <a:t>n.khabibullo1990@gmail.com</a:t>
            </a:r>
            <a:endParaRPr lang="en-US" sz="1600" b="1" u="sng" dirty="0">
              <a:latin typeface="Times New Roman" panose="02020603050405020304" pitchFamily="18" charset="0"/>
              <a:cs typeface="Times New Roman" panose="02020603050405020304" pitchFamily="18" charset="0"/>
            </a:endParaRPr>
          </a:p>
          <a:p>
            <a:pPr marL="0" indent="0">
              <a:buNone/>
            </a:pPr>
            <a:r>
              <a:rPr lang="pl-PL" sz="1600" dirty="0" smtClean="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998 99 811 57 </a:t>
            </a:r>
            <a:r>
              <a:rPr lang="en-US" sz="1600" dirty="0" smtClean="0">
                <a:latin typeface="Times New Roman" panose="02020603050405020304" pitchFamily="18" charset="0"/>
                <a:cs typeface="Times New Roman" panose="02020603050405020304" pitchFamily="18" charset="0"/>
              </a:rPr>
              <a:t>62 (WhatsApp)</a:t>
            </a:r>
          </a:p>
          <a:p>
            <a:pPr marL="0" indent="0">
              <a:buNone/>
            </a:pPr>
            <a:r>
              <a:rPr lang="en-US" sz="1600" dirty="0" smtClean="0">
                <a:latin typeface="Times New Roman" panose="02020603050405020304" pitchFamily="18" charset="0"/>
                <a:cs typeface="Times New Roman" panose="02020603050405020304" pitchFamily="18" charset="0"/>
              </a:rPr>
              <a:t>+998 90 911 57 62 (Telegram)</a:t>
            </a:r>
            <a:endParaRPr lang="en-US" sz="1600" dirty="0">
              <a:latin typeface="Times New Roman" panose="02020603050405020304" pitchFamily="18" charset="0"/>
              <a:cs typeface="Times New Roman" panose="02020603050405020304" pitchFamily="18" charset="0"/>
            </a:endParaRPr>
          </a:p>
          <a:p>
            <a:pPr marL="0" indent="0">
              <a:buNone/>
            </a:pPr>
            <a:r>
              <a:rPr lang="pl-PL" sz="1600" b="1" u="sng" dirty="0">
                <a:latin typeface="Times New Roman" panose="02020603050405020304" pitchFamily="18" charset="0"/>
                <a:cs typeface="Times New Roman" panose="02020603050405020304" pitchFamily="18" charset="0"/>
                <a:hlinkClick r:id="rId3"/>
              </a:rPr>
              <a:t>www.</a:t>
            </a:r>
            <a:r>
              <a:rPr lang="en-US" sz="1600" b="1" u="sng" dirty="0">
                <a:latin typeface="Times New Roman" panose="02020603050405020304" pitchFamily="18" charset="0"/>
                <a:cs typeface="Times New Roman" panose="02020603050405020304" pitchFamily="18" charset="0"/>
                <a:hlinkClick r:id="rId3"/>
              </a:rPr>
              <a:t>tuit.uz</a:t>
            </a: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hlinkClick r:id="rId4"/>
              </a:rPr>
              <a:t>www.</a:t>
            </a:r>
            <a:r>
              <a:rPr lang="en-US" sz="1600" b="1" u="sng" dirty="0" smtClean="0">
                <a:latin typeface="Times New Roman" panose="02020603050405020304" pitchFamily="18" charset="0"/>
                <a:cs typeface="Times New Roman" panose="02020603050405020304" pitchFamily="18" charset="0"/>
                <a:hlinkClick r:id="rId4"/>
              </a:rPr>
              <a:t>spacecom.uz</a:t>
            </a:r>
            <a:r>
              <a:rPr lang="en-US" sz="1600" b="1" u="sng" dirty="0" smtClean="0">
                <a:latin typeface="Times New Roman" panose="02020603050405020304" pitchFamily="18" charset="0"/>
                <a:cs typeface="Times New Roman" panose="02020603050405020304" pitchFamily="18" charset="0"/>
              </a:rPr>
              <a:t>)   </a:t>
            </a:r>
            <a:endParaRPr lang="en-US" sz="1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616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ctrTitle"/>
          </p:nvPr>
        </p:nvSpPr>
        <p:spPr>
          <a:xfrm>
            <a:off x="685800" y="1122363"/>
            <a:ext cx="7772400" cy="3181782"/>
          </a:xfrm>
        </p:spPr>
        <p:txBody>
          <a:bodyPr>
            <a:noAutofit/>
          </a:bodyPr>
          <a:lstStyle/>
          <a:p>
            <a:r>
              <a:rPr lang="ru-RU" sz="3200" b="1" dirty="0">
                <a:latin typeface="Times New Roman" panose="02020603050405020304" pitchFamily="18" charset="0"/>
                <a:cs typeface="Times New Roman" panose="02020603050405020304" pitchFamily="18" charset="0"/>
              </a:rPr>
              <a:t/>
            </a:r>
            <a:br>
              <a:rPr lang="ru-RU"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NEW STUDY PROGRAM IN SPACE SYSTEMS AND COMMUNICATIONS ENGINEERING </a:t>
            </a:r>
            <a:br>
              <a:rPr lang="en-US" sz="2800" b="1"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(SPACECOM)</a:t>
            </a:r>
            <a:r>
              <a:rPr lang="en-US" sz="3200" b="1" dirty="0" smtClean="0">
                <a:latin typeface="Times New Roman" panose="02020603050405020304" pitchFamily="18" charset="0"/>
                <a:cs typeface="Times New Roman" panose="02020603050405020304" pitchFamily="18" charset="0"/>
              </a:rPr>
              <a:t/>
            </a:r>
            <a:br>
              <a:rPr lang="en-US" sz="3200" b="1" dirty="0" smtClean="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r>
              <a:rPr lang="en-US" sz="3200" b="1" u="sng" dirty="0" smtClean="0">
                <a:latin typeface="Times New Roman" panose="02020603050405020304" pitchFamily="18" charset="0"/>
                <a:cs typeface="Times New Roman" panose="02020603050405020304" pitchFamily="18" charset="0"/>
              </a:rPr>
              <a:t>PROJECT DESCRIPTION</a:t>
            </a:r>
            <a:endParaRPr lang="ru-RU" sz="3200" b="1" u="sng" dirty="0">
              <a:latin typeface="Times New Roman" panose="02020603050405020304" pitchFamily="18" charset="0"/>
              <a:cs typeface="Times New Roman" panose="02020603050405020304" pitchFamily="18" charset="0"/>
            </a:endParaRPr>
          </a:p>
        </p:txBody>
      </p:sp>
      <p:sp>
        <p:nvSpPr>
          <p:cNvPr id="8" name="Подзаголовок 7"/>
          <p:cNvSpPr>
            <a:spLocks noGrp="1"/>
          </p:cNvSpPr>
          <p:nvPr>
            <p:ph type="subTitle" idx="1"/>
          </p:nvPr>
        </p:nvSpPr>
        <p:spPr>
          <a:xfrm>
            <a:off x="1143000" y="4691929"/>
            <a:ext cx="6858000" cy="1655762"/>
          </a:xfrm>
        </p:spPr>
        <p:txBody>
          <a:bodyPr>
            <a:normAutofit/>
          </a:bodyPr>
          <a:lstStyle/>
          <a:p>
            <a:r>
              <a:rPr lang="en-US" sz="2000" dirty="0" err="1" smtClean="0"/>
              <a:t>Khabibullo</a:t>
            </a:r>
            <a:r>
              <a:rPr lang="en-US" sz="2000" dirty="0" smtClean="0"/>
              <a:t> </a:t>
            </a:r>
            <a:r>
              <a:rPr lang="en-US" sz="2000" dirty="0" err="1" smtClean="0"/>
              <a:t>Nosirov</a:t>
            </a:r>
            <a:r>
              <a:rPr lang="en-US" sz="2000" dirty="0" smtClean="0"/>
              <a:t>, SPACECOM Project Coordinator</a:t>
            </a:r>
          </a:p>
          <a:p>
            <a:r>
              <a:rPr lang="en-US" sz="2000" dirty="0" smtClean="0"/>
              <a:t>Tashkent University of Information Technologies </a:t>
            </a:r>
            <a:br>
              <a:rPr lang="en-US" sz="2000" dirty="0" smtClean="0"/>
            </a:br>
            <a:r>
              <a:rPr lang="en-US" sz="2000" dirty="0" smtClean="0"/>
              <a:t>named after Muhammad al-Khwarizmi, Uzbekistan</a:t>
            </a:r>
            <a:endParaRPr lang="ru-RU" sz="2000" dirty="0"/>
          </a:p>
        </p:txBody>
      </p:sp>
    </p:spTree>
    <p:extLst>
      <p:ext uri="{BB962C8B-B14F-4D97-AF65-F5344CB8AC3E}">
        <p14:creationId xmlns:p14="http://schemas.microsoft.com/office/powerpoint/2010/main" val="339845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052945"/>
            <a:ext cx="7886700" cy="5124018"/>
          </a:xfrm>
        </p:spPr>
        <p:txBody>
          <a:bodyPr>
            <a:normAutofit/>
          </a:bodyPr>
          <a:lstStyle/>
          <a:p>
            <a:pPr marL="0" indent="0">
              <a:buNone/>
            </a:pPr>
            <a:r>
              <a:rPr lang="pl-PL" b="1" dirty="0">
                <a:latin typeface="Times New Roman" panose="02020603050405020304" pitchFamily="18" charset="0"/>
                <a:cs typeface="Times New Roman" panose="02020603050405020304" pitchFamily="18" charset="0"/>
              </a:rPr>
              <a:t>Contents:</a:t>
            </a:r>
          </a:p>
          <a:p>
            <a:pPr marL="514350" indent="-514350">
              <a:buAutoNum type="arabicPeriod"/>
            </a:pPr>
            <a:r>
              <a:rPr lang="pl-PL" sz="2000" dirty="0">
                <a:latin typeface="Times New Roman" panose="02020603050405020304" pitchFamily="18" charset="0"/>
                <a:cs typeface="Times New Roman" panose="02020603050405020304" pitchFamily="18" charset="0"/>
              </a:rPr>
              <a:t>Consortium</a:t>
            </a:r>
          </a:p>
          <a:p>
            <a:pPr marL="514350" indent="-514350">
              <a:buAutoNum type="arabicPeriod"/>
            </a:pPr>
            <a:r>
              <a:rPr lang="pl-PL" sz="2000" dirty="0">
                <a:latin typeface="Times New Roman" panose="02020603050405020304" pitchFamily="18" charset="0"/>
                <a:cs typeface="Times New Roman" panose="02020603050405020304" pitchFamily="18" charset="0"/>
              </a:rPr>
              <a:t>Aims and objectives</a:t>
            </a:r>
          </a:p>
          <a:p>
            <a:pPr marL="514350" indent="-514350">
              <a:buAutoNum type="arabicPeriod"/>
            </a:pPr>
            <a:r>
              <a:rPr lang="pl-PL" sz="2000" dirty="0" smtClean="0">
                <a:latin typeface="Times New Roman" panose="02020603050405020304" pitchFamily="18" charset="0"/>
                <a:cs typeface="Times New Roman" panose="02020603050405020304" pitchFamily="18" charset="0"/>
              </a:rPr>
              <a:t>Workplan</a:t>
            </a:r>
            <a:endParaRPr lang="pl-PL" sz="2000" dirty="0">
              <a:latin typeface="Times New Roman" panose="02020603050405020304" pitchFamily="18" charset="0"/>
              <a:cs typeface="Times New Roman" panose="02020603050405020304" pitchFamily="18" charset="0"/>
            </a:endParaRPr>
          </a:p>
          <a:p>
            <a:pPr marL="514350" indent="-514350">
              <a:buAutoNum type="arabicPeriod"/>
            </a:pPr>
            <a:r>
              <a:rPr lang="pl-PL" sz="2000" dirty="0">
                <a:latin typeface="Times New Roman" panose="02020603050405020304" pitchFamily="18" charset="0"/>
                <a:cs typeface="Times New Roman" panose="02020603050405020304" pitchFamily="18" charset="0"/>
              </a:rPr>
              <a:t>Description of work packages</a:t>
            </a:r>
          </a:p>
          <a:p>
            <a:pPr marL="514350" indent="-514350">
              <a:buAutoNum type="arabicPeriod"/>
            </a:pPr>
            <a:r>
              <a:rPr lang="pl-PL" sz="2000" dirty="0">
                <a:latin typeface="Times New Roman" panose="02020603050405020304" pitchFamily="18" charset="0"/>
                <a:cs typeface="Times New Roman" panose="02020603050405020304" pitchFamily="18" charset="0"/>
              </a:rPr>
              <a:t>Work breakdown structure</a:t>
            </a:r>
          </a:p>
          <a:p>
            <a:pPr marL="514350" indent="-514350">
              <a:buAutoNum type="arabicPeriod"/>
            </a:pPr>
            <a:r>
              <a:rPr lang="pl-PL" sz="2000" dirty="0">
                <a:latin typeface="Times New Roman" panose="02020603050405020304" pitchFamily="18" charset="0"/>
                <a:cs typeface="Times New Roman" panose="02020603050405020304" pitchFamily="18" charset="0"/>
              </a:rPr>
              <a:t>Project management structure</a:t>
            </a:r>
          </a:p>
          <a:p>
            <a:pPr marL="514350" indent="-514350">
              <a:buAutoNum type="arabicPeriod"/>
            </a:pPr>
            <a:r>
              <a:rPr lang="pl-PL" sz="2000" dirty="0">
                <a:latin typeface="Times New Roman" panose="02020603050405020304" pitchFamily="18" charset="0"/>
                <a:cs typeface="Times New Roman" panose="02020603050405020304" pitchFamily="18" charset="0"/>
              </a:rPr>
              <a:t>Contact list</a:t>
            </a:r>
          </a:p>
          <a:p>
            <a:pPr marL="514350" indent="-514350">
              <a:buAutoNum type="arabicPeriod"/>
            </a:pPr>
            <a:r>
              <a:rPr lang="pl-PL" sz="2000" dirty="0">
                <a:latin typeface="Times New Roman" panose="02020603050405020304" pitchFamily="18" charset="0"/>
                <a:cs typeface="Times New Roman" panose="02020603050405020304" pitchFamily="18" charset="0"/>
              </a:rPr>
              <a:t>Discussion</a:t>
            </a:r>
          </a:p>
          <a:p>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41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052945"/>
            <a:ext cx="7886700" cy="5124018"/>
          </a:xfrm>
        </p:spPr>
        <p:txBody>
          <a:bodyPr>
            <a:normAutofit fontScale="62500" lnSpcReduction="20000"/>
          </a:bodyPr>
          <a:lstStyle/>
          <a:p>
            <a:pPr marL="0" indent="0">
              <a:buNone/>
            </a:pPr>
            <a:r>
              <a:rPr lang="pl-PL" sz="3600" b="1" dirty="0">
                <a:latin typeface="Times New Roman" panose="02020603050405020304" pitchFamily="18" charset="0"/>
                <a:cs typeface="Times New Roman" panose="02020603050405020304" pitchFamily="18" charset="0"/>
              </a:rPr>
              <a:t>The Consortium:</a:t>
            </a:r>
          </a:p>
          <a:p>
            <a:r>
              <a:rPr lang="en-US" dirty="0" smtClean="0">
                <a:latin typeface="Times New Roman" panose="02020603050405020304" pitchFamily="18" charset="0"/>
                <a:cs typeface="Times New Roman" panose="02020603050405020304" pitchFamily="18" charset="0"/>
              </a:rPr>
              <a:t>Tashkent University of Information Technologies</a:t>
            </a:r>
            <a:r>
              <a:rPr lang="pl-PL"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pl-PL" dirty="0" smtClean="0">
                <a:latin typeface="Times New Roman" panose="02020603050405020304" pitchFamily="18" charset="0"/>
                <a:cs typeface="Times New Roman" panose="02020603050405020304" pitchFamily="18" charset="0"/>
              </a:rPr>
              <a:t>Technical </a:t>
            </a:r>
            <a:r>
              <a:rPr lang="pl-PL" dirty="0">
                <a:latin typeface="Times New Roman" panose="02020603050405020304" pitchFamily="18" charset="0"/>
                <a:cs typeface="Times New Roman" panose="02020603050405020304" pitchFamily="18" charset="0"/>
              </a:rPr>
              <a:t>University of </a:t>
            </a:r>
            <a:r>
              <a:rPr lang="pl-PL" dirty="0" smtClean="0">
                <a:latin typeface="Times New Roman" panose="02020603050405020304" pitchFamily="18" charset="0"/>
                <a:cs typeface="Times New Roman" panose="02020603050405020304" pitchFamily="18" charset="0"/>
              </a:rPr>
              <a:t>Berlin, </a:t>
            </a:r>
            <a:endParaRPr lang="en-US" dirty="0" smtClean="0">
              <a:latin typeface="Times New Roman" panose="02020603050405020304" pitchFamily="18" charset="0"/>
              <a:cs typeface="Times New Roman" panose="02020603050405020304" pitchFamily="18" charset="0"/>
            </a:endParaRPr>
          </a:p>
          <a:p>
            <a:r>
              <a:rPr lang="pl-PL" dirty="0" smtClean="0">
                <a:latin typeface="Times New Roman" panose="02020603050405020304" pitchFamily="18" charset="0"/>
                <a:cs typeface="Times New Roman" panose="02020603050405020304" pitchFamily="18" charset="0"/>
              </a:rPr>
              <a:t>University </a:t>
            </a:r>
            <a:r>
              <a:rPr lang="pl-PL" dirty="0">
                <a:latin typeface="Times New Roman" panose="02020603050405020304" pitchFamily="18" charset="0"/>
                <a:cs typeface="Times New Roman" panose="02020603050405020304" pitchFamily="18" charset="0"/>
              </a:rPr>
              <a:t>of </a:t>
            </a:r>
            <a:r>
              <a:rPr lang="pl-PL" dirty="0" smtClean="0">
                <a:latin typeface="Times New Roman" panose="02020603050405020304" pitchFamily="18" charset="0"/>
                <a:cs typeface="Times New Roman" panose="02020603050405020304" pitchFamily="18" charset="0"/>
              </a:rPr>
              <a:t>Sorbo</a:t>
            </a:r>
            <a:r>
              <a:rPr lang="en-US" dirty="0" smtClean="0">
                <a:latin typeface="Times New Roman" panose="02020603050405020304" pitchFamily="18" charset="0"/>
                <a:cs typeface="Times New Roman" panose="02020603050405020304" pitchFamily="18" charset="0"/>
              </a:rPr>
              <a:t>n</a:t>
            </a:r>
            <a:r>
              <a:rPr lang="pl-PL" dirty="0" smtClean="0">
                <a:latin typeface="Times New Roman" panose="02020603050405020304" pitchFamily="18" charset="0"/>
                <a:cs typeface="Times New Roman" panose="02020603050405020304" pitchFamily="18" charset="0"/>
              </a:rPr>
              <a:t>na, </a:t>
            </a:r>
            <a:endParaRPr lang="en-US" dirty="0" smtClean="0">
              <a:latin typeface="Times New Roman" panose="02020603050405020304" pitchFamily="18" charset="0"/>
              <a:cs typeface="Times New Roman" panose="02020603050405020304" pitchFamily="18" charset="0"/>
            </a:endParaRPr>
          </a:p>
          <a:p>
            <a:r>
              <a:rPr lang="pl-PL" dirty="0" smtClean="0">
                <a:latin typeface="Times New Roman" panose="02020603050405020304" pitchFamily="18" charset="0"/>
                <a:cs typeface="Times New Roman" panose="02020603050405020304" pitchFamily="18" charset="0"/>
              </a:rPr>
              <a:t>Artesis-Plantijn </a:t>
            </a:r>
            <a:r>
              <a:rPr lang="pl-PL" dirty="0">
                <a:latin typeface="Times New Roman" panose="02020603050405020304" pitchFamily="18" charset="0"/>
                <a:cs typeface="Times New Roman" panose="02020603050405020304" pitchFamily="18" charset="0"/>
              </a:rPr>
              <a:t>University of Applied </a:t>
            </a:r>
            <a:r>
              <a:rPr lang="pl-PL" dirty="0" smtClean="0">
                <a:latin typeface="Times New Roman" panose="02020603050405020304" pitchFamily="18" charset="0"/>
                <a:cs typeface="Times New Roman" panose="02020603050405020304" pitchFamily="18" charset="0"/>
              </a:rPr>
              <a:t>Sciences, </a:t>
            </a:r>
            <a:endParaRPr lang="en-US" dirty="0" smtClean="0">
              <a:latin typeface="Times New Roman" panose="02020603050405020304" pitchFamily="18" charset="0"/>
              <a:cs typeface="Times New Roman" panose="02020603050405020304" pitchFamily="18" charset="0"/>
            </a:endParaRPr>
          </a:p>
          <a:p>
            <a:r>
              <a:rPr lang="pl-PL" dirty="0" smtClean="0">
                <a:latin typeface="Times New Roman" panose="02020603050405020304" pitchFamily="18" charset="0"/>
                <a:cs typeface="Times New Roman" panose="02020603050405020304" pitchFamily="18" charset="0"/>
              </a:rPr>
              <a:t>Technical </a:t>
            </a:r>
            <a:r>
              <a:rPr lang="pl-PL" dirty="0">
                <a:latin typeface="Times New Roman" panose="02020603050405020304" pitchFamily="18" charset="0"/>
                <a:cs typeface="Times New Roman" panose="02020603050405020304" pitchFamily="18" charset="0"/>
              </a:rPr>
              <a:t>University of </a:t>
            </a:r>
            <a:r>
              <a:rPr lang="pl-PL" dirty="0" smtClean="0">
                <a:latin typeface="Times New Roman" panose="02020603050405020304" pitchFamily="18" charset="0"/>
                <a:cs typeface="Times New Roman" panose="02020603050405020304" pitchFamily="18" charset="0"/>
              </a:rPr>
              <a:t>Sofia</a:t>
            </a:r>
            <a:r>
              <a:rPr lang="en-US" dirty="0" smtClean="0">
                <a:latin typeface="Times New Roman" panose="02020603050405020304" pitchFamily="18" charset="0"/>
                <a:cs typeface="Times New Roman" panose="02020603050405020304" pitchFamily="18" charset="0"/>
              </a:rPr>
              <a:t>,</a:t>
            </a:r>
          </a:p>
          <a:p>
            <a:r>
              <a:rPr lang="pl-PL" dirty="0" smtClean="0">
                <a:latin typeface="Times New Roman" panose="02020603050405020304" pitchFamily="18" charset="0"/>
                <a:cs typeface="Times New Roman" panose="02020603050405020304" pitchFamily="18" charset="0"/>
              </a:rPr>
              <a:t>EXOLAUNCH, </a:t>
            </a:r>
            <a:endParaRPr lang="en-US" dirty="0" smtClean="0">
              <a:latin typeface="Times New Roman" panose="02020603050405020304" pitchFamily="18" charset="0"/>
              <a:cs typeface="Times New Roman" panose="02020603050405020304" pitchFamily="18" charset="0"/>
            </a:endParaRPr>
          </a:p>
          <a:p>
            <a:r>
              <a:rPr lang="pl-PL" dirty="0" smtClean="0">
                <a:latin typeface="Times New Roman" panose="02020603050405020304" pitchFamily="18" charset="0"/>
                <a:cs typeface="Times New Roman" panose="02020603050405020304" pitchFamily="18" charset="0"/>
              </a:rPr>
              <a:t>Coursento, </a:t>
            </a:r>
            <a:endParaRPr lang="en-US" dirty="0" smtClean="0">
              <a:latin typeface="Times New Roman" panose="02020603050405020304" pitchFamily="18" charset="0"/>
              <a:cs typeface="Times New Roman" panose="02020603050405020304" pitchFamily="18" charset="0"/>
            </a:endParaRPr>
          </a:p>
          <a:p>
            <a:r>
              <a:rPr lang="pl-PL" dirty="0">
                <a:latin typeface="Times New Roman" panose="02020603050405020304" pitchFamily="18" charset="0"/>
                <a:cs typeface="Times New Roman" panose="02020603050405020304" pitchFamily="18" charset="0"/>
              </a:rPr>
              <a:t>National University of Uzbekistan, </a:t>
            </a:r>
            <a:endParaRPr lang="en-US" dirty="0">
              <a:latin typeface="Times New Roman" panose="02020603050405020304" pitchFamily="18" charset="0"/>
              <a:cs typeface="Times New Roman" panose="02020603050405020304" pitchFamily="18" charset="0"/>
            </a:endParaRPr>
          </a:p>
          <a:p>
            <a:r>
              <a:rPr lang="pl-PL" dirty="0">
                <a:latin typeface="Times New Roman" panose="02020603050405020304" pitchFamily="18" charset="0"/>
                <a:cs typeface="Times New Roman" panose="02020603050405020304" pitchFamily="18" charset="0"/>
              </a:rPr>
              <a:t>Tashkent State Technical University, </a:t>
            </a:r>
            <a:endParaRPr lang="en-US" dirty="0">
              <a:latin typeface="Times New Roman" panose="02020603050405020304" pitchFamily="18" charset="0"/>
              <a:cs typeface="Times New Roman" panose="02020603050405020304" pitchFamily="18" charset="0"/>
            </a:endParaRPr>
          </a:p>
          <a:p>
            <a:r>
              <a:rPr lang="pl-PL" dirty="0">
                <a:latin typeface="Times New Roman" panose="02020603050405020304" pitchFamily="18" charset="0"/>
                <a:cs typeface="Times New Roman" panose="02020603050405020304" pitchFamily="18" charset="0"/>
              </a:rPr>
              <a:t>Turin Polytechnic Institute in Tashkent, </a:t>
            </a:r>
            <a:endParaRPr lang="en-US" dirty="0">
              <a:latin typeface="Times New Roman" panose="02020603050405020304" pitchFamily="18" charset="0"/>
              <a:cs typeface="Times New Roman" panose="02020603050405020304" pitchFamily="18" charset="0"/>
            </a:endParaRPr>
          </a:p>
          <a:p>
            <a:r>
              <a:rPr lang="pl-PL" dirty="0" smtClean="0">
                <a:latin typeface="Times New Roman" panose="02020603050405020304" pitchFamily="18" charset="0"/>
                <a:cs typeface="Times New Roman" panose="02020603050405020304" pitchFamily="18" charset="0"/>
              </a:rPr>
              <a:t>Karshi </a:t>
            </a:r>
            <a:r>
              <a:rPr lang="pl-PL" dirty="0">
                <a:latin typeface="Times New Roman" panose="02020603050405020304" pitchFamily="18" charset="0"/>
                <a:cs typeface="Times New Roman" panose="02020603050405020304" pitchFamily="18" charset="0"/>
              </a:rPr>
              <a:t>branch of TUIT, </a:t>
            </a:r>
            <a:endParaRPr lang="en-US" dirty="0" smtClean="0">
              <a:latin typeface="Times New Roman" panose="02020603050405020304" pitchFamily="18" charset="0"/>
              <a:cs typeface="Times New Roman" panose="02020603050405020304" pitchFamily="18" charset="0"/>
            </a:endParaRPr>
          </a:p>
          <a:p>
            <a:r>
              <a:rPr lang="pl-PL" dirty="0">
                <a:latin typeface="Times New Roman" panose="02020603050405020304" pitchFamily="18" charset="0"/>
                <a:cs typeface="Times New Roman" panose="02020603050405020304" pitchFamily="18" charset="0"/>
              </a:rPr>
              <a:t>Ferghana Polytechnic Institute, </a:t>
            </a:r>
            <a:endParaRPr lang="en-US" dirty="0">
              <a:latin typeface="Times New Roman" panose="02020603050405020304" pitchFamily="18" charset="0"/>
              <a:cs typeface="Times New Roman" panose="02020603050405020304" pitchFamily="18" charset="0"/>
            </a:endParaRPr>
          </a:p>
          <a:p>
            <a:r>
              <a:rPr lang="pl-PL" dirty="0" smtClean="0">
                <a:latin typeface="Times New Roman" panose="02020603050405020304" pitchFamily="18" charset="0"/>
                <a:cs typeface="Times New Roman" panose="02020603050405020304" pitchFamily="18" charset="0"/>
              </a:rPr>
              <a:t>Branch </a:t>
            </a:r>
            <a:r>
              <a:rPr lang="pl-PL" dirty="0">
                <a:latin typeface="Times New Roman" panose="02020603050405020304" pitchFamily="18" charset="0"/>
                <a:cs typeface="Times New Roman" panose="02020603050405020304" pitchFamily="18" charset="0"/>
              </a:rPr>
              <a:t>center of retraining and professional development of pedagogical staff under TUIT, </a:t>
            </a:r>
            <a:endParaRPr lang="en-US" dirty="0" smtClean="0">
              <a:latin typeface="Times New Roman" panose="02020603050405020304" pitchFamily="18" charset="0"/>
              <a:cs typeface="Times New Roman" panose="02020603050405020304" pitchFamily="18" charset="0"/>
            </a:endParaRPr>
          </a:p>
          <a:p>
            <a:r>
              <a:rPr lang="pl-PL" dirty="0" smtClean="0">
                <a:latin typeface="Times New Roman" panose="02020603050405020304" pitchFamily="18" charset="0"/>
                <a:cs typeface="Times New Roman" panose="02020603050405020304" pitchFamily="18" charset="0"/>
              </a:rPr>
              <a:t>Astronomical </a:t>
            </a:r>
            <a:r>
              <a:rPr lang="pl-PL" dirty="0">
                <a:latin typeface="Times New Roman" panose="02020603050405020304" pitchFamily="18" charset="0"/>
                <a:cs typeface="Times New Roman" panose="02020603050405020304" pitchFamily="18" charset="0"/>
              </a:rPr>
              <a:t>Institute of the Uzbek Academy of Sciences. </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7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838035"/>
            <a:ext cx="7886700" cy="268778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The main objectives of the project are:</a:t>
            </a:r>
          </a:p>
          <a:p>
            <a:pPr marL="0" indent="0">
              <a:buNone/>
            </a:pPr>
            <a:r>
              <a:rPr lang="en-US" sz="2000" dirty="0">
                <a:latin typeface="Times New Roman" panose="02020603050405020304" pitchFamily="18" charset="0"/>
                <a:cs typeface="Times New Roman" panose="02020603050405020304" pitchFamily="18" charset="0"/>
              </a:rPr>
              <a:t>Development and modernization of the existing master's program in satellite technology, space technology and communication systems,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as </a:t>
            </a:r>
            <a:r>
              <a:rPr lang="en-US" sz="2000" dirty="0">
                <a:latin typeface="Times New Roman" panose="02020603050405020304" pitchFamily="18" charset="0"/>
                <a:cs typeface="Times New Roman" panose="02020603050405020304" pitchFamily="18" charset="0"/>
              </a:rPr>
              <a:t>well as the use of satellite communications in accordance with the recommendations of the Bologna process.</a:t>
            </a:r>
          </a:p>
        </p:txBody>
      </p:sp>
    </p:spTree>
    <p:extLst>
      <p:ext uri="{BB962C8B-B14F-4D97-AF65-F5344CB8AC3E}">
        <p14:creationId xmlns:p14="http://schemas.microsoft.com/office/powerpoint/2010/main" val="221983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052945"/>
            <a:ext cx="7886700" cy="512401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Expected Project Results:</a:t>
            </a:r>
          </a:p>
          <a:p>
            <a:pPr marL="0" indent="0">
              <a:buNone/>
            </a:pPr>
            <a:r>
              <a:rPr lang="en-US" sz="2400" dirty="0">
                <a:latin typeface="Times New Roman" panose="02020603050405020304" pitchFamily="18" charset="0"/>
                <a:cs typeface="Times New Roman" panose="02020603050405020304" pitchFamily="18" charset="0"/>
              </a:rPr>
              <a:t>- opening new master program in space engineering and technology has been opened;</a:t>
            </a:r>
          </a:p>
          <a:p>
            <a:pPr marL="0" indent="0">
              <a:buNone/>
            </a:pPr>
            <a:r>
              <a:rPr lang="en-US" sz="2400" dirty="0">
                <a:latin typeface="Times New Roman" panose="02020603050405020304" pitchFamily="18" charset="0"/>
                <a:cs typeface="Times New Roman" panose="02020603050405020304" pitchFamily="18" charset="0"/>
              </a:rPr>
              <a:t>- modernization of the existing and development of new courses related to Space and Communication Engineering;</a:t>
            </a:r>
          </a:p>
          <a:p>
            <a:pPr marL="0" indent="0">
              <a:buNone/>
            </a:pPr>
            <a:r>
              <a:rPr lang="en-US" sz="2400" dirty="0">
                <a:latin typeface="Times New Roman" panose="02020603050405020304" pitchFamily="18" charset="0"/>
                <a:cs typeface="Times New Roman" panose="02020603050405020304" pitchFamily="18" charset="0"/>
              </a:rPr>
              <a:t>- organizing new educational-scientific research laboratory for space engineering and technology;</a:t>
            </a:r>
          </a:p>
          <a:p>
            <a:pPr marL="0" indent="0">
              <a:buNone/>
            </a:pPr>
            <a:r>
              <a:rPr lang="en-US" sz="2400" dirty="0">
                <a:latin typeface="Times New Roman" panose="02020603050405020304" pitchFamily="18" charset="0"/>
                <a:cs typeface="Times New Roman" panose="02020603050405020304" pitchFamily="18" charset="0"/>
              </a:rPr>
              <a:t>- re-training personal of TUIT and its branches;</a:t>
            </a:r>
          </a:p>
          <a:p>
            <a:pPr marL="0" indent="0">
              <a:buNone/>
            </a:pPr>
            <a:r>
              <a:rPr lang="en-US" sz="2400" dirty="0">
                <a:latin typeface="Times New Roman" panose="02020603050405020304" pitchFamily="18" charset="0"/>
                <a:cs typeface="Times New Roman" panose="02020603050405020304" pitchFamily="18" charset="0"/>
              </a:rPr>
              <a:t>- developing new handbook and educational-methodological manuals.</a:t>
            </a:r>
          </a:p>
        </p:txBody>
      </p:sp>
    </p:spTree>
    <p:extLst>
      <p:ext uri="{BB962C8B-B14F-4D97-AF65-F5344CB8AC3E}">
        <p14:creationId xmlns:p14="http://schemas.microsoft.com/office/powerpoint/2010/main" val="3981710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Partners</a:t>
            </a:r>
            <a:endParaRPr lang="ru-RU" dirty="0"/>
          </a:p>
        </p:txBody>
      </p:sp>
      <p:sp>
        <p:nvSpPr>
          <p:cNvPr id="3" name="Объект 2"/>
          <p:cNvSpPr>
            <a:spLocks noGrp="1"/>
          </p:cNvSpPr>
          <p:nvPr>
            <p:ph idx="1"/>
          </p:nvPr>
        </p:nvSpPr>
        <p:spPr/>
        <p:txBody>
          <a:bodyPr>
            <a:normAutofit fontScale="55000" lnSpcReduction="20000"/>
          </a:bodyPr>
          <a:lstStyle/>
          <a:p>
            <a:r>
              <a:rPr lang="en-US" dirty="0"/>
              <a:t>P1 - Tashkent University of Information Technologies</a:t>
            </a:r>
            <a:endParaRPr lang="ru-RU" dirty="0"/>
          </a:p>
          <a:p>
            <a:r>
              <a:rPr lang="en-US" dirty="0"/>
              <a:t>P2 - </a:t>
            </a:r>
            <a:r>
              <a:rPr lang="en-US" dirty="0" err="1"/>
              <a:t>Technische</a:t>
            </a:r>
            <a:r>
              <a:rPr lang="en-US" dirty="0"/>
              <a:t> </a:t>
            </a:r>
            <a:r>
              <a:rPr lang="en-US" dirty="0" err="1"/>
              <a:t>Universität</a:t>
            </a:r>
            <a:r>
              <a:rPr lang="en-US" dirty="0"/>
              <a:t> Berlin</a:t>
            </a:r>
            <a:endParaRPr lang="ru-RU" dirty="0"/>
          </a:p>
          <a:p>
            <a:r>
              <a:rPr lang="en-US" dirty="0"/>
              <a:t>P3 - Sorbonne </a:t>
            </a:r>
            <a:r>
              <a:rPr lang="en-US" dirty="0" err="1"/>
              <a:t>Universite</a:t>
            </a:r>
            <a:endParaRPr lang="ru-RU" dirty="0"/>
          </a:p>
          <a:p>
            <a:r>
              <a:rPr lang="en-US" dirty="0"/>
              <a:t>P4 - </a:t>
            </a:r>
            <a:r>
              <a:rPr lang="en-US" dirty="0" err="1"/>
              <a:t>Artesis-Plantijn</a:t>
            </a:r>
            <a:r>
              <a:rPr lang="en-US" dirty="0"/>
              <a:t> University of Applied Sciences</a:t>
            </a:r>
            <a:endParaRPr lang="ru-RU" dirty="0"/>
          </a:p>
          <a:p>
            <a:r>
              <a:rPr lang="en-US" dirty="0"/>
              <a:t>P5 - Technical University Sofia </a:t>
            </a:r>
            <a:endParaRPr lang="ru-RU" dirty="0"/>
          </a:p>
          <a:p>
            <a:r>
              <a:rPr lang="en-US" dirty="0"/>
              <a:t>P6 - EXOLAUNCH</a:t>
            </a:r>
            <a:endParaRPr lang="ru-RU" dirty="0"/>
          </a:p>
          <a:p>
            <a:r>
              <a:rPr lang="en-US" dirty="0"/>
              <a:t>P7 - </a:t>
            </a:r>
            <a:r>
              <a:rPr lang="en-US" dirty="0" err="1"/>
              <a:t>Coursento</a:t>
            </a:r>
            <a:r>
              <a:rPr lang="en-US" dirty="0"/>
              <a:t> </a:t>
            </a:r>
            <a:endParaRPr lang="ru-RU" dirty="0"/>
          </a:p>
          <a:p>
            <a:r>
              <a:rPr lang="en-US" dirty="0"/>
              <a:t>P8 - </a:t>
            </a:r>
            <a:r>
              <a:rPr lang="en-US" dirty="0" err="1"/>
              <a:t>Ferghana</a:t>
            </a:r>
            <a:r>
              <a:rPr lang="en-US" dirty="0"/>
              <a:t> </a:t>
            </a:r>
            <a:r>
              <a:rPr lang="en-US" dirty="0" err="1"/>
              <a:t>Polytechnical</a:t>
            </a:r>
            <a:r>
              <a:rPr lang="en-US" dirty="0"/>
              <a:t> Institute</a:t>
            </a:r>
            <a:endParaRPr lang="ru-RU" dirty="0"/>
          </a:p>
          <a:p>
            <a:r>
              <a:rPr lang="en-US" dirty="0"/>
              <a:t>P9 - Tashkent State Technical University</a:t>
            </a:r>
            <a:endParaRPr lang="ru-RU" dirty="0"/>
          </a:p>
          <a:p>
            <a:r>
              <a:rPr lang="en-US" dirty="0"/>
              <a:t>P10 - Turin Polytechnic University in Tashkent</a:t>
            </a:r>
            <a:endParaRPr lang="ru-RU" dirty="0"/>
          </a:p>
          <a:p>
            <a:r>
              <a:rPr lang="en-US" dirty="0"/>
              <a:t>P11 - </a:t>
            </a:r>
            <a:r>
              <a:rPr lang="en-US" dirty="0" err="1"/>
              <a:t>Karshi</a:t>
            </a:r>
            <a:r>
              <a:rPr lang="en-US" dirty="0"/>
              <a:t> University of Information Technologies</a:t>
            </a:r>
            <a:endParaRPr lang="ru-RU" dirty="0"/>
          </a:p>
          <a:p>
            <a:r>
              <a:rPr lang="en-US" dirty="0"/>
              <a:t>P12 - National University of Uzbekistan</a:t>
            </a:r>
            <a:endParaRPr lang="ru-RU" dirty="0"/>
          </a:p>
          <a:p>
            <a:r>
              <a:rPr lang="en-US" dirty="0"/>
              <a:t>P13 - Astronomical Institute of the Uzbekistan Academy of Sciences</a:t>
            </a:r>
            <a:endParaRPr lang="ru-RU" dirty="0"/>
          </a:p>
          <a:p>
            <a:r>
              <a:rPr lang="en-US" dirty="0"/>
              <a:t>P14 - Retraining In-Service Center of Academic Staff</a:t>
            </a:r>
            <a:endParaRPr lang="ru-RU" dirty="0"/>
          </a:p>
        </p:txBody>
      </p:sp>
    </p:spTree>
    <p:extLst>
      <p:ext uri="{BB962C8B-B14F-4D97-AF65-F5344CB8AC3E}">
        <p14:creationId xmlns:p14="http://schemas.microsoft.com/office/powerpoint/2010/main" val="3254028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60068" y="1205849"/>
            <a:ext cx="9037752" cy="5185716"/>
          </a:xfrm>
          <a:prstGeom prst="rect">
            <a:avLst/>
          </a:prstGeom>
        </p:spPr>
      </p:pic>
    </p:spTree>
    <p:extLst>
      <p:ext uri="{BB962C8B-B14F-4D97-AF65-F5344CB8AC3E}">
        <p14:creationId xmlns:p14="http://schemas.microsoft.com/office/powerpoint/2010/main" val="4059743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8650" y="1052945"/>
            <a:ext cx="7886700" cy="5124018"/>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WP1: Preparation</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To review, to </a:t>
            </a:r>
            <a:r>
              <a:rPr lang="en-US" sz="2400" dirty="0" err="1">
                <a:latin typeface="Times New Roman" panose="02020603050405020304" pitchFamily="18" charset="0"/>
                <a:cs typeface="Times New Roman" panose="02020603050405020304" pitchFamily="18" charset="0"/>
              </a:rPr>
              <a:t>analyse</a:t>
            </a:r>
            <a:r>
              <a:rPr lang="en-US" sz="2400" dirty="0">
                <a:latin typeface="Times New Roman" panose="02020603050405020304" pitchFamily="18" charset="0"/>
                <a:cs typeface="Times New Roman" panose="02020603050405020304" pitchFamily="18" charset="0"/>
              </a:rPr>
              <a:t>, to present analysis, to work out recommendations and to upgrade the existing curricula.</a:t>
            </a:r>
          </a:p>
          <a:p>
            <a:pPr marL="0" indent="0">
              <a:buNone/>
            </a:pPr>
            <a:r>
              <a:rPr lang="en-US" sz="2400" dirty="0">
                <a:latin typeface="Times New Roman" panose="02020603050405020304" pitchFamily="18" charset="0"/>
                <a:cs typeface="Times New Roman" panose="02020603050405020304" pitchFamily="18" charset="0"/>
              </a:rPr>
              <a:t>- Development of questionnaire for the need analysis – P4/P7;</a:t>
            </a:r>
          </a:p>
          <a:p>
            <a:pPr marL="0" indent="0">
              <a:buNone/>
            </a:pPr>
            <a:r>
              <a:rPr lang="en-US" sz="2400" dirty="0">
                <a:latin typeface="Times New Roman" panose="02020603050405020304" pitchFamily="18" charset="0"/>
                <a:cs typeface="Times New Roman" panose="02020603050405020304" pitchFamily="18" charset="0"/>
              </a:rPr>
              <a:t>- Setting up a framework for curricula – P1/P2/P6/P7;</a:t>
            </a:r>
          </a:p>
          <a:p>
            <a:pPr marL="0" indent="0">
              <a:buNone/>
            </a:pPr>
            <a:r>
              <a:rPr lang="en-US" sz="2400" dirty="0">
                <a:latin typeface="Times New Roman" panose="02020603050405020304" pitchFamily="18" charset="0"/>
                <a:cs typeface="Times New Roman" panose="02020603050405020304" pitchFamily="18" charset="0"/>
              </a:rPr>
              <a:t>- Development of guidelines for learning outcomes definition – P1/P2;</a:t>
            </a:r>
          </a:p>
          <a:p>
            <a:pPr marL="0" indent="0">
              <a:buNone/>
            </a:pPr>
            <a:r>
              <a:rPr lang="en-US" sz="2400" dirty="0">
                <a:latin typeface="Times New Roman" panose="02020603050405020304" pitchFamily="18" charset="0"/>
                <a:cs typeface="Times New Roman" panose="02020603050405020304" pitchFamily="18" charset="0"/>
              </a:rPr>
              <a:t>- Analysis of job needs P6/P13;</a:t>
            </a:r>
          </a:p>
          <a:p>
            <a:pPr marL="0" indent="0">
              <a:buNone/>
            </a:pPr>
            <a:r>
              <a:rPr lang="en-US" sz="2400" dirty="0">
                <a:latin typeface="Times New Roman" panose="02020603050405020304" pitchFamily="18" charset="0"/>
                <a:cs typeface="Times New Roman" panose="02020603050405020304" pitchFamily="18" charset="0"/>
              </a:rPr>
              <a:t>- Need analysis in UZ P1-P14;</a:t>
            </a:r>
          </a:p>
          <a:p>
            <a:pPr marL="0" indent="0">
              <a:buNone/>
            </a:pPr>
            <a:r>
              <a:rPr lang="en-US" sz="2400" dirty="0">
                <a:latin typeface="Times New Roman" panose="02020603050405020304" pitchFamily="18" charset="0"/>
                <a:cs typeface="Times New Roman" panose="02020603050405020304" pitchFamily="18" charset="0"/>
              </a:rPr>
              <a:t>- Need analysis in the EU – P2-P7;</a:t>
            </a:r>
          </a:p>
        </p:txBody>
      </p:sp>
    </p:spTree>
    <p:extLst>
      <p:ext uri="{BB962C8B-B14F-4D97-AF65-F5344CB8AC3E}">
        <p14:creationId xmlns:p14="http://schemas.microsoft.com/office/powerpoint/2010/main" val="3761265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1246</Words>
  <Application>Microsoft Office PowerPoint</Application>
  <PresentationFormat>Экран (4:3)</PresentationFormat>
  <Paragraphs>121</Paragraphs>
  <Slides>16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16</vt:i4>
      </vt:variant>
    </vt:vector>
  </HeadingPairs>
  <TitlesOfParts>
    <vt:vector size="21" baseType="lpstr">
      <vt:lpstr>Arial</vt:lpstr>
      <vt:lpstr>Calibri</vt:lpstr>
      <vt:lpstr>Calibri Light</vt:lpstr>
      <vt:lpstr>Times New Roman</vt:lpstr>
      <vt:lpstr>Тема Office</vt:lpstr>
      <vt:lpstr>  NEW STUDY PROGRAM IN SPACE SYSTEMS AND COMMUNICATIONS ENGINEERING  (SPACECOM) </vt:lpstr>
      <vt:lpstr>  NEW STUDY PROGRAM IN SPACE SYSTEMS AND COMMUNICATIONS ENGINEERING  (SPACECOM)  PROJECT DESCRIPTION</vt:lpstr>
      <vt:lpstr>Презентация PowerPoint</vt:lpstr>
      <vt:lpstr>Презентация PowerPoint</vt:lpstr>
      <vt:lpstr>Презентация PowerPoint</vt:lpstr>
      <vt:lpstr>Презентация PowerPoint</vt:lpstr>
      <vt:lpstr>Partners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Пользователь Windows</cp:lastModifiedBy>
  <cp:revision>12</cp:revision>
  <dcterms:created xsi:type="dcterms:W3CDTF">2020-03-04T01:23:17Z</dcterms:created>
  <dcterms:modified xsi:type="dcterms:W3CDTF">2020-08-18T09:46:42Z</dcterms:modified>
</cp:coreProperties>
</file>