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sldIdLst>
    <p:sldId id="256" r:id="rId2"/>
    <p:sldId id="257" r:id="rId3"/>
    <p:sldId id="258" r:id="rId4"/>
    <p:sldId id="268" r:id="rId5"/>
    <p:sldId id="259" r:id="rId6"/>
    <p:sldId id="260" r:id="rId7"/>
    <p:sldId id="261" r:id="rId8"/>
    <p:sldId id="262" r:id="rId9"/>
    <p:sldId id="263" r:id="rId10"/>
    <p:sldId id="264" r:id="rId11"/>
    <p:sldId id="266" r:id="rId12"/>
    <p:sldId id="267" r:id="rId13"/>
    <p:sldId id="26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3300"/>
    <a:srgbClr val="003DB8"/>
    <a:srgbClr val="416FC6"/>
    <a:srgbClr val="056839"/>
    <a:srgbClr val="1D3D0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48447E-B66D-4ED6-9B22-32D4AAEB88A2}" type="doc">
      <dgm:prSet loTypeId="urn:microsoft.com/office/officeart/2005/8/layout/radial1" loCatId="cycle" qsTypeId="urn:microsoft.com/office/officeart/2005/8/quickstyle/3d6" qsCatId="3D" csTypeId="urn:microsoft.com/office/officeart/2005/8/colors/colorful1#1" csCatId="colorful" phldr="1"/>
      <dgm:spPr/>
      <dgm:t>
        <a:bodyPr/>
        <a:lstStyle/>
        <a:p>
          <a:endParaRPr lang="de-DE"/>
        </a:p>
      </dgm:t>
    </dgm:pt>
    <dgm:pt modelId="{8E05EECF-4CCF-48B5-9D2C-415AEB49C928}">
      <dgm:prSet phldrT="[Text]" custT="1"/>
      <dgm:spPr/>
      <dgm:t>
        <a:bodyPr/>
        <a:lstStyle/>
        <a:p>
          <a:r>
            <a:rPr lang="en-US" sz="1200" b="1" dirty="0"/>
            <a:t>Bologna Process:</a:t>
          </a:r>
        </a:p>
        <a:p>
          <a:r>
            <a:rPr lang="en-US" sz="1200" b="1" dirty="0"/>
            <a:t>Key</a:t>
          </a:r>
          <a:br>
            <a:rPr lang="en-US" sz="1200" b="1" dirty="0"/>
          </a:br>
          <a:r>
            <a:rPr lang="en-US" sz="1200" b="1" dirty="0"/>
            <a:t>Elements</a:t>
          </a:r>
          <a:endParaRPr lang="de-DE" sz="1200" b="1" dirty="0"/>
        </a:p>
      </dgm:t>
    </dgm:pt>
    <dgm:pt modelId="{C6038416-C5AF-4A81-B892-ACB26BE0090C}" type="parTrans" cxnId="{04FE16E2-554F-4AD9-A0D3-09E66E77DFE2}">
      <dgm:prSet/>
      <dgm:spPr/>
      <dgm:t>
        <a:bodyPr/>
        <a:lstStyle/>
        <a:p>
          <a:endParaRPr lang="de-DE" sz="1200"/>
        </a:p>
      </dgm:t>
    </dgm:pt>
    <dgm:pt modelId="{738BB56A-78BA-4C55-90E8-5E74C800C2B3}" type="sibTrans" cxnId="{04FE16E2-554F-4AD9-A0D3-09E66E77DFE2}">
      <dgm:prSet/>
      <dgm:spPr/>
      <dgm:t>
        <a:bodyPr/>
        <a:lstStyle/>
        <a:p>
          <a:endParaRPr lang="de-DE" sz="1200"/>
        </a:p>
      </dgm:t>
    </dgm:pt>
    <dgm:pt modelId="{4779B5B0-8C12-4516-9316-B73D4FD17578}">
      <dgm:prSet phldrT="[Text]" custT="1"/>
      <dgm:spPr/>
      <dgm:t>
        <a:bodyPr/>
        <a:lstStyle/>
        <a:p>
          <a:r>
            <a:rPr lang="en-US" sz="1200" b="1" i="0" u="none" dirty="0"/>
            <a:t>Three Degree Cycle</a:t>
          </a:r>
          <a:endParaRPr lang="de-DE" sz="1200" b="1" i="0" u="none" dirty="0"/>
        </a:p>
      </dgm:t>
    </dgm:pt>
    <dgm:pt modelId="{ABAC94AD-8A2E-4F34-8459-88C9C533E2EE}" type="parTrans" cxnId="{CE8B0F42-CF52-427B-BD82-36EA5AD28DDE}">
      <dgm:prSet custT="1"/>
      <dgm:spPr/>
      <dgm:t>
        <a:bodyPr/>
        <a:lstStyle/>
        <a:p>
          <a:endParaRPr lang="de-DE" sz="1200"/>
        </a:p>
      </dgm:t>
    </dgm:pt>
    <dgm:pt modelId="{B1BA17D6-36B5-4451-9A54-B95E3701FC4C}" type="sibTrans" cxnId="{CE8B0F42-CF52-427B-BD82-36EA5AD28DDE}">
      <dgm:prSet/>
      <dgm:spPr/>
      <dgm:t>
        <a:bodyPr/>
        <a:lstStyle/>
        <a:p>
          <a:endParaRPr lang="de-DE" sz="1200"/>
        </a:p>
      </dgm:t>
    </dgm:pt>
    <dgm:pt modelId="{EBDA085A-4EB2-4FA7-80AD-E2C5E210A6A2}">
      <dgm:prSet phldrT="[Text]" custT="1"/>
      <dgm:spPr/>
      <dgm:t>
        <a:bodyPr/>
        <a:lstStyle/>
        <a:p>
          <a:r>
            <a:rPr lang="en-US" sz="1200" b="1" i="0" u="none" dirty="0"/>
            <a:t>Qualifications Frameworks</a:t>
          </a:r>
          <a:endParaRPr lang="de-DE" sz="1200" b="1" i="0" u="none" dirty="0"/>
        </a:p>
      </dgm:t>
    </dgm:pt>
    <dgm:pt modelId="{5E17E586-FB5C-4FAC-8C08-3D815489A750}" type="parTrans" cxnId="{2129DB1E-5622-4972-9A80-DC1CF200A790}">
      <dgm:prSet custT="1"/>
      <dgm:spPr/>
      <dgm:t>
        <a:bodyPr/>
        <a:lstStyle/>
        <a:p>
          <a:endParaRPr lang="de-DE" sz="1200"/>
        </a:p>
      </dgm:t>
    </dgm:pt>
    <dgm:pt modelId="{2F1974F3-AF6D-4B86-AC07-06D6822AB040}" type="sibTrans" cxnId="{2129DB1E-5622-4972-9A80-DC1CF200A790}">
      <dgm:prSet/>
      <dgm:spPr/>
      <dgm:t>
        <a:bodyPr/>
        <a:lstStyle/>
        <a:p>
          <a:endParaRPr lang="de-DE" sz="1200"/>
        </a:p>
      </dgm:t>
    </dgm:pt>
    <dgm:pt modelId="{C1014C56-A935-4A56-B573-5B9151194E0A}">
      <dgm:prSet phldrT="[Text]" custT="1"/>
      <dgm:spPr/>
      <dgm:t>
        <a:bodyPr/>
        <a:lstStyle/>
        <a:p>
          <a:r>
            <a:rPr lang="en-US" sz="1200" b="1" i="0" u="none" dirty="0"/>
            <a:t>European Credit Transfer and Accumulation System (ECTS)</a:t>
          </a:r>
          <a:endParaRPr lang="de-DE" sz="1200" b="1" i="0" u="none" dirty="0"/>
        </a:p>
      </dgm:t>
    </dgm:pt>
    <dgm:pt modelId="{E1850053-08A8-402D-BC26-A7AEE8398940}" type="parTrans" cxnId="{4A84B722-FFA6-49CD-BB12-238BE188E0E5}">
      <dgm:prSet custT="1"/>
      <dgm:spPr/>
      <dgm:t>
        <a:bodyPr/>
        <a:lstStyle/>
        <a:p>
          <a:endParaRPr lang="de-DE" sz="1200"/>
        </a:p>
      </dgm:t>
    </dgm:pt>
    <dgm:pt modelId="{3CF8FB76-4BE2-47DD-9DBE-084F8B3ECEAD}" type="sibTrans" cxnId="{4A84B722-FFA6-49CD-BB12-238BE188E0E5}">
      <dgm:prSet/>
      <dgm:spPr/>
      <dgm:t>
        <a:bodyPr/>
        <a:lstStyle/>
        <a:p>
          <a:endParaRPr lang="de-DE" sz="1200"/>
        </a:p>
      </dgm:t>
    </dgm:pt>
    <dgm:pt modelId="{C2C573E8-2305-41DC-8754-330D1B224E28}">
      <dgm:prSet phldrT="[Text]" custT="1"/>
      <dgm:spPr/>
      <dgm:t>
        <a:bodyPr/>
        <a:lstStyle/>
        <a:p>
          <a:r>
            <a:rPr lang="en-US" sz="1200" b="1" i="0" u="none" dirty="0"/>
            <a:t>The Diploma Supplement</a:t>
          </a:r>
          <a:endParaRPr lang="de-DE" sz="1200" b="1" i="0" u="none" dirty="0"/>
        </a:p>
      </dgm:t>
    </dgm:pt>
    <dgm:pt modelId="{962F172A-544E-4DE8-A9A1-7D28116876F2}" type="parTrans" cxnId="{200E136D-C7EB-4C0E-9857-C0D1D644C768}">
      <dgm:prSet custT="1"/>
      <dgm:spPr/>
      <dgm:t>
        <a:bodyPr/>
        <a:lstStyle/>
        <a:p>
          <a:endParaRPr lang="de-DE" sz="1200"/>
        </a:p>
      </dgm:t>
    </dgm:pt>
    <dgm:pt modelId="{576D750C-FE21-48E4-80EA-77D8BDB5C56B}" type="sibTrans" cxnId="{200E136D-C7EB-4C0E-9857-C0D1D644C768}">
      <dgm:prSet/>
      <dgm:spPr/>
      <dgm:t>
        <a:bodyPr/>
        <a:lstStyle/>
        <a:p>
          <a:endParaRPr lang="de-DE" sz="1200"/>
        </a:p>
      </dgm:t>
    </dgm:pt>
    <dgm:pt modelId="{4C096B1A-E611-469A-BD42-D766B74F5C67}">
      <dgm:prSet phldrT="[Text]" custT="1"/>
      <dgm:spPr>
        <a:solidFill>
          <a:srgbClr val="993300"/>
        </a:solidFill>
      </dgm:spPr>
      <dgm:t>
        <a:bodyPr/>
        <a:lstStyle/>
        <a:p>
          <a:r>
            <a:rPr lang="en-US" sz="1200" b="1" i="0" u="none" dirty="0"/>
            <a:t>Quality Assurance</a:t>
          </a:r>
          <a:endParaRPr lang="de-DE" sz="1200" b="1" i="0" u="none" dirty="0"/>
        </a:p>
      </dgm:t>
    </dgm:pt>
    <dgm:pt modelId="{5C04C664-3FB3-4DE0-81B2-045104397CCD}" type="parTrans" cxnId="{F429CFCA-6DFF-4B69-809D-D73BD0BCCB83}">
      <dgm:prSet custT="1"/>
      <dgm:spPr/>
      <dgm:t>
        <a:bodyPr/>
        <a:lstStyle/>
        <a:p>
          <a:endParaRPr lang="de-DE" sz="1200"/>
        </a:p>
      </dgm:t>
    </dgm:pt>
    <dgm:pt modelId="{1070A069-17F3-49A0-856A-76F599F83CF9}" type="sibTrans" cxnId="{F429CFCA-6DFF-4B69-809D-D73BD0BCCB83}">
      <dgm:prSet/>
      <dgm:spPr/>
      <dgm:t>
        <a:bodyPr/>
        <a:lstStyle/>
        <a:p>
          <a:endParaRPr lang="de-DE" sz="1200"/>
        </a:p>
      </dgm:t>
    </dgm:pt>
    <dgm:pt modelId="{B33E68F6-6023-4063-9F3B-A64F67E50119}">
      <dgm:prSet phldrT="[Text]" custT="1"/>
      <dgm:spPr/>
      <dgm:t>
        <a:bodyPr/>
        <a:lstStyle/>
        <a:p>
          <a:r>
            <a:rPr lang="en-US" sz="1200" b="1" i="0" u="none" dirty="0"/>
            <a:t>Life-long learning for knowledge-based society</a:t>
          </a:r>
          <a:endParaRPr lang="de-DE" sz="1200" b="1" i="0" u="none" dirty="0"/>
        </a:p>
      </dgm:t>
    </dgm:pt>
    <dgm:pt modelId="{3E2EDA79-9EC7-4883-A524-E7ED322AEB7C}" type="parTrans" cxnId="{BC2B5387-7067-40F4-8FA2-8BEEA2B25949}">
      <dgm:prSet custT="1"/>
      <dgm:spPr/>
      <dgm:t>
        <a:bodyPr/>
        <a:lstStyle/>
        <a:p>
          <a:endParaRPr lang="de-DE" sz="1200"/>
        </a:p>
      </dgm:t>
    </dgm:pt>
    <dgm:pt modelId="{348F846D-A490-498D-90A9-1E168AD18427}" type="sibTrans" cxnId="{BC2B5387-7067-40F4-8FA2-8BEEA2B25949}">
      <dgm:prSet/>
      <dgm:spPr/>
      <dgm:t>
        <a:bodyPr/>
        <a:lstStyle/>
        <a:p>
          <a:endParaRPr lang="de-DE" sz="1200"/>
        </a:p>
      </dgm:t>
    </dgm:pt>
    <dgm:pt modelId="{9BFD2936-5F8D-4577-B026-EEA233D2B7BC}">
      <dgm:prSet custT="1"/>
      <dgm:spPr/>
      <dgm:t>
        <a:bodyPr/>
        <a:lstStyle/>
        <a:p>
          <a:r>
            <a:rPr lang="en-US" sz="1200" b="1" i="0" u="none" dirty="0"/>
            <a:t>Research and Innovation</a:t>
          </a:r>
          <a:endParaRPr lang="de-DE" sz="1200" b="1" i="0" u="none" dirty="0"/>
        </a:p>
      </dgm:t>
    </dgm:pt>
    <dgm:pt modelId="{1C6E2700-DFFE-4908-9375-F30BBE292DE2}" type="parTrans" cxnId="{F74FCD51-C3BF-49A5-9356-E0C07F0B9501}">
      <dgm:prSet custT="1"/>
      <dgm:spPr/>
      <dgm:t>
        <a:bodyPr/>
        <a:lstStyle/>
        <a:p>
          <a:endParaRPr lang="de-DE" sz="1200"/>
        </a:p>
      </dgm:t>
    </dgm:pt>
    <dgm:pt modelId="{C1D10595-2916-4F89-B72F-31700894F3AF}" type="sibTrans" cxnId="{F74FCD51-C3BF-49A5-9356-E0C07F0B9501}">
      <dgm:prSet/>
      <dgm:spPr/>
      <dgm:t>
        <a:bodyPr/>
        <a:lstStyle/>
        <a:p>
          <a:endParaRPr lang="de-DE" sz="1200"/>
        </a:p>
      </dgm:t>
    </dgm:pt>
    <dgm:pt modelId="{00A0D86B-7A95-4ABD-83DA-DC845AB1184A}">
      <dgm:prSet custT="1"/>
      <dgm:spPr/>
      <dgm:t>
        <a:bodyPr/>
        <a:lstStyle/>
        <a:p>
          <a:r>
            <a:rPr lang="en-US" sz="1200" b="1" i="0" u="none" dirty="0"/>
            <a:t>Internationalization of Higher Education and Research</a:t>
          </a:r>
          <a:endParaRPr lang="de-DE" sz="1200" b="1" i="0" u="none" dirty="0"/>
        </a:p>
      </dgm:t>
    </dgm:pt>
    <dgm:pt modelId="{3BFE5462-4BD3-4F28-B89E-88EE7D6FF341}" type="parTrans" cxnId="{4B3B6EC0-B3D9-4C45-AE18-0657A7D28EB7}">
      <dgm:prSet custT="1"/>
      <dgm:spPr/>
      <dgm:t>
        <a:bodyPr/>
        <a:lstStyle/>
        <a:p>
          <a:endParaRPr lang="de-DE" sz="1200"/>
        </a:p>
      </dgm:t>
    </dgm:pt>
    <dgm:pt modelId="{1681BA5A-F86A-47E3-9A2B-B68BD8F72D26}" type="sibTrans" cxnId="{4B3B6EC0-B3D9-4C45-AE18-0657A7D28EB7}">
      <dgm:prSet/>
      <dgm:spPr/>
      <dgm:t>
        <a:bodyPr/>
        <a:lstStyle/>
        <a:p>
          <a:endParaRPr lang="de-DE" sz="1200"/>
        </a:p>
      </dgm:t>
    </dgm:pt>
    <dgm:pt modelId="{F437769A-E4B2-4CAC-B420-EB8BCD180B24}">
      <dgm:prSet phldrT="[Text]" custT="1"/>
      <dgm:spPr/>
      <dgm:t>
        <a:bodyPr/>
        <a:lstStyle/>
        <a:p>
          <a:r>
            <a:rPr lang="en-US" sz="1200" b="1" i="0" u="none" dirty="0"/>
            <a:t>Joint Degrees</a:t>
          </a:r>
          <a:endParaRPr lang="de-DE" sz="1200" b="1" i="0" u="none" dirty="0"/>
        </a:p>
      </dgm:t>
    </dgm:pt>
    <dgm:pt modelId="{7DD2DEC7-283E-4ACA-8476-3496661CB055}" type="sibTrans" cxnId="{F6A7297C-1640-45DF-98A2-9A381AE90622}">
      <dgm:prSet/>
      <dgm:spPr/>
      <dgm:t>
        <a:bodyPr/>
        <a:lstStyle/>
        <a:p>
          <a:endParaRPr lang="de-DE" sz="1200"/>
        </a:p>
      </dgm:t>
    </dgm:pt>
    <dgm:pt modelId="{ADB61FE4-D28B-4E58-8ACA-0B2DBF555558}" type="parTrans" cxnId="{F6A7297C-1640-45DF-98A2-9A381AE90622}">
      <dgm:prSet custT="1"/>
      <dgm:spPr/>
      <dgm:t>
        <a:bodyPr/>
        <a:lstStyle/>
        <a:p>
          <a:endParaRPr lang="de-DE" sz="1200"/>
        </a:p>
      </dgm:t>
    </dgm:pt>
    <dgm:pt modelId="{6446AEFD-D00C-4945-AB12-762C73091FDA}">
      <dgm:prSet custT="1"/>
      <dgm:spPr>
        <a:solidFill>
          <a:srgbClr val="993300"/>
        </a:solidFill>
      </dgm:spPr>
      <dgm:t>
        <a:bodyPr/>
        <a:lstStyle/>
        <a:p>
          <a:r>
            <a:rPr lang="en-US" sz="1200" b="1" i="0" u="none" dirty="0"/>
            <a:t>Governance, Autonomy &amp; Funding</a:t>
          </a:r>
          <a:endParaRPr lang="de-DE" sz="1200" b="1" i="0" u="none" dirty="0"/>
        </a:p>
      </dgm:t>
    </dgm:pt>
    <dgm:pt modelId="{22C54E82-B1D1-4FF1-9987-10E638065A48}" type="sibTrans" cxnId="{69E82364-3B78-4DB7-A020-4D826845AEA8}">
      <dgm:prSet/>
      <dgm:spPr/>
      <dgm:t>
        <a:bodyPr/>
        <a:lstStyle/>
        <a:p>
          <a:endParaRPr lang="de-DE" sz="1200"/>
        </a:p>
      </dgm:t>
    </dgm:pt>
    <dgm:pt modelId="{1420CBB2-4610-4E52-B129-940DC5808F07}" type="parTrans" cxnId="{69E82364-3B78-4DB7-A020-4D826845AEA8}">
      <dgm:prSet custT="1"/>
      <dgm:spPr/>
      <dgm:t>
        <a:bodyPr/>
        <a:lstStyle/>
        <a:p>
          <a:endParaRPr lang="de-DE" sz="1200"/>
        </a:p>
      </dgm:t>
    </dgm:pt>
    <dgm:pt modelId="{20D4C4FC-F23E-4573-90F8-FC0ABD24EC7B}" type="pres">
      <dgm:prSet presAssocID="{9748447E-B66D-4ED6-9B22-32D4AAEB88A2}" presName="cycle" presStyleCnt="0">
        <dgm:presLayoutVars>
          <dgm:chMax val="1"/>
          <dgm:dir/>
          <dgm:animLvl val="ctr"/>
          <dgm:resizeHandles val="exact"/>
        </dgm:presLayoutVars>
      </dgm:prSet>
      <dgm:spPr/>
      <dgm:t>
        <a:bodyPr/>
        <a:lstStyle/>
        <a:p>
          <a:endParaRPr lang="en-US"/>
        </a:p>
      </dgm:t>
    </dgm:pt>
    <dgm:pt modelId="{9918D92E-E252-49F8-A371-39DD118999B7}" type="pres">
      <dgm:prSet presAssocID="{8E05EECF-4CCF-48B5-9D2C-415AEB49C928}" presName="centerShape" presStyleLbl="node0" presStyleIdx="0" presStyleCnt="1" custScaleX="232580" custScaleY="198124"/>
      <dgm:spPr/>
      <dgm:t>
        <a:bodyPr/>
        <a:lstStyle/>
        <a:p>
          <a:endParaRPr lang="en-US"/>
        </a:p>
      </dgm:t>
    </dgm:pt>
    <dgm:pt modelId="{5019432B-A767-4FED-A091-9B8562F2A2AE}" type="pres">
      <dgm:prSet presAssocID="{ABAC94AD-8A2E-4F34-8459-88C9C533E2EE}" presName="Name9" presStyleLbl="parChTrans1D2" presStyleIdx="0" presStyleCnt="10"/>
      <dgm:spPr/>
      <dgm:t>
        <a:bodyPr/>
        <a:lstStyle/>
        <a:p>
          <a:endParaRPr lang="en-US"/>
        </a:p>
      </dgm:t>
    </dgm:pt>
    <dgm:pt modelId="{A679C80A-F7FE-45EC-B205-0D8898786DDD}" type="pres">
      <dgm:prSet presAssocID="{ABAC94AD-8A2E-4F34-8459-88C9C533E2EE}" presName="connTx" presStyleLbl="parChTrans1D2" presStyleIdx="0" presStyleCnt="10"/>
      <dgm:spPr/>
      <dgm:t>
        <a:bodyPr/>
        <a:lstStyle/>
        <a:p>
          <a:endParaRPr lang="en-US"/>
        </a:p>
      </dgm:t>
    </dgm:pt>
    <dgm:pt modelId="{8F8008DE-8B7A-4419-9D64-47B30C1FB3DF}" type="pres">
      <dgm:prSet presAssocID="{4779B5B0-8C12-4516-9316-B73D4FD17578}" presName="node" presStyleLbl="node1" presStyleIdx="0" presStyleCnt="10" custAng="16200000" custScaleX="221788" custScaleY="107664">
        <dgm:presLayoutVars>
          <dgm:bulletEnabled val="1"/>
        </dgm:presLayoutVars>
      </dgm:prSet>
      <dgm:spPr/>
      <dgm:t>
        <a:bodyPr/>
        <a:lstStyle/>
        <a:p>
          <a:endParaRPr lang="en-US"/>
        </a:p>
      </dgm:t>
    </dgm:pt>
    <dgm:pt modelId="{B19F062A-6042-42B6-927D-4D2F5516D39C}" type="pres">
      <dgm:prSet presAssocID="{5E17E586-FB5C-4FAC-8C08-3D815489A750}" presName="Name9" presStyleLbl="parChTrans1D2" presStyleIdx="1" presStyleCnt="10"/>
      <dgm:spPr/>
      <dgm:t>
        <a:bodyPr/>
        <a:lstStyle/>
        <a:p>
          <a:endParaRPr lang="en-US"/>
        </a:p>
      </dgm:t>
    </dgm:pt>
    <dgm:pt modelId="{72F945D9-EE3C-44A1-94F5-3C7B89950687}" type="pres">
      <dgm:prSet presAssocID="{5E17E586-FB5C-4FAC-8C08-3D815489A750}" presName="connTx" presStyleLbl="parChTrans1D2" presStyleIdx="1" presStyleCnt="10"/>
      <dgm:spPr/>
      <dgm:t>
        <a:bodyPr/>
        <a:lstStyle/>
        <a:p>
          <a:endParaRPr lang="en-US"/>
        </a:p>
      </dgm:t>
    </dgm:pt>
    <dgm:pt modelId="{5FFD126F-5FFC-4064-8837-222CC8B13ED8}" type="pres">
      <dgm:prSet presAssocID="{EBDA085A-4EB2-4FA7-80AD-E2C5E210A6A2}" presName="node" presStyleLbl="node1" presStyleIdx="1" presStyleCnt="10" custAng="18469167" custScaleX="221788" custScaleY="107664">
        <dgm:presLayoutVars>
          <dgm:bulletEnabled val="1"/>
        </dgm:presLayoutVars>
      </dgm:prSet>
      <dgm:spPr/>
      <dgm:t>
        <a:bodyPr/>
        <a:lstStyle/>
        <a:p>
          <a:endParaRPr lang="en-US"/>
        </a:p>
      </dgm:t>
    </dgm:pt>
    <dgm:pt modelId="{078614A5-6636-42E9-8C1A-1FB1B865C1E2}" type="pres">
      <dgm:prSet presAssocID="{E1850053-08A8-402D-BC26-A7AEE8398940}" presName="Name9" presStyleLbl="parChTrans1D2" presStyleIdx="2" presStyleCnt="10"/>
      <dgm:spPr/>
      <dgm:t>
        <a:bodyPr/>
        <a:lstStyle/>
        <a:p>
          <a:endParaRPr lang="en-US"/>
        </a:p>
      </dgm:t>
    </dgm:pt>
    <dgm:pt modelId="{0748DFD5-5D97-4EA0-8F61-8407569149DA}" type="pres">
      <dgm:prSet presAssocID="{E1850053-08A8-402D-BC26-A7AEE8398940}" presName="connTx" presStyleLbl="parChTrans1D2" presStyleIdx="2" presStyleCnt="10"/>
      <dgm:spPr/>
      <dgm:t>
        <a:bodyPr/>
        <a:lstStyle/>
        <a:p>
          <a:endParaRPr lang="en-US"/>
        </a:p>
      </dgm:t>
    </dgm:pt>
    <dgm:pt modelId="{90FF045E-EA08-45A6-AD2D-65F2C5ADCAD8}" type="pres">
      <dgm:prSet presAssocID="{C1014C56-A935-4A56-B573-5B9151194E0A}" presName="node" presStyleLbl="node1" presStyleIdx="2" presStyleCnt="10" custAng="20630092" custScaleX="221788" custScaleY="107664" custRadScaleRad="98545" custRadScaleInc="18174">
        <dgm:presLayoutVars>
          <dgm:bulletEnabled val="1"/>
        </dgm:presLayoutVars>
      </dgm:prSet>
      <dgm:spPr/>
      <dgm:t>
        <a:bodyPr/>
        <a:lstStyle/>
        <a:p>
          <a:endParaRPr lang="en-US"/>
        </a:p>
      </dgm:t>
    </dgm:pt>
    <dgm:pt modelId="{6C6BADEE-B579-4612-B2BA-4809EA1DE449}" type="pres">
      <dgm:prSet presAssocID="{962F172A-544E-4DE8-A9A1-7D28116876F2}" presName="Name9" presStyleLbl="parChTrans1D2" presStyleIdx="3" presStyleCnt="10"/>
      <dgm:spPr/>
      <dgm:t>
        <a:bodyPr/>
        <a:lstStyle/>
        <a:p>
          <a:endParaRPr lang="en-US"/>
        </a:p>
      </dgm:t>
    </dgm:pt>
    <dgm:pt modelId="{34210CC6-9055-4385-B23F-40EED016E8CC}" type="pres">
      <dgm:prSet presAssocID="{962F172A-544E-4DE8-A9A1-7D28116876F2}" presName="connTx" presStyleLbl="parChTrans1D2" presStyleIdx="3" presStyleCnt="10"/>
      <dgm:spPr/>
      <dgm:t>
        <a:bodyPr/>
        <a:lstStyle/>
        <a:p>
          <a:endParaRPr lang="en-US"/>
        </a:p>
      </dgm:t>
    </dgm:pt>
    <dgm:pt modelId="{CAEFD029-FD63-40D9-BA0E-FCC0B1D71493}" type="pres">
      <dgm:prSet presAssocID="{C2C573E8-2305-41DC-8754-330D1B224E28}" presName="node" presStyleLbl="node1" presStyleIdx="3" presStyleCnt="10" custAng="1025039" custScaleX="221788" custScaleY="107664" custRadScaleRad="100786" custRadScaleInc="3963">
        <dgm:presLayoutVars>
          <dgm:bulletEnabled val="1"/>
        </dgm:presLayoutVars>
      </dgm:prSet>
      <dgm:spPr/>
      <dgm:t>
        <a:bodyPr/>
        <a:lstStyle/>
        <a:p>
          <a:endParaRPr lang="en-US"/>
        </a:p>
      </dgm:t>
    </dgm:pt>
    <dgm:pt modelId="{32396B3D-3839-4013-B4EE-01F9CA4E7692}" type="pres">
      <dgm:prSet presAssocID="{5C04C664-3FB3-4DE0-81B2-045104397CCD}" presName="Name9" presStyleLbl="parChTrans1D2" presStyleIdx="4" presStyleCnt="10"/>
      <dgm:spPr/>
      <dgm:t>
        <a:bodyPr/>
        <a:lstStyle/>
        <a:p>
          <a:endParaRPr lang="en-US"/>
        </a:p>
      </dgm:t>
    </dgm:pt>
    <dgm:pt modelId="{67BF57DE-DD52-4442-AC7C-4603D2A2EFD0}" type="pres">
      <dgm:prSet presAssocID="{5C04C664-3FB3-4DE0-81B2-045104397CCD}" presName="connTx" presStyleLbl="parChTrans1D2" presStyleIdx="4" presStyleCnt="10"/>
      <dgm:spPr/>
      <dgm:t>
        <a:bodyPr/>
        <a:lstStyle/>
        <a:p>
          <a:endParaRPr lang="en-US"/>
        </a:p>
      </dgm:t>
    </dgm:pt>
    <dgm:pt modelId="{1EFA4393-6CEA-4BD8-A12A-FB100F4CDD1C}" type="pres">
      <dgm:prSet presAssocID="{4C096B1A-E611-469A-BD42-D766B74F5C67}" presName="node" presStyleLbl="node1" presStyleIdx="4" presStyleCnt="10" custAng="3165986" custScaleX="221788" custScaleY="107664">
        <dgm:presLayoutVars>
          <dgm:bulletEnabled val="1"/>
        </dgm:presLayoutVars>
      </dgm:prSet>
      <dgm:spPr/>
      <dgm:t>
        <a:bodyPr/>
        <a:lstStyle/>
        <a:p>
          <a:endParaRPr lang="en-US"/>
        </a:p>
      </dgm:t>
    </dgm:pt>
    <dgm:pt modelId="{FCD372E9-8FA7-4977-9598-7758119B2144}" type="pres">
      <dgm:prSet presAssocID="{ADB61FE4-D28B-4E58-8ACA-0B2DBF555558}" presName="Name9" presStyleLbl="parChTrans1D2" presStyleIdx="5" presStyleCnt="10"/>
      <dgm:spPr/>
      <dgm:t>
        <a:bodyPr/>
        <a:lstStyle/>
        <a:p>
          <a:endParaRPr lang="en-US"/>
        </a:p>
      </dgm:t>
    </dgm:pt>
    <dgm:pt modelId="{DF0C0F76-FE52-4234-B142-B9F05D92F98E}" type="pres">
      <dgm:prSet presAssocID="{ADB61FE4-D28B-4E58-8ACA-0B2DBF555558}" presName="connTx" presStyleLbl="parChTrans1D2" presStyleIdx="5" presStyleCnt="10"/>
      <dgm:spPr/>
      <dgm:t>
        <a:bodyPr/>
        <a:lstStyle/>
        <a:p>
          <a:endParaRPr lang="en-US"/>
        </a:p>
      </dgm:t>
    </dgm:pt>
    <dgm:pt modelId="{BF8B7D85-44AC-4434-B2C5-96C7EB0BDB63}" type="pres">
      <dgm:prSet presAssocID="{F437769A-E4B2-4CAC-B420-EB8BCD180B24}" presName="node" presStyleLbl="node1" presStyleIdx="5" presStyleCnt="10" custAng="5400000" custScaleX="221788" custScaleY="107664">
        <dgm:presLayoutVars>
          <dgm:bulletEnabled val="1"/>
        </dgm:presLayoutVars>
      </dgm:prSet>
      <dgm:spPr/>
      <dgm:t>
        <a:bodyPr/>
        <a:lstStyle/>
        <a:p>
          <a:endParaRPr lang="en-US"/>
        </a:p>
      </dgm:t>
    </dgm:pt>
    <dgm:pt modelId="{2B8950D9-9E2D-4408-A19B-270CE752DBF6}" type="pres">
      <dgm:prSet presAssocID="{3E2EDA79-9EC7-4883-A524-E7ED322AEB7C}" presName="Name9" presStyleLbl="parChTrans1D2" presStyleIdx="6" presStyleCnt="10"/>
      <dgm:spPr/>
      <dgm:t>
        <a:bodyPr/>
        <a:lstStyle/>
        <a:p>
          <a:endParaRPr lang="en-US"/>
        </a:p>
      </dgm:t>
    </dgm:pt>
    <dgm:pt modelId="{E0F5ACE3-9404-4CC0-ACB8-CE03835CCAD7}" type="pres">
      <dgm:prSet presAssocID="{3E2EDA79-9EC7-4883-A524-E7ED322AEB7C}" presName="connTx" presStyleLbl="parChTrans1D2" presStyleIdx="6" presStyleCnt="10"/>
      <dgm:spPr/>
      <dgm:t>
        <a:bodyPr/>
        <a:lstStyle/>
        <a:p>
          <a:endParaRPr lang="en-US"/>
        </a:p>
      </dgm:t>
    </dgm:pt>
    <dgm:pt modelId="{424640EF-2305-4F97-9F8F-18EA0C8C933C}" type="pres">
      <dgm:prSet presAssocID="{B33E68F6-6023-4063-9F3B-A64F67E50119}" presName="node" presStyleLbl="node1" presStyleIdx="6" presStyleCnt="10" custAng="18411549" custScaleX="221788" custScaleY="107664">
        <dgm:presLayoutVars>
          <dgm:bulletEnabled val="1"/>
        </dgm:presLayoutVars>
      </dgm:prSet>
      <dgm:spPr/>
      <dgm:t>
        <a:bodyPr/>
        <a:lstStyle/>
        <a:p>
          <a:endParaRPr lang="en-US"/>
        </a:p>
      </dgm:t>
    </dgm:pt>
    <dgm:pt modelId="{1E8A8AB1-C345-4911-BEE4-4231C68DA1E3}" type="pres">
      <dgm:prSet presAssocID="{1C6E2700-DFFE-4908-9375-F30BBE292DE2}" presName="Name9" presStyleLbl="parChTrans1D2" presStyleIdx="7" presStyleCnt="10"/>
      <dgm:spPr/>
      <dgm:t>
        <a:bodyPr/>
        <a:lstStyle/>
        <a:p>
          <a:endParaRPr lang="en-US"/>
        </a:p>
      </dgm:t>
    </dgm:pt>
    <dgm:pt modelId="{17AFF0C5-2875-4644-B255-B6952B3AE280}" type="pres">
      <dgm:prSet presAssocID="{1C6E2700-DFFE-4908-9375-F30BBE292DE2}" presName="connTx" presStyleLbl="parChTrans1D2" presStyleIdx="7" presStyleCnt="10"/>
      <dgm:spPr/>
      <dgm:t>
        <a:bodyPr/>
        <a:lstStyle/>
        <a:p>
          <a:endParaRPr lang="en-US"/>
        </a:p>
      </dgm:t>
    </dgm:pt>
    <dgm:pt modelId="{EA7EA6F1-9967-4FDE-BE2A-352FD5F1A621}" type="pres">
      <dgm:prSet presAssocID="{9BFD2936-5F8D-4577-B026-EEA233D2B7BC}" presName="node" presStyleLbl="node1" presStyleIdx="7" presStyleCnt="10" custAng="20350654" custScaleX="221788" custScaleY="107664">
        <dgm:presLayoutVars>
          <dgm:bulletEnabled val="1"/>
        </dgm:presLayoutVars>
      </dgm:prSet>
      <dgm:spPr/>
      <dgm:t>
        <a:bodyPr/>
        <a:lstStyle/>
        <a:p>
          <a:endParaRPr lang="en-US"/>
        </a:p>
      </dgm:t>
    </dgm:pt>
    <dgm:pt modelId="{2C83AB93-DEFC-4E55-903A-7EE6BF7472DE}" type="pres">
      <dgm:prSet presAssocID="{3BFE5462-4BD3-4F28-B89E-88EE7D6FF341}" presName="Name9" presStyleLbl="parChTrans1D2" presStyleIdx="8" presStyleCnt="10"/>
      <dgm:spPr/>
      <dgm:t>
        <a:bodyPr/>
        <a:lstStyle/>
        <a:p>
          <a:endParaRPr lang="en-US"/>
        </a:p>
      </dgm:t>
    </dgm:pt>
    <dgm:pt modelId="{818829CD-197E-4070-961D-09AF3DE0A28B}" type="pres">
      <dgm:prSet presAssocID="{3BFE5462-4BD3-4F28-B89E-88EE7D6FF341}" presName="connTx" presStyleLbl="parChTrans1D2" presStyleIdx="8" presStyleCnt="10"/>
      <dgm:spPr/>
      <dgm:t>
        <a:bodyPr/>
        <a:lstStyle/>
        <a:p>
          <a:endParaRPr lang="en-US"/>
        </a:p>
      </dgm:t>
    </dgm:pt>
    <dgm:pt modelId="{F8381B57-2ECE-44E0-9546-4C6125A9E365}" type="pres">
      <dgm:prSet presAssocID="{00A0D86B-7A95-4ABD-83DA-DC845AB1184A}" presName="node" presStyleLbl="node1" presStyleIdx="8" presStyleCnt="10" custAng="1124834" custScaleX="221788" custScaleY="107664">
        <dgm:presLayoutVars>
          <dgm:bulletEnabled val="1"/>
        </dgm:presLayoutVars>
      </dgm:prSet>
      <dgm:spPr/>
      <dgm:t>
        <a:bodyPr/>
        <a:lstStyle/>
        <a:p>
          <a:endParaRPr lang="en-US"/>
        </a:p>
      </dgm:t>
    </dgm:pt>
    <dgm:pt modelId="{AFF8806D-63D8-41B6-A933-125E7D905094}" type="pres">
      <dgm:prSet presAssocID="{1420CBB2-4610-4E52-B129-940DC5808F07}" presName="Name9" presStyleLbl="parChTrans1D2" presStyleIdx="9" presStyleCnt="10"/>
      <dgm:spPr/>
      <dgm:t>
        <a:bodyPr/>
        <a:lstStyle/>
        <a:p>
          <a:endParaRPr lang="en-US"/>
        </a:p>
      </dgm:t>
    </dgm:pt>
    <dgm:pt modelId="{4D52665E-1DF0-44ED-89D2-6165BC349C72}" type="pres">
      <dgm:prSet presAssocID="{1420CBB2-4610-4E52-B129-940DC5808F07}" presName="connTx" presStyleLbl="parChTrans1D2" presStyleIdx="9" presStyleCnt="10"/>
      <dgm:spPr/>
      <dgm:t>
        <a:bodyPr/>
        <a:lstStyle/>
        <a:p>
          <a:endParaRPr lang="en-US"/>
        </a:p>
      </dgm:t>
    </dgm:pt>
    <dgm:pt modelId="{E2724FF1-4ACD-47CD-AE3F-543951DBDD7D}" type="pres">
      <dgm:prSet presAssocID="{6446AEFD-D00C-4945-AB12-762C73091FDA}" presName="node" presStyleLbl="node1" presStyleIdx="9" presStyleCnt="10" custAng="2870281" custScaleX="221788" custScaleY="107664">
        <dgm:presLayoutVars>
          <dgm:bulletEnabled val="1"/>
        </dgm:presLayoutVars>
      </dgm:prSet>
      <dgm:spPr/>
      <dgm:t>
        <a:bodyPr/>
        <a:lstStyle/>
        <a:p>
          <a:endParaRPr lang="en-US"/>
        </a:p>
      </dgm:t>
    </dgm:pt>
  </dgm:ptLst>
  <dgm:cxnLst>
    <dgm:cxn modelId="{2880598D-BE72-B74B-98F8-B0F75F12BB05}" type="presOf" srcId="{3BFE5462-4BD3-4F28-B89E-88EE7D6FF341}" destId="{2C83AB93-DEFC-4E55-903A-7EE6BF7472DE}" srcOrd="0" destOrd="0" presId="urn:microsoft.com/office/officeart/2005/8/layout/radial1"/>
    <dgm:cxn modelId="{1E424D11-033B-AE43-A52A-4DEA3F320E67}" type="presOf" srcId="{6446AEFD-D00C-4945-AB12-762C73091FDA}" destId="{E2724FF1-4ACD-47CD-AE3F-543951DBDD7D}" srcOrd="0" destOrd="0" presId="urn:microsoft.com/office/officeart/2005/8/layout/radial1"/>
    <dgm:cxn modelId="{F7E492DE-4A66-E749-A8CC-B1B4B3BC2F71}" type="presOf" srcId="{1420CBB2-4610-4E52-B129-940DC5808F07}" destId="{4D52665E-1DF0-44ED-89D2-6165BC349C72}" srcOrd="1" destOrd="0" presId="urn:microsoft.com/office/officeart/2005/8/layout/radial1"/>
    <dgm:cxn modelId="{969B4312-37A3-7F42-98BA-CD9CABB4FEE7}" type="presOf" srcId="{9748447E-B66D-4ED6-9B22-32D4AAEB88A2}" destId="{20D4C4FC-F23E-4573-90F8-FC0ABD24EC7B}" srcOrd="0" destOrd="0" presId="urn:microsoft.com/office/officeart/2005/8/layout/radial1"/>
    <dgm:cxn modelId="{32A8F742-1642-FB4B-9C5F-B462E9C64A6E}" type="presOf" srcId="{4779B5B0-8C12-4516-9316-B73D4FD17578}" destId="{8F8008DE-8B7A-4419-9D64-47B30C1FB3DF}" srcOrd="0" destOrd="0" presId="urn:microsoft.com/office/officeart/2005/8/layout/radial1"/>
    <dgm:cxn modelId="{CE8B0F42-CF52-427B-BD82-36EA5AD28DDE}" srcId="{8E05EECF-4CCF-48B5-9D2C-415AEB49C928}" destId="{4779B5B0-8C12-4516-9316-B73D4FD17578}" srcOrd="0" destOrd="0" parTransId="{ABAC94AD-8A2E-4F34-8459-88C9C533E2EE}" sibTransId="{B1BA17D6-36B5-4451-9A54-B95E3701FC4C}"/>
    <dgm:cxn modelId="{04FE16E2-554F-4AD9-A0D3-09E66E77DFE2}" srcId="{9748447E-B66D-4ED6-9B22-32D4AAEB88A2}" destId="{8E05EECF-4CCF-48B5-9D2C-415AEB49C928}" srcOrd="0" destOrd="0" parTransId="{C6038416-C5AF-4A81-B892-ACB26BE0090C}" sibTransId="{738BB56A-78BA-4C55-90E8-5E74C800C2B3}"/>
    <dgm:cxn modelId="{66C2A0AF-312A-114F-99B5-03491FC2D4A2}" type="presOf" srcId="{ABAC94AD-8A2E-4F34-8459-88C9C533E2EE}" destId="{5019432B-A767-4FED-A091-9B8562F2A2AE}" srcOrd="0" destOrd="0" presId="urn:microsoft.com/office/officeart/2005/8/layout/radial1"/>
    <dgm:cxn modelId="{DFCD48CB-5DEA-AC40-A566-D0BD5E69D4CB}" type="presOf" srcId="{1420CBB2-4610-4E52-B129-940DC5808F07}" destId="{AFF8806D-63D8-41B6-A933-125E7D905094}" srcOrd="0" destOrd="0" presId="urn:microsoft.com/office/officeart/2005/8/layout/radial1"/>
    <dgm:cxn modelId="{EA653340-EB05-944C-91C3-3F25108B0E15}" type="presOf" srcId="{E1850053-08A8-402D-BC26-A7AEE8398940}" destId="{078614A5-6636-42E9-8C1A-1FB1B865C1E2}" srcOrd="0" destOrd="0" presId="urn:microsoft.com/office/officeart/2005/8/layout/radial1"/>
    <dgm:cxn modelId="{A1F563B8-A413-704D-8911-908F6E508723}" type="presOf" srcId="{3E2EDA79-9EC7-4883-A524-E7ED322AEB7C}" destId="{2B8950D9-9E2D-4408-A19B-270CE752DBF6}" srcOrd="0" destOrd="0" presId="urn:microsoft.com/office/officeart/2005/8/layout/radial1"/>
    <dgm:cxn modelId="{88D16638-36CD-8F49-ACEF-78C4DA79A562}" type="presOf" srcId="{5C04C664-3FB3-4DE0-81B2-045104397CCD}" destId="{32396B3D-3839-4013-B4EE-01F9CA4E7692}" srcOrd="0" destOrd="0" presId="urn:microsoft.com/office/officeart/2005/8/layout/radial1"/>
    <dgm:cxn modelId="{4B3B6EC0-B3D9-4C45-AE18-0657A7D28EB7}" srcId="{8E05EECF-4CCF-48B5-9D2C-415AEB49C928}" destId="{00A0D86B-7A95-4ABD-83DA-DC845AB1184A}" srcOrd="8" destOrd="0" parTransId="{3BFE5462-4BD3-4F28-B89E-88EE7D6FF341}" sibTransId="{1681BA5A-F86A-47E3-9A2B-B68BD8F72D26}"/>
    <dgm:cxn modelId="{69E82364-3B78-4DB7-A020-4D826845AEA8}" srcId="{8E05EECF-4CCF-48B5-9D2C-415AEB49C928}" destId="{6446AEFD-D00C-4945-AB12-762C73091FDA}" srcOrd="9" destOrd="0" parTransId="{1420CBB2-4610-4E52-B129-940DC5808F07}" sibTransId="{22C54E82-B1D1-4FF1-9987-10E638065A48}"/>
    <dgm:cxn modelId="{200E136D-C7EB-4C0E-9857-C0D1D644C768}" srcId="{8E05EECF-4CCF-48B5-9D2C-415AEB49C928}" destId="{C2C573E8-2305-41DC-8754-330D1B224E28}" srcOrd="3" destOrd="0" parTransId="{962F172A-544E-4DE8-A9A1-7D28116876F2}" sibTransId="{576D750C-FE21-48E4-80EA-77D8BDB5C56B}"/>
    <dgm:cxn modelId="{B29D0FE1-38AF-9C46-B78F-5AAD18D1FFFE}" type="presOf" srcId="{ADB61FE4-D28B-4E58-8ACA-0B2DBF555558}" destId="{FCD372E9-8FA7-4977-9598-7758119B2144}" srcOrd="0" destOrd="0" presId="urn:microsoft.com/office/officeart/2005/8/layout/radial1"/>
    <dgm:cxn modelId="{420A5773-2AD0-7F40-A3C5-F756AFC0C6A7}" type="presOf" srcId="{8E05EECF-4CCF-48B5-9D2C-415AEB49C928}" destId="{9918D92E-E252-49F8-A371-39DD118999B7}" srcOrd="0" destOrd="0" presId="urn:microsoft.com/office/officeart/2005/8/layout/radial1"/>
    <dgm:cxn modelId="{62641225-A19B-2740-8786-7DA9DF444164}" type="presOf" srcId="{F437769A-E4B2-4CAC-B420-EB8BCD180B24}" destId="{BF8B7D85-44AC-4434-B2C5-96C7EB0BDB63}" srcOrd="0" destOrd="0" presId="urn:microsoft.com/office/officeart/2005/8/layout/radial1"/>
    <dgm:cxn modelId="{B8C7088C-7208-5740-AE0C-A077DDC1AF76}" type="presOf" srcId="{1C6E2700-DFFE-4908-9375-F30BBE292DE2}" destId="{17AFF0C5-2875-4644-B255-B6952B3AE280}" srcOrd="1" destOrd="0" presId="urn:microsoft.com/office/officeart/2005/8/layout/radial1"/>
    <dgm:cxn modelId="{05CBA904-61E7-534B-A71E-86E6764B68D1}" type="presOf" srcId="{C2C573E8-2305-41DC-8754-330D1B224E28}" destId="{CAEFD029-FD63-40D9-BA0E-FCC0B1D71493}" srcOrd="0" destOrd="0" presId="urn:microsoft.com/office/officeart/2005/8/layout/radial1"/>
    <dgm:cxn modelId="{F429CFCA-6DFF-4B69-809D-D73BD0BCCB83}" srcId="{8E05EECF-4CCF-48B5-9D2C-415AEB49C928}" destId="{4C096B1A-E611-469A-BD42-D766B74F5C67}" srcOrd="4" destOrd="0" parTransId="{5C04C664-3FB3-4DE0-81B2-045104397CCD}" sibTransId="{1070A069-17F3-49A0-856A-76F599F83CF9}"/>
    <dgm:cxn modelId="{73B556A3-D935-1043-8157-54706A9CC77F}" type="presOf" srcId="{00A0D86B-7A95-4ABD-83DA-DC845AB1184A}" destId="{F8381B57-2ECE-44E0-9546-4C6125A9E365}" srcOrd="0" destOrd="0" presId="urn:microsoft.com/office/officeart/2005/8/layout/radial1"/>
    <dgm:cxn modelId="{4A84B722-FFA6-49CD-BB12-238BE188E0E5}" srcId="{8E05EECF-4CCF-48B5-9D2C-415AEB49C928}" destId="{C1014C56-A935-4A56-B573-5B9151194E0A}" srcOrd="2" destOrd="0" parTransId="{E1850053-08A8-402D-BC26-A7AEE8398940}" sibTransId="{3CF8FB76-4BE2-47DD-9DBE-084F8B3ECEAD}"/>
    <dgm:cxn modelId="{7BA6DD80-BCB7-7B4D-8704-0F8D4CCDA192}" type="presOf" srcId="{5C04C664-3FB3-4DE0-81B2-045104397CCD}" destId="{67BF57DE-DD52-4442-AC7C-4603D2A2EFD0}" srcOrd="1" destOrd="0" presId="urn:microsoft.com/office/officeart/2005/8/layout/radial1"/>
    <dgm:cxn modelId="{414A7804-0EC3-FB40-8214-6D47F33CA4FB}" type="presOf" srcId="{ABAC94AD-8A2E-4F34-8459-88C9C533E2EE}" destId="{A679C80A-F7FE-45EC-B205-0D8898786DDD}" srcOrd="1" destOrd="0" presId="urn:microsoft.com/office/officeart/2005/8/layout/radial1"/>
    <dgm:cxn modelId="{2129DB1E-5622-4972-9A80-DC1CF200A790}" srcId="{8E05EECF-4CCF-48B5-9D2C-415AEB49C928}" destId="{EBDA085A-4EB2-4FA7-80AD-E2C5E210A6A2}" srcOrd="1" destOrd="0" parTransId="{5E17E586-FB5C-4FAC-8C08-3D815489A750}" sibTransId="{2F1974F3-AF6D-4B86-AC07-06D6822AB040}"/>
    <dgm:cxn modelId="{F74FCD51-C3BF-49A5-9356-E0C07F0B9501}" srcId="{8E05EECF-4CCF-48B5-9D2C-415AEB49C928}" destId="{9BFD2936-5F8D-4577-B026-EEA233D2B7BC}" srcOrd="7" destOrd="0" parTransId="{1C6E2700-DFFE-4908-9375-F30BBE292DE2}" sibTransId="{C1D10595-2916-4F89-B72F-31700894F3AF}"/>
    <dgm:cxn modelId="{3902B3C3-A21C-3B46-9E11-095CE511D0E5}" type="presOf" srcId="{962F172A-544E-4DE8-A9A1-7D28116876F2}" destId="{6C6BADEE-B579-4612-B2BA-4809EA1DE449}" srcOrd="0" destOrd="0" presId="urn:microsoft.com/office/officeart/2005/8/layout/radial1"/>
    <dgm:cxn modelId="{907F9196-491E-5F46-86F4-EBDAC28F42B9}" type="presOf" srcId="{5E17E586-FB5C-4FAC-8C08-3D815489A750}" destId="{B19F062A-6042-42B6-927D-4D2F5516D39C}" srcOrd="0" destOrd="0" presId="urn:microsoft.com/office/officeart/2005/8/layout/radial1"/>
    <dgm:cxn modelId="{685E870A-3227-EA4C-9B30-1AD0F3143A51}" type="presOf" srcId="{EBDA085A-4EB2-4FA7-80AD-E2C5E210A6A2}" destId="{5FFD126F-5FFC-4064-8837-222CC8B13ED8}" srcOrd="0" destOrd="0" presId="urn:microsoft.com/office/officeart/2005/8/layout/radial1"/>
    <dgm:cxn modelId="{088726F8-4876-F447-A9A5-DDB3C705463D}" type="presOf" srcId="{3BFE5462-4BD3-4F28-B89E-88EE7D6FF341}" destId="{818829CD-197E-4070-961D-09AF3DE0A28B}" srcOrd="1" destOrd="0" presId="urn:microsoft.com/office/officeart/2005/8/layout/radial1"/>
    <dgm:cxn modelId="{DDFD2DA0-E765-B146-B12C-6FFDB784897E}" type="presOf" srcId="{962F172A-544E-4DE8-A9A1-7D28116876F2}" destId="{34210CC6-9055-4385-B23F-40EED016E8CC}" srcOrd="1" destOrd="0" presId="urn:microsoft.com/office/officeart/2005/8/layout/radial1"/>
    <dgm:cxn modelId="{0AD6043A-E40D-8B42-8357-70B4D9C4B312}" type="presOf" srcId="{C1014C56-A935-4A56-B573-5B9151194E0A}" destId="{90FF045E-EA08-45A6-AD2D-65F2C5ADCAD8}" srcOrd="0" destOrd="0" presId="urn:microsoft.com/office/officeart/2005/8/layout/radial1"/>
    <dgm:cxn modelId="{BC2B5387-7067-40F4-8FA2-8BEEA2B25949}" srcId="{8E05EECF-4CCF-48B5-9D2C-415AEB49C928}" destId="{B33E68F6-6023-4063-9F3B-A64F67E50119}" srcOrd="6" destOrd="0" parTransId="{3E2EDA79-9EC7-4883-A524-E7ED322AEB7C}" sibTransId="{348F846D-A490-498D-90A9-1E168AD18427}"/>
    <dgm:cxn modelId="{D9100EDF-D16E-4B40-A034-E9423C47E24B}" type="presOf" srcId="{3E2EDA79-9EC7-4883-A524-E7ED322AEB7C}" destId="{E0F5ACE3-9404-4CC0-ACB8-CE03835CCAD7}" srcOrd="1" destOrd="0" presId="urn:microsoft.com/office/officeart/2005/8/layout/radial1"/>
    <dgm:cxn modelId="{51147584-BEE7-C941-8920-F9D93AAE9759}" type="presOf" srcId="{1C6E2700-DFFE-4908-9375-F30BBE292DE2}" destId="{1E8A8AB1-C345-4911-BEE4-4231C68DA1E3}" srcOrd="0" destOrd="0" presId="urn:microsoft.com/office/officeart/2005/8/layout/radial1"/>
    <dgm:cxn modelId="{E1C0312F-6640-5246-AC8F-3016F92B3873}" type="presOf" srcId="{E1850053-08A8-402D-BC26-A7AEE8398940}" destId="{0748DFD5-5D97-4EA0-8F61-8407569149DA}" srcOrd="1" destOrd="0" presId="urn:microsoft.com/office/officeart/2005/8/layout/radial1"/>
    <dgm:cxn modelId="{D129541E-184D-F247-8CDF-0E69A73986D9}" type="presOf" srcId="{ADB61FE4-D28B-4E58-8ACA-0B2DBF555558}" destId="{DF0C0F76-FE52-4234-B142-B9F05D92F98E}" srcOrd="1" destOrd="0" presId="urn:microsoft.com/office/officeart/2005/8/layout/radial1"/>
    <dgm:cxn modelId="{1256F0BD-85C1-7540-97C8-03DD8F39D4A0}" type="presOf" srcId="{5E17E586-FB5C-4FAC-8C08-3D815489A750}" destId="{72F945D9-EE3C-44A1-94F5-3C7B89950687}" srcOrd="1" destOrd="0" presId="urn:microsoft.com/office/officeart/2005/8/layout/radial1"/>
    <dgm:cxn modelId="{0BC5FF1A-0319-754E-BD44-DD00E1B74AF8}" type="presOf" srcId="{B33E68F6-6023-4063-9F3B-A64F67E50119}" destId="{424640EF-2305-4F97-9F8F-18EA0C8C933C}" srcOrd="0" destOrd="0" presId="urn:microsoft.com/office/officeart/2005/8/layout/radial1"/>
    <dgm:cxn modelId="{412E4F14-95B8-D945-8A33-E95E862C0F88}" type="presOf" srcId="{9BFD2936-5F8D-4577-B026-EEA233D2B7BC}" destId="{EA7EA6F1-9967-4FDE-BE2A-352FD5F1A621}" srcOrd="0" destOrd="0" presId="urn:microsoft.com/office/officeart/2005/8/layout/radial1"/>
    <dgm:cxn modelId="{F6A7297C-1640-45DF-98A2-9A381AE90622}" srcId="{8E05EECF-4CCF-48B5-9D2C-415AEB49C928}" destId="{F437769A-E4B2-4CAC-B420-EB8BCD180B24}" srcOrd="5" destOrd="0" parTransId="{ADB61FE4-D28B-4E58-8ACA-0B2DBF555558}" sibTransId="{7DD2DEC7-283E-4ACA-8476-3496661CB055}"/>
    <dgm:cxn modelId="{91AE9B17-26A1-E344-9B96-B0AAA9DF988C}" type="presOf" srcId="{4C096B1A-E611-469A-BD42-D766B74F5C67}" destId="{1EFA4393-6CEA-4BD8-A12A-FB100F4CDD1C}" srcOrd="0" destOrd="0" presId="urn:microsoft.com/office/officeart/2005/8/layout/radial1"/>
    <dgm:cxn modelId="{BB1716D1-6710-2943-84F1-7FC7759F4F0E}" type="presParOf" srcId="{20D4C4FC-F23E-4573-90F8-FC0ABD24EC7B}" destId="{9918D92E-E252-49F8-A371-39DD118999B7}" srcOrd="0" destOrd="0" presId="urn:microsoft.com/office/officeart/2005/8/layout/radial1"/>
    <dgm:cxn modelId="{769D32E0-CF64-F84E-9552-D36E94743A27}" type="presParOf" srcId="{20D4C4FC-F23E-4573-90F8-FC0ABD24EC7B}" destId="{5019432B-A767-4FED-A091-9B8562F2A2AE}" srcOrd="1" destOrd="0" presId="urn:microsoft.com/office/officeart/2005/8/layout/radial1"/>
    <dgm:cxn modelId="{184E1EB1-461E-7040-B2DF-93810D1C292F}" type="presParOf" srcId="{5019432B-A767-4FED-A091-9B8562F2A2AE}" destId="{A679C80A-F7FE-45EC-B205-0D8898786DDD}" srcOrd="0" destOrd="0" presId="urn:microsoft.com/office/officeart/2005/8/layout/radial1"/>
    <dgm:cxn modelId="{C5BF6546-8441-5F40-8C51-9E6826A122EC}" type="presParOf" srcId="{20D4C4FC-F23E-4573-90F8-FC0ABD24EC7B}" destId="{8F8008DE-8B7A-4419-9D64-47B30C1FB3DF}" srcOrd="2" destOrd="0" presId="urn:microsoft.com/office/officeart/2005/8/layout/radial1"/>
    <dgm:cxn modelId="{595B3CA0-C572-664D-AAFC-C31FA93889B7}" type="presParOf" srcId="{20D4C4FC-F23E-4573-90F8-FC0ABD24EC7B}" destId="{B19F062A-6042-42B6-927D-4D2F5516D39C}" srcOrd="3" destOrd="0" presId="urn:microsoft.com/office/officeart/2005/8/layout/radial1"/>
    <dgm:cxn modelId="{A375DDC5-96A8-6243-9190-E3AEDF2EEF24}" type="presParOf" srcId="{B19F062A-6042-42B6-927D-4D2F5516D39C}" destId="{72F945D9-EE3C-44A1-94F5-3C7B89950687}" srcOrd="0" destOrd="0" presId="urn:microsoft.com/office/officeart/2005/8/layout/radial1"/>
    <dgm:cxn modelId="{CA266D79-0B7E-C648-8F23-2AE80F99570D}" type="presParOf" srcId="{20D4C4FC-F23E-4573-90F8-FC0ABD24EC7B}" destId="{5FFD126F-5FFC-4064-8837-222CC8B13ED8}" srcOrd="4" destOrd="0" presId="urn:microsoft.com/office/officeart/2005/8/layout/radial1"/>
    <dgm:cxn modelId="{22CAE12B-E7F8-654F-85B0-3DE3348756AD}" type="presParOf" srcId="{20D4C4FC-F23E-4573-90F8-FC0ABD24EC7B}" destId="{078614A5-6636-42E9-8C1A-1FB1B865C1E2}" srcOrd="5" destOrd="0" presId="urn:microsoft.com/office/officeart/2005/8/layout/radial1"/>
    <dgm:cxn modelId="{03DF8EAE-8D08-4F4D-8939-BE275ECC1C9E}" type="presParOf" srcId="{078614A5-6636-42E9-8C1A-1FB1B865C1E2}" destId="{0748DFD5-5D97-4EA0-8F61-8407569149DA}" srcOrd="0" destOrd="0" presId="urn:microsoft.com/office/officeart/2005/8/layout/radial1"/>
    <dgm:cxn modelId="{6E628E77-99F9-5F49-9E23-5E5D57F35165}" type="presParOf" srcId="{20D4C4FC-F23E-4573-90F8-FC0ABD24EC7B}" destId="{90FF045E-EA08-45A6-AD2D-65F2C5ADCAD8}" srcOrd="6" destOrd="0" presId="urn:microsoft.com/office/officeart/2005/8/layout/radial1"/>
    <dgm:cxn modelId="{C0A43495-54FA-7141-94D3-502A4300A53E}" type="presParOf" srcId="{20D4C4FC-F23E-4573-90F8-FC0ABD24EC7B}" destId="{6C6BADEE-B579-4612-B2BA-4809EA1DE449}" srcOrd="7" destOrd="0" presId="urn:microsoft.com/office/officeart/2005/8/layout/radial1"/>
    <dgm:cxn modelId="{9815492C-C9EC-474C-968B-9D09E36B6274}" type="presParOf" srcId="{6C6BADEE-B579-4612-B2BA-4809EA1DE449}" destId="{34210CC6-9055-4385-B23F-40EED016E8CC}" srcOrd="0" destOrd="0" presId="urn:microsoft.com/office/officeart/2005/8/layout/radial1"/>
    <dgm:cxn modelId="{A5EC5FD2-62F1-4141-8E38-9080513F8F1C}" type="presParOf" srcId="{20D4C4FC-F23E-4573-90F8-FC0ABD24EC7B}" destId="{CAEFD029-FD63-40D9-BA0E-FCC0B1D71493}" srcOrd="8" destOrd="0" presId="urn:microsoft.com/office/officeart/2005/8/layout/radial1"/>
    <dgm:cxn modelId="{1DCE946A-E616-4F4C-9448-0C6ABFE26092}" type="presParOf" srcId="{20D4C4FC-F23E-4573-90F8-FC0ABD24EC7B}" destId="{32396B3D-3839-4013-B4EE-01F9CA4E7692}" srcOrd="9" destOrd="0" presId="urn:microsoft.com/office/officeart/2005/8/layout/radial1"/>
    <dgm:cxn modelId="{2CB90DFF-4DC9-114F-8BB6-77A68951694A}" type="presParOf" srcId="{32396B3D-3839-4013-B4EE-01F9CA4E7692}" destId="{67BF57DE-DD52-4442-AC7C-4603D2A2EFD0}" srcOrd="0" destOrd="0" presId="urn:microsoft.com/office/officeart/2005/8/layout/radial1"/>
    <dgm:cxn modelId="{017EEE9B-2911-3C4E-8DE9-40EEFFE08C0F}" type="presParOf" srcId="{20D4C4FC-F23E-4573-90F8-FC0ABD24EC7B}" destId="{1EFA4393-6CEA-4BD8-A12A-FB100F4CDD1C}" srcOrd="10" destOrd="0" presId="urn:microsoft.com/office/officeart/2005/8/layout/radial1"/>
    <dgm:cxn modelId="{4F4EA18F-F38A-8D4E-A64A-656B35877799}" type="presParOf" srcId="{20D4C4FC-F23E-4573-90F8-FC0ABD24EC7B}" destId="{FCD372E9-8FA7-4977-9598-7758119B2144}" srcOrd="11" destOrd="0" presId="urn:microsoft.com/office/officeart/2005/8/layout/radial1"/>
    <dgm:cxn modelId="{B2B34A98-07B4-554E-B35A-1FBBAD2513BC}" type="presParOf" srcId="{FCD372E9-8FA7-4977-9598-7758119B2144}" destId="{DF0C0F76-FE52-4234-B142-B9F05D92F98E}" srcOrd="0" destOrd="0" presId="urn:microsoft.com/office/officeart/2005/8/layout/radial1"/>
    <dgm:cxn modelId="{EF8B58B0-AB47-3941-9D95-4D53FF73FDCB}" type="presParOf" srcId="{20D4C4FC-F23E-4573-90F8-FC0ABD24EC7B}" destId="{BF8B7D85-44AC-4434-B2C5-96C7EB0BDB63}" srcOrd="12" destOrd="0" presId="urn:microsoft.com/office/officeart/2005/8/layout/radial1"/>
    <dgm:cxn modelId="{1FBF6910-829D-A945-A15A-7269523AD203}" type="presParOf" srcId="{20D4C4FC-F23E-4573-90F8-FC0ABD24EC7B}" destId="{2B8950D9-9E2D-4408-A19B-270CE752DBF6}" srcOrd="13" destOrd="0" presId="urn:microsoft.com/office/officeart/2005/8/layout/radial1"/>
    <dgm:cxn modelId="{98BDCD8D-FC6F-264E-9E3C-AEEEB3678650}" type="presParOf" srcId="{2B8950D9-9E2D-4408-A19B-270CE752DBF6}" destId="{E0F5ACE3-9404-4CC0-ACB8-CE03835CCAD7}" srcOrd="0" destOrd="0" presId="urn:microsoft.com/office/officeart/2005/8/layout/radial1"/>
    <dgm:cxn modelId="{9DBEE790-76F7-3F4F-8361-82BA8F0CF49B}" type="presParOf" srcId="{20D4C4FC-F23E-4573-90F8-FC0ABD24EC7B}" destId="{424640EF-2305-4F97-9F8F-18EA0C8C933C}" srcOrd="14" destOrd="0" presId="urn:microsoft.com/office/officeart/2005/8/layout/radial1"/>
    <dgm:cxn modelId="{03729103-FB20-AB45-A8D8-2AA976F83489}" type="presParOf" srcId="{20D4C4FC-F23E-4573-90F8-FC0ABD24EC7B}" destId="{1E8A8AB1-C345-4911-BEE4-4231C68DA1E3}" srcOrd="15" destOrd="0" presId="urn:microsoft.com/office/officeart/2005/8/layout/radial1"/>
    <dgm:cxn modelId="{6EB0C492-D9C1-5A4D-AECF-D621479A5264}" type="presParOf" srcId="{1E8A8AB1-C345-4911-BEE4-4231C68DA1E3}" destId="{17AFF0C5-2875-4644-B255-B6952B3AE280}" srcOrd="0" destOrd="0" presId="urn:microsoft.com/office/officeart/2005/8/layout/radial1"/>
    <dgm:cxn modelId="{331A1C33-BA8C-1A48-BFA6-021D95105696}" type="presParOf" srcId="{20D4C4FC-F23E-4573-90F8-FC0ABD24EC7B}" destId="{EA7EA6F1-9967-4FDE-BE2A-352FD5F1A621}" srcOrd="16" destOrd="0" presId="urn:microsoft.com/office/officeart/2005/8/layout/radial1"/>
    <dgm:cxn modelId="{071D7B83-8030-2747-B969-64C959192B3A}" type="presParOf" srcId="{20D4C4FC-F23E-4573-90F8-FC0ABD24EC7B}" destId="{2C83AB93-DEFC-4E55-903A-7EE6BF7472DE}" srcOrd="17" destOrd="0" presId="urn:microsoft.com/office/officeart/2005/8/layout/radial1"/>
    <dgm:cxn modelId="{A1E147A7-FF9A-8440-8F34-9FD050EF7992}" type="presParOf" srcId="{2C83AB93-DEFC-4E55-903A-7EE6BF7472DE}" destId="{818829CD-197E-4070-961D-09AF3DE0A28B}" srcOrd="0" destOrd="0" presId="urn:microsoft.com/office/officeart/2005/8/layout/radial1"/>
    <dgm:cxn modelId="{129DE30F-1A30-E24F-A1FD-813579DE85CC}" type="presParOf" srcId="{20D4C4FC-F23E-4573-90F8-FC0ABD24EC7B}" destId="{F8381B57-2ECE-44E0-9546-4C6125A9E365}" srcOrd="18" destOrd="0" presId="urn:microsoft.com/office/officeart/2005/8/layout/radial1"/>
    <dgm:cxn modelId="{3355B965-5DD5-0A48-92DD-1FBC55EB042D}" type="presParOf" srcId="{20D4C4FC-F23E-4573-90F8-FC0ABD24EC7B}" destId="{AFF8806D-63D8-41B6-A933-125E7D905094}" srcOrd="19" destOrd="0" presId="urn:microsoft.com/office/officeart/2005/8/layout/radial1"/>
    <dgm:cxn modelId="{11D71F92-8942-844A-A2D5-63815B8D5FCC}" type="presParOf" srcId="{AFF8806D-63D8-41B6-A933-125E7D905094}" destId="{4D52665E-1DF0-44ED-89D2-6165BC349C72}" srcOrd="0" destOrd="0" presId="urn:microsoft.com/office/officeart/2005/8/layout/radial1"/>
    <dgm:cxn modelId="{5897CF06-0172-BA44-B44C-6E527AB24148}" type="presParOf" srcId="{20D4C4FC-F23E-4573-90F8-FC0ABD24EC7B}" destId="{E2724FF1-4ACD-47CD-AE3F-543951DBDD7D}" srcOrd="20" destOrd="0" presId="urn:microsoft.com/office/officeart/2005/8/layout/radial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18D92E-E252-49F8-A371-39DD118999B7}">
      <dsp:nvSpPr>
        <dsp:cNvPr id="0" name=""/>
        <dsp:cNvSpPr/>
      </dsp:nvSpPr>
      <dsp:spPr>
        <a:xfrm>
          <a:off x="2108590" y="1254972"/>
          <a:ext cx="1785649" cy="1521110"/>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a:t>Bologna Process:</a:t>
          </a:r>
        </a:p>
        <a:p>
          <a:pPr lvl="0" algn="ctr" defTabSz="533400">
            <a:lnSpc>
              <a:spcPct val="90000"/>
            </a:lnSpc>
            <a:spcBef>
              <a:spcPct val="0"/>
            </a:spcBef>
            <a:spcAft>
              <a:spcPct val="35000"/>
            </a:spcAft>
          </a:pPr>
          <a:r>
            <a:rPr lang="en-US" sz="1200" b="1" kern="1200" dirty="0"/>
            <a:t>Key</a:t>
          </a:r>
          <a:br>
            <a:rPr lang="en-US" sz="1200" b="1" kern="1200" dirty="0"/>
          </a:br>
          <a:r>
            <a:rPr lang="en-US" sz="1200" b="1" kern="1200" dirty="0"/>
            <a:t>Elements</a:t>
          </a:r>
          <a:endParaRPr lang="de-DE" sz="1200" b="1" kern="1200" dirty="0"/>
        </a:p>
      </dsp:txBody>
      <dsp:txXfrm>
        <a:off x="2108590" y="1254972"/>
        <a:ext cx="1785649" cy="1521110"/>
      </dsp:txXfrm>
    </dsp:sp>
    <dsp:sp modelId="{5019432B-A767-4FED-A091-9B8562F2A2AE}">
      <dsp:nvSpPr>
        <dsp:cNvPr id="0" name=""/>
        <dsp:cNvSpPr/>
      </dsp:nvSpPr>
      <dsp:spPr>
        <a:xfrm rot="16200000">
          <a:off x="2779703" y="1021749"/>
          <a:ext cx="443423" cy="23021"/>
        </a:xfrm>
        <a:custGeom>
          <a:avLst/>
          <a:gdLst/>
          <a:ahLst/>
          <a:cxnLst/>
          <a:rect l="0" t="0" r="0" b="0"/>
          <a:pathLst>
            <a:path>
              <a:moveTo>
                <a:pt x="0" y="11510"/>
              </a:moveTo>
              <a:lnTo>
                <a:pt x="443423" y="11510"/>
              </a:lnTo>
            </a:path>
          </a:pathLst>
        </a:custGeom>
        <a:noFill/>
        <a:ln w="25400" cap="flat" cmpd="sng" algn="ctr">
          <a:solidFill>
            <a:schemeClr val="accent2">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de-DE" sz="1200" kern="1200"/>
        </a:p>
      </dsp:txBody>
      <dsp:txXfrm rot="16200000">
        <a:off x="2990329" y="1022175"/>
        <a:ext cx="22171" cy="22171"/>
      </dsp:txXfrm>
    </dsp:sp>
    <dsp:sp modelId="{8F8008DE-8B7A-4419-9D64-47B30C1FB3DF}">
      <dsp:nvSpPr>
        <dsp:cNvPr id="0" name=""/>
        <dsp:cNvSpPr/>
      </dsp:nvSpPr>
      <dsp:spPr>
        <a:xfrm rot="16200000">
          <a:off x="2150018" y="-15048"/>
          <a:ext cx="1702792" cy="826597"/>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u="none" kern="1200" dirty="0"/>
            <a:t>Three Degree Cycle</a:t>
          </a:r>
          <a:endParaRPr lang="de-DE" sz="1200" b="1" i="0" u="none" kern="1200" dirty="0"/>
        </a:p>
      </dsp:txBody>
      <dsp:txXfrm rot="16200000">
        <a:off x="2150018" y="-15048"/>
        <a:ext cx="1702792" cy="826597"/>
      </dsp:txXfrm>
    </dsp:sp>
    <dsp:sp modelId="{B19F062A-6042-42B6-927D-4D2F5516D39C}">
      <dsp:nvSpPr>
        <dsp:cNvPr id="0" name=""/>
        <dsp:cNvSpPr/>
      </dsp:nvSpPr>
      <dsp:spPr>
        <a:xfrm rot="18360000">
          <a:off x="3402004" y="1221341"/>
          <a:ext cx="336115" cy="23021"/>
        </a:xfrm>
        <a:custGeom>
          <a:avLst/>
          <a:gdLst/>
          <a:ahLst/>
          <a:cxnLst/>
          <a:rect l="0" t="0" r="0" b="0"/>
          <a:pathLst>
            <a:path>
              <a:moveTo>
                <a:pt x="0" y="11510"/>
              </a:moveTo>
              <a:lnTo>
                <a:pt x="336115" y="11510"/>
              </a:lnTo>
            </a:path>
          </a:pathLst>
        </a:custGeom>
        <a:noFill/>
        <a:ln w="25400" cap="flat" cmpd="sng" algn="ctr">
          <a:solidFill>
            <a:schemeClr val="accent2">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de-DE" sz="1200" kern="1200"/>
        </a:p>
      </dsp:txBody>
      <dsp:txXfrm rot="18360000">
        <a:off x="3561659" y="1224449"/>
        <a:ext cx="16805" cy="16805"/>
      </dsp:txXfrm>
    </dsp:sp>
    <dsp:sp modelId="{5FFD126F-5FFC-4064-8837-222CC8B13ED8}">
      <dsp:nvSpPr>
        <dsp:cNvPr id="0" name=""/>
        <dsp:cNvSpPr/>
      </dsp:nvSpPr>
      <dsp:spPr>
        <a:xfrm rot="18469167">
          <a:off x="3100630" y="293823"/>
          <a:ext cx="1702792" cy="826597"/>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u="none" kern="1200" dirty="0"/>
            <a:t>Qualifications Frameworks</a:t>
          </a:r>
          <a:endParaRPr lang="de-DE" sz="1200" b="1" i="0" u="none" kern="1200" dirty="0"/>
        </a:p>
      </dsp:txBody>
      <dsp:txXfrm rot="18469167">
        <a:off x="3100630" y="293823"/>
        <a:ext cx="1702792" cy="826597"/>
      </dsp:txXfrm>
    </dsp:sp>
    <dsp:sp modelId="{078614A5-6636-42E9-8C1A-1FB1B865C1E2}">
      <dsp:nvSpPr>
        <dsp:cNvPr id="0" name=""/>
        <dsp:cNvSpPr/>
      </dsp:nvSpPr>
      <dsp:spPr>
        <a:xfrm rot="9916279">
          <a:off x="3793097" y="1787688"/>
          <a:ext cx="62469" cy="23021"/>
        </a:xfrm>
        <a:custGeom>
          <a:avLst/>
          <a:gdLst/>
          <a:ahLst/>
          <a:cxnLst/>
          <a:rect l="0" t="0" r="0" b="0"/>
          <a:pathLst>
            <a:path>
              <a:moveTo>
                <a:pt x="0" y="11510"/>
              </a:moveTo>
              <a:lnTo>
                <a:pt x="62469" y="11510"/>
              </a:lnTo>
            </a:path>
          </a:pathLst>
        </a:custGeom>
        <a:noFill/>
        <a:ln w="25400" cap="flat" cmpd="sng" algn="ctr">
          <a:solidFill>
            <a:schemeClr val="accent2">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de-DE" sz="1200" kern="1200"/>
        </a:p>
      </dsp:txBody>
      <dsp:txXfrm rot="9916279">
        <a:off x="3822770" y="1797637"/>
        <a:ext cx="3123" cy="3123"/>
      </dsp:txXfrm>
    </dsp:sp>
    <dsp:sp modelId="{90FF045E-EA08-45A6-AD2D-65F2C5ADCAD8}">
      <dsp:nvSpPr>
        <dsp:cNvPr id="0" name=""/>
        <dsp:cNvSpPr/>
      </dsp:nvSpPr>
      <dsp:spPr>
        <a:xfrm rot="20630092">
          <a:off x="3691395" y="1197031"/>
          <a:ext cx="1702792" cy="826597"/>
        </a:xfrm>
        <a:prstGeom prst="ellipse">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u="none" kern="1200" dirty="0"/>
            <a:t>European Credit Transfer and Accumulation System (ECTS)</a:t>
          </a:r>
          <a:endParaRPr lang="de-DE" sz="1200" b="1" i="0" u="none" kern="1200" dirty="0"/>
        </a:p>
      </dsp:txBody>
      <dsp:txXfrm rot="20630092">
        <a:off x="3691395" y="1197031"/>
        <a:ext cx="1702792" cy="826597"/>
      </dsp:txXfrm>
    </dsp:sp>
    <dsp:sp modelId="{6C6BADEE-B579-4612-B2BA-4809EA1DE449}">
      <dsp:nvSpPr>
        <dsp:cNvPr id="0" name=""/>
        <dsp:cNvSpPr/>
      </dsp:nvSpPr>
      <dsp:spPr>
        <a:xfrm rot="1122800">
          <a:off x="3830606" y="2287754"/>
          <a:ext cx="16866" cy="23021"/>
        </a:xfrm>
        <a:custGeom>
          <a:avLst/>
          <a:gdLst/>
          <a:ahLst/>
          <a:cxnLst/>
          <a:rect l="0" t="0" r="0" b="0"/>
          <a:pathLst>
            <a:path>
              <a:moveTo>
                <a:pt x="0" y="11510"/>
              </a:moveTo>
              <a:lnTo>
                <a:pt x="16866" y="11510"/>
              </a:lnTo>
            </a:path>
          </a:pathLst>
        </a:custGeom>
        <a:noFill/>
        <a:ln w="25400" cap="flat" cmpd="sng" algn="ctr">
          <a:solidFill>
            <a:schemeClr val="accent2">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de-DE" sz="1200" kern="1200"/>
        </a:p>
      </dsp:txBody>
      <dsp:txXfrm rot="1122800">
        <a:off x="3838617" y="2298843"/>
        <a:ext cx="843" cy="843"/>
      </dsp:txXfrm>
    </dsp:sp>
    <dsp:sp modelId="{CAEFD029-FD63-40D9-BA0E-FCC0B1D71493}">
      <dsp:nvSpPr>
        <dsp:cNvPr id="0" name=""/>
        <dsp:cNvSpPr/>
      </dsp:nvSpPr>
      <dsp:spPr>
        <a:xfrm rot="1025039">
          <a:off x="3693839" y="2125184"/>
          <a:ext cx="1702792" cy="826597"/>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u="none" kern="1200" dirty="0"/>
            <a:t>The Diploma Supplement</a:t>
          </a:r>
          <a:endParaRPr lang="de-DE" sz="1200" b="1" i="0" u="none" kern="1200" dirty="0"/>
        </a:p>
      </dsp:txBody>
      <dsp:txXfrm rot="1025039">
        <a:off x="3693839" y="2125184"/>
        <a:ext cx="1702792" cy="826597"/>
      </dsp:txXfrm>
    </dsp:sp>
    <dsp:sp modelId="{32396B3D-3839-4013-B4EE-01F9CA4E7692}">
      <dsp:nvSpPr>
        <dsp:cNvPr id="0" name=""/>
        <dsp:cNvSpPr/>
      </dsp:nvSpPr>
      <dsp:spPr>
        <a:xfrm rot="3240000">
          <a:off x="3402004" y="2786693"/>
          <a:ext cx="336115" cy="23021"/>
        </a:xfrm>
        <a:custGeom>
          <a:avLst/>
          <a:gdLst/>
          <a:ahLst/>
          <a:cxnLst/>
          <a:rect l="0" t="0" r="0" b="0"/>
          <a:pathLst>
            <a:path>
              <a:moveTo>
                <a:pt x="0" y="11510"/>
              </a:moveTo>
              <a:lnTo>
                <a:pt x="336115" y="11510"/>
              </a:lnTo>
            </a:path>
          </a:pathLst>
        </a:custGeom>
        <a:noFill/>
        <a:ln w="25400" cap="flat" cmpd="sng" algn="ctr">
          <a:solidFill>
            <a:schemeClr val="accent2">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de-DE" sz="1200" kern="1200"/>
        </a:p>
      </dsp:txBody>
      <dsp:txXfrm rot="3240000">
        <a:off x="3561659" y="2789801"/>
        <a:ext cx="16805" cy="16805"/>
      </dsp:txXfrm>
    </dsp:sp>
    <dsp:sp modelId="{1EFA4393-6CEA-4BD8-A12A-FB100F4CDD1C}">
      <dsp:nvSpPr>
        <dsp:cNvPr id="0" name=""/>
        <dsp:cNvSpPr/>
      </dsp:nvSpPr>
      <dsp:spPr>
        <a:xfrm rot="3165986">
          <a:off x="3100630" y="2910634"/>
          <a:ext cx="1702792" cy="826597"/>
        </a:xfrm>
        <a:prstGeom prst="ellipse">
          <a:avLst/>
        </a:prstGeom>
        <a:solidFill>
          <a:srgbClr val="99330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u="none" kern="1200" dirty="0"/>
            <a:t>Quality Assurance</a:t>
          </a:r>
          <a:endParaRPr lang="de-DE" sz="1200" b="1" i="0" u="none" kern="1200" dirty="0"/>
        </a:p>
      </dsp:txBody>
      <dsp:txXfrm rot="3165986">
        <a:off x="3100630" y="2910634"/>
        <a:ext cx="1702792" cy="826597"/>
      </dsp:txXfrm>
    </dsp:sp>
    <dsp:sp modelId="{FCD372E9-8FA7-4977-9598-7758119B2144}">
      <dsp:nvSpPr>
        <dsp:cNvPr id="0" name=""/>
        <dsp:cNvSpPr/>
      </dsp:nvSpPr>
      <dsp:spPr>
        <a:xfrm rot="5400000">
          <a:off x="2779703" y="2986284"/>
          <a:ext cx="443423" cy="23021"/>
        </a:xfrm>
        <a:custGeom>
          <a:avLst/>
          <a:gdLst/>
          <a:ahLst/>
          <a:cxnLst/>
          <a:rect l="0" t="0" r="0" b="0"/>
          <a:pathLst>
            <a:path>
              <a:moveTo>
                <a:pt x="0" y="11510"/>
              </a:moveTo>
              <a:lnTo>
                <a:pt x="443423" y="11510"/>
              </a:lnTo>
            </a:path>
          </a:pathLst>
        </a:custGeom>
        <a:noFill/>
        <a:ln w="25400" cap="flat" cmpd="sng" algn="ctr">
          <a:solidFill>
            <a:schemeClr val="accent2">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de-DE" sz="1200" kern="1200"/>
        </a:p>
      </dsp:txBody>
      <dsp:txXfrm rot="5400000">
        <a:off x="2990329" y="2986709"/>
        <a:ext cx="22171" cy="22171"/>
      </dsp:txXfrm>
    </dsp:sp>
    <dsp:sp modelId="{BF8B7D85-44AC-4434-B2C5-96C7EB0BDB63}">
      <dsp:nvSpPr>
        <dsp:cNvPr id="0" name=""/>
        <dsp:cNvSpPr/>
      </dsp:nvSpPr>
      <dsp:spPr>
        <a:xfrm rot="5400000">
          <a:off x="2150018" y="3219506"/>
          <a:ext cx="1702792" cy="826597"/>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u="none" kern="1200" dirty="0"/>
            <a:t>Joint Degrees</a:t>
          </a:r>
          <a:endParaRPr lang="de-DE" sz="1200" b="1" i="0" u="none" kern="1200" dirty="0"/>
        </a:p>
      </dsp:txBody>
      <dsp:txXfrm rot="5400000">
        <a:off x="2150018" y="3219506"/>
        <a:ext cx="1702792" cy="826597"/>
      </dsp:txXfrm>
    </dsp:sp>
    <dsp:sp modelId="{2B8950D9-9E2D-4408-A19B-270CE752DBF6}">
      <dsp:nvSpPr>
        <dsp:cNvPr id="0" name=""/>
        <dsp:cNvSpPr/>
      </dsp:nvSpPr>
      <dsp:spPr>
        <a:xfrm rot="7560000">
          <a:off x="2264709" y="2786693"/>
          <a:ext cx="336115" cy="23021"/>
        </a:xfrm>
        <a:custGeom>
          <a:avLst/>
          <a:gdLst/>
          <a:ahLst/>
          <a:cxnLst/>
          <a:rect l="0" t="0" r="0" b="0"/>
          <a:pathLst>
            <a:path>
              <a:moveTo>
                <a:pt x="0" y="11510"/>
              </a:moveTo>
              <a:lnTo>
                <a:pt x="336115" y="11510"/>
              </a:lnTo>
            </a:path>
          </a:pathLst>
        </a:custGeom>
        <a:noFill/>
        <a:ln w="25400" cap="flat" cmpd="sng" algn="ctr">
          <a:solidFill>
            <a:schemeClr val="accent2">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de-DE" sz="1200" kern="1200"/>
        </a:p>
      </dsp:txBody>
      <dsp:txXfrm rot="7560000">
        <a:off x="2424364" y="2789801"/>
        <a:ext cx="16805" cy="16805"/>
      </dsp:txXfrm>
    </dsp:sp>
    <dsp:sp modelId="{424640EF-2305-4F97-9F8F-18EA0C8C933C}">
      <dsp:nvSpPr>
        <dsp:cNvPr id="0" name=""/>
        <dsp:cNvSpPr/>
      </dsp:nvSpPr>
      <dsp:spPr>
        <a:xfrm rot="18411549">
          <a:off x="1199406" y="2910634"/>
          <a:ext cx="1702792" cy="826597"/>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u="none" kern="1200" dirty="0"/>
            <a:t>Life-long learning for knowledge-based society</a:t>
          </a:r>
          <a:endParaRPr lang="de-DE" sz="1200" b="1" i="0" u="none" kern="1200" dirty="0"/>
        </a:p>
      </dsp:txBody>
      <dsp:txXfrm rot="18411549">
        <a:off x="1199406" y="2910634"/>
        <a:ext cx="1702792" cy="826597"/>
      </dsp:txXfrm>
    </dsp:sp>
    <dsp:sp modelId="{1E8A8AB1-C345-4911-BEE4-4231C68DA1E3}">
      <dsp:nvSpPr>
        <dsp:cNvPr id="0" name=""/>
        <dsp:cNvSpPr/>
      </dsp:nvSpPr>
      <dsp:spPr>
        <a:xfrm rot="20520000">
          <a:off x="2167120" y="2274478"/>
          <a:ext cx="3797" cy="23021"/>
        </a:xfrm>
        <a:custGeom>
          <a:avLst/>
          <a:gdLst/>
          <a:ahLst/>
          <a:cxnLst/>
          <a:rect l="0" t="0" r="0" b="0"/>
          <a:pathLst>
            <a:path>
              <a:moveTo>
                <a:pt x="0" y="11510"/>
              </a:moveTo>
              <a:lnTo>
                <a:pt x="3797" y="11510"/>
              </a:lnTo>
            </a:path>
          </a:pathLst>
        </a:custGeom>
        <a:noFill/>
        <a:ln w="25400" cap="flat" cmpd="sng" algn="ctr">
          <a:solidFill>
            <a:schemeClr val="accent2">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de-DE" sz="1200" kern="1200"/>
        </a:p>
      </dsp:txBody>
      <dsp:txXfrm rot="20520000">
        <a:off x="2168923" y="2285894"/>
        <a:ext cx="189" cy="189"/>
      </dsp:txXfrm>
    </dsp:sp>
    <dsp:sp modelId="{EA7EA6F1-9967-4FDE-BE2A-352FD5F1A621}">
      <dsp:nvSpPr>
        <dsp:cNvPr id="0" name=""/>
        <dsp:cNvSpPr/>
      </dsp:nvSpPr>
      <dsp:spPr>
        <a:xfrm rot="20350654">
          <a:off x="611896" y="2101995"/>
          <a:ext cx="1702792" cy="826597"/>
        </a:xfrm>
        <a:prstGeom prst="ellipse">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u="none" kern="1200" dirty="0"/>
            <a:t>Research and Innovation</a:t>
          </a:r>
          <a:endParaRPr lang="de-DE" sz="1200" b="1" i="0" u="none" kern="1200" dirty="0"/>
        </a:p>
      </dsp:txBody>
      <dsp:txXfrm rot="20350654">
        <a:off x="611896" y="2101995"/>
        <a:ext cx="1702792" cy="826597"/>
      </dsp:txXfrm>
    </dsp:sp>
    <dsp:sp modelId="{2C83AB93-DEFC-4E55-903A-7EE6BF7472DE}">
      <dsp:nvSpPr>
        <dsp:cNvPr id="0" name=""/>
        <dsp:cNvSpPr/>
      </dsp:nvSpPr>
      <dsp:spPr>
        <a:xfrm rot="1080000">
          <a:off x="2167120" y="1733555"/>
          <a:ext cx="3797" cy="23021"/>
        </a:xfrm>
        <a:custGeom>
          <a:avLst/>
          <a:gdLst/>
          <a:ahLst/>
          <a:cxnLst/>
          <a:rect l="0" t="0" r="0" b="0"/>
          <a:pathLst>
            <a:path>
              <a:moveTo>
                <a:pt x="0" y="11510"/>
              </a:moveTo>
              <a:lnTo>
                <a:pt x="3797" y="11510"/>
              </a:lnTo>
            </a:path>
          </a:pathLst>
        </a:custGeom>
        <a:noFill/>
        <a:ln w="25400" cap="flat" cmpd="sng" algn="ctr">
          <a:solidFill>
            <a:schemeClr val="accent2">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de-DE" sz="1200" kern="1200"/>
        </a:p>
      </dsp:txBody>
      <dsp:txXfrm rot="1080000">
        <a:off x="2168923" y="1744971"/>
        <a:ext cx="189" cy="189"/>
      </dsp:txXfrm>
    </dsp:sp>
    <dsp:sp modelId="{F8381B57-2ECE-44E0-9546-4C6125A9E365}">
      <dsp:nvSpPr>
        <dsp:cNvPr id="0" name=""/>
        <dsp:cNvSpPr/>
      </dsp:nvSpPr>
      <dsp:spPr>
        <a:xfrm rot="1124834">
          <a:off x="611896" y="1102462"/>
          <a:ext cx="1702792" cy="826597"/>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u="none" kern="1200" dirty="0"/>
            <a:t>Internationalization of Higher Education and Research</a:t>
          </a:r>
          <a:endParaRPr lang="de-DE" sz="1200" b="1" i="0" u="none" kern="1200" dirty="0"/>
        </a:p>
      </dsp:txBody>
      <dsp:txXfrm rot="1124834">
        <a:off x="611896" y="1102462"/>
        <a:ext cx="1702792" cy="826597"/>
      </dsp:txXfrm>
    </dsp:sp>
    <dsp:sp modelId="{AFF8806D-63D8-41B6-A933-125E7D905094}">
      <dsp:nvSpPr>
        <dsp:cNvPr id="0" name=""/>
        <dsp:cNvSpPr/>
      </dsp:nvSpPr>
      <dsp:spPr>
        <a:xfrm rot="14040000">
          <a:off x="2264709" y="1221341"/>
          <a:ext cx="336115" cy="23021"/>
        </a:xfrm>
        <a:custGeom>
          <a:avLst/>
          <a:gdLst/>
          <a:ahLst/>
          <a:cxnLst/>
          <a:rect l="0" t="0" r="0" b="0"/>
          <a:pathLst>
            <a:path>
              <a:moveTo>
                <a:pt x="0" y="11510"/>
              </a:moveTo>
              <a:lnTo>
                <a:pt x="336115" y="11510"/>
              </a:lnTo>
            </a:path>
          </a:pathLst>
        </a:custGeom>
        <a:noFill/>
        <a:ln w="25400" cap="flat" cmpd="sng" algn="ctr">
          <a:solidFill>
            <a:schemeClr val="accent2">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de-DE" sz="1200" kern="1200"/>
        </a:p>
      </dsp:txBody>
      <dsp:txXfrm rot="14040000">
        <a:off x="2424364" y="1224449"/>
        <a:ext cx="16805" cy="16805"/>
      </dsp:txXfrm>
    </dsp:sp>
    <dsp:sp modelId="{E2724FF1-4ACD-47CD-AE3F-543951DBDD7D}">
      <dsp:nvSpPr>
        <dsp:cNvPr id="0" name=""/>
        <dsp:cNvSpPr/>
      </dsp:nvSpPr>
      <dsp:spPr>
        <a:xfrm rot="2870281">
          <a:off x="1199406" y="293823"/>
          <a:ext cx="1702792" cy="826597"/>
        </a:xfrm>
        <a:prstGeom prst="ellipse">
          <a:avLst/>
        </a:prstGeom>
        <a:solidFill>
          <a:srgbClr val="99330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i="0" u="none" kern="1200" dirty="0"/>
            <a:t>Governance, Autonomy &amp; Funding</a:t>
          </a:r>
          <a:endParaRPr lang="de-DE" sz="1200" b="1" i="0" u="none" kern="1200" dirty="0"/>
        </a:p>
      </dsp:txBody>
      <dsp:txXfrm rot="2870281">
        <a:off x="1199406" y="293823"/>
        <a:ext cx="1702792" cy="826597"/>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3162673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f5a80aa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f5a80aa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83005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f5a80aa1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f5a80aa1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97868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f5a80aa1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f5a80aa1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91418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f5a80aa1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f5a80aa1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456669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f5a80aa1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f5a80aa1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08204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016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f5a80aa1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f5a80aa1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59680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f5a80aa1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f5a80aa1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59680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f5a80aa1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f5a80aa1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85171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f5a80aa1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f5a80aa1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73713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f5a80aa1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f5a80aa1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983368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f5a80aa1d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f5a80aa1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46837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f5a80aa1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f5a80aa1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4484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4" name="Рисунок 5">
            <a:extLst>
              <a:ext uri="{FF2B5EF4-FFF2-40B4-BE49-F238E27FC236}">
                <a16:creationId xmlns:a16="http://schemas.microsoft.com/office/drawing/2014/main" xmlns="" id="{C9167AC1-0AE8-F741-9A4A-C3213C700597}"/>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11700" y="4382593"/>
            <a:ext cx="931256" cy="56124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5" name="Рисунок 5">
            <a:extLst>
              <a:ext uri="{FF2B5EF4-FFF2-40B4-BE49-F238E27FC236}">
                <a16:creationId xmlns:a16="http://schemas.microsoft.com/office/drawing/2014/main" xmlns="" id="{1A11C0A0-801E-3A45-930E-7CE12A9E0B90}"/>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11700" y="4602598"/>
            <a:ext cx="753667" cy="45421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userDrawn="1">
  <p:cSld name="CAPTION_ONLY">
    <p:spTree>
      <p:nvGrpSpPr>
        <p:cNvPr id="1" name="Shape 41"/>
        <p:cNvGrpSpPr/>
        <p:nvPr/>
      </p:nvGrpSpPr>
      <p:grpSpPr>
        <a:xfrm>
          <a:off x="0" y="0"/>
          <a:ext cx="0" cy="0"/>
          <a:chOff x="0" y="0"/>
          <a:chExt cx="0" cy="0"/>
        </a:xfrm>
      </p:grpSpPr>
      <p:sp>
        <p:nvSpPr>
          <p:cNvPr id="43" name="Google Shape;43;p10"/>
          <p:cNvSpPr txBox="1">
            <a:spLocks noGrp="1"/>
          </p:cNvSpPr>
          <p:nvPr>
            <p:ph type="sldNum" idx="12"/>
          </p:nvPr>
        </p:nvSpPr>
        <p:spPr>
          <a:xfrm>
            <a:off x="8472458" y="45510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4" name="Рисунок 5">
            <a:extLst>
              <a:ext uri="{FF2B5EF4-FFF2-40B4-BE49-F238E27FC236}">
                <a16:creationId xmlns:a16="http://schemas.microsoft.com/office/drawing/2014/main" xmlns="" id="{C0184F30-961E-2E4E-82ED-447FCD9BB7A0}"/>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01168" y="4382593"/>
            <a:ext cx="931256" cy="56124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hyperlink" Target="mailto:svetlana.jasic@ecm-academy.de" TargetMode="External"/><Relationship Id="rId3" Type="http://schemas.openxmlformats.org/officeDocument/2006/relationships/image" Target="../media/image7.png"/><Relationship Id="rId7" Type="http://schemas.openxmlformats.org/officeDocument/2006/relationships/hyperlink" Target="mailto:arnold.st@ecm-academy.de"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8" name="Google Shape;58;p13"/>
          <p:cNvSpPr txBox="1"/>
          <p:nvPr/>
        </p:nvSpPr>
        <p:spPr>
          <a:xfrm>
            <a:off x="4328453" y="4596896"/>
            <a:ext cx="2511441" cy="56297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b="1" dirty="0">
                <a:solidFill>
                  <a:srgbClr val="003DB8"/>
                </a:solidFill>
                <a:latin typeface="Playfair Display"/>
                <a:ea typeface="Playfair Display"/>
                <a:cs typeface="Playfair Display"/>
                <a:sym typeface="Playfair Display"/>
              </a:rPr>
              <a:t>Joint Project: Capacity Building in the Field of Higher Education ERASMUS+ 2018</a:t>
            </a:r>
            <a:endParaRPr sz="900" b="1" dirty="0">
              <a:solidFill>
                <a:srgbClr val="003DB8"/>
              </a:solidFill>
              <a:latin typeface="Playfair Display"/>
              <a:ea typeface="Playfair Display"/>
              <a:cs typeface="Playfair Display"/>
              <a:sym typeface="Playfair Display"/>
            </a:endParaRPr>
          </a:p>
        </p:txBody>
      </p:sp>
      <p:sp>
        <p:nvSpPr>
          <p:cNvPr id="54" name="Google Shape;54;p13"/>
          <p:cNvSpPr/>
          <p:nvPr/>
        </p:nvSpPr>
        <p:spPr>
          <a:xfrm>
            <a:off x="0" y="0"/>
            <a:ext cx="4249800" cy="5143500"/>
          </a:xfrm>
          <a:prstGeom prst="rect">
            <a:avLst/>
          </a:prstGeom>
          <a:solidFill>
            <a:schemeClr val="bg1">
              <a:lumMod val="65000"/>
            </a:schemeClr>
          </a:solid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FFFF00"/>
              </a:highlight>
            </a:endParaRPr>
          </a:p>
        </p:txBody>
      </p:sp>
      <p:sp>
        <p:nvSpPr>
          <p:cNvPr id="55" name="Google Shape;55;p13"/>
          <p:cNvSpPr/>
          <p:nvPr/>
        </p:nvSpPr>
        <p:spPr>
          <a:xfrm>
            <a:off x="0" y="1192393"/>
            <a:ext cx="4249800" cy="1745100"/>
          </a:xfrm>
          <a:prstGeom prst="rect">
            <a:avLst/>
          </a:prstGeom>
          <a:solidFill>
            <a:srgbClr val="003DB8">
              <a:alpha val="92941"/>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293357" y="1231289"/>
            <a:ext cx="3849555" cy="914400"/>
          </a:xfrm>
          <a:prstGeom prst="rect">
            <a:avLst/>
          </a:prstGeom>
          <a:noFill/>
          <a:ln>
            <a:noFill/>
          </a:ln>
        </p:spPr>
        <p:txBody>
          <a:bodyPr spcFirstLastPara="1" wrap="square" lIns="91425" tIns="91425" rIns="91425" bIns="91425" anchor="t" anchorCtr="0">
            <a:noAutofit/>
          </a:bodyPr>
          <a:lstStyle/>
          <a:p>
            <a:pPr lvl="0" algn="ctr">
              <a:lnSpc>
                <a:spcPct val="115000"/>
              </a:lnSpc>
              <a:buClr>
                <a:schemeClr val="dk1"/>
              </a:buClr>
              <a:buSzPts val="1100"/>
            </a:pPr>
            <a:r>
              <a:rPr lang="en-US" sz="2000" b="1" dirty="0">
                <a:solidFill>
                  <a:schemeClr val="bg1"/>
                </a:solidFill>
                <a:cs typeface="Times New Roman" panose="02020603050405020304" pitchFamily="18" charset="0"/>
              </a:rPr>
              <a:t>“New study program in space systems and communications engineering”</a:t>
            </a:r>
          </a:p>
          <a:p>
            <a:pPr algn="ctr">
              <a:lnSpc>
                <a:spcPct val="115000"/>
              </a:lnSpc>
              <a:buClr>
                <a:schemeClr val="dk1"/>
              </a:buClr>
              <a:buSzPts val="1100"/>
            </a:pPr>
            <a:r>
              <a:rPr lang="en-US" sz="2000" b="1" dirty="0">
                <a:solidFill>
                  <a:schemeClr val="bg1"/>
                </a:solidFill>
                <a:cs typeface="Times New Roman" panose="02020603050405020304" pitchFamily="18" charset="0"/>
              </a:rPr>
              <a:t>SPACECOM</a:t>
            </a:r>
          </a:p>
          <a:p>
            <a:pPr lvl="0" algn="ctr">
              <a:lnSpc>
                <a:spcPct val="115000"/>
              </a:lnSpc>
              <a:buClr>
                <a:schemeClr val="dk1"/>
              </a:buClr>
              <a:buSzPts val="1100"/>
            </a:pPr>
            <a:endParaRPr sz="2000" b="1" dirty="0">
              <a:solidFill>
                <a:schemeClr val="lt1"/>
              </a:solidFill>
              <a:latin typeface="Playfair Display"/>
              <a:ea typeface="Playfair Display"/>
              <a:cs typeface="Playfair Display"/>
              <a:sym typeface="Playfair Display"/>
            </a:endParaRPr>
          </a:p>
        </p:txBody>
      </p:sp>
      <p:sp>
        <p:nvSpPr>
          <p:cNvPr id="64" name="Google Shape;64;p13"/>
          <p:cNvSpPr txBox="1"/>
          <p:nvPr/>
        </p:nvSpPr>
        <p:spPr>
          <a:xfrm>
            <a:off x="624900" y="158131"/>
            <a:ext cx="3000000" cy="51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solidFill>
                  <a:schemeClr val="bg1"/>
                </a:solidFill>
              </a:rPr>
              <a:t>Kick-Off Meeting</a:t>
            </a:r>
          </a:p>
          <a:p>
            <a:pPr marL="0" lvl="0" indent="0" algn="ctr" rtl="0">
              <a:spcBef>
                <a:spcPts val="0"/>
              </a:spcBef>
              <a:spcAft>
                <a:spcPts val="0"/>
              </a:spcAft>
              <a:buNone/>
            </a:pPr>
            <a:r>
              <a:rPr lang="en-GB" sz="1600" b="1" dirty="0">
                <a:solidFill>
                  <a:schemeClr val="bg1"/>
                </a:solidFill>
              </a:rPr>
              <a:t>Tashkent</a:t>
            </a:r>
            <a:endParaRPr sz="1600" b="1" dirty="0">
              <a:solidFill>
                <a:schemeClr val="bg1"/>
              </a:solidFill>
            </a:endParaRPr>
          </a:p>
          <a:p>
            <a:pPr marL="0" lvl="0" indent="0" algn="ctr" rtl="0">
              <a:spcBef>
                <a:spcPts val="0"/>
              </a:spcBef>
              <a:spcAft>
                <a:spcPts val="0"/>
              </a:spcAft>
              <a:buNone/>
            </a:pPr>
            <a:r>
              <a:rPr lang="en-GB" sz="1600" b="1" dirty="0">
                <a:solidFill>
                  <a:schemeClr val="bg1"/>
                </a:solidFill>
              </a:rPr>
              <a:t>3-5 March 2020</a:t>
            </a:r>
            <a:endParaRPr sz="1600" b="1" dirty="0">
              <a:solidFill>
                <a:schemeClr val="bg1"/>
              </a:solidFill>
            </a:endParaRPr>
          </a:p>
        </p:txBody>
      </p:sp>
      <p:pic>
        <p:nvPicPr>
          <p:cNvPr id="65" name="Google Shape;65;p13"/>
          <p:cNvPicPr preferRelativeResize="0"/>
          <p:nvPr/>
        </p:nvPicPr>
        <p:blipFill>
          <a:blip r:embed="rId3"/>
          <a:srcRect/>
          <a:stretch/>
        </p:blipFill>
        <p:spPr>
          <a:xfrm>
            <a:off x="4543157" y="1302461"/>
            <a:ext cx="4202692" cy="1524963"/>
          </a:xfrm>
          <a:prstGeom prst="rect">
            <a:avLst/>
          </a:prstGeom>
          <a:noFill/>
          <a:ln>
            <a:noFill/>
          </a:ln>
        </p:spPr>
      </p:pic>
      <p:sp>
        <p:nvSpPr>
          <p:cNvPr id="56" name="Google Shape;56;p13"/>
          <p:cNvSpPr/>
          <p:nvPr/>
        </p:nvSpPr>
        <p:spPr>
          <a:xfrm>
            <a:off x="0" y="3127850"/>
            <a:ext cx="9144000" cy="1299000"/>
          </a:xfrm>
          <a:prstGeom prst="rect">
            <a:avLst/>
          </a:prstGeom>
          <a:solidFill>
            <a:srgbClr val="003D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p:nvPr/>
        </p:nvSpPr>
        <p:spPr>
          <a:xfrm>
            <a:off x="1013740" y="3357707"/>
            <a:ext cx="6550774" cy="593400"/>
          </a:xfrm>
          <a:prstGeom prst="rect">
            <a:avLst/>
          </a:prstGeom>
          <a:noFill/>
          <a:ln>
            <a:noFill/>
          </a:ln>
        </p:spPr>
        <p:txBody>
          <a:bodyPr spcFirstLastPara="1" wrap="square" lIns="91425" tIns="91425" rIns="91425" bIns="91425" anchor="t" anchorCtr="0">
            <a:noAutofit/>
          </a:bodyPr>
          <a:lstStyle/>
          <a:p>
            <a:pPr lvl="0" algn="ctr"/>
            <a:r>
              <a:rPr lang="en-US" sz="2000" b="1" dirty="0">
                <a:solidFill>
                  <a:schemeClr val="lt1"/>
                </a:solidFill>
                <a:latin typeface="Arial Black" panose="020B0A04020102020204" pitchFamily="34" charset="0"/>
              </a:rPr>
              <a:t>Role of EXOLAUNCH in the project </a:t>
            </a:r>
          </a:p>
          <a:p>
            <a:pPr lvl="0" algn="ctr"/>
            <a:r>
              <a:rPr lang="en-US" sz="2000" b="1" dirty="0">
                <a:solidFill>
                  <a:schemeClr val="lt1"/>
                </a:solidFill>
                <a:latin typeface="Arial Black" panose="020B0A04020102020204" pitchFamily="34" charset="0"/>
              </a:rPr>
              <a:t>(Quality Assurance System and other tasks)</a:t>
            </a:r>
            <a:endParaRPr lang="ru-RU" sz="2000" b="1" dirty="0">
              <a:solidFill>
                <a:schemeClr val="bg1"/>
              </a:solidFill>
              <a:latin typeface="Arial Black" panose="020B0A04020102020204" pitchFamily="34" charset="0"/>
              <a:ea typeface="Times New Roman" panose="02020603050405020304" pitchFamily="18" charset="0"/>
              <a:cs typeface="Arial" panose="020B0604020202020204" pitchFamily="34" charset="0"/>
            </a:endParaRPr>
          </a:p>
        </p:txBody>
      </p:sp>
      <p:pic>
        <p:nvPicPr>
          <p:cNvPr id="4" name="Рисунок 3">
            <a:extLst>
              <a:ext uri="{FF2B5EF4-FFF2-40B4-BE49-F238E27FC236}">
                <a16:creationId xmlns:a16="http://schemas.microsoft.com/office/drawing/2014/main" xmlns="" id="{A6755A04-F611-4694-8320-9DA0044135EC}"/>
              </a:ext>
            </a:extLst>
          </p:cNvPr>
          <p:cNvPicPr>
            <a:picLocks noChangeAspect="1"/>
          </p:cNvPicPr>
          <p:nvPr/>
        </p:nvPicPr>
        <p:blipFill>
          <a:blip r:embed="rId4"/>
          <a:stretch>
            <a:fillRect/>
          </a:stretch>
        </p:blipFill>
        <p:spPr>
          <a:xfrm>
            <a:off x="6226878" y="4474288"/>
            <a:ext cx="2831690" cy="621774"/>
          </a:xfrm>
          <a:prstGeom prst="rect">
            <a:avLst/>
          </a:prstGeom>
        </p:spPr>
      </p:pic>
      <p:pic>
        <p:nvPicPr>
          <p:cNvPr id="14" name="Bild 1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642723" y="344265"/>
            <a:ext cx="1260170" cy="756102"/>
          </a:xfrm>
          <a:prstGeom prst="rect">
            <a:avLst/>
          </a:prstGeom>
        </p:spPr>
      </p:pic>
      <p:pic>
        <p:nvPicPr>
          <p:cNvPr id="16" name="Рисунок 5">
            <a:extLst>
              <a:ext uri="{FF2B5EF4-FFF2-40B4-BE49-F238E27FC236}">
                <a16:creationId xmlns:a16="http://schemas.microsoft.com/office/drawing/2014/main" xmlns="" id="{1BE35919-923D-1146-85BE-DBC082E01CC4}"/>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398154" y="243094"/>
            <a:ext cx="1422438" cy="8572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p:nvPr/>
        </p:nvSpPr>
        <p:spPr>
          <a:xfrm>
            <a:off x="0" y="0"/>
            <a:ext cx="9144000" cy="847800"/>
          </a:xfrm>
          <a:prstGeom prst="rect">
            <a:avLst/>
          </a:prstGeom>
          <a:solidFill>
            <a:srgbClr val="003D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txBox="1">
            <a:spLocks noGrp="1"/>
          </p:cNvSpPr>
          <p:nvPr>
            <p:ph type="ctrTitle" idx="4294967295"/>
          </p:nvPr>
        </p:nvSpPr>
        <p:spPr>
          <a:xfrm>
            <a:off x="0" y="171450"/>
            <a:ext cx="9144000" cy="569913"/>
          </a:xfrm>
          <a:prstGeom prst="rect">
            <a:avLst/>
          </a:prstGeom>
        </p:spPr>
        <p:txBody>
          <a:bodyPr spcFirstLastPara="1" wrap="square" lIns="91425" tIns="91425" rIns="91425" bIns="91425" anchor="b" anchorCtr="0">
            <a:noAutofit/>
          </a:bodyPr>
          <a:lstStyle/>
          <a:p>
            <a:pPr algn="ctr"/>
            <a:r>
              <a:rPr lang="en-US" sz="2400" b="1" dirty="0">
                <a:solidFill>
                  <a:schemeClr val="bg1"/>
                </a:solidFill>
              </a:rPr>
              <a:t>Quality Assurance System in a PC University </a:t>
            </a:r>
          </a:p>
        </p:txBody>
      </p:sp>
      <p:sp>
        <p:nvSpPr>
          <p:cNvPr id="7" name="Rectangle 4"/>
          <p:cNvSpPr/>
          <p:nvPr/>
        </p:nvSpPr>
        <p:spPr>
          <a:xfrm>
            <a:off x="2113634" y="1149058"/>
            <a:ext cx="4916732" cy="369332"/>
          </a:xfrm>
          <a:prstGeom prst="rect">
            <a:avLst/>
          </a:prstGeom>
        </p:spPr>
        <p:txBody>
          <a:bodyPr wrap="none">
            <a:spAutoFit/>
          </a:bodyPr>
          <a:lstStyle/>
          <a:p>
            <a:pPr algn="ctr"/>
            <a:r>
              <a:rPr lang="en-US" sz="1800" b="1" dirty="0">
                <a:solidFill>
                  <a:srgbClr val="0070C0"/>
                </a:solidFill>
              </a:rPr>
              <a:t>Check list of the PC university QA system: </a:t>
            </a:r>
            <a:endParaRPr lang="ru-RU" sz="1800" b="1" dirty="0">
              <a:solidFill>
                <a:srgbClr val="0070C0"/>
              </a:solidFill>
            </a:endParaRPr>
          </a:p>
        </p:txBody>
      </p:sp>
      <p:sp>
        <p:nvSpPr>
          <p:cNvPr id="8" name="TextBox 7"/>
          <p:cNvSpPr txBox="1"/>
          <p:nvPr/>
        </p:nvSpPr>
        <p:spPr>
          <a:xfrm>
            <a:off x="1619630" y="1604070"/>
            <a:ext cx="5786478" cy="3539430"/>
          </a:xfrm>
          <a:prstGeom prst="rect">
            <a:avLst/>
          </a:prstGeom>
          <a:noFill/>
        </p:spPr>
        <p:txBody>
          <a:bodyPr wrap="square" rtlCol="0">
            <a:spAutoFit/>
          </a:bodyPr>
          <a:lstStyle/>
          <a:p>
            <a:pPr>
              <a:buFont typeface="Wingdings" pitchFamily="2" charset="2"/>
              <a:buChar char="q"/>
            </a:pPr>
            <a:r>
              <a:rPr lang="en-US" dirty="0"/>
              <a:t>Quality group established</a:t>
            </a:r>
          </a:p>
          <a:p>
            <a:pPr>
              <a:buFont typeface="Wingdings" pitchFamily="2" charset="2"/>
              <a:buChar char="q"/>
            </a:pPr>
            <a:r>
              <a:rPr lang="en-US" dirty="0"/>
              <a:t>Workshop on ESG &amp; ECTS User’s Guide documents conducted</a:t>
            </a:r>
          </a:p>
          <a:p>
            <a:pPr>
              <a:buFont typeface="Wingdings" pitchFamily="2" charset="2"/>
              <a:buChar char="q"/>
            </a:pPr>
            <a:r>
              <a:rPr lang="en-US" dirty="0"/>
              <a:t>University’s outputs/outcomes of the project identified</a:t>
            </a:r>
          </a:p>
          <a:p>
            <a:pPr>
              <a:buFont typeface="Wingdings" pitchFamily="2" charset="2"/>
              <a:buChar char="q"/>
            </a:pPr>
            <a:r>
              <a:rPr lang="en-US" dirty="0"/>
              <a:t>Quality indicators developed</a:t>
            </a:r>
          </a:p>
          <a:p>
            <a:endParaRPr lang="en-US" dirty="0"/>
          </a:p>
          <a:p>
            <a:r>
              <a:rPr lang="en-US" b="1" dirty="0"/>
              <a:t>Self-monitoring system: </a:t>
            </a:r>
          </a:p>
          <a:p>
            <a:pPr>
              <a:buFont typeface="Wingdings" pitchFamily="2" charset="2"/>
              <a:buChar char="q"/>
            </a:pPr>
            <a:r>
              <a:rPr lang="en-US" dirty="0"/>
              <a:t>Completed report on implemented project activities (provided by EXO each 6 months) </a:t>
            </a:r>
          </a:p>
          <a:p>
            <a:pPr>
              <a:buFont typeface="Wingdings" pitchFamily="2" charset="2"/>
              <a:buChar char="q"/>
            </a:pPr>
            <a:r>
              <a:rPr lang="en-US" dirty="0"/>
              <a:t>Presentation based on the report </a:t>
            </a:r>
          </a:p>
          <a:p>
            <a:pPr>
              <a:buFont typeface="Wingdings" pitchFamily="2" charset="2"/>
              <a:buChar char="q"/>
            </a:pPr>
            <a:r>
              <a:rPr lang="en-US" dirty="0"/>
              <a:t>Feedback questionnaires from students/academics/stakeholders</a:t>
            </a:r>
          </a:p>
          <a:p>
            <a:pPr>
              <a:buFont typeface="Wingdings" pitchFamily="2" charset="2"/>
              <a:buChar char="q"/>
            </a:pPr>
            <a:r>
              <a:rPr lang="en-US" dirty="0"/>
              <a:t>Peer-reviews</a:t>
            </a:r>
          </a:p>
          <a:p>
            <a:endParaRPr lang="en-US" dirty="0"/>
          </a:p>
          <a:p>
            <a:endParaRPr lang="en-US" dirty="0"/>
          </a:p>
          <a:p>
            <a:endParaRPr lang="en-US" dirty="0"/>
          </a:p>
          <a:p>
            <a:endParaRPr lang="en-US" dirty="0"/>
          </a:p>
          <a:p>
            <a:endParaRPr lang="ru-RU" dirty="0"/>
          </a:p>
        </p:txBody>
      </p:sp>
      <p:cxnSp>
        <p:nvCxnSpPr>
          <p:cNvPr id="9" name="Straight Connector 6"/>
          <p:cNvCxnSpPr/>
          <p:nvPr/>
        </p:nvCxnSpPr>
        <p:spPr>
          <a:xfrm>
            <a:off x="1250133" y="1518390"/>
            <a:ext cx="6590156" cy="1191"/>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liennummernplatzhalter 1">
            <a:extLst>
              <a:ext uri="{FF2B5EF4-FFF2-40B4-BE49-F238E27FC236}">
                <a16:creationId xmlns:a16="http://schemas.microsoft.com/office/drawing/2014/main" xmlns="" id="{29D856D5-7427-D24E-A610-E1A1A9C6BF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p:nvPr/>
        </p:nvSpPr>
        <p:spPr>
          <a:xfrm>
            <a:off x="0" y="0"/>
            <a:ext cx="9144000" cy="847800"/>
          </a:xfrm>
          <a:prstGeom prst="rect">
            <a:avLst/>
          </a:prstGeom>
          <a:solidFill>
            <a:srgbClr val="003D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txBox="1">
            <a:spLocks noGrp="1"/>
          </p:cNvSpPr>
          <p:nvPr>
            <p:ph type="ctrTitle" idx="4294967295"/>
          </p:nvPr>
        </p:nvSpPr>
        <p:spPr>
          <a:xfrm>
            <a:off x="0" y="171450"/>
            <a:ext cx="9144000" cy="569913"/>
          </a:xfrm>
          <a:prstGeom prst="rect">
            <a:avLst/>
          </a:prstGeom>
        </p:spPr>
        <p:txBody>
          <a:bodyPr spcFirstLastPara="1" wrap="square" lIns="91425" tIns="91425" rIns="91425" bIns="91425" anchor="b" anchorCtr="0">
            <a:noAutofit/>
          </a:bodyPr>
          <a:lstStyle/>
          <a:p>
            <a:pPr algn="ctr"/>
            <a:r>
              <a:rPr lang="en-US" sz="2400" b="1" dirty="0">
                <a:solidFill>
                  <a:schemeClr val="bg1"/>
                </a:solidFill>
              </a:rPr>
              <a:t>Quality Assurance after beginning of pilot teaching</a:t>
            </a:r>
          </a:p>
        </p:txBody>
      </p:sp>
      <p:sp>
        <p:nvSpPr>
          <p:cNvPr id="8" name="TextBox 7"/>
          <p:cNvSpPr txBox="1"/>
          <p:nvPr/>
        </p:nvSpPr>
        <p:spPr>
          <a:xfrm>
            <a:off x="1465805" y="1655341"/>
            <a:ext cx="6374484" cy="3046988"/>
          </a:xfrm>
          <a:prstGeom prst="rect">
            <a:avLst/>
          </a:prstGeom>
          <a:noFill/>
        </p:spPr>
        <p:txBody>
          <a:bodyPr wrap="square" rtlCol="0">
            <a:spAutoFit/>
          </a:bodyPr>
          <a:lstStyle/>
          <a:p>
            <a:pPr lvl="0"/>
            <a:r>
              <a:rPr lang="en-US" sz="1200" b="1" u="sng" dirty="0">
                <a:solidFill>
                  <a:srgbClr val="0070C0"/>
                </a:solidFill>
              </a:rPr>
              <a:t>Potential Peer Reviewers: </a:t>
            </a:r>
          </a:p>
          <a:p>
            <a:pPr lvl="0"/>
            <a:endParaRPr lang="en-US" sz="1200" b="1" u="sng" dirty="0">
              <a:solidFill>
                <a:srgbClr val="0070C0"/>
              </a:solidFill>
            </a:endParaRPr>
          </a:p>
          <a:p>
            <a:pPr lvl="0">
              <a:buFont typeface="Wingdings" pitchFamily="2" charset="2"/>
              <a:buChar char="v"/>
            </a:pPr>
            <a:r>
              <a:rPr lang="en-US" sz="1200" dirty="0"/>
              <a:t>Each university should create a list of potential peer reviewers (organizations or persons) that it considers competent enough to conduct a peer review of new/modernized curricula. </a:t>
            </a:r>
          </a:p>
          <a:p>
            <a:pPr lvl="0">
              <a:buFont typeface="Wingdings" pitchFamily="2" charset="2"/>
              <a:buChar char="v"/>
            </a:pPr>
            <a:endParaRPr lang="en-US" sz="1200" b="1" dirty="0"/>
          </a:p>
          <a:p>
            <a:pPr lvl="0">
              <a:buFont typeface="Wingdings" pitchFamily="2" charset="2"/>
              <a:buChar char="v"/>
            </a:pPr>
            <a:r>
              <a:rPr lang="en-US" sz="1200" dirty="0">
                <a:solidFill>
                  <a:schemeClr val="tx1"/>
                </a:solidFill>
              </a:rPr>
              <a:t>These could be:</a:t>
            </a:r>
          </a:p>
          <a:p>
            <a:pPr lvl="0"/>
            <a:endParaRPr lang="en-US" sz="1200" dirty="0"/>
          </a:p>
          <a:p>
            <a:pPr lvl="0"/>
            <a:r>
              <a:rPr lang="en-US" sz="1200" b="1" dirty="0">
                <a:solidFill>
                  <a:schemeClr val="tx1"/>
                </a:solidFill>
              </a:rPr>
              <a:t>Representatives of research centers, universities, ministries, other institutions functioning in the respective industry etc. </a:t>
            </a:r>
          </a:p>
          <a:p>
            <a:pPr lvl="0"/>
            <a:endParaRPr lang="ru-RU" sz="1200" dirty="0"/>
          </a:p>
          <a:p>
            <a:pPr lvl="0">
              <a:buFont typeface="Wingdings" pitchFamily="2" charset="2"/>
              <a:buChar char="v"/>
            </a:pPr>
            <a:r>
              <a:rPr lang="en-US" sz="1200" dirty="0"/>
              <a:t>Each university should define 1-3 peer reviewers and conduct negotiations with them of when to send them materials for a peer review</a:t>
            </a:r>
          </a:p>
          <a:p>
            <a:endParaRPr lang="en-US" sz="1200" dirty="0"/>
          </a:p>
          <a:p>
            <a:r>
              <a:rPr lang="en-US" sz="1200" dirty="0"/>
              <a:t>*Peer Review is the evaluation of work by one or more people of similar competence to the producers of the work (peers). Peer review methods are employed to maintain standards of quality and improve performance</a:t>
            </a:r>
          </a:p>
        </p:txBody>
      </p:sp>
      <p:cxnSp>
        <p:nvCxnSpPr>
          <p:cNvPr id="9" name="Straight Connector 6"/>
          <p:cNvCxnSpPr/>
          <p:nvPr/>
        </p:nvCxnSpPr>
        <p:spPr>
          <a:xfrm>
            <a:off x="1250133" y="1518390"/>
            <a:ext cx="6590156" cy="1191"/>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liennummernplatzhalter 1">
            <a:extLst>
              <a:ext uri="{FF2B5EF4-FFF2-40B4-BE49-F238E27FC236}">
                <a16:creationId xmlns:a16="http://schemas.microsoft.com/office/drawing/2014/main" xmlns="" id="{29D856D5-7427-D24E-A610-E1A1A9C6BF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11</a:t>
            </a:fld>
            <a:endParaRPr lang="en-GB"/>
          </a:p>
        </p:txBody>
      </p:sp>
      <p:sp>
        <p:nvSpPr>
          <p:cNvPr id="3" name="Textfeld 2">
            <a:extLst>
              <a:ext uri="{FF2B5EF4-FFF2-40B4-BE49-F238E27FC236}">
                <a16:creationId xmlns:a16="http://schemas.microsoft.com/office/drawing/2014/main" xmlns="" id="{45EC3B64-A203-524A-8EA7-4387E3DDD1EB}"/>
              </a:ext>
            </a:extLst>
          </p:cNvPr>
          <p:cNvSpPr txBox="1"/>
          <p:nvPr/>
        </p:nvSpPr>
        <p:spPr>
          <a:xfrm>
            <a:off x="1330174" y="1149058"/>
            <a:ext cx="6510115" cy="523220"/>
          </a:xfrm>
          <a:prstGeom prst="rect">
            <a:avLst/>
          </a:prstGeom>
          <a:noFill/>
        </p:spPr>
        <p:txBody>
          <a:bodyPr wrap="none" rtlCol="0">
            <a:spAutoFit/>
          </a:bodyPr>
          <a:lstStyle/>
          <a:p>
            <a:r>
              <a:rPr lang="en-US" b="1" dirty="0">
                <a:solidFill>
                  <a:srgbClr val="0070C0"/>
                </a:solidFill>
              </a:rPr>
              <a:t>Each university should organize peer review* of new/modernized curricula</a:t>
            </a:r>
          </a:p>
          <a:p>
            <a:endParaRPr lang="de-DE" dirty="0"/>
          </a:p>
        </p:txBody>
      </p:sp>
    </p:spTree>
    <p:extLst>
      <p:ext uri="{BB962C8B-B14F-4D97-AF65-F5344CB8AC3E}">
        <p14:creationId xmlns:p14="http://schemas.microsoft.com/office/powerpoint/2010/main" xmlns="" val="21239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p:nvPr/>
        </p:nvSpPr>
        <p:spPr>
          <a:xfrm>
            <a:off x="0" y="0"/>
            <a:ext cx="9144000" cy="847800"/>
          </a:xfrm>
          <a:prstGeom prst="rect">
            <a:avLst/>
          </a:prstGeom>
          <a:solidFill>
            <a:srgbClr val="003D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txBox="1">
            <a:spLocks noGrp="1"/>
          </p:cNvSpPr>
          <p:nvPr>
            <p:ph type="ctrTitle" idx="4294967295"/>
          </p:nvPr>
        </p:nvSpPr>
        <p:spPr>
          <a:xfrm>
            <a:off x="0" y="171450"/>
            <a:ext cx="9144000" cy="569913"/>
          </a:xfrm>
          <a:prstGeom prst="rect">
            <a:avLst/>
          </a:prstGeom>
        </p:spPr>
        <p:txBody>
          <a:bodyPr spcFirstLastPara="1" wrap="square" lIns="91425" tIns="91425" rIns="91425" bIns="91425" anchor="b" anchorCtr="0">
            <a:noAutofit/>
          </a:bodyPr>
          <a:lstStyle/>
          <a:p>
            <a:pPr algn="ctr"/>
            <a:r>
              <a:rPr lang="en-US" sz="2400" b="1" dirty="0">
                <a:solidFill>
                  <a:schemeClr val="bg1"/>
                </a:solidFill>
              </a:rPr>
              <a:t>Dissemination strategy/plan </a:t>
            </a:r>
          </a:p>
        </p:txBody>
      </p:sp>
      <p:cxnSp>
        <p:nvCxnSpPr>
          <p:cNvPr id="9" name="Straight Connector 6"/>
          <p:cNvCxnSpPr/>
          <p:nvPr/>
        </p:nvCxnSpPr>
        <p:spPr>
          <a:xfrm>
            <a:off x="1250133" y="1518390"/>
            <a:ext cx="6590156" cy="1191"/>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liennummernplatzhalter 1">
            <a:extLst>
              <a:ext uri="{FF2B5EF4-FFF2-40B4-BE49-F238E27FC236}">
                <a16:creationId xmlns:a16="http://schemas.microsoft.com/office/drawing/2014/main" xmlns="" id="{29D856D5-7427-D24E-A610-E1A1A9C6BF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12</a:t>
            </a:fld>
            <a:endParaRPr lang="en-GB"/>
          </a:p>
        </p:txBody>
      </p:sp>
      <p:sp>
        <p:nvSpPr>
          <p:cNvPr id="5" name="Textfeld 4">
            <a:extLst>
              <a:ext uri="{FF2B5EF4-FFF2-40B4-BE49-F238E27FC236}">
                <a16:creationId xmlns:a16="http://schemas.microsoft.com/office/drawing/2014/main" xmlns="" id="{662297E2-17C0-0A49-974F-CBDA95858C29}"/>
              </a:ext>
            </a:extLst>
          </p:cNvPr>
          <p:cNvSpPr txBox="1"/>
          <p:nvPr/>
        </p:nvSpPr>
        <p:spPr>
          <a:xfrm>
            <a:off x="1378827" y="1148700"/>
            <a:ext cx="4826962" cy="369332"/>
          </a:xfrm>
          <a:prstGeom prst="rect">
            <a:avLst/>
          </a:prstGeom>
          <a:noFill/>
        </p:spPr>
        <p:txBody>
          <a:bodyPr wrap="none" rtlCol="0">
            <a:spAutoFit/>
          </a:bodyPr>
          <a:lstStyle/>
          <a:p>
            <a:r>
              <a:rPr lang="de-DE" sz="1800" b="1" dirty="0">
                <a:solidFill>
                  <a:srgbClr val="0070C0"/>
                </a:solidFill>
              </a:rPr>
              <a:t>EXO will </a:t>
            </a:r>
            <a:r>
              <a:rPr lang="de-DE" sz="1800" b="1" dirty="0" err="1">
                <a:solidFill>
                  <a:srgbClr val="0070C0"/>
                </a:solidFill>
              </a:rPr>
              <a:t>participate</a:t>
            </a:r>
            <a:r>
              <a:rPr lang="de-DE" sz="1800" b="1" dirty="0">
                <a:solidFill>
                  <a:srgbClr val="0070C0"/>
                </a:solidFill>
              </a:rPr>
              <a:t> in </a:t>
            </a:r>
            <a:r>
              <a:rPr lang="de-DE" sz="1800" b="1" dirty="0" err="1">
                <a:solidFill>
                  <a:srgbClr val="0070C0"/>
                </a:solidFill>
              </a:rPr>
              <a:t>the</a:t>
            </a:r>
            <a:r>
              <a:rPr lang="de-DE" sz="1800" b="1" dirty="0">
                <a:solidFill>
                  <a:srgbClr val="0070C0"/>
                </a:solidFill>
              </a:rPr>
              <a:t> </a:t>
            </a:r>
            <a:r>
              <a:rPr lang="de-DE" sz="1800" b="1" dirty="0" err="1">
                <a:solidFill>
                  <a:srgbClr val="0070C0"/>
                </a:solidFill>
              </a:rPr>
              <a:t>following</a:t>
            </a:r>
            <a:r>
              <a:rPr lang="de-DE" sz="1800" b="1" dirty="0">
                <a:solidFill>
                  <a:srgbClr val="0070C0"/>
                </a:solidFill>
              </a:rPr>
              <a:t> </a:t>
            </a:r>
            <a:r>
              <a:rPr lang="de-DE" sz="1800" b="1" dirty="0" err="1">
                <a:solidFill>
                  <a:srgbClr val="0070C0"/>
                </a:solidFill>
              </a:rPr>
              <a:t>tasks</a:t>
            </a:r>
            <a:r>
              <a:rPr lang="de-DE" sz="1800" b="1" dirty="0">
                <a:solidFill>
                  <a:srgbClr val="0070C0"/>
                </a:solidFill>
              </a:rPr>
              <a:t>:</a:t>
            </a:r>
          </a:p>
        </p:txBody>
      </p:sp>
      <p:sp>
        <p:nvSpPr>
          <p:cNvPr id="11" name="TextBox 7">
            <a:extLst>
              <a:ext uri="{FF2B5EF4-FFF2-40B4-BE49-F238E27FC236}">
                <a16:creationId xmlns:a16="http://schemas.microsoft.com/office/drawing/2014/main" xmlns="" id="{EE951D48-2DFE-9348-A500-A4A77112DCC1}"/>
              </a:ext>
            </a:extLst>
          </p:cNvPr>
          <p:cNvSpPr txBox="1"/>
          <p:nvPr/>
        </p:nvSpPr>
        <p:spPr>
          <a:xfrm>
            <a:off x="1465805" y="1655341"/>
            <a:ext cx="6374484" cy="2492990"/>
          </a:xfrm>
          <a:prstGeom prst="rect">
            <a:avLst/>
          </a:prstGeom>
          <a:noFill/>
        </p:spPr>
        <p:txBody>
          <a:bodyPr wrap="square" rtlCol="0">
            <a:spAutoFit/>
          </a:bodyPr>
          <a:lstStyle/>
          <a:p>
            <a:pPr marL="171450" indent="-171450">
              <a:buFont typeface="Wingdings" pitchFamily="2" charset="2"/>
              <a:buChar char="v"/>
            </a:pPr>
            <a:r>
              <a:rPr lang="en-GB" sz="1200" dirty="0">
                <a:solidFill>
                  <a:schemeClr val="tx1"/>
                </a:solidFill>
              </a:rPr>
              <a:t>Development of the dissemination plan</a:t>
            </a:r>
            <a:r>
              <a:rPr lang="de-DE" sz="1200" dirty="0">
                <a:solidFill>
                  <a:schemeClr val="tx1"/>
                </a:solidFill>
              </a:rPr>
              <a:t>;</a:t>
            </a:r>
          </a:p>
          <a:p>
            <a:pPr marL="171450" indent="-171450">
              <a:buFont typeface="Wingdings" pitchFamily="2" charset="2"/>
              <a:buChar char="v"/>
            </a:pPr>
            <a:r>
              <a:rPr lang="en-GB" sz="1200" dirty="0">
                <a:solidFill>
                  <a:schemeClr val="tx1"/>
                </a:solidFill>
              </a:rPr>
              <a:t>Active support of the information collection and project website;</a:t>
            </a:r>
            <a:r>
              <a:rPr lang="de-DE" sz="1200" dirty="0">
                <a:solidFill>
                  <a:schemeClr val="tx1"/>
                </a:solidFill>
              </a:rPr>
              <a:t> </a:t>
            </a:r>
          </a:p>
          <a:p>
            <a:pPr marL="171450" lvl="0" indent="-171450">
              <a:buFont typeface="Wingdings" pitchFamily="2" charset="2"/>
              <a:buChar char="v"/>
            </a:pPr>
            <a:r>
              <a:rPr lang="en-US" sz="1200" dirty="0">
                <a:solidFill>
                  <a:schemeClr val="tx1"/>
                </a:solidFill>
              </a:rPr>
              <a:t>Preparation of the draft of business model and action plan for SPACECOM Career-Office;</a:t>
            </a:r>
          </a:p>
          <a:p>
            <a:pPr marL="171450" lvl="0" indent="-171450">
              <a:buFont typeface="Wingdings" pitchFamily="2" charset="2"/>
              <a:buChar char="v"/>
            </a:pPr>
            <a:r>
              <a:rPr lang="en-US" sz="1200" dirty="0">
                <a:solidFill>
                  <a:schemeClr val="tx1"/>
                </a:solidFill>
              </a:rPr>
              <a:t> Organization of workshops and skype meetings in order to consult partners regarding business models of the Career-Office and its main activities;</a:t>
            </a:r>
          </a:p>
          <a:p>
            <a:pPr marL="171450" lvl="0" indent="-171450">
              <a:buFont typeface="Wingdings" pitchFamily="2" charset="2"/>
              <a:buChar char="v"/>
            </a:pPr>
            <a:r>
              <a:rPr lang="en-US" sz="1200" dirty="0">
                <a:solidFill>
                  <a:schemeClr val="tx1"/>
                </a:solidFill>
              </a:rPr>
              <a:t>Conducting workshops </a:t>
            </a:r>
            <a:r>
              <a:rPr lang="en-US" sz="1200">
                <a:solidFill>
                  <a:schemeClr val="tx1"/>
                </a:solidFill>
              </a:rPr>
              <a:t>for staff of </a:t>
            </a:r>
            <a:r>
              <a:rPr lang="en-US" sz="1200" dirty="0">
                <a:solidFill>
                  <a:schemeClr val="tx1"/>
                </a:solidFill>
              </a:rPr>
              <a:t>Career-Office about the questions of commercialization of the results;</a:t>
            </a:r>
          </a:p>
          <a:p>
            <a:pPr marL="171450" lvl="0" indent="-171450">
              <a:buFont typeface="Wingdings" pitchFamily="2" charset="2"/>
              <a:buChar char="v"/>
            </a:pPr>
            <a:r>
              <a:rPr lang="en-US" sz="1200" dirty="0">
                <a:solidFill>
                  <a:schemeClr val="tx1"/>
                </a:solidFill>
              </a:rPr>
              <a:t>Creation of networking of Career-Offices;</a:t>
            </a:r>
          </a:p>
          <a:p>
            <a:pPr marL="171450" lvl="0" indent="-171450">
              <a:buFont typeface="Wingdings" pitchFamily="2" charset="2"/>
              <a:buChar char="v"/>
            </a:pPr>
            <a:r>
              <a:rPr lang="en-US" sz="1200" dirty="0">
                <a:solidFill>
                  <a:schemeClr val="tx1"/>
                </a:solidFill>
              </a:rPr>
              <a:t> Preparation of a draft agreement about Career-Office network creation and development of a draft of SPACECOM+ Agreement/SPACECOM University-Enterprise Cooperation Agreement to involve new partners and assists in creating SPACECOM Career-Offices network.</a:t>
            </a:r>
          </a:p>
        </p:txBody>
      </p:sp>
    </p:spTree>
    <p:extLst>
      <p:ext uri="{BB962C8B-B14F-4D97-AF65-F5344CB8AC3E}">
        <p14:creationId xmlns:p14="http://schemas.microsoft.com/office/powerpoint/2010/main" xmlns="" val="1419309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p:nvPr/>
        </p:nvSpPr>
        <p:spPr>
          <a:xfrm>
            <a:off x="0" y="2251550"/>
            <a:ext cx="9144000" cy="1299000"/>
          </a:xfrm>
          <a:prstGeom prst="rect">
            <a:avLst/>
          </a:prstGeom>
          <a:solidFill>
            <a:srgbClr val="003D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GB" sz="3200" b="1" dirty="0">
                <a:solidFill>
                  <a:schemeClr val="lt1"/>
                </a:solidFill>
              </a:rPr>
              <a:t>Thank you for your attention!</a:t>
            </a:r>
            <a:endParaRPr sz="3200" b="1" dirty="0"/>
          </a:p>
        </p:txBody>
      </p:sp>
      <p:sp>
        <p:nvSpPr>
          <p:cNvPr id="135" name="Google Shape;135;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800" dirty="0">
                <a:solidFill>
                  <a:schemeClr val="lt1"/>
                </a:solidFill>
              </a:rPr>
              <a:t>Thank you </a:t>
            </a:r>
            <a:r>
              <a:rPr lang="en-GB" sz="4800">
                <a:solidFill>
                  <a:schemeClr val="lt1"/>
                </a:solidFill>
              </a:rPr>
              <a:t>for your </a:t>
            </a:r>
            <a:r>
              <a:rPr lang="en-GB" sz="4800" dirty="0">
                <a:solidFill>
                  <a:schemeClr val="lt1"/>
                </a:solidFill>
              </a:rPr>
              <a:t>attention</a:t>
            </a:r>
            <a:r>
              <a:rPr lang="en-GB" dirty="0">
                <a:solidFill>
                  <a:schemeClr val="lt1"/>
                </a:solidFill>
              </a:rPr>
              <a:t>!</a:t>
            </a:r>
            <a:endParaRPr dirty="0">
              <a:solidFill>
                <a:schemeClr val="lt1"/>
              </a:solidFill>
            </a:endParaRPr>
          </a:p>
        </p:txBody>
      </p:sp>
      <p:pic>
        <p:nvPicPr>
          <p:cNvPr id="136" name="Google Shape;136;p22"/>
          <p:cNvPicPr preferRelativeResize="0"/>
          <p:nvPr/>
        </p:nvPicPr>
        <p:blipFill>
          <a:blip r:embed="rId3">
            <a:alphaModFix/>
          </a:blip>
          <a:stretch>
            <a:fillRect/>
          </a:stretch>
        </p:blipFill>
        <p:spPr>
          <a:xfrm>
            <a:off x="354975" y="4151237"/>
            <a:ext cx="1986428" cy="439800"/>
          </a:xfrm>
          <a:prstGeom prst="rect">
            <a:avLst/>
          </a:prstGeom>
          <a:noFill/>
          <a:ln>
            <a:noFill/>
          </a:ln>
        </p:spPr>
      </p:pic>
      <p:sp>
        <p:nvSpPr>
          <p:cNvPr id="137" name="Google Shape;137;p22"/>
          <p:cNvSpPr txBox="1"/>
          <p:nvPr/>
        </p:nvSpPr>
        <p:spPr>
          <a:xfrm>
            <a:off x="5401425" y="4480125"/>
            <a:ext cx="3387600" cy="4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500" b="1">
                <a:solidFill>
                  <a:schemeClr val="lt1"/>
                </a:solidFill>
                <a:latin typeface="Playfair Display"/>
                <a:ea typeface="Playfair Display"/>
                <a:cs typeface="Playfair Display"/>
                <a:sym typeface="Playfair Display"/>
              </a:rPr>
              <a:t>INSERT PRESENTER’S TITLE/NAME/SURNAME</a:t>
            </a:r>
            <a:endParaRPr sz="1500" b="1">
              <a:solidFill>
                <a:schemeClr val="lt1"/>
              </a:solidFill>
              <a:latin typeface="Playfair Display"/>
              <a:ea typeface="Playfair Display"/>
              <a:cs typeface="Playfair Display"/>
              <a:sym typeface="Playfair Display"/>
            </a:endParaRPr>
          </a:p>
        </p:txBody>
      </p:sp>
      <p:sp>
        <p:nvSpPr>
          <p:cNvPr id="138" name="Google Shape;138;p22"/>
          <p:cNvSpPr txBox="1"/>
          <p:nvPr/>
        </p:nvSpPr>
        <p:spPr>
          <a:xfrm>
            <a:off x="924775" y="736463"/>
            <a:ext cx="1514100" cy="9144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500"/>
              <a:t>INSERT COUNTRY</a:t>
            </a:r>
            <a:endParaRPr sz="1500" dirty="0"/>
          </a:p>
          <a:p>
            <a:pPr marL="0" lvl="0" indent="0" algn="l" rtl="0">
              <a:spcBef>
                <a:spcPts val="0"/>
              </a:spcBef>
              <a:spcAft>
                <a:spcPts val="0"/>
              </a:spcAft>
              <a:buNone/>
            </a:pPr>
            <a:r>
              <a:rPr lang="en-GB" sz="1500" dirty="0"/>
              <a:t>FLAG</a:t>
            </a:r>
            <a:endParaRPr sz="1500" dirty="0"/>
          </a:p>
        </p:txBody>
      </p:sp>
      <p:pic>
        <p:nvPicPr>
          <p:cNvPr id="141" name="Google Shape;141;p22"/>
          <p:cNvPicPr preferRelativeResize="0"/>
          <p:nvPr/>
        </p:nvPicPr>
        <p:blipFill>
          <a:blip r:embed="rId4"/>
          <a:srcRect/>
          <a:stretch/>
        </p:blipFill>
        <p:spPr>
          <a:xfrm>
            <a:off x="4987550" y="413009"/>
            <a:ext cx="3844750" cy="1395083"/>
          </a:xfrm>
          <a:prstGeom prst="rect">
            <a:avLst/>
          </a:prstGeom>
          <a:noFill/>
          <a:ln>
            <a:noFill/>
          </a:ln>
        </p:spPr>
      </p:pic>
      <p:pic>
        <p:nvPicPr>
          <p:cNvPr id="10" name="Bild 9"/>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924766" y="732499"/>
            <a:ext cx="1688623" cy="1013174"/>
          </a:xfrm>
          <a:prstGeom prst="rect">
            <a:avLst/>
          </a:prstGeom>
        </p:spPr>
      </p:pic>
      <p:pic>
        <p:nvPicPr>
          <p:cNvPr id="14" name="Рисунок 5">
            <a:extLst>
              <a:ext uri="{FF2B5EF4-FFF2-40B4-BE49-F238E27FC236}">
                <a16:creationId xmlns:a16="http://schemas.microsoft.com/office/drawing/2014/main" xmlns="" id="{33534BE1-BE56-FB47-8933-23579CFEB26C}"/>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2985392" y="732499"/>
            <a:ext cx="1586608" cy="956215"/>
          </a:xfrm>
          <a:prstGeom prst="rect">
            <a:avLst/>
          </a:prstGeom>
        </p:spPr>
      </p:pic>
      <p:sp>
        <p:nvSpPr>
          <p:cNvPr id="3" name="Foliennummernplatzhalter 2">
            <a:extLst>
              <a:ext uri="{FF2B5EF4-FFF2-40B4-BE49-F238E27FC236}">
                <a16:creationId xmlns:a16="http://schemas.microsoft.com/office/drawing/2014/main" xmlns="" id="{2F71C2C0-6950-0B44-95EE-03F070F426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13</a:t>
            </a:fld>
            <a:endParaRPr lang="en-GB"/>
          </a:p>
        </p:txBody>
      </p:sp>
      <p:sp>
        <p:nvSpPr>
          <p:cNvPr id="12" name="TextBox 11">
            <a:extLst>
              <a:ext uri="{FF2B5EF4-FFF2-40B4-BE49-F238E27FC236}">
                <a16:creationId xmlns:a16="http://schemas.microsoft.com/office/drawing/2014/main" xmlns="" id="{94A5E034-AAB2-A44C-A25C-ECBB6534735B}"/>
              </a:ext>
            </a:extLst>
          </p:cNvPr>
          <p:cNvSpPr txBox="1"/>
          <p:nvPr/>
        </p:nvSpPr>
        <p:spPr>
          <a:xfrm>
            <a:off x="4111646" y="3572184"/>
            <a:ext cx="4360812" cy="1815882"/>
          </a:xfrm>
          <a:prstGeom prst="rect">
            <a:avLst/>
          </a:prstGeom>
          <a:noFill/>
        </p:spPr>
        <p:txBody>
          <a:bodyPr wrap="square" rtlCol="0">
            <a:spAutoFit/>
          </a:bodyPr>
          <a:lstStyle/>
          <a:p>
            <a:pPr algn="r"/>
            <a:r>
              <a:rPr lang="en-GB" sz="1600">
                <a:solidFill>
                  <a:schemeClr val="tx1"/>
                </a:solidFill>
              </a:rPr>
              <a:t>Contacts:</a:t>
            </a:r>
            <a:r>
              <a:rPr lang="en-GB" sz="1600" dirty="0">
                <a:solidFill>
                  <a:schemeClr val="tx1"/>
                </a:solidFill>
              </a:rPr>
              <a:t/>
            </a:r>
            <a:br>
              <a:rPr lang="en-GB" sz="1600" dirty="0">
                <a:solidFill>
                  <a:schemeClr val="tx1"/>
                </a:solidFill>
              </a:rPr>
            </a:br>
            <a:r>
              <a:rPr lang="en-GB" sz="1600" dirty="0" err="1">
                <a:solidFill>
                  <a:schemeClr val="tx1"/>
                </a:solidFill>
              </a:rPr>
              <a:t>Dr.</a:t>
            </a:r>
            <a:r>
              <a:rPr lang="en-GB" sz="1600" dirty="0">
                <a:solidFill>
                  <a:schemeClr val="tx1"/>
                </a:solidFill>
              </a:rPr>
              <a:t> Arnold </a:t>
            </a:r>
            <a:r>
              <a:rPr lang="en-GB" sz="1600" dirty="0" err="1">
                <a:solidFill>
                  <a:schemeClr val="tx1"/>
                </a:solidFill>
              </a:rPr>
              <a:t>Sterenharz</a:t>
            </a:r>
            <a:r>
              <a:rPr lang="en-GB" sz="1600" dirty="0">
                <a:solidFill>
                  <a:schemeClr val="tx1"/>
                </a:solidFill>
              </a:rPr>
              <a:t/>
            </a:r>
            <a:br>
              <a:rPr lang="en-GB" sz="1600" dirty="0">
                <a:solidFill>
                  <a:schemeClr val="tx1"/>
                </a:solidFill>
              </a:rPr>
            </a:br>
            <a:r>
              <a:rPr lang="de-DE" sz="1600" dirty="0">
                <a:solidFill>
                  <a:srgbClr val="0070C0"/>
                </a:solidFill>
                <a:hlinkClick r:id="rId7">
                  <a:extLst>
                    <a:ext uri="{A12FA001-AC4F-418D-AE19-62706E023703}">
                      <ahyp:hlinkClr xmlns:ahyp="http://schemas.microsoft.com/office/drawing/2018/hyperlinkcolor" xmlns="" val="tx"/>
                    </a:ext>
                  </a:extLst>
                </a:hlinkClick>
              </a:rPr>
              <a:t>arnold.st@ecm-academy.de</a:t>
            </a:r>
            <a:endParaRPr lang="de-DE" sz="1600" dirty="0">
              <a:solidFill>
                <a:srgbClr val="0070C0"/>
              </a:solidFill>
            </a:endParaRPr>
          </a:p>
          <a:p>
            <a:pPr algn="r"/>
            <a:r>
              <a:rPr lang="de-DE" sz="1600" dirty="0">
                <a:solidFill>
                  <a:schemeClr val="tx1"/>
                </a:solidFill>
              </a:rPr>
              <a:t>Svetlana </a:t>
            </a:r>
            <a:r>
              <a:rPr lang="de-DE" sz="1600" dirty="0" err="1">
                <a:solidFill>
                  <a:schemeClr val="tx1"/>
                </a:solidFill>
              </a:rPr>
              <a:t>Jasic</a:t>
            </a:r>
            <a:endParaRPr lang="de-DE" sz="1600" dirty="0">
              <a:solidFill>
                <a:schemeClr val="tx1"/>
              </a:solidFill>
            </a:endParaRPr>
          </a:p>
          <a:p>
            <a:pPr algn="r"/>
            <a:r>
              <a:rPr lang="de-DE" sz="1600" dirty="0">
                <a:solidFill>
                  <a:srgbClr val="0070C0"/>
                </a:solidFill>
                <a:hlinkClick r:id="rId8">
                  <a:extLst>
                    <a:ext uri="{A12FA001-AC4F-418D-AE19-62706E023703}">
                      <ahyp:hlinkClr xmlns:ahyp="http://schemas.microsoft.com/office/drawing/2018/hyperlinkcolor" xmlns="" val="tx"/>
                    </a:ext>
                  </a:extLst>
                </a:hlinkClick>
              </a:rPr>
              <a:t>svetlana.jasic@ecm-academy.de</a:t>
            </a:r>
            <a:endParaRPr lang="de-DE" sz="1600" dirty="0">
              <a:solidFill>
                <a:srgbClr val="0070C0"/>
              </a:solidFill>
            </a:endParaRPr>
          </a:p>
          <a:p>
            <a:pPr algn="r"/>
            <a:endParaRPr lang="de-DE" sz="1600" dirty="0"/>
          </a:p>
          <a:p>
            <a:pPr algn="r"/>
            <a:endParaRPr lang="x-none"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p:nvPr/>
        </p:nvSpPr>
        <p:spPr>
          <a:xfrm>
            <a:off x="0" y="0"/>
            <a:ext cx="9144000" cy="847800"/>
          </a:xfrm>
          <a:prstGeom prst="rect">
            <a:avLst/>
          </a:prstGeom>
          <a:solidFill>
            <a:srgbClr val="003D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DE" sz="2400" b="1" dirty="0">
                <a:solidFill>
                  <a:schemeClr val="bg1"/>
                </a:solidFill>
              </a:rPr>
              <a:t>Bologna </a:t>
            </a:r>
            <a:r>
              <a:rPr lang="de-DE" sz="2400" b="1" dirty="0" err="1">
                <a:solidFill>
                  <a:schemeClr val="bg1"/>
                </a:solidFill>
              </a:rPr>
              <a:t>Process</a:t>
            </a:r>
            <a:endParaRPr sz="2400" b="1" dirty="0">
              <a:solidFill>
                <a:schemeClr val="bg1"/>
              </a:solidFill>
            </a:endParaRP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22997" y="2571750"/>
            <a:ext cx="759525" cy="1043474"/>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22997" y="1176770"/>
            <a:ext cx="882306" cy="1122368"/>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Left Arrow 7"/>
          <p:cNvSpPr/>
          <p:nvPr/>
        </p:nvSpPr>
        <p:spPr>
          <a:xfrm>
            <a:off x="6875876" y="3750477"/>
            <a:ext cx="964413" cy="48220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sz="1050"/>
          </a:p>
        </p:txBody>
      </p:sp>
      <p:sp>
        <p:nvSpPr>
          <p:cNvPr id="16" name="TextBox 8"/>
          <p:cNvSpPr txBox="1"/>
          <p:nvPr/>
        </p:nvSpPr>
        <p:spPr>
          <a:xfrm>
            <a:off x="397193" y="2656546"/>
            <a:ext cx="2521998" cy="1708160"/>
          </a:xfrm>
          <a:prstGeom prst="rect">
            <a:avLst/>
          </a:prstGeom>
          <a:noFill/>
        </p:spPr>
        <p:txBody>
          <a:bodyPr wrap="square" rtlCol="0">
            <a:spAutoFit/>
          </a:bodyPr>
          <a:lstStyle/>
          <a:p>
            <a:r>
              <a:rPr lang="en-US" sz="1200" b="1" u="sng" dirty="0">
                <a:solidFill>
                  <a:srgbClr val="0070C0"/>
                </a:solidFill>
              </a:rPr>
              <a:t>Official sources:</a:t>
            </a:r>
            <a:endParaRPr lang="ru-RU" sz="1200" b="1" u="sng" dirty="0">
              <a:solidFill>
                <a:srgbClr val="0070C0"/>
              </a:solidFill>
            </a:endParaRPr>
          </a:p>
          <a:p>
            <a:pPr>
              <a:buFont typeface="Wingdings" pitchFamily="2" charset="2"/>
              <a:buChar char="v"/>
            </a:pPr>
            <a:r>
              <a:rPr lang="en-US" sz="1200" dirty="0"/>
              <a:t>Standards and </a:t>
            </a:r>
            <a:r>
              <a:rPr lang="ru-RU" sz="1200" dirty="0"/>
              <a:t>  </a:t>
            </a:r>
          </a:p>
          <a:p>
            <a:r>
              <a:rPr lang="ru-RU" sz="1200" dirty="0"/>
              <a:t>    </a:t>
            </a:r>
            <a:r>
              <a:rPr lang="en-US" sz="1200" dirty="0"/>
              <a:t>Guidelines for Quality </a:t>
            </a:r>
            <a:r>
              <a:rPr lang="ru-RU" sz="1200" dirty="0"/>
              <a:t>   </a:t>
            </a:r>
          </a:p>
          <a:p>
            <a:r>
              <a:rPr lang="ru-RU" sz="1200" dirty="0"/>
              <a:t>    </a:t>
            </a:r>
            <a:r>
              <a:rPr lang="en-US" sz="1200" dirty="0"/>
              <a:t>Assurance in the </a:t>
            </a:r>
            <a:r>
              <a:rPr lang="ru-RU" sz="1200" dirty="0"/>
              <a:t> </a:t>
            </a:r>
          </a:p>
          <a:p>
            <a:r>
              <a:rPr lang="ru-RU" sz="1200" dirty="0"/>
              <a:t>    </a:t>
            </a:r>
            <a:r>
              <a:rPr lang="en-US" sz="1200" dirty="0"/>
              <a:t>European Higher </a:t>
            </a:r>
            <a:endParaRPr lang="ru-RU" sz="1200" dirty="0"/>
          </a:p>
          <a:p>
            <a:r>
              <a:rPr lang="ru-RU" sz="1200" dirty="0"/>
              <a:t>    </a:t>
            </a:r>
            <a:r>
              <a:rPr lang="en-US" sz="1200" dirty="0"/>
              <a:t>Education Area 2015 (ESG)</a:t>
            </a:r>
          </a:p>
          <a:p>
            <a:pPr>
              <a:buFont typeface="Wingdings" pitchFamily="2" charset="2"/>
              <a:buChar char="v"/>
            </a:pPr>
            <a:r>
              <a:rPr lang="en-US" sz="1200" dirty="0"/>
              <a:t> ECTS User’s Guide 2015</a:t>
            </a:r>
          </a:p>
          <a:p>
            <a:r>
              <a:rPr lang="en-US" sz="1050" dirty="0"/>
              <a:t> </a:t>
            </a:r>
          </a:p>
          <a:p>
            <a:endParaRPr lang="en-US" sz="1050" dirty="0"/>
          </a:p>
        </p:txBody>
      </p:sp>
      <p:graphicFrame>
        <p:nvGraphicFramePr>
          <p:cNvPr id="18" name="Diagramm 7"/>
          <p:cNvGraphicFramePr/>
          <p:nvPr>
            <p:extLst>
              <p:ext uri="{D42A27DB-BD31-4B8C-83A1-F6EECF244321}">
                <p14:modId xmlns:p14="http://schemas.microsoft.com/office/powerpoint/2010/main" xmlns="" val="1802382514"/>
              </p:ext>
            </p:extLst>
          </p:nvPr>
        </p:nvGraphicFramePr>
        <p:xfrm>
          <a:off x="2263776" y="556222"/>
          <a:ext cx="6002830" cy="40310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Foliennummernplatzhalter 2">
            <a:extLst>
              <a:ext uri="{FF2B5EF4-FFF2-40B4-BE49-F238E27FC236}">
                <a16:creationId xmlns:a16="http://schemas.microsoft.com/office/drawing/2014/main" xmlns="" id="{0D01D8B6-01B6-0745-B095-8FB788233A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2</a:t>
            </a:fld>
            <a:endParaRPr lang="en-GB"/>
          </a:p>
        </p:txBody>
      </p:sp>
      <p:sp>
        <p:nvSpPr>
          <p:cNvPr id="9" name="TextBox 6">
            <a:extLst>
              <a:ext uri="{FF2B5EF4-FFF2-40B4-BE49-F238E27FC236}">
                <a16:creationId xmlns:a16="http://schemas.microsoft.com/office/drawing/2014/main" xmlns="" id="{08B060D3-2ECC-DF49-A298-9608312BBEEB}"/>
              </a:ext>
            </a:extLst>
          </p:cNvPr>
          <p:cNvSpPr txBox="1"/>
          <p:nvPr/>
        </p:nvSpPr>
        <p:spPr>
          <a:xfrm>
            <a:off x="397192" y="1176770"/>
            <a:ext cx="2362488" cy="1384995"/>
          </a:xfrm>
          <a:prstGeom prst="rect">
            <a:avLst/>
          </a:prstGeom>
          <a:noFill/>
          <a:ln>
            <a:noFill/>
          </a:ln>
        </p:spPr>
        <p:txBody>
          <a:bodyPr wrap="square" rtlCol="0">
            <a:spAutoFit/>
          </a:bodyPr>
          <a:lstStyle/>
          <a:p>
            <a:r>
              <a:rPr lang="en-US" sz="1200" b="1" dirty="0">
                <a:solidFill>
                  <a:srgbClr val="0070C0"/>
                </a:solidFill>
              </a:rPr>
              <a:t>Erasmus+</a:t>
            </a:r>
            <a:r>
              <a:rPr lang="en-US" sz="1200" dirty="0">
                <a:solidFill>
                  <a:srgbClr val="0070C0"/>
                </a:solidFill>
              </a:rPr>
              <a:t>  </a:t>
            </a:r>
            <a:r>
              <a:rPr lang="en-US" sz="1200" dirty="0"/>
              <a:t>is designed to support the </a:t>
            </a:r>
            <a:r>
              <a:rPr lang="en-US" sz="1200" dirty="0" err="1"/>
              <a:t>modernisation</a:t>
            </a:r>
            <a:r>
              <a:rPr lang="en-US" sz="1200" dirty="0"/>
              <a:t> of higher education systems in Partner Countries with regard to the Bologna process and European </a:t>
            </a:r>
            <a:r>
              <a:rPr lang="en-US" sz="1200" dirty="0" err="1"/>
              <a:t>modernisation</a:t>
            </a:r>
            <a:r>
              <a:rPr lang="en-US" sz="1200" dirty="0"/>
              <a:t> agenda for higher education</a:t>
            </a:r>
            <a:endParaRPr lang="de-DE"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p:nvPr/>
        </p:nvSpPr>
        <p:spPr>
          <a:xfrm>
            <a:off x="0" y="0"/>
            <a:ext cx="9144000" cy="847800"/>
          </a:xfrm>
          <a:prstGeom prst="rect">
            <a:avLst/>
          </a:prstGeom>
          <a:solidFill>
            <a:srgbClr val="003D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txBox="1">
            <a:spLocks noGrp="1"/>
          </p:cNvSpPr>
          <p:nvPr>
            <p:ph type="ctrTitle" idx="4294967295"/>
          </p:nvPr>
        </p:nvSpPr>
        <p:spPr>
          <a:xfrm>
            <a:off x="0" y="351088"/>
            <a:ext cx="9144000" cy="569912"/>
          </a:xfrm>
          <a:prstGeom prst="rect">
            <a:avLst/>
          </a:prstGeom>
        </p:spPr>
        <p:txBody>
          <a:bodyPr spcFirstLastPara="1" wrap="square" lIns="91425" tIns="91425" rIns="91425" bIns="91425" anchor="b" anchorCtr="0">
            <a:noAutofit/>
          </a:bodyPr>
          <a:lstStyle/>
          <a:p>
            <a:pPr algn="ctr"/>
            <a:r>
              <a:rPr lang="en-US" sz="2400" b="1" dirty="0">
                <a:solidFill>
                  <a:schemeClr val="bg1"/>
                </a:solidFill>
              </a:rPr>
              <a:t>Development of Quality Assurance System</a:t>
            </a:r>
            <a:br>
              <a:rPr lang="en-US" sz="2400" b="1" dirty="0">
                <a:solidFill>
                  <a:schemeClr val="bg1"/>
                </a:solidFill>
              </a:rPr>
            </a:br>
            <a:r>
              <a:rPr lang="en-US" sz="2400" b="1" dirty="0">
                <a:solidFill>
                  <a:schemeClr val="bg1"/>
                </a:solidFill>
              </a:rPr>
              <a:t> in a PC University </a:t>
            </a:r>
          </a:p>
        </p:txBody>
      </p:sp>
      <p:sp>
        <p:nvSpPr>
          <p:cNvPr id="7" name="Rectangle 4"/>
          <p:cNvSpPr/>
          <p:nvPr/>
        </p:nvSpPr>
        <p:spPr>
          <a:xfrm>
            <a:off x="2079009" y="994200"/>
            <a:ext cx="5327099" cy="369332"/>
          </a:xfrm>
          <a:prstGeom prst="rect">
            <a:avLst/>
          </a:prstGeom>
        </p:spPr>
        <p:txBody>
          <a:bodyPr wrap="none">
            <a:spAutoFit/>
          </a:bodyPr>
          <a:lstStyle/>
          <a:p>
            <a:pPr algn="ctr"/>
            <a:r>
              <a:rPr lang="en-US" sz="1800" b="1" dirty="0">
                <a:solidFill>
                  <a:srgbClr val="0070C0"/>
                </a:solidFill>
              </a:rPr>
              <a:t>Establishing internal quality assurance system</a:t>
            </a:r>
            <a:endParaRPr lang="ru-RU" sz="1800" b="1" dirty="0">
              <a:solidFill>
                <a:srgbClr val="0070C0"/>
              </a:solidFill>
            </a:endParaRPr>
          </a:p>
        </p:txBody>
      </p:sp>
      <p:sp>
        <p:nvSpPr>
          <p:cNvPr id="8" name="TextBox 5"/>
          <p:cNvSpPr txBox="1"/>
          <p:nvPr/>
        </p:nvSpPr>
        <p:spPr>
          <a:xfrm>
            <a:off x="1571604" y="1361708"/>
            <a:ext cx="6000792" cy="3970318"/>
          </a:xfrm>
          <a:prstGeom prst="rect">
            <a:avLst/>
          </a:prstGeom>
          <a:noFill/>
        </p:spPr>
        <p:txBody>
          <a:bodyPr wrap="square" rtlCol="0">
            <a:spAutoFit/>
          </a:bodyPr>
          <a:lstStyle/>
          <a:p>
            <a:r>
              <a:rPr lang="en-US" b="1" dirty="0"/>
              <a:t>1 Step: </a:t>
            </a:r>
            <a:r>
              <a:rPr lang="en-US" dirty="0"/>
              <a:t>to establish a quality group; </a:t>
            </a:r>
          </a:p>
          <a:p>
            <a:endParaRPr lang="en-US" dirty="0"/>
          </a:p>
          <a:p>
            <a:r>
              <a:rPr lang="en-US" b="1" dirty="0"/>
              <a:t>2 Step: </a:t>
            </a:r>
            <a:r>
              <a:rPr lang="en-US" dirty="0"/>
              <a:t>after studying the ESG &amp; ECTS User’s Guide documents, quality group should conduct a workshop on these documents;</a:t>
            </a:r>
          </a:p>
          <a:p>
            <a:endParaRPr lang="en-US" dirty="0"/>
          </a:p>
          <a:p>
            <a:r>
              <a:rPr lang="en-US" b="1" dirty="0"/>
              <a:t>3 Step: </a:t>
            </a:r>
            <a:r>
              <a:rPr lang="en-US" dirty="0"/>
              <a:t>quality group identifies outputs/outcomes of the project specifically for its university (for example: new/updated curricula; modernized learning environment (labs, textbooks, syllabi, equipment etc.)</a:t>
            </a:r>
          </a:p>
          <a:p>
            <a:endParaRPr lang="en-US" dirty="0"/>
          </a:p>
          <a:p>
            <a:r>
              <a:rPr lang="en-US" b="1" dirty="0"/>
              <a:t>4 Step: </a:t>
            </a:r>
            <a:r>
              <a:rPr lang="en-US" dirty="0"/>
              <a:t>quality group should develop the quality indicators to assess outputs/ outcomes of the project.</a:t>
            </a:r>
          </a:p>
          <a:p>
            <a:endParaRPr lang="en-US" dirty="0"/>
          </a:p>
          <a:p>
            <a:r>
              <a:rPr lang="en-US" sz="1200" b="1" dirty="0"/>
              <a:t>Note: </a:t>
            </a:r>
            <a:r>
              <a:rPr lang="en-US" sz="1200" dirty="0"/>
              <a:t>quality indicators should be based on the ESG &amp; ECTS User’s Guide, taking into account the national educational law; </a:t>
            </a:r>
          </a:p>
          <a:p>
            <a:r>
              <a:rPr lang="de-DE" sz="1200" dirty="0" err="1"/>
              <a:t>Recommendations</a:t>
            </a:r>
            <a:r>
              <a:rPr lang="de-DE" sz="1200" dirty="0"/>
              <a:t> </a:t>
            </a:r>
            <a:r>
              <a:rPr lang="de-DE" sz="1200" dirty="0" err="1"/>
              <a:t>for</a:t>
            </a:r>
            <a:r>
              <a:rPr lang="de-DE" sz="1200" dirty="0"/>
              <a:t> </a:t>
            </a:r>
            <a:r>
              <a:rPr lang="de-DE" sz="1200" dirty="0" err="1"/>
              <a:t>quality</a:t>
            </a:r>
            <a:r>
              <a:rPr lang="de-DE" sz="1200" dirty="0"/>
              <a:t> </a:t>
            </a:r>
            <a:r>
              <a:rPr lang="de-DE" sz="1200" dirty="0" err="1"/>
              <a:t>assessment</a:t>
            </a:r>
            <a:r>
              <a:rPr lang="de-DE" sz="1200" dirty="0"/>
              <a:t> </a:t>
            </a:r>
            <a:r>
              <a:rPr lang="de-DE" sz="1200" dirty="0" err="1"/>
              <a:t>of</a:t>
            </a:r>
            <a:r>
              <a:rPr lang="de-DE" sz="1200" dirty="0"/>
              <a:t> </a:t>
            </a:r>
            <a:r>
              <a:rPr lang="de-DE" sz="1200" dirty="0" err="1"/>
              <a:t>implementation</a:t>
            </a:r>
            <a:r>
              <a:rPr lang="de-DE" sz="1200" dirty="0"/>
              <a:t> </a:t>
            </a:r>
            <a:r>
              <a:rPr lang="de-DE" sz="1200" dirty="0" err="1"/>
              <a:t>of</a:t>
            </a:r>
            <a:r>
              <a:rPr lang="de-DE" sz="1200" dirty="0"/>
              <a:t> </a:t>
            </a:r>
            <a:r>
              <a:rPr lang="de-DE" sz="1200" dirty="0" err="1"/>
              <a:t>new</a:t>
            </a:r>
            <a:r>
              <a:rPr lang="de-DE" sz="1200" dirty="0"/>
              <a:t> </a:t>
            </a:r>
            <a:r>
              <a:rPr lang="de-DE" sz="1200" dirty="0" err="1"/>
              <a:t>and</a:t>
            </a:r>
            <a:r>
              <a:rPr lang="de-DE" sz="1200" dirty="0"/>
              <a:t> </a:t>
            </a:r>
            <a:r>
              <a:rPr lang="de-DE" sz="1200" dirty="0" err="1"/>
              <a:t>modernized</a:t>
            </a:r>
            <a:r>
              <a:rPr lang="de-DE" sz="1200" dirty="0"/>
              <a:t> </a:t>
            </a:r>
            <a:r>
              <a:rPr lang="de-DE" sz="1200" dirty="0" err="1"/>
              <a:t>curricula</a:t>
            </a:r>
            <a:r>
              <a:rPr lang="de-DE" sz="1200" dirty="0"/>
              <a:t> </a:t>
            </a:r>
            <a:r>
              <a:rPr lang="de-DE" sz="1200" dirty="0" err="1"/>
              <a:t>modules</a:t>
            </a:r>
            <a:r>
              <a:rPr lang="de-DE" sz="1200" dirty="0"/>
              <a:t> will </a:t>
            </a:r>
            <a:r>
              <a:rPr lang="de-DE" sz="1200" dirty="0" err="1"/>
              <a:t>be</a:t>
            </a:r>
            <a:r>
              <a:rPr lang="de-DE" sz="1200" dirty="0"/>
              <a:t> </a:t>
            </a:r>
            <a:r>
              <a:rPr lang="de-DE" sz="1200" dirty="0" err="1"/>
              <a:t>provided</a:t>
            </a:r>
            <a:r>
              <a:rPr lang="de-DE" sz="1200" dirty="0"/>
              <a:t> </a:t>
            </a:r>
            <a:r>
              <a:rPr lang="de-DE" sz="1200" dirty="0" err="1"/>
              <a:t>by</a:t>
            </a:r>
            <a:r>
              <a:rPr lang="de-DE" sz="1200" dirty="0"/>
              <a:t> EXOLAUNCH.</a:t>
            </a:r>
          </a:p>
          <a:p>
            <a:endParaRPr lang="ru-RU" dirty="0"/>
          </a:p>
        </p:txBody>
      </p:sp>
      <p:cxnSp>
        <p:nvCxnSpPr>
          <p:cNvPr id="9" name="Straight Connector 6"/>
          <p:cNvCxnSpPr/>
          <p:nvPr/>
        </p:nvCxnSpPr>
        <p:spPr>
          <a:xfrm>
            <a:off x="1276922" y="1362341"/>
            <a:ext cx="6590156" cy="1191"/>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liennummernplatzhalter 2">
            <a:extLst>
              <a:ext uri="{FF2B5EF4-FFF2-40B4-BE49-F238E27FC236}">
                <a16:creationId xmlns:a16="http://schemas.microsoft.com/office/drawing/2014/main" xmlns="" id="{09D5BFB5-8F4D-9F4B-BFD0-08D145D2D8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p:nvPr/>
        </p:nvSpPr>
        <p:spPr>
          <a:xfrm>
            <a:off x="0" y="0"/>
            <a:ext cx="9144000" cy="847800"/>
          </a:xfrm>
          <a:prstGeom prst="rect">
            <a:avLst/>
          </a:prstGeom>
          <a:solidFill>
            <a:srgbClr val="003D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txBox="1">
            <a:spLocks noGrp="1"/>
          </p:cNvSpPr>
          <p:nvPr>
            <p:ph type="ctrTitle" idx="4294967295"/>
          </p:nvPr>
        </p:nvSpPr>
        <p:spPr>
          <a:xfrm>
            <a:off x="0" y="144833"/>
            <a:ext cx="9144000" cy="569912"/>
          </a:xfrm>
          <a:prstGeom prst="rect">
            <a:avLst/>
          </a:prstGeom>
        </p:spPr>
        <p:txBody>
          <a:bodyPr spcFirstLastPara="1" wrap="square" lIns="91425" tIns="91425" rIns="91425" bIns="91425" anchor="b" anchorCtr="0">
            <a:noAutofit/>
          </a:bodyPr>
          <a:lstStyle/>
          <a:p>
            <a:pPr algn="ctr"/>
            <a:r>
              <a:rPr lang="en-US" sz="2400" b="1" dirty="0" smtClean="0">
                <a:solidFill>
                  <a:schemeClr val="bg1"/>
                </a:solidFill>
              </a:rPr>
              <a:t>Quality Indicators</a:t>
            </a:r>
            <a:endParaRPr lang="en-US" sz="2400" b="1" dirty="0">
              <a:solidFill>
                <a:schemeClr val="bg1"/>
              </a:solidFill>
            </a:endParaRPr>
          </a:p>
        </p:txBody>
      </p:sp>
      <p:sp>
        <p:nvSpPr>
          <p:cNvPr id="7" name="Rectangle 4"/>
          <p:cNvSpPr/>
          <p:nvPr/>
        </p:nvSpPr>
        <p:spPr>
          <a:xfrm>
            <a:off x="937172" y="836071"/>
            <a:ext cx="7500771" cy="584775"/>
          </a:xfrm>
          <a:prstGeom prst="rect">
            <a:avLst/>
          </a:prstGeom>
        </p:spPr>
        <p:txBody>
          <a:bodyPr wrap="none">
            <a:spAutoFit/>
          </a:bodyPr>
          <a:lstStyle/>
          <a:p>
            <a:pPr algn="ctr"/>
            <a:r>
              <a:rPr lang="en-US" sz="1600" b="1" dirty="0" smtClean="0">
                <a:solidFill>
                  <a:srgbClr val="0070C0"/>
                </a:solidFill>
              </a:rPr>
              <a:t>Examples of quality indicators</a:t>
            </a:r>
          </a:p>
          <a:p>
            <a:pPr algn="ctr"/>
            <a:r>
              <a:rPr lang="en-US" sz="1600" b="1" dirty="0" smtClean="0">
                <a:solidFill>
                  <a:srgbClr val="0070C0"/>
                </a:solidFill>
              </a:rPr>
              <a:t> (only suggestion, universities should develop their own quality indicators)</a:t>
            </a:r>
            <a:endParaRPr lang="ru-RU" sz="1600" b="1" dirty="0">
              <a:solidFill>
                <a:srgbClr val="0070C0"/>
              </a:solidFill>
            </a:endParaRPr>
          </a:p>
        </p:txBody>
      </p:sp>
      <p:sp>
        <p:nvSpPr>
          <p:cNvPr id="8" name="TextBox 5"/>
          <p:cNvSpPr txBox="1"/>
          <p:nvPr/>
        </p:nvSpPr>
        <p:spPr>
          <a:xfrm>
            <a:off x="1660981" y="1396085"/>
            <a:ext cx="6000792" cy="307777"/>
          </a:xfrm>
          <a:prstGeom prst="rect">
            <a:avLst/>
          </a:prstGeom>
          <a:noFill/>
        </p:spPr>
        <p:txBody>
          <a:bodyPr wrap="square" rtlCol="0">
            <a:spAutoFit/>
          </a:bodyPr>
          <a:lstStyle/>
          <a:p>
            <a:endParaRPr lang="ru-RU" dirty="0"/>
          </a:p>
        </p:txBody>
      </p:sp>
      <p:cxnSp>
        <p:nvCxnSpPr>
          <p:cNvPr id="9" name="Straight Connector 6"/>
          <p:cNvCxnSpPr/>
          <p:nvPr/>
        </p:nvCxnSpPr>
        <p:spPr>
          <a:xfrm>
            <a:off x="1276922" y="1362341"/>
            <a:ext cx="6590156" cy="1191"/>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liennummernplatzhalter 2">
            <a:extLst>
              <a:ext uri="{FF2B5EF4-FFF2-40B4-BE49-F238E27FC236}">
                <a16:creationId xmlns:a16="http://schemas.microsoft.com/office/drawing/2014/main" xmlns="" id="{09D5BFB5-8F4D-9F4B-BFD0-08D145D2D8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4</a:t>
            </a:fld>
            <a:endParaRPr lang="en-GB"/>
          </a:p>
        </p:txBody>
      </p:sp>
      <p:sp>
        <p:nvSpPr>
          <p:cNvPr id="10" name="Rectangle 9"/>
          <p:cNvSpPr/>
          <p:nvPr/>
        </p:nvSpPr>
        <p:spPr>
          <a:xfrm>
            <a:off x="1502228" y="1452769"/>
            <a:ext cx="6576117" cy="3231654"/>
          </a:xfrm>
          <a:prstGeom prst="rect">
            <a:avLst/>
          </a:prstGeom>
        </p:spPr>
        <p:txBody>
          <a:bodyPr wrap="square">
            <a:spAutoFit/>
          </a:bodyPr>
          <a:lstStyle/>
          <a:p>
            <a:pPr marL="342900" lvl="0" indent="-342900">
              <a:buFont typeface="+mj-lt"/>
              <a:buAutoNum type="arabicPeriod"/>
            </a:pPr>
            <a:r>
              <a:rPr lang="en-US" sz="1200" dirty="0" smtClean="0"/>
              <a:t>Balance of student’s workload: theory, practical work (not less than 50%), individual work, internship in a company, testing system  </a:t>
            </a:r>
            <a:endParaRPr lang="ru-RU" sz="1200" dirty="0" smtClean="0"/>
          </a:p>
          <a:p>
            <a:pPr marL="342900" lvl="0" indent="-342900">
              <a:buFont typeface="+mj-lt"/>
              <a:buAutoNum type="arabicPeriod"/>
            </a:pPr>
            <a:r>
              <a:rPr lang="en-US" sz="1200" dirty="0" smtClean="0"/>
              <a:t>Application of ECTS by developing new modules/courses/curricula or modernizing the old ones </a:t>
            </a:r>
            <a:endParaRPr lang="ru-RU" sz="1200" dirty="0" smtClean="0"/>
          </a:p>
          <a:p>
            <a:pPr marL="342900" lvl="0" indent="-342900">
              <a:buFont typeface="+mj-lt"/>
              <a:buAutoNum type="arabicPeriod"/>
            </a:pPr>
            <a:r>
              <a:rPr lang="en-US" sz="1200" dirty="0" smtClean="0"/>
              <a:t>Usage of information about the latest (up to 5 years old) results of scientific research of foreign scientists in teaching materials </a:t>
            </a:r>
            <a:endParaRPr lang="ru-RU" sz="1200" dirty="0" smtClean="0"/>
          </a:p>
          <a:p>
            <a:pPr marL="342900" lvl="0" indent="-342900">
              <a:buFont typeface="+mj-lt"/>
              <a:buAutoNum type="arabicPeriod"/>
            </a:pPr>
            <a:r>
              <a:rPr lang="en-US" sz="1200" dirty="0" smtClean="0"/>
              <a:t>Usage of the university online educational platform during the educational process</a:t>
            </a:r>
            <a:endParaRPr lang="ru-RU" sz="1200" dirty="0" smtClean="0"/>
          </a:p>
          <a:p>
            <a:pPr marL="342900" lvl="0" indent="-342900">
              <a:buFont typeface="+mj-lt"/>
              <a:buAutoNum type="arabicPeriod"/>
            </a:pPr>
            <a:r>
              <a:rPr lang="en-US" sz="1200" dirty="0" smtClean="0"/>
              <a:t>Ability of students to influence the educational content or process. For instance, ability of students to choose a topic of reporting or practical works, to attend elective modules/courses. </a:t>
            </a:r>
            <a:endParaRPr lang="ru-RU" sz="1200" dirty="0" smtClean="0"/>
          </a:p>
          <a:p>
            <a:pPr marL="342900" lvl="0" indent="-342900">
              <a:buFont typeface="+mj-lt"/>
              <a:buAutoNum type="arabicPeriod"/>
            </a:pPr>
            <a:r>
              <a:rPr lang="en-US" sz="1200" dirty="0" smtClean="0"/>
              <a:t>Partial teaching and implementation of reporting works in English</a:t>
            </a:r>
            <a:endParaRPr lang="ru-RU" sz="1200" dirty="0" smtClean="0"/>
          </a:p>
          <a:p>
            <a:pPr marL="342900" lvl="0" indent="-342900">
              <a:buFont typeface="+mj-lt"/>
              <a:buAutoNum type="arabicPeriod"/>
            </a:pPr>
            <a:r>
              <a:rPr lang="en-US" sz="1200" dirty="0" smtClean="0"/>
              <a:t>Portfolio of student’s completed practical works in a group</a:t>
            </a:r>
            <a:endParaRPr lang="ru-RU" sz="1200" dirty="0" smtClean="0"/>
          </a:p>
          <a:p>
            <a:pPr marL="342900" lvl="0" indent="-342900">
              <a:buFont typeface="+mj-lt"/>
              <a:buAutoNum type="arabicPeriod"/>
            </a:pPr>
            <a:r>
              <a:rPr lang="en-US" sz="1200" dirty="0" smtClean="0"/>
              <a:t>Correspondence to the national norms (standards) of education</a:t>
            </a:r>
            <a:endParaRPr lang="ru-RU" sz="1200" dirty="0" smtClean="0"/>
          </a:p>
          <a:p>
            <a:pPr marL="342900" lvl="0" indent="-342900">
              <a:buFont typeface="+mj-lt"/>
              <a:buAutoNum type="arabicPeriod"/>
            </a:pPr>
            <a:r>
              <a:rPr lang="en-US" sz="1200" dirty="0" smtClean="0"/>
              <a:t>Consideration of a new module by the university council of experts with the participation of potential employers (chair meeting, meeting of educational council)</a:t>
            </a:r>
            <a:endParaRPr lang="ru-RU" sz="1200" dirty="0" smtClean="0"/>
          </a:p>
          <a:p>
            <a:pPr marL="342900" lvl="0" indent="-342900">
              <a:buFont typeface="+mj-lt"/>
              <a:buAutoNum type="arabicPeriod"/>
            </a:pPr>
            <a:r>
              <a:rPr lang="en-US" sz="1200" dirty="0" smtClean="0"/>
              <a:t> Publications of teaching staff or students, participation in conferences on the module’s topics </a:t>
            </a:r>
            <a:endParaRPr lang="ru-RU" sz="12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p:nvPr/>
        </p:nvSpPr>
        <p:spPr>
          <a:xfrm>
            <a:off x="0" y="0"/>
            <a:ext cx="9144000" cy="847800"/>
          </a:xfrm>
          <a:prstGeom prst="rect">
            <a:avLst/>
          </a:prstGeom>
          <a:solidFill>
            <a:srgbClr val="003D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txBox="1">
            <a:spLocks noGrp="1"/>
          </p:cNvSpPr>
          <p:nvPr>
            <p:ph type="ctrTitle" idx="4294967295"/>
          </p:nvPr>
        </p:nvSpPr>
        <p:spPr>
          <a:xfrm>
            <a:off x="0" y="171450"/>
            <a:ext cx="9144000" cy="569913"/>
          </a:xfrm>
          <a:prstGeom prst="rect">
            <a:avLst/>
          </a:prstGeom>
        </p:spPr>
        <p:txBody>
          <a:bodyPr spcFirstLastPara="1" wrap="square" lIns="91425" tIns="91425" rIns="91425" bIns="91425" anchor="b" anchorCtr="0">
            <a:noAutofit/>
          </a:bodyPr>
          <a:lstStyle/>
          <a:p>
            <a:pPr algn="ctr"/>
            <a:r>
              <a:rPr lang="en-US" sz="2400" b="1" dirty="0">
                <a:solidFill>
                  <a:schemeClr val="bg1"/>
                </a:solidFill>
              </a:rPr>
              <a:t>Quality Assurance during the project</a:t>
            </a:r>
          </a:p>
        </p:txBody>
      </p:sp>
      <p:sp>
        <p:nvSpPr>
          <p:cNvPr id="7" name="Rectangle 4"/>
          <p:cNvSpPr/>
          <p:nvPr/>
        </p:nvSpPr>
        <p:spPr>
          <a:xfrm>
            <a:off x="2998492" y="1055992"/>
            <a:ext cx="3147016" cy="369332"/>
          </a:xfrm>
          <a:prstGeom prst="rect">
            <a:avLst/>
          </a:prstGeom>
        </p:spPr>
        <p:txBody>
          <a:bodyPr wrap="none">
            <a:spAutoFit/>
          </a:bodyPr>
          <a:lstStyle/>
          <a:p>
            <a:pPr algn="ctr"/>
            <a:r>
              <a:rPr lang="en-US" sz="1800" b="1" dirty="0">
                <a:solidFill>
                  <a:srgbClr val="0070C0"/>
                </a:solidFill>
              </a:rPr>
              <a:t>Self-monitoring procedure </a:t>
            </a:r>
            <a:endParaRPr lang="ru-RU" sz="1800" b="1" dirty="0">
              <a:solidFill>
                <a:srgbClr val="0070C0"/>
              </a:solidFill>
            </a:endParaRPr>
          </a:p>
        </p:txBody>
      </p:sp>
      <p:sp>
        <p:nvSpPr>
          <p:cNvPr id="8" name="TextBox 6"/>
          <p:cNvSpPr txBox="1"/>
          <p:nvPr/>
        </p:nvSpPr>
        <p:spPr>
          <a:xfrm>
            <a:off x="1512468" y="1478902"/>
            <a:ext cx="6161528" cy="1169551"/>
          </a:xfrm>
          <a:prstGeom prst="rect">
            <a:avLst/>
          </a:prstGeom>
          <a:noFill/>
        </p:spPr>
        <p:txBody>
          <a:bodyPr wrap="square" rtlCol="0">
            <a:spAutoFit/>
          </a:bodyPr>
          <a:lstStyle/>
          <a:p>
            <a:r>
              <a:rPr lang="en-US" b="1" dirty="0"/>
              <a:t>Timeline of reporting: </a:t>
            </a:r>
          </a:p>
          <a:p>
            <a:r>
              <a:rPr lang="en-US" dirty="0"/>
              <a:t>Each 6 months PC university should report on its implemented project activities according to the project’s work plan: </a:t>
            </a:r>
          </a:p>
          <a:p>
            <a:endParaRPr lang="en-US" dirty="0"/>
          </a:p>
          <a:p>
            <a:endParaRPr lang="en-US" dirty="0"/>
          </a:p>
        </p:txBody>
      </p:sp>
      <p:graphicFrame>
        <p:nvGraphicFramePr>
          <p:cNvPr id="9" name="Tabelle 4"/>
          <p:cNvGraphicFramePr>
            <a:graphicFrameLocks noGrp="1"/>
          </p:cNvGraphicFramePr>
          <p:nvPr>
            <p:extLst>
              <p:ext uri="{D42A27DB-BD31-4B8C-83A1-F6EECF244321}">
                <p14:modId xmlns:p14="http://schemas.microsoft.com/office/powerpoint/2010/main" xmlns="" val="708150676"/>
              </p:ext>
            </p:extLst>
          </p:nvPr>
        </p:nvGraphicFramePr>
        <p:xfrm>
          <a:off x="1566047" y="2389737"/>
          <a:ext cx="6107948" cy="1178728"/>
        </p:xfrm>
        <a:graphic>
          <a:graphicData uri="http://schemas.openxmlformats.org/drawingml/2006/table">
            <a:tbl>
              <a:tblPr firstRow="1" bandRow="1">
                <a:tableStyleId>{5C22544A-7EE6-4342-B048-85BDC9FD1C3A}</a:tableStyleId>
              </a:tblPr>
              <a:tblGrid>
                <a:gridCol w="872564">
                  <a:extLst>
                    <a:ext uri="{9D8B030D-6E8A-4147-A177-3AD203B41FA5}">
                      <a16:colId xmlns:a16="http://schemas.microsoft.com/office/drawing/2014/main" xmlns="" val="2473707785"/>
                    </a:ext>
                  </a:extLst>
                </a:gridCol>
                <a:gridCol w="872564">
                  <a:extLst>
                    <a:ext uri="{9D8B030D-6E8A-4147-A177-3AD203B41FA5}">
                      <a16:colId xmlns:a16="http://schemas.microsoft.com/office/drawing/2014/main" xmlns="" val="2087593739"/>
                    </a:ext>
                  </a:extLst>
                </a:gridCol>
                <a:gridCol w="872564">
                  <a:extLst>
                    <a:ext uri="{9D8B030D-6E8A-4147-A177-3AD203B41FA5}">
                      <a16:colId xmlns:a16="http://schemas.microsoft.com/office/drawing/2014/main" xmlns="" val="2985854351"/>
                    </a:ext>
                  </a:extLst>
                </a:gridCol>
                <a:gridCol w="872564">
                  <a:extLst>
                    <a:ext uri="{9D8B030D-6E8A-4147-A177-3AD203B41FA5}">
                      <a16:colId xmlns:a16="http://schemas.microsoft.com/office/drawing/2014/main" xmlns="" val="1193090602"/>
                    </a:ext>
                  </a:extLst>
                </a:gridCol>
                <a:gridCol w="872564">
                  <a:extLst>
                    <a:ext uri="{9D8B030D-6E8A-4147-A177-3AD203B41FA5}">
                      <a16:colId xmlns:a16="http://schemas.microsoft.com/office/drawing/2014/main" xmlns="" val="1539212059"/>
                    </a:ext>
                  </a:extLst>
                </a:gridCol>
                <a:gridCol w="872564">
                  <a:extLst>
                    <a:ext uri="{9D8B030D-6E8A-4147-A177-3AD203B41FA5}">
                      <a16:colId xmlns:a16="http://schemas.microsoft.com/office/drawing/2014/main" xmlns="" val="3213913055"/>
                    </a:ext>
                  </a:extLst>
                </a:gridCol>
                <a:gridCol w="872564">
                  <a:extLst>
                    <a:ext uri="{9D8B030D-6E8A-4147-A177-3AD203B41FA5}">
                      <a16:colId xmlns:a16="http://schemas.microsoft.com/office/drawing/2014/main" xmlns="" val="1070933942"/>
                    </a:ext>
                  </a:extLst>
                </a:gridCol>
              </a:tblGrid>
              <a:tr h="589364">
                <a:tc>
                  <a:txBody>
                    <a:bodyPr/>
                    <a:lstStyle/>
                    <a:p>
                      <a:endParaRPr lang="de-DE" sz="1100" b="1"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0070C0"/>
                          </a:solidFill>
                          <a:latin typeface="Arial" panose="020B0604020202020204" pitchFamily="34" charset="0"/>
                          <a:cs typeface="Arial" panose="020B0604020202020204" pitchFamily="34" charset="0"/>
                        </a:rPr>
                        <a:t>Rep6M</a:t>
                      </a:r>
                    </a:p>
                  </a:txBody>
                  <a:tcPr marL="68580" marR="68580" marT="34290" marB="3429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0070C0"/>
                          </a:solidFill>
                          <a:latin typeface="Arial" panose="020B0604020202020204" pitchFamily="34" charset="0"/>
                          <a:cs typeface="Arial" panose="020B0604020202020204" pitchFamily="34" charset="0"/>
                        </a:rPr>
                        <a:t>Rep12M</a:t>
                      </a:r>
                    </a:p>
                  </a:txBody>
                  <a:tcPr marL="68580" marR="68580" marT="34290" marB="34290">
                    <a:lnL w="12700" cap="flat" cmpd="sng" algn="ctr">
                      <a:solidFill>
                        <a:srgbClr val="0070C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0070C0"/>
                          </a:solidFill>
                          <a:latin typeface="Arial" panose="020B0604020202020204" pitchFamily="34" charset="0"/>
                          <a:cs typeface="Arial" panose="020B0604020202020204" pitchFamily="34" charset="0"/>
                        </a:rPr>
                        <a:t>Rep18M</a:t>
                      </a:r>
                    </a:p>
                  </a:txBody>
                  <a:tcPr marL="68580" marR="68580" marT="34290" marB="34290">
                    <a:lnL w="12700" cap="flat" cmpd="sng" algn="ctr">
                      <a:solidFill>
                        <a:srgbClr val="C0000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0070C0"/>
                          </a:solidFill>
                          <a:latin typeface="Arial" panose="020B0604020202020204" pitchFamily="34" charset="0"/>
                          <a:cs typeface="Arial" panose="020B0604020202020204" pitchFamily="34" charset="0"/>
                        </a:rPr>
                        <a:t>Rep24M</a:t>
                      </a:r>
                    </a:p>
                  </a:txBody>
                  <a:tcPr marL="68580" marR="68580" marT="34290" marB="3429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0070C0"/>
                          </a:solidFill>
                          <a:latin typeface="Arial" panose="020B0604020202020204" pitchFamily="34" charset="0"/>
                          <a:cs typeface="Arial" panose="020B0604020202020204" pitchFamily="34" charset="0"/>
                        </a:rPr>
                        <a:t>Rep30M</a:t>
                      </a:r>
                    </a:p>
                  </a:txBody>
                  <a:tcPr marL="68580" marR="68580" marT="34290" marB="34290">
                    <a:lnL w="12700" cap="flat" cmpd="sng" algn="ctr">
                      <a:solidFill>
                        <a:srgbClr val="0070C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0070C0"/>
                          </a:solidFill>
                          <a:latin typeface="Arial" panose="020B0604020202020204" pitchFamily="34" charset="0"/>
                          <a:cs typeface="Arial" panose="020B0604020202020204" pitchFamily="34" charset="0"/>
                        </a:rPr>
                        <a:t>Rep36M</a:t>
                      </a:r>
                    </a:p>
                  </a:txBody>
                  <a:tcPr marL="68580" marR="68580" marT="34290" marB="34290">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071639793"/>
                  </a:ext>
                </a:extLst>
              </a:tr>
              <a:tr h="589364">
                <a:tc>
                  <a:txBody>
                    <a:bodyPr/>
                    <a:lstStyle/>
                    <a:p>
                      <a:r>
                        <a:rPr lang="de-DE" sz="1100" b="1" dirty="0">
                          <a:solidFill>
                            <a:srgbClr val="0070C0"/>
                          </a:solidFill>
                          <a:latin typeface="Arial" panose="020B0604020202020204" pitchFamily="34" charset="0"/>
                          <a:cs typeface="Arial" panose="020B0604020202020204" pitchFamily="34" charset="0"/>
                        </a:rPr>
                        <a:t>Start</a:t>
                      </a:r>
                    </a:p>
                  </a:txBody>
                  <a:tcPr marL="68580" marR="68580" marT="34290" marB="3429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b="1" dirty="0">
                        <a:solidFill>
                          <a:srgbClr val="0070C0"/>
                        </a:solidFill>
                        <a:latin typeface="Arial" panose="020B0604020202020204" pitchFamily="34" charset="0"/>
                        <a:cs typeface="Arial" panose="020B0604020202020204" pitchFamily="34" charset="0"/>
                      </a:endParaRPr>
                    </a:p>
                  </a:txBody>
                  <a:tcPr marL="68580" marR="68580" marT="34290" marB="3429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b="1" dirty="0">
                        <a:solidFill>
                          <a:srgbClr val="0070C0"/>
                        </a:solidFill>
                        <a:latin typeface="Arial" panose="020B0604020202020204" pitchFamily="34" charset="0"/>
                        <a:cs typeface="Arial" panose="020B0604020202020204" pitchFamily="34" charset="0"/>
                      </a:endParaRPr>
                    </a:p>
                  </a:txBody>
                  <a:tcPr marL="68580" marR="68580" marT="34290" marB="34290" anchor="b">
                    <a:lnL w="12700" cap="flat" cmpd="sng" algn="ctr">
                      <a:solidFill>
                        <a:srgbClr val="0070C0"/>
                      </a:solidFill>
                      <a:prstDash val="solid"/>
                      <a:round/>
                      <a:headEnd type="none" w="med" len="med"/>
                      <a:tailEnd type="none" w="med" len="med"/>
                    </a:lnL>
                    <a:lnR w="12700" cap="flat" cmpd="sng" algn="ctr">
                      <a:solidFill>
                        <a:srgbClr val="C0000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4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a:txBody>
                  <a:tcPr marL="68580" marR="68580" marT="34290" marB="34290" anchor="b">
                    <a:lnL w="12700" cap="flat" cmpd="sng" algn="ctr">
                      <a:solidFill>
                        <a:srgbClr val="C00000"/>
                      </a:solidFill>
                      <a:prstDash val="solid"/>
                      <a:round/>
                      <a:headEnd type="none" w="med" len="med"/>
                      <a:tailEnd type="none" w="med" len="med"/>
                    </a:lnL>
                    <a:lnR w="12700" cap="flat" cmpd="sng" algn="ctr">
                      <a:solidFill>
                        <a:srgbClr val="0070C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b="1" dirty="0">
                        <a:solidFill>
                          <a:srgbClr val="0070C0"/>
                        </a:solidFill>
                        <a:latin typeface="Arial" panose="020B0604020202020204" pitchFamily="34" charset="0"/>
                        <a:cs typeface="Arial" panose="020B0604020202020204" pitchFamily="34" charset="0"/>
                      </a:endParaRPr>
                    </a:p>
                  </a:txBody>
                  <a:tcPr marL="68580" marR="68580" marT="34290" marB="3429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b="1" dirty="0">
                        <a:solidFill>
                          <a:srgbClr val="0070C0"/>
                        </a:solidFill>
                        <a:latin typeface="Arial" panose="020B0604020202020204" pitchFamily="34" charset="0"/>
                        <a:cs typeface="Arial" panose="020B0604020202020204" pitchFamily="34" charset="0"/>
                      </a:endParaRPr>
                    </a:p>
                  </a:txBody>
                  <a:tcPr marL="68580" marR="68580" marT="34290" marB="34290" anchor="b">
                    <a:lnL w="12700" cap="flat" cmpd="sng" algn="ctr">
                      <a:solidFill>
                        <a:srgbClr val="0070C0"/>
                      </a:solidFill>
                      <a:prstDash val="solid"/>
                      <a:round/>
                      <a:headEnd type="none" w="med" len="med"/>
                      <a:tailEnd type="none" w="med" len="med"/>
                    </a:lnL>
                    <a:lnR w="12700" cap="flat" cmpd="sng" algn="ctr">
                      <a:solidFill>
                        <a:srgbClr val="C0000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0070C0"/>
                          </a:solidFill>
                          <a:latin typeface="Arial" panose="020B0604020202020204" pitchFamily="34" charset="0"/>
                          <a:cs typeface="Arial" panose="020B0604020202020204" pitchFamily="34" charset="0"/>
                        </a:rPr>
                        <a:t>End</a:t>
                      </a:r>
                    </a:p>
                  </a:txBody>
                  <a:tcPr marL="68580" marR="68580" marT="34290" marB="34290" anchor="b">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27094866"/>
                  </a:ext>
                </a:extLst>
              </a:tr>
            </a:tbl>
          </a:graphicData>
        </a:graphic>
      </p:graphicFrame>
      <p:cxnSp>
        <p:nvCxnSpPr>
          <p:cNvPr id="10" name="Gerade Verbindung mit Pfeil 6"/>
          <p:cNvCxnSpPr/>
          <p:nvPr/>
        </p:nvCxnSpPr>
        <p:spPr>
          <a:xfrm>
            <a:off x="6763162" y="2979100"/>
            <a:ext cx="315468" cy="11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1"/>
          <p:cNvCxnSpPr/>
          <p:nvPr/>
        </p:nvCxnSpPr>
        <p:spPr>
          <a:xfrm>
            <a:off x="1351733" y="1425324"/>
            <a:ext cx="6590156" cy="1191"/>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liennummernplatzhalter 2">
            <a:extLst>
              <a:ext uri="{FF2B5EF4-FFF2-40B4-BE49-F238E27FC236}">
                <a16:creationId xmlns:a16="http://schemas.microsoft.com/office/drawing/2014/main" xmlns="" id="{52F10D7A-3EE1-7942-B839-9AD1B407B7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p:nvPr/>
        </p:nvSpPr>
        <p:spPr>
          <a:xfrm>
            <a:off x="0" y="0"/>
            <a:ext cx="9144000" cy="847800"/>
          </a:xfrm>
          <a:prstGeom prst="rect">
            <a:avLst/>
          </a:prstGeom>
          <a:solidFill>
            <a:srgbClr val="003D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a:spLocks noGrp="1"/>
          </p:cNvSpPr>
          <p:nvPr>
            <p:ph type="ctrTitle" idx="4294967295"/>
          </p:nvPr>
        </p:nvSpPr>
        <p:spPr>
          <a:xfrm>
            <a:off x="0" y="171450"/>
            <a:ext cx="9144000" cy="569913"/>
          </a:xfrm>
          <a:prstGeom prst="rect">
            <a:avLst/>
          </a:prstGeom>
        </p:spPr>
        <p:txBody>
          <a:bodyPr spcFirstLastPara="1" wrap="square" lIns="91425" tIns="91425" rIns="91425" bIns="91425" anchor="b" anchorCtr="0">
            <a:noAutofit/>
          </a:bodyPr>
          <a:lstStyle/>
          <a:p>
            <a:pPr algn="ctr"/>
            <a:r>
              <a:rPr lang="en-US" sz="2400" b="1" dirty="0">
                <a:solidFill>
                  <a:schemeClr val="bg1"/>
                </a:solidFill>
              </a:rPr>
              <a:t>Quality Assurance during the project</a:t>
            </a:r>
          </a:p>
        </p:txBody>
      </p:sp>
      <p:sp>
        <p:nvSpPr>
          <p:cNvPr id="7" name="Rectangle 4"/>
          <p:cNvSpPr/>
          <p:nvPr/>
        </p:nvSpPr>
        <p:spPr>
          <a:xfrm>
            <a:off x="2863759" y="1116860"/>
            <a:ext cx="3147016" cy="369332"/>
          </a:xfrm>
          <a:prstGeom prst="rect">
            <a:avLst/>
          </a:prstGeom>
        </p:spPr>
        <p:txBody>
          <a:bodyPr wrap="none">
            <a:spAutoFit/>
          </a:bodyPr>
          <a:lstStyle/>
          <a:p>
            <a:pPr algn="ctr"/>
            <a:r>
              <a:rPr lang="en-US" sz="1800" b="1" dirty="0">
                <a:solidFill>
                  <a:srgbClr val="0070C0"/>
                </a:solidFill>
              </a:rPr>
              <a:t>Self-monitoring procedure </a:t>
            </a:r>
            <a:endParaRPr lang="ru-RU" sz="1800" b="1" dirty="0">
              <a:solidFill>
                <a:srgbClr val="0070C0"/>
              </a:solidFill>
            </a:endParaRPr>
          </a:p>
        </p:txBody>
      </p:sp>
      <p:sp>
        <p:nvSpPr>
          <p:cNvPr id="8" name="TextBox 9"/>
          <p:cNvSpPr txBox="1"/>
          <p:nvPr/>
        </p:nvSpPr>
        <p:spPr>
          <a:xfrm>
            <a:off x="1357290" y="1658788"/>
            <a:ext cx="6429420" cy="1815882"/>
          </a:xfrm>
          <a:prstGeom prst="rect">
            <a:avLst/>
          </a:prstGeom>
          <a:noFill/>
        </p:spPr>
        <p:txBody>
          <a:bodyPr wrap="square" rtlCol="0">
            <a:spAutoFit/>
          </a:bodyPr>
          <a:lstStyle/>
          <a:p>
            <a:r>
              <a:rPr lang="en-US" b="1" dirty="0"/>
              <a:t>Reporting includes: </a:t>
            </a:r>
          </a:p>
          <a:p>
            <a:endParaRPr lang="en-US" dirty="0"/>
          </a:p>
          <a:p>
            <a:pPr>
              <a:buFont typeface="Wingdings" pitchFamily="2" charset="2"/>
              <a:buChar char="v"/>
            </a:pPr>
            <a:r>
              <a:rPr lang="en-US" dirty="0"/>
              <a:t>Completed report on implemented project activities – deliverables, outputs (provided by EXO each 6 months);</a:t>
            </a:r>
            <a:endParaRPr lang="en-US" dirty="0">
              <a:highlight>
                <a:srgbClr val="FFFF00"/>
              </a:highlight>
            </a:endParaRPr>
          </a:p>
          <a:p>
            <a:pPr>
              <a:buFont typeface="Wingdings" pitchFamily="2" charset="2"/>
              <a:buChar char="v"/>
            </a:pPr>
            <a:r>
              <a:rPr lang="en-US" dirty="0"/>
              <a:t>Presentation based on the report; </a:t>
            </a:r>
          </a:p>
          <a:p>
            <a:pPr>
              <a:buFont typeface="Wingdings" pitchFamily="2" charset="2"/>
              <a:buChar char="v"/>
            </a:pPr>
            <a:r>
              <a:rPr lang="en-US" dirty="0"/>
              <a:t>Feedback questionnaires from students/academics/stakeholders;</a:t>
            </a:r>
          </a:p>
          <a:p>
            <a:pPr>
              <a:buFont typeface="Wingdings" pitchFamily="2" charset="2"/>
              <a:buChar char="v"/>
            </a:pPr>
            <a:r>
              <a:rPr lang="en-US" dirty="0"/>
              <a:t>Peer-reviews (recommendations will be provided by EXO).</a:t>
            </a:r>
          </a:p>
          <a:p>
            <a:endParaRPr lang="ru-RU" dirty="0"/>
          </a:p>
        </p:txBody>
      </p:sp>
      <p:cxnSp>
        <p:nvCxnSpPr>
          <p:cNvPr id="9" name="Straight Connector 11"/>
          <p:cNvCxnSpPr/>
          <p:nvPr/>
        </p:nvCxnSpPr>
        <p:spPr>
          <a:xfrm>
            <a:off x="1250133" y="1486192"/>
            <a:ext cx="6590156" cy="1191"/>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liennummernplatzhalter 1">
            <a:extLst>
              <a:ext uri="{FF2B5EF4-FFF2-40B4-BE49-F238E27FC236}">
                <a16:creationId xmlns:a16="http://schemas.microsoft.com/office/drawing/2014/main" xmlns="" id="{F569E6F6-B0F7-4E46-B434-DA4BA6CBD3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p:nvPr/>
        </p:nvSpPr>
        <p:spPr>
          <a:xfrm>
            <a:off x="0" y="0"/>
            <a:ext cx="9144000" cy="847800"/>
          </a:xfrm>
          <a:prstGeom prst="rect">
            <a:avLst/>
          </a:prstGeom>
          <a:solidFill>
            <a:srgbClr val="003D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a:spLocks noGrp="1"/>
          </p:cNvSpPr>
          <p:nvPr>
            <p:ph type="ctrTitle" idx="4294967295"/>
          </p:nvPr>
        </p:nvSpPr>
        <p:spPr>
          <a:xfrm>
            <a:off x="0" y="171450"/>
            <a:ext cx="9144000" cy="569913"/>
          </a:xfrm>
          <a:prstGeom prst="rect">
            <a:avLst/>
          </a:prstGeom>
        </p:spPr>
        <p:txBody>
          <a:bodyPr spcFirstLastPara="1" wrap="square" lIns="91425" tIns="91425" rIns="91425" bIns="91425" anchor="b" anchorCtr="0">
            <a:noAutofit/>
          </a:bodyPr>
          <a:lstStyle/>
          <a:p>
            <a:pPr lvl="0" algn="ctr"/>
            <a:r>
              <a:rPr lang="en-US" sz="2400" b="1" dirty="0">
                <a:solidFill>
                  <a:schemeClr val="bg1"/>
                </a:solidFill>
              </a:rPr>
              <a:t>Quality Assurance during the project</a:t>
            </a:r>
            <a:endParaRPr sz="2300" b="1" dirty="0">
              <a:solidFill>
                <a:schemeClr val="lt1"/>
              </a:solidFill>
            </a:endParaRPr>
          </a:p>
        </p:txBody>
      </p:sp>
      <p:graphicFrame>
        <p:nvGraphicFramePr>
          <p:cNvPr id="7" name="Tabelle 4"/>
          <p:cNvGraphicFramePr>
            <a:graphicFrameLocks noGrp="1"/>
          </p:cNvGraphicFramePr>
          <p:nvPr>
            <p:extLst>
              <p:ext uri="{D42A27DB-BD31-4B8C-83A1-F6EECF244321}">
                <p14:modId xmlns:p14="http://schemas.microsoft.com/office/powerpoint/2010/main" xmlns="" val="3302417098"/>
              </p:ext>
            </p:extLst>
          </p:nvPr>
        </p:nvGraphicFramePr>
        <p:xfrm>
          <a:off x="1795144" y="3442298"/>
          <a:ext cx="5714996" cy="939546"/>
        </p:xfrm>
        <a:graphic>
          <a:graphicData uri="http://schemas.openxmlformats.org/drawingml/2006/table">
            <a:tbl>
              <a:tblPr firstRow="1" bandRow="1">
                <a:tableStyleId>{5C22544A-7EE6-4342-B048-85BDC9FD1C3A}</a:tableStyleId>
              </a:tblPr>
              <a:tblGrid>
                <a:gridCol w="816428">
                  <a:extLst>
                    <a:ext uri="{9D8B030D-6E8A-4147-A177-3AD203B41FA5}">
                      <a16:colId xmlns:a16="http://schemas.microsoft.com/office/drawing/2014/main" xmlns="" val="2473707785"/>
                    </a:ext>
                  </a:extLst>
                </a:gridCol>
                <a:gridCol w="816428">
                  <a:extLst>
                    <a:ext uri="{9D8B030D-6E8A-4147-A177-3AD203B41FA5}">
                      <a16:colId xmlns:a16="http://schemas.microsoft.com/office/drawing/2014/main" xmlns="" val="2087593739"/>
                    </a:ext>
                  </a:extLst>
                </a:gridCol>
                <a:gridCol w="816428">
                  <a:extLst>
                    <a:ext uri="{9D8B030D-6E8A-4147-A177-3AD203B41FA5}">
                      <a16:colId xmlns:a16="http://schemas.microsoft.com/office/drawing/2014/main" xmlns="" val="2985854351"/>
                    </a:ext>
                  </a:extLst>
                </a:gridCol>
                <a:gridCol w="816428">
                  <a:extLst>
                    <a:ext uri="{9D8B030D-6E8A-4147-A177-3AD203B41FA5}">
                      <a16:colId xmlns:a16="http://schemas.microsoft.com/office/drawing/2014/main" xmlns="" val="1193090602"/>
                    </a:ext>
                  </a:extLst>
                </a:gridCol>
                <a:gridCol w="816428">
                  <a:extLst>
                    <a:ext uri="{9D8B030D-6E8A-4147-A177-3AD203B41FA5}">
                      <a16:colId xmlns:a16="http://schemas.microsoft.com/office/drawing/2014/main" xmlns="" val="1539212059"/>
                    </a:ext>
                  </a:extLst>
                </a:gridCol>
                <a:gridCol w="816428">
                  <a:extLst>
                    <a:ext uri="{9D8B030D-6E8A-4147-A177-3AD203B41FA5}">
                      <a16:colId xmlns:a16="http://schemas.microsoft.com/office/drawing/2014/main" xmlns="" val="3213913055"/>
                    </a:ext>
                  </a:extLst>
                </a:gridCol>
                <a:gridCol w="816428">
                  <a:extLst>
                    <a:ext uri="{9D8B030D-6E8A-4147-A177-3AD203B41FA5}">
                      <a16:colId xmlns:a16="http://schemas.microsoft.com/office/drawing/2014/main" xmlns="" val="1070933942"/>
                    </a:ext>
                  </a:extLst>
                </a:gridCol>
              </a:tblGrid>
              <a:tr h="459486">
                <a:tc>
                  <a:txBody>
                    <a:bodyPr/>
                    <a:lstStyle/>
                    <a:p>
                      <a:endParaRPr lang="de-DE" sz="1100" b="1" dirty="0">
                        <a:solidFill>
                          <a:srgbClr val="0070C0"/>
                        </a:solidFill>
                        <a:highlight>
                          <a:srgbClr val="FFFF00"/>
                        </a:highlight>
                        <a:latin typeface="Arial" panose="020B0604020202020204" pitchFamily="34" charset="0"/>
                        <a:cs typeface="Arial" panose="020B0604020202020204" pitchFamily="34" charset="0"/>
                      </a:endParaRPr>
                    </a:p>
                  </a:txBody>
                  <a:tcPr marL="68580" marR="68580" marT="34290" marB="3429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0070C0"/>
                          </a:solidFill>
                          <a:latin typeface="Arial" panose="020B0604020202020204" pitchFamily="34" charset="0"/>
                          <a:cs typeface="Arial" panose="020B0604020202020204" pitchFamily="34" charset="0"/>
                        </a:rPr>
                        <a:t>Rep6M</a:t>
                      </a:r>
                    </a:p>
                  </a:txBody>
                  <a:tcPr marL="68580" marR="68580" marT="34290" marB="3429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0070C0"/>
                          </a:solidFill>
                          <a:latin typeface="Arial" panose="020B0604020202020204" pitchFamily="34" charset="0"/>
                          <a:cs typeface="Arial" panose="020B0604020202020204" pitchFamily="34" charset="0"/>
                        </a:rPr>
                        <a:t>Rep12M</a:t>
                      </a:r>
                    </a:p>
                  </a:txBody>
                  <a:tcPr marL="68580" marR="68580" marT="34290" marB="34290">
                    <a:lnL w="12700" cap="flat" cmpd="sng" algn="ctr">
                      <a:solidFill>
                        <a:srgbClr val="0070C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FF0000"/>
                          </a:solidFill>
                          <a:latin typeface="Arial" panose="020B0604020202020204" pitchFamily="34" charset="0"/>
                          <a:cs typeface="Arial" panose="020B0604020202020204" pitchFamily="34" charset="0"/>
                        </a:rPr>
                        <a:t>Rep18M</a:t>
                      </a:r>
                    </a:p>
                  </a:txBody>
                  <a:tcPr marL="68580" marR="68580" marT="34290" marB="34290">
                    <a:lnL w="12700" cap="flat" cmpd="sng" algn="ctr">
                      <a:solidFill>
                        <a:srgbClr val="C0000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0070C0"/>
                          </a:solidFill>
                          <a:latin typeface="Arial" panose="020B0604020202020204" pitchFamily="34" charset="0"/>
                          <a:cs typeface="Arial" panose="020B0604020202020204" pitchFamily="34" charset="0"/>
                        </a:rPr>
                        <a:t>Rep24M</a:t>
                      </a:r>
                    </a:p>
                  </a:txBody>
                  <a:tcPr marL="68580" marR="68580" marT="34290" marB="3429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0070C0"/>
                          </a:solidFill>
                          <a:latin typeface="Arial" panose="020B0604020202020204" pitchFamily="34" charset="0"/>
                          <a:cs typeface="Arial" panose="020B0604020202020204" pitchFamily="34" charset="0"/>
                        </a:rPr>
                        <a:t>Rep30M</a:t>
                      </a:r>
                    </a:p>
                  </a:txBody>
                  <a:tcPr marL="68580" marR="68580" marT="34290" marB="34290">
                    <a:lnL w="12700" cap="flat" cmpd="sng" algn="ctr">
                      <a:solidFill>
                        <a:srgbClr val="0070C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FF0000"/>
                          </a:solidFill>
                          <a:latin typeface="Arial" panose="020B0604020202020204" pitchFamily="34" charset="0"/>
                          <a:cs typeface="Arial" panose="020B0604020202020204" pitchFamily="34" charset="0"/>
                        </a:rPr>
                        <a:t>Rep36M</a:t>
                      </a:r>
                    </a:p>
                  </a:txBody>
                  <a:tcPr marL="68580" marR="68580" marT="34290" marB="34290">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071639793"/>
                  </a:ext>
                </a:extLst>
              </a:tr>
              <a:tr h="459486">
                <a:tc>
                  <a:txBody>
                    <a:bodyPr/>
                    <a:lstStyle/>
                    <a:p>
                      <a:r>
                        <a:rPr lang="de-DE" sz="1100" b="1" dirty="0">
                          <a:solidFill>
                            <a:srgbClr val="0070C0"/>
                          </a:solidFill>
                          <a:latin typeface="Arial" panose="020B0604020202020204" pitchFamily="34" charset="0"/>
                          <a:cs typeface="Arial" panose="020B0604020202020204" pitchFamily="34" charset="0"/>
                        </a:rPr>
                        <a:t>Start</a:t>
                      </a:r>
                    </a:p>
                    <a:p>
                      <a:r>
                        <a:rPr lang="de-DE" sz="800" b="1" dirty="0">
                          <a:solidFill>
                            <a:srgbClr val="0070C0"/>
                          </a:solidFill>
                          <a:latin typeface="Arial" panose="020B0604020202020204" pitchFamily="34" charset="0"/>
                          <a:cs typeface="Arial" panose="020B0604020202020204" pitchFamily="34" charset="0"/>
                        </a:rPr>
                        <a:t>November</a:t>
                      </a:r>
                      <a:r>
                        <a:rPr lang="de-DE" sz="800" b="1" baseline="0" dirty="0">
                          <a:solidFill>
                            <a:srgbClr val="0070C0"/>
                          </a:solidFill>
                          <a:latin typeface="Arial" panose="020B0604020202020204" pitchFamily="34" charset="0"/>
                          <a:cs typeface="Arial" panose="020B0604020202020204" pitchFamily="34" charset="0"/>
                        </a:rPr>
                        <a:t> </a:t>
                      </a:r>
                      <a:r>
                        <a:rPr lang="de-DE" sz="800" b="1" dirty="0">
                          <a:solidFill>
                            <a:srgbClr val="0070C0"/>
                          </a:solidFill>
                          <a:latin typeface="Arial" panose="020B0604020202020204" pitchFamily="34" charset="0"/>
                          <a:cs typeface="Arial" panose="020B0604020202020204" pitchFamily="34" charset="0"/>
                        </a:rPr>
                        <a:t>2019</a:t>
                      </a:r>
                    </a:p>
                  </a:txBody>
                  <a:tcPr marL="68580" marR="68580" marT="34290" marB="3429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b="1" dirty="0">
                        <a:solidFill>
                          <a:srgbClr val="0070C0"/>
                        </a:solidFill>
                        <a:latin typeface="Arial" panose="020B0604020202020204" pitchFamily="34" charset="0"/>
                        <a:cs typeface="Arial" panose="020B0604020202020204" pitchFamily="34" charset="0"/>
                      </a:endParaRPr>
                    </a:p>
                  </a:txBody>
                  <a:tcPr marL="68580" marR="68580" marT="34290" marB="3429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b="1" dirty="0">
                        <a:solidFill>
                          <a:srgbClr val="0070C0"/>
                        </a:solidFill>
                        <a:latin typeface="Arial" panose="020B0604020202020204" pitchFamily="34" charset="0"/>
                        <a:cs typeface="Arial" panose="020B0604020202020204" pitchFamily="34" charset="0"/>
                      </a:endParaRPr>
                    </a:p>
                  </a:txBody>
                  <a:tcPr marL="68580" marR="68580" marT="34290" marB="34290" anchor="b">
                    <a:lnL w="12700" cap="flat" cmpd="sng" algn="ctr">
                      <a:solidFill>
                        <a:srgbClr val="0070C0"/>
                      </a:solidFill>
                      <a:prstDash val="solid"/>
                      <a:round/>
                      <a:headEnd type="none" w="med" len="med"/>
                      <a:tailEnd type="none" w="med" len="med"/>
                    </a:lnL>
                    <a:lnR w="12700" cap="flat" cmpd="sng" algn="ctr">
                      <a:solidFill>
                        <a:srgbClr val="C0000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4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April 2021</a:t>
                      </a:r>
                    </a:p>
                  </a:txBody>
                  <a:tcPr marL="68580" marR="68580" marT="34290" marB="34290" anchor="b">
                    <a:lnL w="12700" cap="flat" cmpd="sng" algn="ctr">
                      <a:solidFill>
                        <a:srgbClr val="C00000"/>
                      </a:solidFill>
                      <a:prstDash val="solid"/>
                      <a:round/>
                      <a:headEnd type="none" w="med" len="med"/>
                      <a:tailEnd type="none" w="med" len="med"/>
                    </a:lnL>
                    <a:lnR w="12700" cap="flat" cmpd="sng" algn="ctr">
                      <a:solidFill>
                        <a:srgbClr val="0070C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b="1" dirty="0">
                        <a:solidFill>
                          <a:srgbClr val="0070C0"/>
                        </a:solidFill>
                        <a:latin typeface="Arial" panose="020B0604020202020204" pitchFamily="34" charset="0"/>
                        <a:cs typeface="Arial" panose="020B0604020202020204" pitchFamily="34" charset="0"/>
                      </a:endParaRPr>
                    </a:p>
                  </a:txBody>
                  <a:tcPr marL="68580" marR="68580" marT="34290" marB="3429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sz="1100" b="1" dirty="0">
                        <a:solidFill>
                          <a:srgbClr val="0070C0"/>
                        </a:solidFill>
                        <a:latin typeface="Arial" panose="020B0604020202020204" pitchFamily="34" charset="0"/>
                        <a:cs typeface="Arial" panose="020B0604020202020204" pitchFamily="34" charset="0"/>
                      </a:endParaRPr>
                    </a:p>
                  </a:txBody>
                  <a:tcPr marL="68580" marR="68580" marT="34290" marB="34290" anchor="b">
                    <a:lnL w="12700" cap="flat" cmpd="sng" algn="ctr">
                      <a:solidFill>
                        <a:srgbClr val="0070C0"/>
                      </a:solidFill>
                      <a:prstDash val="solid"/>
                      <a:round/>
                      <a:headEnd type="none" w="med" len="med"/>
                      <a:tailEnd type="none" w="med" len="med"/>
                    </a:lnL>
                    <a:lnR w="12700" cap="flat" cmpd="sng" algn="ctr">
                      <a:solidFill>
                        <a:srgbClr val="C0000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100" b="1" dirty="0">
                          <a:solidFill>
                            <a:srgbClr val="FF0000"/>
                          </a:solidFill>
                          <a:latin typeface="Arial" panose="020B0604020202020204" pitchFamily="34" charset="0"/>
                          <a:cs typeface="Arial" panose="020B0604020202020204" pitchFamily="34" charset="0"/>
                        </a:rPr>
                        <a:t>End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November 2022</a:t>
                      </a:r>
                    </a:p>
                  </a:txBody>
                  <a:tcPr marL="68580" marR="68580" marT="34290" marB="34290" anchor="b">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27094866"/>
                  </a:ext>
                </a:extLst>
              </a:tr>
            </a:tbl>
          </a:graphicData>
        </a:graphic>
      </p:graphicFrame>
      <p:sp>
        <p:nvSpPr>
          <p:cNvPr id="8" name="Textfeld 15"/>
          <p:cNvSpPr txBox="1">
            <a:spLocks noChangeArrowheads="1"/>
          </p:cNvSpPr>
          <p:nvPr/>
        </p:nvSpPr>
        <p:spPr bwMode="auto">
          <a:xfrm>
            <a:off x="2987743" y="1633757"/>
            <a:ext cx="3011333" cy="830997"/>
          </a:xfrm>
          <a:prstGeom prst="rect">
            <a:avLst/>
          </a:prstGeom>
          <a:solidFill>
            <a:srgbClr val="EAEAEA"/>
          </a:solidFill>
          <a:ln w="9525">
            <a:noFill/>
            <a:miter lim="800000"/>
            <a:headEnd/>
            <a:tailEnd/>
          </a:ln>
        </p:spPr>
        <p:txBody>
          <a:bodyPr wrap="square">
            <a:spAutoFit/>
          </a:bodyPr>
          <a:lstStyle/>
          <a:p>
            <a:r>
              <a:rPr lang="en-US" sz="1200" b="1" dirty="0">
                <a:solidFill>
                  <a:srgbClr val="0070C0"/>
                </a:solidFill>
              </a:rPr>
              <a:t>Self monitoring reports</a:t>
            </a:r>
            <a:r>
              <a:rPr lang="en-US" sz="1200" dirty="0"/>
              <a:t>: each partner university send to project coordinator and EXO</a:t>
            </a:r>
          </a:p>
          <a:p>
            <a:r>
              <a:rPr lang="en-US" sz="1200" dirty="0">
                <a:solidFill>
                  <a:srgbClr val="0070C0"/>
                </a:solidFill>
              </a:rPr>
              <a:t>M6, M12, M18, M24, M30, M36 </a:t>
            </a:r>
          </a:p>
        </p:txBody>
      </p:sp>
      <p:sp>
        <p:nvSpPr>
          <p:cNvPr id="9" name="Textfeld 15"/>
          <p:cNvSpPr txBox="1">
            <a:spLocks noChangeArrowheads="1"/>
          </p:cNvSpPr>
          <p:nvPr/>
        </p:nvSpPr>
        <p:spPr bwMode="auto">
          <a:xfrm>
            <a:off x="1701860" y="2491013"/>
            <a:ext cx="2754306" cy="830997"/>
          </a:xfrm>
          <a:prstGeom prst="rect">
            <a:avLst/>
          </a:prstGeom>
          <a:solidFill>
            <a:srgbClr val="EAEAEA"/>
          </a:solidFill>
          <a:ln w="9525">
            <a:noFill/>
            <a:miter lim="800000"/>
            <a:headEnd/>
            <a:tailEnd/>
          </a:ln>
        </p:spPr>
        <p:txBody>
          <a:bodyPr wrap="square">
            <a:spAutoFit/>
          </a:bodyPr>
          <a:lstStyle/>
          <a:p>
            <a:r>
              <a:rPr lang="en-US" sz="1200" b="1" dirty="0">
                <a:solidFill>
                  <a:srgbClr val="FF0000"/>
                </a:solidFill>
              </a:rPr>
              <a:t>Interim report</a:t>
            </a:r>
            <a:r>
              <a:rPr lang="en-US" sz="1200" dirty="0"/>
              <a:t>: prepared by project coordinator on basis of self monitoring reports and WP leaders reports – </a:t>
            </a:r>
            <a:r>
              <a:rPr lang="en-US" sz="1200" dirty="0">
                <a:solidFill>
                  <a:srgbClr val="FF0000"/>
                </a:solidFill>
              </a:rPr>
              <a:t>M18</a:t>
            </a:r>
          </a:p>
        </p:txBody>
      </p:sp>
      <p:sp>
        <p:nvSpPr>
          <p:cNvPr id="10" name="Textfeld 15"/>
          <p:cNvSpPr txBox="1">
            <a:spLocks noChangeArrowheads="1"/>
          </p:cNvSpPr>
          <p:nvPr/>
        </p:nvSpPr>
        <p:spPr bwMode="auto">
          <a:xfrm>
            <a:off x="4755834" y="2491013"/>
            <a:ext cx="2754306" cy="830997"/>
          </a:xfrm>
          <a:prstGeom prst="rect">
            <a:avLst/>
          </a:prstGeom>
          <a:solidFill>
            <a:srgbClr val="EAEAEA"/>
          </a:solidFill>
          <a:ln w="9525">
            <a:noFill/>
            <a:miter lim="800000"/>
            <a:headEnd/>
            <a:tailEnd/>
          </a:ln>
        </p:spPr>
        <p:txBody>
          <a:bodyPr wrap="square">
            <a:spAutoFit/>
          </a:bodyPr>
          <a:lstStyle/>
          <a:p>
            <a:r>
              <a:rPr lang="en-US" sz="1200" b="1" dirty="0">
                <a:solidFill>
                  <a:srgbClr val="FF0000"/>
                </a:solidFill>
              </a:rPr>
              <a:t>Final report</a:t>
            </a:r>
            <a:r>
              <a:rPr lang="en-US" sz="1200" dirty="0"/>
              <a:t>: prepared by project coordinator on basis of self monitoring reports and WP leaders reports – </a:t>
            </a:r>
            <a:r>
              <a:rPr lang="en-US" sz="1200" dirty="0">
                <a:solidFill>
                  <a:srgbClr val="FF0000"/>
                </a:solidFill>
              </a:rPr>
              <a:t>M36</a:t>
            </a:r>
          </a:p>
        </p:txBody>
      </p:sp>
      <p:sp>
        <p:nvSpPr>
          <p:cNvPr id="11" name="TextBox 13"/>
          <p:cNvSpPr txBox="1"/>
          <p:nvPr/>
        </p:nvSpPr>
        <p:spPr>
          <a:xfrm>
            <a:off x="1701860" y="980205"/>
            <a:ext cx="5786478" cy="738664"/>
          </a:xfrm>
          <a:prstGeom prst="rect">
            <a:avLst/>
          </a:prstGeom>
          <a:noFill/>
        </p:spPr>
        <p:txBody>
          <a:bodyPr wrap="square" rtlCol="0">
            <a:spAutoFit/>
          </a:bodyPr>
          <a:lstStyle/>
          <a:p>
            <a:r>
              <a:rPr lang="en-US" dirty="0"/>
              <a:t>Apart from the Self-Monitoring reports, there are other reports which should be prepared by the project coordinator – interim and final reports </a:t>
            </a:r>
            <a:endParaRPr lang="ru-RU" dirty="0"/>
          </a:p>
        </p:txBody>
      </p:sp>
      <p:sp>
        <p:nvSpPr>
          <p:cNvPr id="2" name="Foliennummernplatzhalter 1">
            <a:extLst>
              <a:ext uri="{FF2B5EF4-FFF2-40B4-BE49-F238E27FC236}">
                <a16:creationId xmlns:a16="http://schemas.microsoft.com/office/drawing/2014/main" xmlns="" id="{CD6F7DC4-4D59-344D-98CC-9D3C8F51DF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p:nvPr/>
        </p:nvSpPr>
        <p:spPr>
          <a:xfrm>
            <a:off x="0" y="0"/>
            <a:ext cx="9144000" cy="847800"/>
          </a:xfrm>
          <a:prstGeom prst="rect">
            <a:avLst/>
          </a:prstGeom>
          <a:solidFill>
            <a:srgbClr val="003D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txBox="1">
            <a:spLocks noGrp="1"/>
          </p:cNvSpPr>
          <p:nvPr>
            <p:ph type="ctrTitle" idx="4294967295"/>
          </p:nvPr>
        </p:nvSpPr>
        <p:spPr>
          <a:xfrm>
            <a:off x="0" y="171450"/>
            <a:ext cx="9144000" cy="569913"/>
          </a:xfrm>
          <a:prstGeom prst="rect">
            <a:avLst/>
          </a:prstGeom>
        </p:spPr>
        <p:txBody>
          <a:bodyPr spcFirstLastPara="1" wrap="square" lIns="91425" tIns="91425" rIns="91425" bIns="91425" anchor="b" anchorCtr="0">
            <a:noAutofit/>
          </a:bodyPr>
          <a:lstStyle/>
          <a:p>
            <a:pPr lvl="0" algn="ctr"/>
            <a:r>
              <a:rPr lang="en-US" sz="2400" b="1" dirty="0">
                <a:solidFill>
                  <a:schemeClr val="bg1"/>
                </a:solidFill>
              </a:rPr>
              <a:t>Quality Assurance during the project</a:t>
            </a:r>
            <a:endParaRPr sz="2300" b="1" dirty="0">
              <a:solidFill>
                <a:schemeClr val="lt1"/>
              </a:solidFill>
            </a:endParaRPr>
          </a:p>
        </p:txBody>
      </p:sp>
      <p:sp>
        <p:nvSpPr>
          <p:cNvPr id="7" name="TextBox 9"/>
          <p:cNvSpPr txBox="1"/>
          <p:nvPr/>
        </p:nvSpPr>
        <p:spPr>
          <a:xfrm>
            <a:off x="1410869" y="1537046"/>
            <a:ext cx="6429420" cy="3231654"/>
          </a:xfrm>
          <a:prstGeom prst="rect">
            <a:avLst/>
          </a:prstGeom>
          <a:noFill/>
        </p:spPr>
        <p:txBody>
          <a:bodyPr wrap="square" rtlCol="0">
            <a:spAutoFit/>
          </a:bodyPr>
          <a:lstStyle/>
          <a:p>
            <a:pPr marL="214313" indent="-214313">
              <a:buFont typeface="Arial" pitchFamily="34" charset="0"/>
              <a:buChar char="•"/>
            </a:pPr>
            <a:r>
              <a:rPr lang="en-US" sz="1200" dirty="0"/>
              <a:t>Carried out by an independent expert for external evaluation (on basis of a lump sum payment) in line with project’s quality requirements (selected by the project coordinator)  </a:t>
            </a:r>
          </a:p>
          <a:p>
            <a:pPr marL="214313" indent="-214313"/>
            <a:endParaRPr lang="en-US" sz="1200" dirty="0"/>
          </a:p>
          <a:p>
            <a:pPr marL="214313" indent="-214313"/>
            <a:r>
              <a:rPr lang="en-US" sz="1200" b="1" u="sng" dirty="0"/>
              <a:t>Selection criteria: </a:t>
            </a:r>
          </a:p>
          <a:p>
            <a:pPr marL="214313" indent="-214313">
              <a:buFont typeface="Wingdings" pitchFamily="2" charset="2"/>
              <a:buChar char="v"/>
            </a:pPr>
            <a:r>
              <a:rPr lang="en-US" sz="1200" dirty="0"/>
              <a:t>The Expert should be familiarized with Erasmus+ Program, Bologna process documentation and priorities as well as national HE systems</a:t>
            </a:r>
          </a:p>
          <a:p>
            <a:pPr marL="214313" indent="-214313">
              <a:buFont typeface="Wingdings" pitchFamily="2" charset="2"/>
              <a:buChar char="v"/>
            </a:pPr>
            <a:r>
              <a:rPr lang="en-US" sz="1200" dirty="0"/>
              <a:t>The Expert as a specialist in HE will have competencies to conduct evaluation by using methods and approaches received by trainings of the UNICA, TEMPUS or other programs</a:t>
            </a:r>
          </a:p>
          <a:p>
            <a:pPr marL="214313" indent="-214313">
              <a:buFont typeface="Wingdings" pitchFamily="2" charset="2"/>
              <a:buChar char="v"/>
            </a:pPr>
            <a:endParaRPr lang="en-US" sz="1200" dirty="0"/>
          </a:p>
          <a:p>
            <a:pPr marL="214313" indent="-214313">
              <a:buFont typeface="Arial" pitchFamily="34" charset="0"/>
              <a:buChar char="•"/>
            </a:pPr>
            <a:r>
              <a:rPr lang="en-US" sz="1200" dirty="0"/>
              <a:t>By the end of the monitoring the expert provides an evaluation report with strengths and weaknesses of implementation process of project activities by evaluated PC universities</a:t>
            </a:r>
          </a:p>
          <a:p>
            <a:pPr marL="214313" indent="-214313"/>
            <a:endParaRPr lang="en-US" sz="1200" dirty="0"/>
          </a:p>
          <a:p>
            <a:pPr marL="214313" indent="-214313">
              <a:buFont typeface="Arial" pitchFamily="34" charset="0"/>
              <a:buChar char="•"/>
            </a:pPr>
            <a:r>
              <a:rPr lang="en-US" sz="1200" dirty="0"/>
              <a:t>Taking into consideration recommendations of the external expert, the Internal Evaluation Board of the project (IEB; consists of the coordinator and other selected EU/PC partners) undertake measures in order to improve the project implementation process</a:t>
            </a:r>
          </a:p>
          <a:p>
            <a:endParaRPr lang="ru-RU" sz="1200" dirty="0"/>
          </a:p>
        </p:txBody>
      </p:sp>
      <p:sp>
        <p:nvSpPr>
          <p:cNvPr id="8" name="Rectangle 4"/>
          <p:cNvSpPr/>
          <p:nvPr/>
        </p:nvSpPr>
        <p:spPr>
          <a:xfrm>
            <a:off x="3193734" y="1001663"/>
            <a:ext cx="2416046" cy="369332"/>
          </a:xfrm>
          <a:prstGeom prst="rect">
            <a:avLst/>
          </a:prstGeom>
        </p:spPr>
        <p:txBody>
          <a:bodyPr wrap="none">
            <a:spAutoFit/>
          </a:bodyPr>
          <a:lstStyle/>
          <a:p>
            <a:pPr algn="ctr"/>
            <a:r>
              <a:rPr lang="en-US" sz="1800" b="1" dirty="0">
                <a:solidFill>
                  <a:srgbClr val="0070C0"/>
                </a:solidFill>
              </a:rPr>
              <a:t>External Monitoring </a:t>
            </a:r>
            <a:endParaRPr lang="ru-RU" sz="1800" b="1" dirty="0">
              <a:solidFill>
                <a:srgbClr val="0070C0"/>
              </a:solidFill>
            </a:endParaRPr>
          </a:p>
        </p:txBody>
      </p:sp>
      <p:cxnSp>
        <p:nvCxnSpPr>
          <p:cNvPr id="9" name="Straight Connector 8"/>
          <p:cNvCxnSpPr/>
          <p:nvPr/>
        </p:nvCxnSpPr>
        <p:spPr>
          <a:xfrm>
            <a:off x="1250133" y="1370995"/>
            <a:ext cx="6590156" cy="1191"/>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liennummernplatzhalter 1">
            <a:extLst>
              <a:ext uri="{FF2B5EF4-FFF2-40B4-BE49-F238E27FC236}">
                <a16:creationId xmlns:a16="http://schemas.microsoft.com/office/drawing/2014/main" xmlns="" id="{4A767440-1324-984F-A5B0-93AB8B0355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p:nvPr/>
        </p:nvSpPr>
        <p:spPr>
          <a:xfrm>
            <a:off x="0" y="0"/>
            <a:ext cx="9144000" cy="847800"/>
          </a:xfrm>
          <a:prstGeom prst="rect">
            <a:avLst/>
          </a:prstGeom>
          <a:solidFill>
            <a:srgbClr val="003D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a:spLocks noGrp="1"/>
          </p:cNvSpPr>
          <p:nvPr>
            <p:ph type="ctrTitle" idx="4294967295"/>
          </p:nvPr>
        </p:nvSpPr>
        <p:spPr>
          <a:xfrm>
            <a:off x="0" y="171450"/>
            <a:ext cx="9144000" cy="569913"/>
          </a:xfrm>
          <a:prstGeom prst="rect">
            <a:avLst/>
          </a:prstGeom>
        </p:spPr>
        <p:txBody>
          <a:bodyPr spcFirstLastPara="1" wrap="square" lIns="91425" tIns="91425" rIns="91425" bIns="91425" anchor="b" anchorCtr="0">
            <a:noAutofit/>
          </a:bodyPr>
          <a:lstStyle/>
          <a:p>
            <a:pPr lvl="0" algn="ctr"/>
            <a:r>
              <a:rPr lang="en-US" sz="2400" b="1" dirty="0">
                <a:solidFill>
                  <a:schemeClr val="bg1"/>
                </a:solidFill>
              </a:rPr>
              <a:t>Quality Assurance during the project</a:t>
            </a:r>
            <a:endParaRPr sz="2300" b="1" dirty="0">
              <a:solidFill>
                <a:schemeClr val="bg1"/>
              </a:solidFill>
            </a:endParaRPr>
          </a:p>
        </p:txBody>
      </p:sp>
      <p:sp>
        <p:nvSpPr>
          <p:cNvPr id="7" name="Rectangle 4"/>
          <p:cNvSpPr/>
          <p:nvPr/>
        </p:nvSpPr>
        <p:spPr>
          <a:xfrm>
            <a:off x="2818224" y="1061096"/>
            <a:ext cx="3865162" cy="369332"/>
          </a:xfrm>
          <a:prstGeom prst="rect">
            <a:avLst/>
          </a:prstGeom>
        </p:spPr>
        <p:txBody>
          <a:bodyPr wrap="none">
            <a:spAutoFit/>
          </a:bodyPr>
          <a:lstStyle/>
          <a:p>
            <a:pPr algn="ctr"/>
            <a:r>
              <a:rPr lang="en-US" sz="1800" b="1" dirty="0">
                <a:solidFill>
                  <a:srgbClr val="0070C0"/>
                </a:solidFill>
              </a:rPr>
              <a:t>Inter-Project Coaching (*optional)</a:t>
            </a:r>
            <a:endParaRPr lang="ru-RU" sz="1800" b="1" dirty="0">
              <a:solidFill>
                <a:srgbClr val="0070C0"/>
              </a:solidFill>
            </a:endParaRPr>
          </a:p>
        </p:txBody>
      </p:sp>
      <p:sp>
        <p:nvSpPr>
          <p:cNvPr id="8" name="TextBox 7"/>
          <p:cNvSpPr txBox="1"/>
          <p:nvPr/>
        </p:nvSpPr>
        <p:spPr>
          <a:xfrm>
            <a:off x="1571604" y="1777525"/>
            <a:ext cx="5786478" cy="2462213"/>
          </a:xfrm>
          <a:prstGeom prst="rect">
            <a:avLst/>
          </a:prstGeom>
          <a:noFill/>
        </p:spPr>
        <p:txBody>
          <a:bodyPr wrap="square" rtlCol="0">
            <a:spAutoFit/>
          </a:bodyPr>
          <a:lstStyle/>
          <a:p>
            <a:pPr>
              <a:buFont typeface="Arial" pitchFamily="34" charset="0"/>
              <a:buChar char="•"/>
            </a:pPr>
            <a:r>
              <a:rPr lang="en-GB" dirty="0"/>
              <a:t> Representatives of PC universities can organize a meeting (virtual or face-to-face) in order to share experience of self-monitoring process/implementation of project activities </a:t>
            </a:r>
          </a:p>
          <a:p>
            <a:pPr>
              <a:buFont typeface="Arial" pitchFamily="34" charset="0"/>
              <a:buChar char="•"/>
            </a:pPr>
            <a:endParaRPr lang="en-GB" dirty="0"/>
          </a:p>
          <a:p>
            <a:pPr>
              <a:buFont typeface="Arial" pitchFamily="34" charset="0"/>
              <a:buChar char="•"/>
            </a:pPr>
            <a:r>
              <a:rPr lang="en-GB" dirty="0"/>
              <a:t> Due to such “peer-review” meetings representatives can ensure that quality assurance activities are fit for purpose, comparable, manageable and accessible.  </a:t>
            </a:r>
          </a:p>
          <a:p>
            <a:pPr>
              <a:buFont typeface="Arial" pitchFamily="34" charset="0"/>
              <a:buChar char="•"/>
            </a:pPr>
            <a:endParaRPr lang="en-GB" dirty="0"/>
          </a:p>
          <a:p>
            <a:pPr>
              <a:buFont typeface="Arial" pitchFamily="34" charset="0"/>
              <a:buChar char="•"/>
            </a:pPr>
            <a:r>
              <a:rPr lang="en-GB" dirty="0"/>
              <a:t> The meeting should be recorded in a form of a minutes and handed in to the project coordinator</a:t>
            </a:r>
            <a:endParaRPr lang="ru-RU" dirty="0"/>
          </a:p>
          <a:p>
            <a:endParaRPr lang="ru-RU" dirty="0"/>
          </a:p>
        </p:txBody>
      </p:sp>
      <p:cxnSp>
        <p:nvCxnSpPr>
          <p:cNvPr id="9" name="Straight Connector 10"/>
          <p:cNvCxnSpPr/>
          <p:nvPr/>
        </p:nvCxnSpPr>
        <p:spPr>
          <a:xfrm>
            <a:off x="1276922" y="1430428"/>
            <a:ext cx="6590156" cy="1191"/>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Foliennummernplatzhalter 1">
            <a:extLst>
              <a:ext uri="{FF2B5EF4-FFF2-40B4-BE49-F238E27FC236}">
                <a16:creationId xmlns:a16="http://schemas.microsoft.com/office/drawing/2014/main" xmlns="" id="{0F65C55F-21A3-4E42-8238-2DB8154C12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9</a:t>
            </a:fld>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1248</Words>
  <Application>Microsoft Office PowerPoint</Application>
  <PresentationFormat>On-screen Show (16:9)</PresentationFormat>
  <Paragraphs>168</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Slide 1</vt:lpstr>
      <vt:lpstr>Slide 2</vt:lpstr>
      <vt:lpstr>Development of Quality Assurance System  in a PC University </vt:lpstr>
      <vt:lpstr>Quality Indicators</vt:lpstr>
      <vt:lpstr>Quality Assurance during the project</vt:lpstr>
      <vt:lpstr>Quality Assurance during the project</vt:lpstr>
      <vt:lpstr>Quality Assurance during the project</vt:lpstr>
      <vt:lpstr>Quality Assurance during the project</vt:lpstr>
      <vt:lpstr>Quality Assurance during the project</vt:lpstr>
      <vt:lpstr>Quality Assurance System in a PC University </vt:lpstr>
      <vt:lpstr>Quality Assurance after beginning of pilot teaching</vt:lpstr>
      <vt:lpstr>Dissemination strategy/plan </vt:lpstr>
      <vt:lpstr>Thank you for your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Swetlana</cp:lastModifiedBy>
  <cp:revision>50</cp:revision>
  <dcterms:modified xsi:type="dcterms:W3CDTF">2020-04-22T10:34:44Z</dcterms:modified>
</cp:coreProperties>
</file>