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5" r:id="rId2"/>
    <p:sldId id="258" r:id="rId3"/>
    <p:sldId id="261" r:id="rId4"/>
    <p:sldId id="270" r:id="rId5"/>
    <p:sldId id="272" r:id="rId6"/>
    <p:sldId id="273" r:id="rId7"/>
    <p:sldId id="260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9E6E604-016C-4FB1-9691-4315A0E027D9}">
          <p14:sldIdLst>
            <p14:sldId id="265"/>
            <p14:sldId id="258"/>
            <p14:sldId id="261"/>
            <p14:sldId id="270"/>
            <p14:sldId id="272"/>
            <p14:sldId id="273"/>
            <p14:sldId id="260"/>
            <p14:sldId id="2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03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0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1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5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54AC-C28E-4FA7-976C-A166A8A245BD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BDF9-3809-4595-8306-B73CD79AC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0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mailto:n.khabibullo1990@gmail.com" TargetMode="External"/><Relationship Id="rId7" Type="http://schemas.openxmlformats.org/officeDocument/2006/relationships/image" Target="../media/image2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spacecom.uz/" TargetMode="External"/><Relationship Id="rId4" Type="http://schemas.openxmlformats.org/officeDocument/2006/relationships/hyperlink" Target="http://www.tuit.uz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microsoft.com/office/2007/relationships/hdphoto" Target="../media/hdphoto1.wdp"/><Relationship Id="rId15" Type="http://schemas.microsoft.com/office/2007/relationships/hdphoto" Target="../media/hdphoto5.wdp"/><Relationship Id="rId23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microsoft.com/office/2007/relationships/hdphoto" Target="../media/hdphoto3.wdp"/><Relationship Id="rId14" Type="http://schemas.openxmlformats.org/officeDocument/2006/relationships/image" Target="../media/image30.png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88900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F12C27A-D54F-4CA4-8081-A0BE922629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95" y="125105"/>
            <a:ext cx="2310379" cy="2309015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0" y="-88900"/>
            <a:ext cx="12192001" cy="70104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574939" y="2040755"/>
            <a:ext cx="9157636" cy="154643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PROGRAM IN SPACE SYSTEMS AND COMMUNICATIONS ENGINEERING 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(SPACECOM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758" y="4438641"/>
            <a:ext cx="45069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Khabibullo</a:t>
            </a:r>
            <a:r>
              <a:rPr lang="en-US" sz="2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Nosirov</a:t>
            </a:r>
            <a:r>
              <a:rPr lang="en-US" sz="2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– Project Coordinator</a:t>
            </a:r>
            <a:endParaRPr lang="en-US" sz="2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6755A04-F611-4694-8320-9DA004413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790" y="5569269"/>
            <a:ext cx="4373709" cy="960366"/>
          </a:xfrm>
          <a:prstGeom prst="rect">
            <a:avLst/>
          </a:prstGeom>
        </p:spPr>
      </p:pic>
      <p:pic>
        <p:nvPicPr>
          <p:cNvPr id="23" name="Google Shape;65;p13"/>
          <p:cNvPicPr preferRelativeResize="0"/>
          <p:nvPr/>
        </p:nvPicPr>
        <p:blipFill>
          <a:blip r:embed="rId5"/>
          <a:srcRect/>
          <a:stretch/>
        </p:blipFill>
        <p:spPr>
          <a:xfrm>
            <a:off x="338733" y="5690202"/>
            <a:ext cx="2356069" cy="83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9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88900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1" y="84036"/>
            <a:ext cx="12192001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65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127862" y="2215366"/>
            <a:ext cx="5723316" cy="2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609600"/>
            <a:ext cx="9328150" cy="6007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3600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Consortium</a:t>
            </a:r>
            <a:r>
              <a:rPr lang="pl-PL" sz="36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3600" b="1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Tashkent University of Information Technologies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Berlin,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Sorbo</a:t>
            </a:r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Artesis-Plantijn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Applied 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Sciences,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Sofia</a:t>
            </a:r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EXOLAUNCH,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Coursento,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Uzbekistan, </a:t>
            </a: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Tashkent State Technical University, </a:t>
            </a: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Turin Polytechnic Institute in Tashkent, </a:t>
            </a: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Karshi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branch of TUIT,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Ferghana Polytechnic Institute, </a:t>
            </a: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center of retraining and professional development of pedagogical staff under TUIT, </a:t>
            </a:r>
            <a:endParaRPr lang="en-US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Astronomical </a:t>
            </a:r>
            <a:r>
              <a:rPr lang="pl-PL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the Uzbek Academy of Sciences. </a:t>
            </a:r>
            <a:endParaRPr lang="ru-RU" sz="200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5" descr="Image result for national university of uzbekista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96" y="4516385"/>
            <a:ext cx="836956" cy="8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03_Turin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549" y="3046794"/>
            <a:ext cx="856740" cy="8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rI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52" y="3069817"/>
            <a:ext cx="836352" cy="8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rId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" r="1203" b="-1"/>
          <a:stretch/>
        </p:blipFill>
        <p:spPr bwMode="auto">
          <a:xfrm>
            <a:off x="6279447" y="3979903"/>
            <a:ext cx="836934" cy="8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Id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13" y="1906111"/>
            <a:ext cx="1163306" cy="88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logo Coursen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57" y="2912146"/>
            <a:ext cx="940542" cy="94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Id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00" y="3145565"/>
            <a:ext cx="834532" cy="8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63" y="3434914"/>
            <a:ext cx="822696" cy="8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53" y="2002537"/>
            <a:ext cx="1326602" cy="59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3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52" y="2303203"/>
            <a:ext cx="1446428" cy="63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Id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576" y="990742"/>
            <a:ext cx="1653268" cy="7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91" y="4815451"/>
            <a:ext cx="1569170" cy="4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Id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569" y="4227736"/>
            <a:ext cx="2320550" cy="4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</a:rPr>
              <a:t>|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12C27A-D54F-4CA4-8081-A0BE9226291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90" y="718793"/>
            <a:ext cx="1453620" cy="14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901536"/>
            <a:ext cx="10845800" cy="430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 of the project are:</a:t>
            </a: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modernization of the existing master's program in satellite technology, space technology and communication systems, </a:t>
            </a:r>
            <a:r>
              <a:rPr lang="en-US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well as the use of satellite communications in accordance with the recommendations of the Bologna process</a:t>
            </a:r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Period: </a:t>
            </a:r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2019-2022 years</a:t>
            </a:r>
          </a:p>
          <a:p>
            <a:pPr marL="0" indent="0">
              <a:buNone/>
            </a:pPr>
            <a:r>
              <a:rPr lang="en-US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Budget of the project: </a:t>
            </a:r>
            <a:r>
              <a:rPr lang="en-US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998997 euro</a:t>
            </a:r>
            <a:endParaRPr lang="en-US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1052945"/>
            <a:ext cx="103124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Project Results:</a:t>
            </a: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opening new master program in space engineering and </a:t>
            </a:r>
            <a:r>
              <a:rPr lang="en-US" dirty="0" smtClean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technology;</a:t>
            </a:r>
            <a:endParaRPr lang="en-US" dirty="0"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modernization of the existing and development of new courses related to Space and Communication Engineering;</a:t>
            </a: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organizing new educational-scientific research laboratory for space engineering and technology;</a:t>
            </a: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re-training personal of TUIT and its branches;</a:t>
            </a:r>
          </a:p>
          <a:p>
            <a:pPr marL="0" indent="0">
              <a:buNone/>
            </a:pPr>
            <a:r>
              <a:rPr lang="en-US" dirty="0"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developing new handbook and educational-methodological manuals.</a:t>
            </a:r>
          </a:p>
        </p:txBody>
      </p:sp>
    </p:spTree>
    <p:extLst>
      <p:ext uri="{BB962C8B-B14F-4D97-AF65-F5344CB8AC3E}">
        <p14:creationId xmlns:p14="http://schemas.microsoft.com/office/powerpoint/2010/main" val="3512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100" y="1052945"/>
            <a:ext cx="106426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First Year </a:t>
            </a: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sz="2400" b="1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Preparation meeting was held in TUIT in November 2019 in Tashkent, Uzbekistan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in Grant Holders meeting 2020 in Brussels, Belgium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related challenges discussion meeting in Berlin, Germany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kick-off meeting of the project was held in TUIT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web site has been developed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Preventive Monitoring of the project by NEO UZ was held in ZOOM</a:t>
            </a:r>
          </a:p>
        </p:txBody>
      </p:sp>
      <p:pic>
        <p:nvPicPr>
          <p:cNvPr id="6146" name="Picture 2" descr="http://spacecom.uz/wp-content/uploads/2020/10/850__80_2537654486-700x3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38" y="4550174"/>
            <a:ext cx="3754944" cy="20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pacecom.uz/wp-content/uploads/2020/08/720__kevLEcQFoQJN9qsxyBOtdPrAXviDA62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6" r="6617"/>
          <a:stretch/>
        </p:blipFill>
        <p:spPr bwMode="auto">
          <a:xfrm>
            <a:off x="6237850" y="4574257"/>
            <a:ext cx="3991210" cy="207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100" y="1052945"/>
            <a:ext cx="106426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First Year </a:t>
            </a: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Activities (2)</a:t>
            </a:r>
            <a:endParaRPr lang="en-US" sz="2400" b="1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Several meetings on project implementation were held in Zoom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Meetings devoted to the forming the list of needed equipment were held and by the decision of the consortium tendering procedure are started</a:t>
            </a:r>
          </a:p>
          <a:p>
            <a:pPr>
              <a:buFontTx/>
              <a:buChar char="-"/>
            </a:pPr>
            <a:endParaRPr lang="en-US" sz="2400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b="5816"/>
          <a:stretch/>
        </p:blipFill>
        <p:spPr>
          <a:xfrm>
            <a:off x="3813242" y="2725875"/>
            <a:ext cx="7976359" cy="40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100" y="702751"/>
            <a:ext cx="106426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First Year </a:t>
            </a:r>
            <a:r>
              <a:rPr lang="en-US" sz="2400" b="1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Activities (3)</a:t>
            </a:r>
            <a:endParaRPr lang="en-US" sz="2400" b="1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master program in Satellite Communications (“</a:t>
            </a:r>
            <a:r>
              <a:rPr lang="en-US" sz="2400" dirty="0" err="1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yo‘ldoshli</a:t>
            </a: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”) has been opened and 4 students have been enrolled to the program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Syllabuses for the new program have been prepared by local staff with advices from EU partners</a:t>
            </a:r>
          </a:p>
          <a:p>
            <a:pPr>
              <a:buFontTx/>
              <a:buChar char="-"/>
            </a:pP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Organized the Master-class of the scientists from Ulugh </a:t>
            </a:r>
            <a:r>
              <a:rPr lang="en-US" sz="2400" dirty="0" err="1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Bek</a:t>
            </a:r>
            <a:r>
              <a:rPr lang="en-US" sz="24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Astronomical Institute in Zoom platform for the students of partner universities</a:t>
            </a:r>
            <a:endParaRPr lang="en-US" sz="2400" dirty="0" smtClean="0">
              <a:effectLst>
                <a:glow rad="1397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9185" r="35134" b="6847"/>
          <a:stretch/>
        </p:blipFill>
        <p:spPr>
          <a:xfrm>
            <a:off x="7003915" y="3752657"/>
            <a:ext cx="4077360" cy="2871879"/>
          </a:xfrm>
          <a:prstGeom prst="rect">
            <a:avLst/>
          </a:prstGeom>
        </p:spPr>
      </p:pic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12254"/>
              </p:ext>
            </p:extLst>
          </p:nvPr>
        </p:nvGraphicFramePr>
        <p:xfrm>
          <a:off x="978064" y="3627966"/>
          <a:ext cx="3574477" cy="3169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41">
                  <a:extLst>
                    <a:ext uri="{9D8B030D-6E8A-4147-A177-3AD203B41FA5}">
                      <a16:colId xmlns:a16="http://schemas.microsoft.com/office/drawing/2014/main" val="427171999"/>
                    </a:ext>
                  </a:extLst>
                </a:gridCol>
                <a:gridCol w="1242061">
                  <a:extLst>
                    <a:ext uri="{9D8B030D-6E8A-4147-A177-3AD203B41FA5}">
                      <a16:colId xmlns:a16="http://schemas.microsoft.com/office/drawing/2014/main" val="186605575"/>
                    </a:ext>
                  </a:extLst>
                </a:gridCol>
                <a:gridCol w="189041">
                  <a:extLst>
                    <a:ext uri="{9D8B030D-6E8A-4147-A177-3AD203B41FA5}">
                      <a16:colId xmlns:a16="http://schemas.microsoft.com/office/drawing/2014/main" val="208110820"/>
                    </a:ext>
                  </a:extLst>
                </a:gridCol>
                <a:gridCol w="207157">
                  <a:extLst>
                    <a:ext uri="{9D8B030D-6E8A-4147-A177-3AD203B41FA5}">
                      <a16:colId xmlns:a16="http://schemas.microsoft.com/office/drawing/2014/main" val="3048313673"/>
                    </a:ext>
                  </a:extLst>
                </a:gridCol>
                <a:gridCol w="207157">
                  <a:extLst>
                    <a:ext uri="{9D8B030D-6E8A-4147-A177-3AD203B41FA5}">
                      <a16:colId xmlns:a16="http://schemas.microsoft.com/office/drawing/2014/main" val="176918856"/>
                    </a:ext>
                  </a:extLst>
                </a:gridCol>
                <a:gridCol w="142000">
                  <a:extLst>
                    <a:ext uri="{9D8B030D-6E8A-4147-A177-3AD203B41FA5}">
                      <a16:colId xmlns:a16="http://schemas.microsoft.com/office/drawing/2014/main" val="2352044183"/>
                    </a:ext>
                  </a:extLst>
                </a:gridCol>
                <a:gridCol w="124761">
                  <a:extLst>
                    <a:ext uri="{9D8B030D-6E8A-4147-A177-3AD203B41FA5}">
                      <a16:colId xmlns:a16="http://schemas.microsoft.com/office/drawing/2014/main" val="2623683281"/>
                    </a:ext>
                  </a:extLst>
                </a:gridCol>
                <a:gridCol w="147551">
                  <a:extLst>
                    <a:ext uri="{9D8B030D-6E8A-4147-A177-3AD203B41FA5}">
                      <a16:colId xmlns:a16="http://schemas.microsoft.com/office/drawing/2014/main" val="1812560967"/>
                    </a:ext>
                  </a:extLst>
                </a:gridCol>
                <a:gridCol w="147551">
                  <a:extLst>
                    <a:ext uri="{9D8B030D-6E8A-4147-A177-3AD203B41FA5}">
                      <a16:colId xmlns:a16="http://schemas.microsoft.com/office/drawing/2014/main" val="1947399213"/>
                    </a:ext>
                  </a:extLst>
                </a:gridCol>
                <a:gridCol w="259612">
                  <a:extLst>
                    <a:ext uri="{9D8B030D-6E8A-4147-A177-3AD203B41FA5}">
                      <a16:colId xmlns:a16="http://schemas.microsoft.com/office/drawing/2014/main" val="4095198085"/>
                    </a:ext>
                  </a:extLst>
                </a:gridCol>
                <a:gridCol w="45426">
                  <a:extLst>
                    <a:ext uri="{9D8B030D-6E8A-4147-A177-3AD203B41FA5}">
                      <a16:colId xmlns:a16="http://schemas.microsoft.com/office/drawing/2014/main" val="665848880"/>
                    </a:ext>
                  </a:extLst>
                </a:gridCol>
                <a:gridCol w="134695">
                  <a:extLst>
                    <a:ext uri="{9D8B030D-6E8A-4147-A177-3AD203B41FA5}">
                      <a16:colId xmlns:a16="http://schemas.microsoft.com/office/drawing/2014/main" val="475929447"/>
                    </a:ext>
                  </a:extLst>
                </a:gridCol>
                <a:gridCol w="40308">
                  <a:extLst>
                    <a:ext uri="{9D8B030D-6E8A-4147-A177-3AD203B41FA5}">
                      <a16:colId xmlns:a16="http://schemas.microsoft.com/office/drawing/2014/main" val="800944796"/>
                    </a:ext>
                  </a:extLst>
                </a:gridCol>
                <a:gridCol w="102263">
                  <a:extLst>
                    <a:ext uri="{9D8B030D-6E8A-4147-A177-3AD203B41FA5}">
                      <a16:colId xmlns:a16="http://schemas.microsoft.com/office/drawing/2014/main" val="1940301476"/>
                    </a:ext>
                  </a:extLst>
                </a:gridCol>
                <a:gridCol w="40308">
                  <a:extLst>
                    <a:ext uri="{9D8B030D-6E8A-4147-A177-3AD203B41FA5}">
                      <a16:colId xmlns:a16="http://schemas.microsoft.com/office/drawing/2014/main" val="1308832972"/>
                    </a:ext>
                  </a:extLst>
                </a:gridCol>
                <a:gridCol w="40308">
                  <a:extLst>
                    <a:ext uri="{9D8B030D-6E8A-4147-A177-3AD203B41FA5}">
                      <a16:colId xmlns:a16="http://schemas.microsoft.com/office/drawing/2014/main" val="1291190917"/>
                    </a:ext>
                  </a:extLst>
                </a:gridCol>
                <a:gridCol w="40308">
                  <a:extLst>
                    <a:ext uri="{9D8B030D-6E8A-4147-A177-3AD203B41FA5}">
                      <a16:colId xmlns:a16="http://schemas.microsoft.com/office/drawing/2014/main" val="1767210842"/>
                    </a:ext>
                  </a:extLst>
                </a:gridCol>
                <a:gridCol w="105186">
                  <a:extLst>
                    <a:ext uri="{9D8B030D-6E8A-4147-A177-3AD203B41FA5}">
                      <a16:colId xmlns:a16="http://schemas.microsoft.com/office/drawing/2014/main" val="46260993"/>
                    </a:ext>
                  </a:extLst>
                </a:gridCol>
                <a:gridCol w="129435">
                  <a:extLst>
                    <a:ext uri="{9D8B030D-6E8A-4147-A177-3AD203B41FA5}">
                      <a16:colId xmlns:a16="http://schemas.microsoft.com/office/drawing/2014/main" val="3422151523"/>
                    </a:ext>
                  </a:extLst>
                </a:gridCol>
                <a:gridCol w="40308">
                  <a:extLst>
                    <a:ext uri="{9D8B030D-6E8A-4147-A177-3AD203B41FA5}">
                      <a16:colId xmlns:a16="http://schemas.microsoft.com/office/drawing/2014/main" val="176725125"/>
                    </a:ext>
                  </a:extLst>
                </a:gridCol>
              </a:tblGrid>
              <a:tr h="125547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Subjects, blocks and types of activities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Student’s study hours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Yearly, semester, weekly hours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6563"/>
                  </a:ext>
                </a:extLst>
              </a:tr>
              <a:tr h="1357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6"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of overall hours and ECTS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rowSpan="6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Auditoria works (in hours)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Self-Study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1297"/>
                  </a:ext>
                </a:extLst>
              </a:tr>
              <a:tr h="62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rowSpan="6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rowSpan="6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rowSpan="6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Laboratory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rowSpan="6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Seminar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rowSpan="6">
                  <a:txBody>
                    <a:bodyPr/>
                    <a:lstStyle/>
                    <a:p>
                      <a:pPr marL="71755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work (project)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vert="vert27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in the year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70160"/>
                  </a:ext>
                </a:extLst>
              </a:tr>
              <a:tr h="62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35560"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31053"/>
                  </a:ext>
                </a:extLst>
              </a:tr>
              <a:tr h="62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Semesters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54581"/>
                  </a:ext>
                </a:extLst>
              </a:tr>
              <a:tr h="62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94745"/>
                  </a:ext>
                </a:extLst>
              </a:tr>
              <a:tr h="1255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number in semester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62400"/>
                  </a:ext>
                </a:extLst>
              </a:tr>
              <a:tr h="108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ECTS</a:t>
                      </a:r>
                      <a:endParaRPr lang="ru-RU" sz="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45024"/>
                  </a:ext>
                </a:extLst>
              </a:tr>
              <a:tr h="10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80196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Methodological Subjects</a:t>
                      </a:r>
                      <a:endParaRPr lang="ru-RU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7988740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methodology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5326613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 and project management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5508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and extract of information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7131409"/>
                  </a:ext>
                </a:extLst>
              </a:tr>
              <a:tr h="155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and Neural Networks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1424646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design and analysis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4842043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subjects IICS</a:t>
                      </a:r>
                      <a:endParaRPr lang="ru-RU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5818386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Mathematics, Statistics and Data Analysis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0450422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control, modeling and simulation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0997327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information and communication systems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2655632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Geoinformation Systems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6200542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and object-oriented programs using MATLAB and PYTHON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3276058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selective subjects of the IICS</a:t>
                      </a:r>
                      <a:endParaRPr lang="ru-RU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104577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selective subjects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9554383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 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selective subjects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610316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 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selective subjects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6115953"/>
                  </a:ext>
                </a:extLst>
              </a:tr>
              <a:tr h="10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669246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 activities</a:t>
                      </a:r>
                      <a:endParaRPr lang="ru-RU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9704929"/>
                  </a:ext>
                </a:extLst>
              </a:tr>
              <a:tr h="155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and defending the master thesis</a:t>
                      </a:r>
                      <a:endParaRPr lang="ru-RU" sz="600" b="1" kern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6714169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pedagogical work</a:t>
                      </a:r>
                      <a:endParaRPr lang="ru-RU" sz="600" b="1" kern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6456222"/>
                  </a:ext>
                </a:extLst>
              </a:tr>
              <a:tr h="85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</a:t>
                      </a:r>
                      <a:endParaRPr lang="ru-RU" sz="600" b="1" kern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5391450"/>
                  </a:ext>
                </a:extLst>
              </a:tr>
              <a:tr h="10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500" kern="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ru-RU" sz="600" b="1" kern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13" marR="1001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736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699" y="1052945"/>
            <a:ext cx="10602789" cy="51240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pl-PL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Khabibullo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Nosirov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  <a:endParaRPr lang="pl-P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Tashkent University of Information Technologies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after Muhammad al-Khwarizmi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and Mobile Communications Faculty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108, 100084</a:t>
            </a:r>
            <a:endParaRPr lang="pl-P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Tashkent, Uzbekistan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n.khabibullo1990@gmail.com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998 99 811 57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(WhatsApp)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+998 90 911 57 62 (Telegram)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tuit.uz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spacecom.uz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65;p13"/>
          <p:cNvPicPr preferRelativeResize="0"/>
          <p:nvPr/>
        </p:nvPicPr>
        <p:blipFill>
          <a:blip r:embed="rId6"/>
          <a:srcRect/>
          <a:stretch/>
        </p:blipFill>
        <p:spPr>
          <a:xfrm>
            <a:off x="9780435" y="4475520"/>
            <a:ext cx="2356069" cy="83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3489" y="5496487"/>
            <a:ext cx="2463015" cy="4541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12C27A-D54F-4CA4-8081-A0BE922629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78" y="19961"/>
            <a:ext cx="1720955" cy="17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irecTV races to decommission broken Boeing satellite before it explodes |  Ars Tech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/>
          <a:stretch/>
        </p:blipFill>
        <p:spPr bwMode="auto">
          <a:xfrm>
            <a:off x="0" y="-34254"/>
            <a:ext cx="12192001" cy="703093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19B50559-0674-4138-BC5C-063242D87EC3}"/>
              </a:ext>
            </a:extLst>
          </p:cNvPr>
          <p:cNvSpPr/>
          <p:nvPr/>
        </p:nvSpPr>
        <p:spPr>
          <a:xfrm>
            <a:off x="-55497" y="18945"/>
            <a:ext cx="12192001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0"/>
                  <a:alpha val="1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Image result for national university of uzbekist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922" y="3076959"/>
            <a:ext cx="1211635" cy="12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03_Turin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1074" y1="23826" x2="58389" y2="5034"/>
                        <a14:foregroundMark x1="58389" y1="5034" x2="94631" y2="42953"/>
                        <a14:foregroundMark x1="94631" y1="42953" x2="83221" y2="79195"/>
                        <a14:foregroundMark x1="83221" y1="79195" x2="44966" y2="93624"/>
                        <a14:foregroundMark x1="44966" y1="93624" x2="8725" y2="70134"/>
                        <a14:foregroundMark x1="8725" y1="70134" x2="6040" y2="30201"/>
                        <a14:foregroundMark x1="6040" y1="30201" x2="36577" y2="7047"/>
                        <a14:foregroundMark x1="36577" y1="7047" x2="79866" y2="16779"/>
                        <a14:foregroundMark x1="79866" y1="16779" x2="89933" y2="31544"/>
                        <a14:foregroundMark x1="89933" y1="31544" x2="76510" y2="76510"/>
                        <a14:foregroundMark x1="76510" y1="76510" x2="37248" y2="84899"/>
                        <a14:foregroundMark x1="82215" y1="69463" x2="45973" y2="90940"/>
                        <a14:foregroundMark x1="36242" y1="86242" x2="10067" y2="47315"/>
                        <a14:foregroundMark x1="16779" y1="76174" x2="14765" y2="35235"/>
                        <a14:foregroundMark x1="14765" y1="32550" x2="59732" y2="18121"/>
                        <a14:foregroundMark x1="16107" y1="27517" x2="26846" y2="20805"/>
                        <a14:foregroundMark x1="58725" y1="21477" x2="84228" y2="36577"/>
                        <a14:foregroundMark x1="84228" y1="36577" x2="68456" y2="72483"/>
                        <a14:foregroundMark x1="68121" y1="71477" x2="38255" y2="79195"/>
                        <a14:foregroundMark x1="70470" y1="61745" x2="42953" y2="36577"/>
                        <a14:foregroundMark x1="62752" y1="31208" x2="26846" y2="42282"/>
                        <a14:foregroundMark x1="33557" y1="51678" x2="44966" y2="64430"/>
                        <a14:foregroundMark x1="43289" y1="24497" x2="70470" y2="38255"/>
                        <a14:foregroundMark x1="70470" y1="38255" x2="71477" y2="53691"/>
                        <a14:foregroundMark x1="71477" y1="53691" x2="57718" y2="70470"/>
                        <a14:foregroundMark x1="57718" y1="70470" x2="37919" y2="72148"/>
                        <a14:foregroundMark x1="37919" y1="72148" x2="29195" y2="54698"/>
                        <a14:foregroundMark x1="29195" y1="54698" x2="25839" y2="39262"/>
                        <a14:foregroundMark x1="25839" y1="39262" x2="36577" y2="25503"/>
                        <a14:foregroundMark x1="36577" y1="25503" x2="44966" y2="46980"/>
                        <a14:foregroundMark x1="44966" y1="46980" x2="55034" y2="62416"/>
                        <a14:foregroundMark x1="46309" y1="44966" x2="54027" y2="52013"/>
                        <a14:foregroundMark x1="54027" y1="52013" x2="53020" y2="67785"/>
                        <a14:foregroundMark x1="21812" y1="47987" x2="29195" y2="67785"/>
                        <a14:foregroundMark x1="53020" y1="23490" x2="72148" y2="32215"/>
                        <a14:foregroundMark x1="34564" y1="35235" x2="20470" y2="44295"/>
                        <a14:foregroundMark x1="12752" y1="72148" x2="13087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0" y="3094427"/>
            <a:ext cx="1240277" cy="12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rId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5773" y1="22680" x2="25773" y2="71821"/>
                        <a14:foregroundMark x1="48797" y1="18557" x2="70790" y2="62543"/>
                        <a14:foregroundMark x1="60481" y1="17182" x2="91753" y2="58419"/>
                        <a14:foregroundMark x1="64605" y1="20619" x2="13058" y2="37113"/>
                        <a14:foregroundMark x1="25773" y1="49828" x2="14089" y2="40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18" y="3104693"/>
            <a:ext cx="1210761" cy="12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rId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4592" y1="17972" x2="60515" y2="4147"/>
                        <a14:foregroundMark x1="24893" y1="8756" x2="42918" y2="1382"/>
                        <a14:foregroundMark x1="63519" y1="5530" x2="85408" y2="23502"/>
                        <a14:foregroundMark x1="85408" y1="23502" x2="93991" y2="52074"/>
                        <a14:foregroundMark x1="93991" y1="52074" x2="81116" y2="81106"/>
                        <a14:foregroundMark x1="95279" y1="55300" x2="83691" y2="81567"/>
                        <a14:foregroundMark x1="78970" y1="89401" x2="45064" y2="95853"/>
                        <a14:foregroundMark x1="72103" y1="94931" x2="78541" y2="53917"/>
                        <a14:foregroundMark x1="94850" y1="47005" x2="90987" y2="30876"/>
                        <a14:foregroundMark x1="51073" y1="34562" x2="19742" y2="59447"/>
                        <a14:foregroundMark x1="83691" y1="31336" x2="63948" y2="12903"/>
                        <a14:foregroundMark x1="83691" y1="31797" x2="77682" y2="20276"/>
                        <a14:foregroundMark x1="27897" y1="13364" x2="12876" y2="30876"/>
                        <a14:foregroundMark x1="15021" y1="17972" x2="3004" y2="42857"/>
                        <a14:foregroundMark x1="41202" y1="97235" x2="20601" y2="89862"/>
                        <a14:foregroundMark x1="17597" y1="88018" x2="7296" y2="66359"/>
                        <a14:foregroundMark x1="6009" y1="66359" x2="2146" y2="46083"/>
                        <a14:foregroundMark x1="15880" y1="75115" x2="12446" y2="67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8" r="1203" b="-1"/>
          <a:stretch/>
        </p:blipFill>
        <p:spPr bwMode="auto">
          <a:xfrm>
            <a:off x="8446314" y="3067870"/>
            <a:ext cx="1211606" cy="12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Id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66" y="1592054"/>
            <a:ext cx="1684088" cy="1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logo Coursent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63736" y1="39560" x2="65385" y2="63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58" r="10401" b="8366"/>
          <a:stretch/>
        </p:blipFill>
        <p:spPr bwMode="auto">
          <a:xfrm>
            <a:off x="2602715" y="3073400"/>
            <a:ext cx="121998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Id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49" y="3101327"/>
            <a:ext cx="1208127" cy="12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28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0805" y1="37288" x2="89080" y2="60452"/>
                        <a14:foregroundMark x1="90805" y1="34463" x2="39655" y2="5650"/>
                        <a14:foregroundMark x1="24138" y1="15254" x2="16667" y2="67797"/>
                        <a14:foregroundMark x1="15517" y1="66667" x2="89080" y2="59322"/>
                        <a14:foregroundMark x1="93103" y1="70056" x2="93103" y2="70056"/>
                        <a14:foregroundMark x1="79310" y1="71751" x2="45402" y2="93785"/>
                        <a14:foregroundMark x1="41954" y1="92090" x2="8046" y2="71751"/>
                        <a14:foregroundMark x1="15517" y1="19209" x2="5747" y2="68927"/>
                        <a14:foregroundMark x1="43103" y1="9040" x2="80460" y2="15254"/>
                        <a14:foregroundMark x1="84483" y1="27684" x2="77011" y2="84746"/>
                        <a14:foregroundMark x1="82759" y1="26554" x2="40805" y2="1695"/>
                        <a14:foregroundMark x1="77011" y1="35028" x2="37931" y2="15254"/>
                        <a14:foregroundMark x1="28161" y1="50847" x2="51724" y2="96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28" y="3078994"/>
            <a:ext cx="1190992" cy="12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3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8" y="1807418"/>
            <a:ext cx="1920488" cy="8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3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32" y="1774321"/>
            <a:ext cx="2093956" cy="9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Id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8" y="1717304"/>
            <a:ext cx="2393392" cy="10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27" y="4793293"/>
            <a:ext cx="2271643" cy="7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Id1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88" y="4835040"/>
            <a:ext cx="3359400" cy="6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755A04-F611-4694-8320-9DA0044135E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77067" y="80793"/>
            <a:ext cx="4373709" cy="960366"/>
          </a:xfrm>
          <a:prstGeom prst="rect">
            <a:avLst/>
          </a:prstGeom>
        </p:spPr>
      </p:pic>
      <p:pic>
        <p:nvPicPr>
          <p:cNvPr id="22" name="Google Shape;65;p13"/>
          <p:cNvPicPr preferRelativeResize="0"/>
          <p:nvPr/>
        </p:nvPicPr>
        <p:blipFill>
          <a:blip r:embed="rId22"/>
          <a:srcRect/>
          <a:stretch/>
        </p:blipFill>
        <p:spPr>
          <a:xfrm>
            <a:off x="246646" y="208766"/>
            <a:ext cx="2356069" cy="83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F12C27A-D54F-4CA4-8081-A0BE9226291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66" y="1402105"/>
            <a:ext cx="1636233" cy="16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750</Words>
  <Application>Microsoft Office PowerPoint</Application>
  <PresentationFormat>Широкоэкранный</PresentationFormat>
  <Paragraphs>478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Times New Roman</vt:lpstr>
      <vt:lpstr>Тема Office</vt:lpstr>
      <vt:lpstr>NEW STUDY PROGRAM IN SPACE SYSTEMS AND COMMUNICATIONS ENGINEERING  (SPACECOM)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40</cp:revision>
  <dcterms:created xsi:type="dcterms:W3CDTF">2020-03-04T01:23:17Z</dcterms:created>
  <dcterms:modified xsi:type="dcterms:W3CDTF">2020-10-29T07:34:46Z</dcterms:modified>
</cp:coreProperties>
</file>