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57" r:id="rId5"/>
    <p:sldId id="259" r:id="rId6"/>
    <p:sldId id="260" r:id="rId7"/>
    <p:sldId id="267" r:id="rId8"/>
    <p:sldId id="262" r:id="rId9"/>
    <p:sldId id="263" r:id="rId10"/>
    <p:sldId id="264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hJSajPAOOD9fRFthapz9TWmiU1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026" y="-893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7" name="Google Shape;17;p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28" name="Google Shape;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42" name="Google Shape;4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51" name="Google Shape;5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66" name="Google Shape;6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76" name="Google Shape;7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>
                <a:solidFill>
                  <a:srgbClr val="223366"/>
                </a:solidFill>
              </a:rPr>
              <a:t>Thank You !!</a:t>
            </a:r>
            <a:endParaRPr sz="1100" b="1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1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41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 w="25400" cap="flat" cmpd="sng">
            <a:solidFill>
              <a:srgbClr val="2132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41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41" descr="A blue and white background&#10;&#10;Description automatically generated with medium confidence"/>
          <p:cNvPicPr preferRelativeResize="0"/>
          <p:nvPr/>
        </p:nvPicPr>
        <p:blipFill rotWithShape="1">
          <a:blip r:embed="rId6">
            <a:alphaModFix amt="16000"/>
          </a:blip>
          <a:srcRect t="24724" r="1618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4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 descr="A person sitting at a desk with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987" y="14748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/>
          <p:nvPr/>
        </p:nvSpPr>
        <p:spPr>
          <a:xfrm>
            <a:off x="5873750" y="584200"/>
            <a:ext cx="4673600" cy="977900"/>
          </a:xfrm>
          <a:prstGeom prst="roundRect">
            <a:avLst>
              <a:gd name="adj" fmla="val 16667"/>
            </a:avLst>
          </a:prstGeom>
          <a:solidFill>
            <a:srgbClr val="EBEEF9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"/>
          <p:cNvSpPr txBox="1"/>
          <p:nvPr/>
        </p:nvSpPr>
        <p:spPr>
          <a:xfrm>
            <a:off x="5624052" y="3429001"/>
            <a:ext cx="538807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lt1"/>
                </a:solidFill>
              </a:rPr>
              <a:t>S</a:t>
            </a:r>
            <a:r>
              <a:rPr lang="en" sz="4000" b="1" dirty="0">
                <a:solidFill>
                  <a:schemeClr val="lt1"/>
                </a:solidFill>
              </a:rPr>
              <a:t>olar power generation</a:t>
            </a:r>
            <a:endParaRPr dirty="0"/>
          </a:p>
        </p:txBody>
      </p:sp>
      <p:grpSp>
        <p:nvGrpSpPr>
          <p:cNvPr id="22" name="Google Shape;22;p5"/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23" name="Google Shape;23;p5" descr="A close up of a logo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5" descr="A yellow and red shell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" name="Google Shape;25;p5"/>
          <p:cNvSpPr txBox="1"/>
          <p:nvPr/>
        </p:nvSpPr>
        <p:spPr>
          <a:xfrm>
            <a:off x="7016235" y="5109895"/>
            <a:ext cx="3995894" cy="6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67" dirty="0">
                <a:solidFill>
                  <a:schemeClr val="lt1"/>
                </a:solidFill>
              </a:rPr>
              <a:t>G</a:t>
            </a:r>
            <a:r>
              <a:rPr lang="en" sz="1867" dirty="0">
                <a:solidFill>
                  <a:schemeClr val="lt1"/>
                </a:solidFill>
              </a:rPr>
              <a:t>ovt.arts and science college,hosur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67" dirty="0">
                <a:solidFill>
                  <a:schemeClr val="lt1"/>
                </a:solidFill>
              </a:rPr>
              <a:t>K</a:t>
            </a:r>
            <a:r>
              <a:rPr lang="en" sz="1867" dirty="0">
                <a:solidFill>
                  <a:schemeClr val="lt1"/>
                </a:solidFill>
              </a:rPr>
              <a:t>omathi.M, Kushma.V, Shipa.K</a:t>
            </a:r>
            <a:endParaRPr sz="1867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 txBox="1"/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2D3295-C725-7B4E-F921-BA363DB4D3FA}"/>
              </a:ext>
            </a:extLst>
          </p:cNvPr>
          <p:cNvSpPr txBox="1"/>
          <p:nvPr/>
        </p:nvSpPr>
        <p:spPr>
          <a:xfrm>
            <a:off x="648929" y="963561"/>
            <a:ext cx="1088431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BRIEF OVERVIEW</a:t>
            </a:r>
          </a:p>
          <a:p>
            <a:endParaRPr lang="en-US" sz="2000" dirty="0"/>
          </a:p>
          <a:p>
            <a:r>
              <a:rPr lang="en-US" sz="2000" dirty="0"/>
              <a:t>	This project employs Python libraries like </a:t>
            </a:r>
            <a:r>
              <a:rPr lang="en-US" sz="2000" b="1" dirty="0"/>
              <a:t>Pandas</a:t>
            </a:r>
            <a:r>
              <a:rPr lang="en-US" sz="2000" dirty="0"/>
              <a:t>, </a:t>
            </a:r>
            <a:r>
              <a:rPr lang="en-US" sz="2000" b="1" dirty="0"/>
              <a:t>NumPy</a:t>
            </a:r>
            <a:r>
              <a:rPr lang="en-US" sz="2000" dirty="0"/>
              <a:t>, </a:t>
            </a:r>
            <a:r>
              <a:rPr lang="en-US" sz="2000" b="1" dirty="0"/>
              <a:t>Matplotlib</a:t>
            </a:r>
            <a:r>
              <a:rPr lang="en-US" sz="2000" dirty="0"/>
              <a:t>, and </a:t>
            </a:r>
            <a:r>
              <a:rPr lang="en-US" sz="2000" b="1" dirty="0" err="1"/>
              <a:t>Streamlit</a:t>
            </a:r>
            <a:r>
              <a:rPr lang="en-US" sz="2000" dirty="0"/>
              <a:t> to create an interactive application for predicting forest fire risk. The core elements of the project include: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Data Preparation</a:t>
            </a:r>
            <a:endParaRPr lang="en-US" sz="2000" dirty="0"/>
          </a:p>
          <a:p>
            <a:r>
              <a:rPr lang="en-US" sz="2000" dirty="0"/>
              <a:t>	dataset with Creates a sample temperature, humidity</a:t>
            </a:r>
            <a:r>
              <a:rPr lang="en-US" sz="2000" b="1" dirty="0"/>
              <a:t>, </a:t>
            </a:r>
            <a:r>
              <a:rPr lang="en-US" sz="2000" dirty="0"/>
              <a:t>and sunlight hours as inputs.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Model Training &amp; Prediction</a:t>
            </a:r>
            <a:endParaRPr lang="en-US" sz="2000" dirty="0"/>
          </a:p>
          <a:p>
            <a:r>
              <a:rPr lang="en-US" sz="2000" dirty="0"/>
              <a:t>	Uses Linear Regression to train the model.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b="1" dirty="0"/>
              <a:t>Performance Evaluation</a:t>
            </a:r>
            <a:endParaRPr lang="en-IN" sz="2000" dirty="0"/>
          </a:p>
          <a:p>
            <a:r>
              <a:rPr lang="en-IN" sz="2000" dirty="0"/>
              <a:t>	Calculates Mean Absolute Error (MAE), Mean Squared Error (MSE), and Root Mean Squared Error (RMSE).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b="1" dirty="0"/>
              <a:t>Visualization </a:t>
            </a:r>
          </a:p>
          <a:p>
            <a:r>
              <a:rPr lang="en-IN" sz="2000" b="1" dirty="0"/>
              <a:t>	</a:t>
            </a:r>
            <a:r>
              <a:rPr lang="en-IN" sz="2000" dirty="0"/>
              <a:t>actual vs. predicted values using a scatter plot.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7900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97CE82-0B25-EB39-471E-99EB56BF8D99}"/>
              </a:ext>
            </a:extLst>
          </p:cNvPr>
          <p:cNvSpPr txBox="1"/>
          <p:nvPr/>
        </p:nvSpPr>
        <p:spPr>
          <a:xfrm>
            <a:off x="766916" y="1091381"/>
            <a:ext cx="10923639" cy="474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KEY OBJECTIVES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Data Preparation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    Create a dataset with temperature, humidity, and sunlight hours as input features.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Model Training &amp; Prediction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    Use Linear Regression to train a model on the </a:t>
            </a:r>
            <a:r>
              <a:rPr lang="en-US" sz="2000" dirty="0" err="1"/>
              <a:t>dataset.Predict</a:t>
            </a:r>
            <a:r>
              <a:rPr lang="en-US" sz="2000" dirty="0"/>
              <a:t> solar power generation based on test data.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Scalability &amp; Future Enhancements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     Can be expanded with real-time data from IoT sensors or weather APIs.</a:t>
            </a:r>
          </a:p>
          <a:p>
            <a:pPr>
              <a:lnSpc>
                <a:spcPct val="150000"/>
              </a:lnSpc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55699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/>
        </p:nvSpPr>
        <p:spPr>
          <a:xfrm>
            <a:off x="564276" y="1644220"/>
            <a:ext cx="10435915" cy="4770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None/>
            </a:pPr>
            <a:endParaRPr lang="en-US" b="1" dirty="0"/>
          </a:p>
          <a:p>
            <a:r>
              <a:rPr lang="en-US" dirty="0"/>
              <a:t>	</a:t>
            </a:r>
            <a:r>
              <a:rPr lang="en-US" sz="1800" dirty="0"/>
              <a:t>Solar power generation is influenced by environmental factors such as </a:t>
            </a:r>
            <a:r>
              <a:rPr lang="en-US" sz="1800" b="1" dirty="0"/>
              <a:t>temperature, humidity, and sunlight hours</a:t>
            </a:r>
            <a:r>
              <a:rPr lang="en-US" sz="1800" dirty="0"/>
              <a:t>. However, predicting the exact output of a solar panel system can be challenging due to fluctuations in weather conditions. </a:t>
            </a:r>
            <a:r>
              <a:rPr lang="en-US" sz="1800" b="1" dirty="0"/>
              <a:t>Accurate forecasting of solar power generation</a:t>
            </a:r>
            <a:r>
              <a:rPr lang="en-US" sz="1800" dirty="0"/>
              <a:t> is crucial for optimizing energy management, grid integration, and efficiency.</a:t>
            </a:r>
          </a:p>
          <a:p>
            <a:endParaRPr lang="en-US" sz="1800" dirty="0"/>
          </a:p>
          <a:p>
            <a:pPr>
              <a:buNone/>
            </a:pPr>
            <a:r>
              <a:rPr lang="en-US" sz="2800" b="1" dirty="0">
                <a:solidFill>
                  <a:srgbClr val="002060"/>
                </a:solidFill>
              </a:rPr>
              <a:t>Solution:</a:t>
            </a:r>
          </a:p>
          <a:p>
            <a:r>
              <a:rPr lang="en-US" sz="1800" dirty="0"/>
              <a:t>	This </a:t>
            </a:r>
            <a:r>
              <a:rPr lang="en-US" sz="1800" b="1" dirty="0"/>
              <a:t>Machine Learning (ML) model</a:t>
            </a:r>
            <a:r>
              <a:rPr lang="en-US" sz="1800" dirty="0"/>
              <a:t> leverages </a:t>
            </a:r>
            <a:r>
              <a:rPr lang="en-US" sz="1800" b="1" dirty="0"/>
              <a:t>Linear Regression</a:t>
            </a:r>
            <a:r>
              <a:rPr lang="en-US" sz="1800" dirty="0"/>
              <a:t> to predict solar power output based on key environmental factors.</a:t>
            </a:r>
          </a:p>
          <a:p>
            <a:endParaRPr lang="en-IN" sz="18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1" dirty="0"/>
              <a:t>Data Preparation</a:t>
            </a:r>
            <a:r>
              <a:rPr lang="en-US" sz="1800" dirty="0"/>
              <a:t> - Splits the data into training and testing sets for model evaluation.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1" dirty="0"/>
              <a:t>Model Training &amp; Prediction - </a:t>
            </a:r>
            <a:r>
              <a:rPr lang="en-US" sz="1800" dirty="0"/>
              <a:t>Makes predictions on unseen test data.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1" dirty="0"/>
              <a:t>Performance Evaluation - </a:t>
            </a:r>
            <a:r>
              <a:rPr lang="en-IN" sz="1800" dirty="0"/>
              <a:t>Assesses accuracy using Mean Absolute Error (MAE), Mean Squared Error (MSE), and Root Mean Squared Error (RMSE).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/>
          </a:p>
          <a:p>
            <a:endParaRPr lang="en-US" dirty="0"/>
          </a:p>
          <a:p>
            <a:pPr lvl="0">
              <a:buSzPts val="1800"/>
            </a:pPr>
            <a:endParaRPr dirty="0"/>
          </a:p>
        </p:txBody>
      </p:sp>
      <p:sp>
        <p:nvSpPr>
          <p:cNvPr id="31" name="Google Shape;31;p8"/>
          <p:cNvSpPr txBox="1"/>
          <p:nvPr/>
        </p:nvSpPr>
        <p:spPr>
          <a:xfrm>
            <a:off x="191909" y="1171546"/>
            <a:ext cx="59040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 u="none" strike="noStrike" cap="none" dirty="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2800" b="0" i="0" u="none" strike="noStrike" cap="none" dirty="0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8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/>
          <p:nvPr/>
        </p:nvSpPr>
        <p:spPr>
          <a:xfrm>
            <a:off x="210314" y="1451569"/>
            <a:ext cx="10435915" cy="363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None/>
            </a:pPr>
            <a:r>
              <a:rPr lang="en-US" sz="2000" dirty="0"/>
              <a:t>         The dataset used in the code consists of </a:t>
            </a:r>
            <a:r>
              <a:rPr lang="en-US" sz="2000" b="1" dirty="0"/>
              <a:t>environmental factors affecting solar power generation</a:t>
            </a:r>
            <a:r>
              <a:rPr lang="en-US" sz="2000" dirty="0"/>
              <a:t>. It includes the following features:</a:t>
            </a:r>
          </a:p>
          <a:p>
            <a:pPr>
              <a:buNone/>
            </a:pPr>
            <a:r>
              <a:rPr lang="en-US" sz="2000" b="1" dirty="0"/>
              <a:t>Independent Variables (Features - X)</a:t>
            </a:r>
            <a:r>
              <a:rPr lang="en-US" sz="2000" dirty="0"/>
              <a:t>:</a:t>
            </a:r>
          </a:p>
          <a:p>
            <a:pPr>
              <a:buNone/>
            </a:pP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/>
              <a:t>Temperature (°C)</a:t>
            </a:r>
            <a:r>
              <a:rPr lang="en-US" sz="2000" dirty="0"/>
              <a:t>: Affects the efficiency of solar panels.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/>
              <a:t>Humidity (%)</a:t>
            </a:r>
            <a:r>
              <a:rPr lang="en-US" sz="2000" dirty="0"/>
              <a:t>: Higher humidity can reduce solar power generation.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/>
              <a:t>Sunlight Hours (hours)</a:t>
            </a:r>
            <a:r>
              <a:rPr lang="en-US" sz="2000" dirty="0"/>
              <a:t>: More sunlight hours lead to higher power generation.</a:t>
            </a:r>
          </a:p>
          <a:p>
            <a:pPr>
              <a:buSzPts val="1800"/>
            </a:pPr>
            <a:endParaRPr lang="en-US" sz="1800" dirty="0"/>
          </a:p>
          <a:p>
            <a:pPr marL="231641" indent="-231641">
              <a:buSzPts val="1800"/>
              <a:buFont typeface="Arial"/>
              <a:buChar char="•"/>
            </a:pPr>
            <a:endParaRPr lang="en-US" dirty="0"/>
          </a:p>
          <a:p>
            <a:pPr marL="231641" indent="-231641">
              <a:buSzPts val="1800"/>
              <a:buFont typeface="Arial"/>
              <a:buChar char="•"/>
            </a:pPr>
            <a:endParaRPr lang="en-US" dirty="0"/>
          </a:p>
          <a:p>
            <a:pPr marL="231641" indent="-231641">
              <a:buSzPts val="1800"/>
              <a:buFont typeface="Arial"/>
              <a:buChar char="•"/>
            </a:pPr>
            <a:endParaRPr lang="en-US" dirty="0"/>
          </a:p>
          <a:p>
            <a:pPr marL="231641" indent="-231641">
              <a:buSzPts val="1800"/>
              <a:buFont typeface="Arial"/>
              <a:buChar char="•"/>
            </a:pPr>
            <a:endParaRPr lang="en-US" dirty="0"/>
          </a:p>
          <a:p>
            <a:pPr marL="231641" marR="0" lvl="0" indent="-2316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endParaRPr dirty="0"/>
          </a:p>
        </p:txBody>
      </p:sp>
      <p:sp>
        <p:nvSpPr>
          <p:cNvPr id="45" name="Google Shape;45;p36"/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Dataset Overview</a:t>
            </a:r>
            <a:endParaRPr sz="2000" b="0" i="0" u="none" strike="noStrike" cap="non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8;p36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A577388-DAAA-295D-0A84-A24CDE850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5960BD-0E20-CC6E-9638-EF9177442BE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172541" y="272991"/>
            <a:ext cx="5938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7C0E21-AFF4-8DCA-8F2C-CC6732ED0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9845040" cy="377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CDFE5-F89F-0F76-2A1B-167B4E9AF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97993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8E0006-D1DC-2002-7FB1-0C4D36261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7"/>
            <a:ext cx="97993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/>
          <p:nvPr/>
        </p:nvSpPr>
        <p:spPr>
          <a:xfrm>
            <a:off x="339231" y="971491"/>
            <a:ext cx="59040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2000" b="0" i="0" u="none" strike="noStrike" cap="none" dirty="0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p37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AEDBAD6-140B-3A4E-C4AC-0EE9CD450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8B6CD5-2627-71BC-0E49-8A5A05C5E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44" y="1728321"/>
            <a:ext cx="1003351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&amp; Preparation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Create a dataset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temperature, humidity, and sunlight hours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features. 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Splitting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Split data into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(80%)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(20%)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sets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train_test_split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Selection &amp; Training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 simple yet effective method for continuous value prediction.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Train the model on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model.fit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Predictions &amp; Evaluation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Predict solar power output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model.predict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data from IoT sensors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improved accuracy.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Implement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(Neural Networks)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more complex relationships.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D410F0B-3D2B-26B6-84ED-D1D5772CD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39" y="1122910"/>
            <a:ext cx="1091184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ALGORITHMS USED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model the relationship between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temperature, humidity, sunlight hours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solar power output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learns from historical data to predict solar power generation.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Implemented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sklearn.linear_model.LinearRegression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Metrics: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Absolute Error (MAE):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Measures average prediction error.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Squared Error (MSE):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Penalizes larger errors more than MAE.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Root Mean Squared Error (RMSE):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error magnitude in original units.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98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8"/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2000" b="0" i="0" u="none" strike="noStrike" cap="non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8"/>
          <p:cNvSpPr txBox="1"/>
          <p:nvPr/>
        </p:nvSpPr>
        <p:spPr>
          <a:xfrm>
            <a:off x="210314" y="1461898"/>
            <a:ext cx="5926671" cy="502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Summary:</a:t>
            </a:r>
            <a:endParaRPr b="1" dirty="0"/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dirty="0"/>
              <a:t>	Predicting solar power generation is crucial for optimizing energy production, balancing supply and demand, and integrating renewable energy into power grids. Using </a:t>
            </a:r>
            <a:r>
              <a:rPr lang="en-US" b="1" dirty="0"/>
              <a:t>machine learning models</a:t>
            </a:r>
            <a:r>
              <a:rPr lang="en-US" dirty="0"/>
              <a:t>, such as </a:t>
            </a:r>
            <a:r>
              <a:rPr lang="en-US" b="1" dirty="0"/>
              <a:t>linear regression</a:t>
            </a:r>
            <a:r>
              <a:rPr lang="en-US" dirty="0"/>
              <a:t>, allows for accurate forecasting based on key environmental factors like </a:t>
            </a:r>
            <a:r>
              <a:rPr lang="en-US" b="1" dirty="0"/>
              <a:t>temperature, humidity, solar radiation, and wind speed</a:t>
            </a:r>
            <a:r>
              <a:rPr lang="en-US" dirty="0"/>
              <a:t>.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800" b="1" dirty="0"/>
              <a:t>Effectiveness:</a:t>
            </a:r>
          </a:p>
          <a:p>
            <a:pPr algn="just">
              <a:spcBef>
                <a:spcPts val="800"/>
              </a:spcBef>
              <a:buSzPts val="1800"/>
            </a:pPr>
            <a:r>
              <a:rPr lang="en-US" sz="1400" dirty="0"/>
              <a:t>	</a:t>
            </a:r>
            <a:r>
              <a:rPr lang="en-US" dirty="0"/>
              <a:t>The system provides quick and interpretable risk predictions, making it suitable for small-scale applications.</a:t>
            </a:r>
          </a:p>
          <a:p>
            <a:pPr marL="285750" indent="-285750" algn="just">
              <a:spcBef>
                <a:spcPts val="8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800" b="1" dirty="0"/>
              <a:t>Future enhancement:</a:t>
            </a:r>
          </a:p>
          <a:p>
            <a:pPr algn="just">
              <a:spcBef>
                <a:spcPts val="800"/>
              </a:spcBef>
              <a:buSzPts val="1800"/>
            </a:pPr>
            <a:r>
              <a:rPr lang="en-US" dirty="0"/>
              <a:t>- Use a real-world dataset for better accuracy.</a:t>
            </a:r>
          </a:p>
          <a:p>
            <a:pPr algn="just">
              <a:spcBef>
                <a:spcPts val="800"/>
              </a:spcBef>
              <a:buSzPts val="1800"/>
            </a:pPr>
            <a:r>
              <a:rPr lang="en-US" dirty="0"/>
              <a:t>- Allow users to upload their own dataset.</a:t>
            </a:r>
          </a:p>
          <a:p>
            <a:pPr algn="just">
              <a:spcBef>
                <a:spcPts val="800"/>
              </a:spcBef>
              <a:buSzPts val="1800"/>
            </a:pPr>
            <a:r>
              <a:rPr lang="en-US" dirty="0"/>
              <a:t>- Deploy the app on a cloud platform like **Heroku** or **AWS**.</a:t>
            </a:r>
          </a:p>
          <a:p>
            <a:pPr algn="just">
              <a:spcBef>
                <a:spcPts val="800"/>
              </a:spcBef>
              <a:buSzPts val="1800"/>
            </a:pPr>
            <a:endParaRPr lang="en-US" dirty="0"/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dirty="0"/>
          </a:p>
          <a:p>
            <a:pPr marL="228600" marR="0" lvl="0" indent="-114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38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3" name="Google Shape;73;p38" descr="A light bulb with a black backgroun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7117" t="5427" r="7294" b="7473"/>
          <a:stretch/>
        </p:blipFill>
        <p:spPr>
          <a:xfrm>
            <a:off x="6289040" y="962377"/>
            <a:ext cx="4551680" cy="4632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9"/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2000" b="0" i="0" u="none" strike="noStrike" cap="non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9"/>
          <p:cNvSpPr txBox="1"/>
          <p:nvPr/>
        </p:nvSpPr>
        <p:spPr>
          <a:xfrm>
            <a:off x="210314" y="1461898"/>
            <a:ext cx="59266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Paste your reference link here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726</Words>
  <Application>Microsoft Office PowerPoint</Application>
  <PresentationFormat>Widescreen</PresentationFormat>
  <Paragraphs>89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 Moinudeen Syed</dc:creator>
  <cp:lastModifiedBy>kiranmurali2003@outlook.com</cp:lastModifiedBy>
  <cp:revision>2</cp:revision>
  <dcterms:modified xsi:type="dcterms:W3CDTF">2025-03-26T06:06:41Z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