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6"/>
  </p:sldMasterIdLst>
  <p:notesMasterIdLst>
    <p:notesMasterId r:id="rId21"/>
  </p:notesMasterIdLst>
  <p:handoutMasterIdLst>
    <p:handoutMasterId r:id="rId22"/>
  </p:handoutMasterIdLst>
  <p:sldIdLst>
    <p:sldId id="895" r:id="rId7"/>
    <p:sldId id="896" r:id="rId8"/>
    <p:sldId id="900" r:id="rId9"/>
    <p:sldId id="927" r:id="rId10"/>
    <p:sldId id="1120" r:id="rId11"/>
    <p:sldId id="1121" r:id="rId12"/>
    <p:sldId id="1124" r:id="rId13"/>
    <p:sldId id="1123" r:id="rId14"/>
    <p:sldId id="1125" r:id="rId15"/>
    <p:sldId id="919" r:id="rId16"/>
    <p:sldId id="936" r:id="rId17"/>
    <p:sldId id="1126" r:id="rId18"/>
    <p:sldId id="918" r:id="rId19"/>
    <p:sldId id="914" r:id="rId20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1" userDrawn="1">
          <p15:clr>
            <a:srgbClr val="A4A3A4"/>
          </p15:clr>
        </p15:guide>
        <p15:guide id="2" orient="horz" pos="3944">
          <p15:clr>
            <a:srgbClr val="A4A3A4"/>
          </p15:clr>
        </p15:guide>
        <p15:guide id="11" orient="horz" pos="3117" userDrawn="1">
          <p15:clr>
            <a:srgbClr val="A4A3A4"/>
          </p15:clr>
        </p15:guide>
        <p15:guide id="13" orient="horz" pos="1688" userDrawn="1">
          <p15:clr>
            <a:srgbClr val="A4A3A4"/>
          </p15:clr>
        </p15:guide>
        <p15:guide id="18" pos="1678" userDrawn="1">
          <p15:clr>
            <a:srgbClr val="A4A3A4"/>
          </p15:clr>
        </p15:guide>
        <p15:guide id="25" pos="2132" userDrawn="1">
          <p15:clr>
            <a:srgbClr val="A4A3A4"/>
          </p15:clr>
        </p15:guide>
        <p15:guide id="26" orient="horz" pos="2663" userDrawn="1">
          <p15:clr>
            <a:srgbClr val="A4A3A4"/>
          </p15:clr>
        </p15:guide>
        <p15:guide id="27" orient="horz" pos="441" userDrawn="1">
          <p15:clr>
            <a:srgbClr val="A4A3A4"/>
          </p15:clr>
        </p15:guide>
        <p15:guide id="28" pos="4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3F7C"/>
    <a:srgbClr val="E7E8FF"/>
    <a:srgbClr val="F7E5EE"/>
    <a:srgbClr val="FF3300"/>
    <a:srgbClr val="FE8986"/>
    <a:srgbClr val="BEFFB3"/>
    <a:srgbClr val="FFEEEB"/>
    <a:srgbClr val="FCEAE8"/>
    <a:srgbClr val="F5F5F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8" y="56"/>
      </p:cViewPr>
      <p:guideLst>
        <p:guide orient="horz" pos="1461"/>
        <p:guide orient="horz" pos="3944"/>
        <p:guide orient="horz" pos="3117"/>
        <p:guide orient="horz" pos="1688"/>
        <p:guide pos="1678"/>
        <p:guide pos="2132"/>
        <p:guide orient="horz" pos="2663"/>
        <p:guide orient="horz" pos="441"/>
        <p:guide pos="48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9E341-337F-4401-9B32-5EBF163166F6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13B947-607A-40A7-B8B1-65E21992AE29}">
      <dgm:prSet custT="1"/>
      <dgm:spPr/>
      <dgm:t>
        <a:bodyPr/>
        <a:lstStyle/>
        <a:p>
          <a:r>
            <a:rPr lang="fr-FR" sz="1100" b="1"/>
            <a:t>Ligne CRC Corporate</a:t>
          </a:r>
        </a:p>
        <a:p>
          <a:r>
            <a:rPr lang="fr-FR" sz="1100"/>
            <a:t>Création d’une ligne et d’une équipe dédiée à la clientèle Corporate </a:t>
          </a:r>
        </a:p>
        <a:p>
          <a:r>
            <a:rPr lang="fr-FR" sz="1100" i="0"/>
            <a:t>EDB transmis </a:t>
          </a:r>
          <a:endParaRPr lang="en-US" sz="1100" i="0" dirty="0"/>
        </a:p>
      </dgm:t>
    </dgm:pt>
    <dgm:pt modelId="{DF5C0A93-44C7-43C0-AB08-53FA9B8F73ED}" type="parTrans" cxnId="{6BFA0392-5D75-4660-9AFD-0268BCF177CB}">
      <dgm:prSet/>
      <dgm:spPr/>
      <dgm:t>
        <a:bodyPr/>
        <a:lstStyle/>
        <a:p>
          <a:endParaRPr lang="en-US"/>
        </a:p>
      </dgm:t>
    </dgm:pt>
    <dgm:pt modelId="{B3B4265E-C017-4F2A-B2CA-89C4F9C77B78}" type="sibTrans" cxnId="{6BFA0392-5D75-4660-9AFD-0268BCF177CB}">
      <dgm:prSet/>
      <dgm:spPr/>
      <dgm:t>
        <a:bodyPr/>
        <a:lstStyle/>
        <a:p>
          <a:endParaRPr lang="en-US"/>
        </a:p>
      </dgm:t>
    </dgm:pt>
    <dgm:pt modelId="{E73D7786-C0CC-44BB-A5FD-39399779AB3F}">
      <dgm:prSet custT="1"/>
      <dgm:spPr/>
      <dgm:t>
        <a:bodyPr/>
        <a:lstStyle/>
        <a:p>
          <a:r>
            <a:rPr lang="fr-FR" sz="1100" b="1" dirty="0"/>
            <a:t>Authentification</a:t>
          </a:r>
          <a:r>
            <a:rPr lang="fr-FR" sz="1100" dirty="0"/>
            <a:t> </a:t>
          </a:r>
        </a:p>
        <a:p>
          <a:r>
            <a:rPr lang="fr-FR" sz="1100" dirty="0"/>
            <a:t>Les téléconseillers ne répondront qu’aux personnes identifiés comme des « ayants-droits » </a:t>
          </a:r>
          <a:endParaRPr lang="en-US" sz="1100" dirty="0"/>
        </a:p>
      </dgm:t>
    </dgm:pt>
    <dgm:pt modelId="{96F6A176-6BDD-4642-98EB-1048D53966C5}" type="parTrans" cxnId="{D77EE8E2-400F-4C03-B81C-2E1D6335E084}">
      <dgm:prSet/>
      <dgm:spPr/>
      <dgm:t>
        <a:bodyPr/>
        <a:lstStyle/>
        <a:p>
          <a:endParaRPr lang="en-US"/>
        </a:p>
      </dgm:t>
    </dgm:pt>
    <dgm:pt modelId="{0303E30A-43CB-4E73-9516-9A7174BA8AA6}" type="sibTrans" cxnId="{D77EE8E2-400F-4C03-B81C-2E1D6335E084}">
      <dgm:prSet/>
      <dgm:spPr/>
      <dgm:t>
        <a:bodyPr/>
        <a:lstStyle/>
        <a:p>
          <a:endParaRPr lang="en-US"/>
        </a:p>
      </dgm:t>
    </dgm:pt>
    <dgm:pt modelId="{AF8E8031-FC67-4B30-AD0A-4AEA53B39075}">
      <dgm:prSet custT="1"/>
      <dgm:spPr/>
      <dgm:t>
        <a:bodyPr/>
        <a:lstStyle/>
        <a:p>
          <a:r>
            <a:rPr lang="fr-FR" sz="1100" b="1" dirty="0"/>
            <a:t>Staffing</a:t>
          </a:r>
          <a:r>
            <a:rPr lang="fr-FR" sz="1100" dirty="0"/>
            <a:t> </a:t>
          </a:r>
        </a:p>
        <a:p>
          <a:r>
            <a:rPr lang="fr-FR" sz="1100" dirty="0"/>
            <a:t> Identifications de TLC dédiés</a:t>
          </a:r>
          <a:endParaRPr lang="en-US" sz="1100" dirty="0"/>
        </a:p>
      </dgm:t>
    </dgm:pt>
    <dgm:pt modelId="{335AF756-F261-4DC9-AB01-F573447C55C2}" type="parTrans" cxnId="{B75896AA-47D6-4CF4-83EA-213E8D140F91}">
      <dgm:prSet/>
      <dgm:spPr/>
      <dgm:t>
        <a:bodyPr/>
        <a:lstStyle/>
        <a:p>
          <a:endParaRPr lang="en-US"/>
        </a:p>
      </dgm:t>
    </dgm:pt>
    <dgm:pt modelId="{A2188C6E-CD3C-48BF-B784-C505C300E05B}" type="sibTrans" cxnId="{B75896AA-47D6-4CF4-83EA-213E8D140F91}">
      <dgm:prSet/>
      <dgm:spPr/>
      <dgm:t>
        <a:bodyPr/>
        <a:lstStyle/>
        <a:p>
          <a:endParaRPr lang="en-US"/>
        </a:p>
      </dgm:t>
    </dgm:pt>
    <dgm:pt modelId="{D62AAD6D-D166-43A8-9704-71090BF69799}">
      <dgm:prSet custT="1"/>
      <dgm:spPr/>
      <dgm:t>
        <a:bodyPr/>
        <a:lstStyle/>
        <a:p>
          <a:r>
            <a:rPr lang="fr-FR" sz="1100" b="1"/>
            <a:t>Prérequis </a:t>
          </a:r>
        </a:p>
        <a:p>
          <a:r>
            <a:rPr lang="fr-FR" sz="1100"/>
            <a:t> Nouvelles habilitations et  formation</a:t>
          </a:r>
          <a:endParaRPr lang="en-US" sz="1100" dirty="0"/>
        </a:p>
      </dgm:t>
    </dgm:pt>
    <dgm:pt modelId="{43996B45-823A-45D6-96CA-E316FF9796E3}" type="parTrans" cxnId="{762FC66F-9C83-40F9-AF71-BFEFD9248331}">
      <dgm:prSet/>
      <dgm:spPr/>
      <dgm:t>
        <a:bodyPr/>
        <a:lstStyle/>
        <a:p>
          <a:endParaRPr lang="en-US"/>
        </a:p>
      </dgm:t>
    </dgm:pt>
    <dgm:pt modelId="{AE0D105C-DEB9-40F8-8672-24A36E8C13D2}" type="sibTrans" cxnId="{762FC66F-9C83-40F9-AF71-BFEFD9248331}">
      <dgm:prSet/>
      <dgm:spPr/>
      <dgm:t>
        <a:bodyPr/>
        <a:lstStyle/>
        <a:p>
          <a:endParaRPr lang="en-US"/>
        </a:p>
      </dgm:t>
    </dgm:pt>
    <dgm:pt modelId="{F7D150CB-CD3F-42A3-AC83-E173B1EDCCC6}">
      <dgm:prSet custT="1"/>
      <dgm:spPr/>
      <dgm:t>
        <a:bodyPr/>
        <a:lstStyle/>
        <a:p>
          <a:r>
            <a:rPr lang="fr-FR" sz="1100" b="1"/>
            <a:t>Communication</a:t>
          </a:r>
          <a:r>
            <a:rPr lang="fr-FR" sz="1100"/>
            <a:t> </a:t>
          </a:r>
        </a:p>
        <a:p>
          <a:r>
            <a:rPr lang="fr-FR" sz="1100"/>
            <a:t> Plan de communication interne et externe à la mise en place du service. </a:t>
          </a:r>
          <a:endParaRPr lang="en-US" sz="1100" dirty="0"/>
        </a:p>
      </dgm:t>
    </dgm:pt>
    <dgm:pt modelId="{FB3320FD-5D47-495C-8408-7A25D5FD0F63}" type="parTrans" cxnId="{1561077B-F06C-4DF9-8D2C-E6DD2D2B17D4}">
      <dgm:prSet/>
      <dgm:spPr/>
      <dgm:t>
        <a:bodyPr/>
        <a:lstStyle/>
        <a:p>
          <a:endParaRPr lang="en-US"/>
        </a:p>
      </dgm:t>
    </dgm:pt>
    <dgm:pt modelId="{612EAEDF-CB14-4ECE-8210-625A2E08E9AC}" type="sibTrans" cxnId="{1561077B-F06C-4DF9-8D2C-E6DD2D2B17D4}">
      <dgm:prSet/>
      <dgm:spPr/>
      <dgm:t>
        <a:bodyPr/>
        <a:lstStyle/>
        <a:p>
          <a:endParaRPr lang="en-US"/>
        </a:p>
      </dgm:t>
    </dgm:pt>
    <dgm:pt modelId="{04C93F42-A9CE-485C-A478-9544A9CB8969}" type="pres">
      <dgm:prSet presAssocID="{37A9E341-337F-4401-9B32-5EBF163166F6}" presName="Name0" presStyleCnt="0">
        <dgm:presLayoutVars>
          <dgm:dir/>
          <dgm:resizeHandles val="exact"/>
        </dgm:presLayoutVars>
      </dgm:prSet>
      <dgm:spPr/>
    </dgm:pt>
    <dgm:pt modelId="{2F07C080-6F81-4C52-95CE-60022EEABD67}" type="pres">
      <dgm:prSet presAssocID="{7013B947-607A-40A7-B8B1-65E21992AE29}" presName="node" presStyleLbl="node1" presStyleIdx="0" presStyleCnt="5">
        <dgm:presLayoutVars>
          <dgm:bulletEnabled val="1"/>
        </dgm:presLayoutVars>
      </dgm:prSet>
      <dgm:spPr/>
    </dgm:pt>
    <dgm:pt modelId="{EE3D8BFF-245B-4AC9-8EEB-1733C745F3BC}" type="pres">
      <dgm:prSet presAssocID="{B3B4265E-C017-4F2A-B2CA-89C4F9C77B78}" presName="sibTrans" presStyleCnt="0"/>
      <dgm:spPr/>
    </dgm:pt>
    <dgm:pt modelId="{6FC681FD-D737-47D2-98D2-58B4648CE2F7}" type="pres">
      <dgm:prSet presAssocID="{E73D7786-C0CC-44BB-A5FD-39399779AB3F}" presName="node" presStyleLbl="node1" presStyleIdx="1" presStyleCnt="5">
        <dgm:presLayoutVars>
          <dgm:bulletEnabled val="1"/>
        </dgm:presLayoutVars>
      </dgm:prSet>
      <dgm:spPr/>
    </dgm:pt>
    <dgm:pt modelId="{B2BB48FB-068F-42C3-B437-52764C177A32}" type="pres">
      <dgm:prSet presAssocID="{0303E30A-43CB-4E73-9516-9A7174BA8AA6}" presName="sibTrans" presStyleCnt="0"/>
      <dgm:spPr/>
    </dgm:pt>
    <dgm:pt modelId="{157EB556-A7E5-43A7-B81C-172C299DC72D}" type="pres">
      <dgm:prSet presAssocID="{AF8E8031-FC67-4B30-AD0A-4AEA53B39075}" presName="node" presStyleLbl="node1" presStyleIdx="2" presStyleCnt="5">
        <dgm:presLayoutVars>
          <dgm:bulletEnabled val="1"/>
        </dgm:presLayoutVars>
      </dgm:prSet>
      <dgm:spPr/>
    </dgm:pt>
    <dgm:pt modelId="{2A63A468-E84C-4DF3-B1B0-C3B13C09ED08}" type="pres">
      <dgm:prSet presAssocID="{A2188C6E-CD3C-48BF-B784-C505C300E05B}" presName="sibTrans" presStyleCnt="0"/>
      <dgm:spPr/>
    </dgm:pt>
    <dgm:pt modelId="{7ACCAD17-36FE-407F-B1F7-9209FC39A6AC}" type="pres">
      <dgm:prSet presAssocID="{D62AAD6D-D166-43A8-9704-71090BF69799}" presName="node" presStyleLbl="node1" presStyleIdx="3" presStyleCnt="5">
        <dgm:presLayoutVars>
          <dgm:bulletEnabled val="1"/>
        </dgm:presLayoutVars>
      </dgm:prSet>
      <dgm:spPr/>
    </dgm:pt>
    <dgm:pt modelId="{35E324B9-C031-48D0-BFE5-39BFA349E41D}" type="pres">
      <dgm:prSet presAssocID="{AE0D105C-DEB9-40F8-8672-24A36E8C13D2}" presName="sibTrans" presStyleCnt="0"/>
      <dgm:spPr/>
    </dgm:pt>
    <dgm:pt modelId="{9F747BF9-C9F4-4E17-8A0F-7405F21AFE44}" type="pres">
      <dgm:prSet presAssocID="{F7D150CB-CD3F-42A3-AC83-E173B1EDCCC6}" presName="node" presStyleLbl="node1" presStyleIdx="4" presStyleCnt="5">
        <dgm:presLayoutVars>
          <dgm:bulletEnabled val="1"/>
        </dgm:presLayoutVars>
      </dgm:prSet>
      <dgm:spPr/>
    </dgm:pt>
  </dgm:ptLst>
  <dgm:cxnLst>
    <dgm:cxn modelId="{3D4B5D08-2678-470A-8760-65CE7746AEEC}" type="presOf" srcId="{AF8E8031-FC67-4B30-AD0A-4AEA53B39075}" destId="{157EB556-A7E5-43A7-B81C-172C299DC72D}" srcOrd="0" destOrd="0" presId="urn:microsoft.com/office/officeart/2005/8/layout/hList6"/>
    <dgm:cxn modelId="{8D67F124-31A4-4AD2-8E44-3AFB64DD1959}" type="presOf" srcId="{7013B947-607A-40A7-B8B1-65E21992AE29}" destId="{2F07C080-6F81-4C52-95CE-60022EEABD67}" srcOrd="0" destOrd="0" presId="urn:microsoft.com/office/officeart/2005/8/layout/hList6"/>
    <dgm:cxn modelId="{762FC66F-9C83-40F9-AF71-BFEFD9248331}" srcId="{37A9E341-337F-4401-9B32-5EBF163166F6}" destId="{D62AAD6D-D166-43A8-9704-71090BF69799}" srcOrd="3" destOrd="0" parTransId="{43996B45-823A-45D6-96CA-E316FF9796E3}" sibTransId="{AE0D105C-DEB9-40F8-8672-24A36E8C13D2}"/>
    <dgm:cxn modelId="{C01F0F7A-5D92-443E-82FB-9A9A2A559BB3}" type="presOf" srcId="{F7D150CB-CD3F-42A3-AC83-E173B1EDCCC6}" destId="{9F747BF9-C9F4-4E17-8A0F-7405F21AFE44}" srcOrd="0" destOrd="0" presId="urn:microsoft.com/office/officeart/2005/8/layout/hList6"/>
    <dgm:cxn modelId="{D9CFB65A-4BC1-4304-A4A7-34E703B41C42}" type="presOf" srcId="{E73D7786-C0CC-44BB-A5FD-39399779AB3F}" destId="{6FC681FD-D737-47D2-98D2-58B4648CE2F7}" srcOrd="0" destOrd="0" presId="urn:microsoft.com/office/officeart/2005/8/layout/hList6"/>
    <dgm:cxn modelId="{1561077B-F06C-4DF9-8D2C-E6DD2D2B17D4}" srcId="{37A9E341-337F-4401-9B32-5EBF163166F6}" destId="{F7D150CB-CD3F-42A3-AC83-E173B1EDCCC6}" srcOrd="4" destOrd="0" parTransId="{FB3320FD-5D47-495C-8408-7A25D5FD0F63}" sibTransId="{612EAEDF-CB14-4ECE-8210-625A2E08E9AC}"/>
    <dgm:cxn modelId="{6BFA0392-5D75-4660-9AFD-0268BCF177CB}" srcId="{37A9E341-337F-4401-9B32-5EBF163166F6}" destId="{7013B947-607A-40A7-B8B1-65E21992AE29}" srcOrd="0" destOrd="0" parTransId="{DF5C0A93-44C7-43C0-AB08-53FA9B8F73ED}" sibTransId="{B3B4265E-C017-4F2A-B2CA-89C4F9C77B78}"/>
    <dgm:cxn modelId="{25AC669B-9AF9-4279-B123-B982C228C229}" type="presOf" srcId="{37A9E341-337F-4401-9B32-5EBF163166F6}" destId="{04C93F42-A9CE-485C-A478-9544A9CB8969}" srcOrd="0" destOrd="0" presId="urn:microsoft.com/office/officeart/2005/8/layout/hList6"/>
    <dgm:cxn modelId="{B75896AA-47D6-4CF4-83EA-213E8D140F91}" srcId="{37A9E341-337F-4401-9B32-5EBF163166F6}" destId="{AF8E8031-FC67-4B30-AD0A-4AEA53B39075}" srcOrd="2" destOrd="0" parTransId="{335AF756-F261-4DC9-AB01-F573447C55C2}" sibTransId="{A2188C6E-CD3C-48BF-B784-C505C300E05B}"/>
    <dgm:cxn modelId="{DC1126B8-D426-4669-8361-5672E10C29D3}" type="presOf" srcId="{D62AAD6D-D166-43A8-9704-71090BF69799}" destId="{7ACCAD17-36FE-407F-B1F7-9209FC39A6AC}" srcOrd="0" destOrd="0" presId="urn:microsoft.com/office/officeart/2005/8/layout/hList6"/>
    <dgm:cxn modelId="{D77EE8E2-400F-4C03-B81C-2E1D6335E084}" srcId="{37A9E341-337F-4401-9B32-5EBF163166F6}" destId="{E73D7786-C0CC-44BB-A5FD-39399779AB3F}" srcOrd="1" destOrd="0" parTransId="{96F6A176-6BDD-4642-98EB-1048D53966C5}" sibTransId="{0303E30A-43CB-4E73-9516-9A7174BA8AA6}"/>
    <dgm:cxn modelId="{BC589D38-2B3A-47EB-A5B3-2953A1392249}" type="presParOf" srcId="{04C93F42-A9CE-485C-A478-9544A9CB8969}" destId="{2F07C080-6F81-4C52-95CE-60022EEABD67}" srcOrd="0" destOrd="0" presId="urn:microsoft.com/office/officeart/2005/8/layout/hList6"/>
    <dgm:cxn modelId="{1844D772-1181-4B1F-94E1-DB0A57CAD460}" type="presParOf" srcId="{04C93F42-A9CE-485C-A478-9544A9CB8969}" destId="{EE3D8BFF-245B-4AC9-8EEB-1733C745F3BC}" srcOrd="1" destOrd="0" presId="urn:microsoft.com/office/officeart/2005/8/layout/hList6"/>
    <dgm:cxn modelId="{7F2516A4-FF92-4EA6-931B-6B810B88EB7A}" type="presParOf" srcId="{04C93F42-A9CE-485C-A478-9544A9CB8969}" destId="{6FC681FD-D737-47D2-98D2-58B4648CE2F7}" srcOrd="2" destOrd="0" presId="urn:microsoft.com/office/officeart/2005/8/layout/hList6"/>
    <dgm:cxn modelId="{C33872F9-D9F9-4F4B-BC3A-BC662F8BBC3C}" type="presParOf" srcId="{04C93F42-A9CE-485C-A478-9544A9CB8969}" destId="{B2BB48FB-068F-42C3-B437-52764C177A32}" srcOrd="3" destOrd="0" presId="urn:microsoft.com/office/officeart/2005/8/layout/hList6"/>
    <dgm:cxn modelId="{99038563-ADE2-490F-B8AE-A5D27D8DEEB3}" type="presParOf" srcId="{04C93F42-A9CE-485C-A478-9544A9CB8969}" destId="{157EB556-A7E5-43A7-B81C-172C299DC72D}" srcOrd="4" destOrd="0" presId="urn:microsoft.com/office/officeart/2005/8/layout/hList6"/>
    <dgm:cxn modelId="{68DB6350-4742-4EDE-918B-22F397FBCECB}" type="presParOf" srcId="{04C93F42-A9CE-485C-A478-9544A9CB8969}" destId="{2A63A468-E84C-4DF3-B1B0-C3B13C09ED08}" srcOrd="5" destOrd="0" presId="urn:microsoft.com/office/officeart/2005/8/layout/hList6"/>
    <dgm:cxn modelId="{5C0B258C-45C0-4BF1-859F-82A86173125C}" type="presParOf" srcId="{04C93F42-A9CE-485C-A478-9544A9CB8969}" destId="{7ACCAD17-36FE-407F-B1F7-9209FC39A6AC}" srcOrd="6" destOrd="0" presId="urn:microsoft.com/office/officeart/2005/8/layout/hList6"/>
    <dgm:cxn modelId="{A624D071-0629-493F-A09C-F5276109F568}" type="presParOf" srcId="{04C93F42-A9CE-485C-A478-9544A9CB8969}" destId="{35E324B9-C031-48D0-BFE5-39BFA349E41D}" srcOrd="7" destOrd="0" presId="urn:microsoft.com/office/officeart/2005/8/layout/hList6"/>
    <dgm:cxn modelId="{C4D45ED4-111C-4FE9-9928-2F79C1D5FBF8}" type="presParOf" srcId="{04C93F42-A9CE-485C-A478-9544A9CB8969}" destId="{9F747BF9-C9F4-4E17-8A0F-7405F21AFE44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7C080-6F81-4C52-95CE-60022EEABD67}">
      <dsp:nvSpPr>
        <dsp:cNvPr id="0" name=""/>
        <dsp:cNvSpPr/>
      </dsp:nvSpPr>
      <dsp:spPr>
        <a:xfrm rot="16200000">
          <a:off x="-966838" y="970754"/>
          <a:ext cx="3315945" cy="137443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0" tIns="0" rIns="6985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/>
            <a:t>Ligne CRC Corporate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Création d’une ligne et d’une équipe dédiée à la clientèle Corporate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i="0" kern="1200"/>
            <a:t>EDB transmis </a:t>
          </a:r>
          <a:endParaRPr lang="en-US" sz="1100" i="0" kern="1200" dirty="0"/>
        </a:p>
      </dsp:txBody>
      <dsp:txXfrm rot="5400000">
        <a:off x="3917" y="663188"/>
        <a:ext cx="1374435" cy="1989567"/>
      </dsp:txXfrm>
    </dsp:sp>
    <dsp:sp modelId="{6FC681FD-D737-47D2-98D2-58B4648CE2F7}">
      <dsp:nvSpPr>
        <dsp:cNvPr id="0" name=""/>
        <dsp:cNvSpPr/>
      </dsp:nvSpPr>
      <dsp:spPr>
        <a:xfrm rot="16200000">
          <a:off x="510679" y="970754"/>
          <a:ext cx="3315945" cy="137443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0" tIns="0" rIns="6985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Authentification</a:t>
          </a:r>
          <a:r>
            <a:rPr lang="fr-FR" sz="1100" kern="1200" dirty="0"/>
            <a:t> 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Les téléconseillers ne répondront qu’aux personnes identifiés comme des « ayants-droits » </a:t>
          </a:r>
          <a:endParaRPr lang="en-US" sz="1100" kern="1200" dirty="0"/>
        </a:p>
      </dsp:txBody>
      <dsp:txXfrm rot="5400000">
        <a:off x="1481434" y="663188"/>
        <a:ext cx="1374435" cy="1989567"/>
      </dsp:txXfrm>
    </dsp:sp>
    <dsp:sp modelId="{157EB556-A7E5-43A7-B81C-172C299DC72D}">
      <dsp:nvSpPr>
        <dsp:cNvPr id="0" name=""/>
        <dsp:cNvSpPr/>
      </dsp:nvSpPr>
      <dsp:spPr>
        <a:xfrm rot="16200000">
          <a:off x="1988197" y="970754"/>
          <a:ext cx="3315945" cy="137443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0" tIns="0" rIns="6985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Staffing</a:t>
          </a:r>
          <a:r>
            <a:rPr lang="fr-FR" sz="1100" kern="1200" dirty="0"/>
            <a:t> 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 Identifications de TLC dédiés</a:t>
          </a:r>
          <a:endParaRPr lang="en-US" sz="1100" kern="1200" dirty="0"/>
        </a:p>
      </dsp:txBody>
      <dsp:txXfrm rot="5400000">
        <a:off x="2958952" y="663188"/>
        <a:ext cx="1374435" cy="1989567"/>
      </dsp:txXfrm>
    </dsp:sp>
    <dsp:sp modelId="{7ACCAD17-36FE-407F-B1F7-9209FC39A6AC}">
      <dsp:nvSpPr>
        <dsp:cNvPr id="0" name=""/>
        <dsp:cNvSpPr/>
      </dsp:nvSpPr>
      <dsp:spPr>
        <a:xfrm rot="16200000">
          <a:off x="3465715" y="970754"/>
          <a:ext cx="3315945" cy="137443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0" tIns="0" rIns="6985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/>
            <a:t>Prérequis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 Nouvelles habilitations et  formation</a:t>
          </a:r>
          <a:endParaRPr lang="en-US" sz="1100" kern="1200" dirty="0"/>
        </a:p>
      </dsp:txBody>
      <dsp:txXfrm rot="5400000">
        <a:off x="4436470" y="663188"/>
        <a:ext cx="1374435" cy="1989567"/>
      </dsp:txXfrm>
    </dsp:sp>
    <dsp:sp modelId="{9F747BF9-C9F4-4E17-8A0F-7405F21AFE44}">
      <dsp:nvSpPr>
        <dsp:cNvPr id="0" name=""/>
        <dsp:cNvSpPr/>
      </dsp:nvSpPr>
      <dsp:spPr>
        <a:xfrm rot="16200000">
          <a:off x="4943233" y="970754"/>
          <a:ext cx="3315945" cy="137443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0" tIns="0" rIns="6985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/>
            <a:t>Communication</a:t>
          </a:r>
          <a:r>
            <a:rPr lang="fr-FR" sz="1100" kern="1200"/>
            <a:t> 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 Plan de communication interne et externe à la mise en place du service. </a:t>
          </a:r>
          <a:endParaRPr lang="en-US" sz="1100" kern="1200" dirty="0"/>
        </a:p>
      </dsp:txBody>
      <dsp:txXfrm rot="5400000">
        <a:off x="5913988" y="663188"/>
        <a:ext cx="1374435" cy="1989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E640F6A5-9080-4E70-B802-25C28AB79C70}" type="datetimeFigureOut">
              <a:rPr lang="en-GB" smtClean="0"/>
              <a:pPr/>
              <a:t>09/04/2024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3820602F-4F05-45D9-805B-E85885946F2A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933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02B4D840-579E-4A0A-8746-563BB81BFCF8}" type="datetimeFigureOut">
              <a:rPr lang="en-GB" smtClean="0"/>
              <a:pPr/>
              <a:t>09/04/2024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B849F58B-522D-43AE-9196-6FF1A84B551E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15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buFont typeface="Arial" pitchFamily="34" charset="0"/>
              <a:buNone/>
            </a:pPr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9F58B-522D-43AE-9196-6FF1A84B55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23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5EA31-1F26-44D6-99A8-702D0F52951F}"/>
              </a:ext>
            </a:extLst>
          </p:cNvPr>
          <p:cNvSpPr/>
          <p:nvPr userDrawn="1"/>
        </p:nvSpPr>
        <p:spPr>
          <a:xfrm>
            <a:off x="0" y="0"/>
            <a:ext cx="3600000" cy="51444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3816000" y="3240000"/>
            <a:ext cx="5005738" cy="2492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1800" b="0" kern="1200" cap="none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3816000" y="2040956"/>
            <a:ext cx="5005738" cy="83715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3200" b="1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noProof="0"/>
              <a:t>CLICK TO </a:t>
            </a:r>
            <a:r>
              <a:rPr lang="fr-FR" noProof="0" err="1"/>
              <a:t>edit</a:t>
            </a:r>
            <a:r>
              <a:rPr lang="fr-FR" noProof="0"/>
              <a:t> </a:t>
            </a:r>
            <a:r>
              <a:rPr lang="fr-FR" noProof="0" err="1"/>
              <a:t>presentation</a:t>
            </a:r>
            <a:r>
              <a:rPr lang="fr-FR" noProof="0"/>
              <a:t> </a:t>
            </a:r>
            <a:r>
              <a:rPr lang="fr-FR" noProof="0" err="1"/>
              <a:t>title</a:t>
            </a:r>
            <a:endParaRPr lang="fr-FR" noProof="0"/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6604784" y="156532"/>
            <a:ext cx="221695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None/>
              <a:defRPr lang="en-US" sz="1000" b="0" kern="1200" cap="all" spc="200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/>
              <a:t>Niveau de confidentialité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3816000" y="156532"/>
            <a:ext cx="38792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None/>
              <a:defRPr lang="en-US" sz="1000" b="0" kern="1200" cap="all" spc="200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103AA-93E6-4C23-9DA4-9FEBE6A55434}"/>
              </a:ext>
            </a:extLst>
          </p:cNvPr>
          <p:cNvSpPr/>
          <p:nvPr userDrawn="1"/>
        </p:nvSpPr>
        <p:spPr>
          <a:xfrm>
            <a:off x="2125786" y="2980800"/>
            <a:ext cx="3672000" cy="9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Quicksand Light" pitchFamily="2" charset="0"/>
            </a:endParaRPr>
          </a:p>
        </p:txBody>
      </p:sp>
      <p:pic>
        <p:nvPicPr>
          <p:cNvPr id="3" name="Image 2" descr="Une image contenant capture d’écran, obscurité, noir&#10;&#10;Description générée automatiquement">
            <a:extLst>
              <a:ext uri="{FF2B5EF4-FFF2-40B4-BE49-F238E27FC236}">
                <a16:creationId xmlns:a16="http://schemas.microsoft.com/office/drawing/2014/main" id="{F9886982-E851-A267-A377-C958E4AA8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4" t="47184" r="30528" b="38146"/>
          <a:stretch/>
        </p:blipFill>
        <p:spPr>
          <a:xfrm>
            <a:off x="5285510" y="4701275"/>
            <a:ext cx="1586346" cy="3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1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Righ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25436" y="364617"/>
            <a:ext cx="5578475" cy="2308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999" y="4500000"/>
            <a:ext cx="5579911" cy="144073"/>
          </a:xfrm>
          <a:prstGeom prst="rect">
            <a:avLst/>
          </a:prstGeo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5438" y="756000"/>
            <a:ext cx="5580000" cy="1938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400" b="1" i="0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D5E082-19E9-4D8D-9F6C-D1503B015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850" y="1150938"/>
            <a:ext cx="5580000" cy="131112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defRPr lang="en-US" dirty="0"/>
            </a:lvl1pPr>
            <a:lvl2pPr marL="315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9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03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defRPr lang="en-US" dirty="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6A9AC7D-0440-E0D8-0A50-DF1F855ECE9B}"/>
              </a:ext>
            </a:extLst>
          </p:cNvPr>
          <p:cNvSpPr/>
          <p:nvPr userDrawn="1"/>
        </p:nvSpPr>
        <p:spPr>
          <a:xfrm>
            <a:off x="8569036" y="4745020"/>
            <a:ext cx="359436" cy="330495"/>
          </a:xfrm>
          <a:custGeom>
            <a:avLst/>
            <a:gdLst/>
            <a:ahLst/>
            <a:cxnLst/>
            <a:rect l="l" t="t" r="r" b="b"/>
            <a:pathLst>
              <a:path w="1701893" h="1484274">
                <a:moveTo>
                  <a:pt x="0" y="0"/>
                </a:moveTo>
                <a:lnTo>
                  <a:pt x="1701893" y="0"/>
                </a:lnTo>
                <a:lnTo>
                  <a:pt x="1701893" y="1484274"/>
                </a:lnTo>
                <a:lnTo>
                  <a:pt x="0" y="1484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831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Lef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925" y="4500000"/>
            <a:ext cx="5270400" cy="144073"/>
          </a:xfrm>
          <a:prstGeom prst="rect">
            <a:avLst/>
          </a:prstGeo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620084-3877-4EDA-8E7A-9F6B0576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338" y="1150938"/>
            <a:ext cx="5270400" cy="135524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315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9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03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355815C5-1EDF-97F4-EB7F-D4129C81D736}"/>
              </a:ext>
            </a:extLst>
          </p:cNvPr>
          <p:cNvSpPr/>
          <p:nvPr userDrawn="1"/>
        </p:nvSpPr>
        <p:spPr>
          <a:xfrm>
            <a:off x="8569036" y="4745020"/>
            <a:ext cx="359436" cy="330495"/>
          </a:xfrm>
          <a:custGeom>
            <a:avLst/>
            <a:gdLst/>
            <a:ahLst/>
            <a:cxnLst/>
            <a:rect l="l" t="t" r="r" b="b"/>
            <a:pathLst>
              <a:path w="1701893" h="1484274">
                <a:moveTo>
                  <a:pt x="0" y="0"/>
                </a:moveTo>
                <a:lnTo>
                  <a:pt x="1701893" y="0"/>
                </a:lnTo>
                <a:lnTo>
                  <a:pt x="1701893" y="1484274"/>
                </a:lnTo>
                <a:lnTo>
                  <a:pt x="0" y="1484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205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</p:nvPr>
        </p:nvSpPr>
        <p:spPr>
          <a:xfrm>
            <a:off x="325438" y="364617"/>
            <a:ext cx="8496000" cy="230832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ToC Content"/>
          <p:cNvSpPr>
            <a:spLocks noGrp="1"/>
          </p:cNvSpPr>
          <p:nvPr>
            <p:ph idx="1" hasCustomPrompt="1"/>
          </p:nvPr>
        </p:nvSpPr>
        <p:spPr>
          <a:xfrm>
            <a:off x="325438" y="1152000"/>
            <a:ext cx="8497887" cy="494494"/>
          </a:xfrm>
          <a:prstGeom prst="rect">
            <a:avLst/>
          </a:prstGeom>
        </p:spPr>
        <p:txBody>
          <a:bodyPr rIns="0">
            <a:spAutoFit/>
          </a:bodyPr>
          <a:lstStyle>
            <a:lvl1pPr marL="360000" indent="-360000">
              <a:spcBef>
                <a:spcPts val="1000"/>
              </a:spcBef>
              <a:spcAft>
                <a:spcPts val="200"/>
              </a:spcAft>
              <a:buClr>
                <a:srgbClr val="E60028"/>
              </a:buClr>
              <a:buSzPct val="100000"/>
              <a:buFont typeface="+mj-lt"/>
              <a:buNone/>
              <a:tabLst>
                <a:tab pos="8429625" algn="r"/>
              </a:tabLst>
              <a:defRPr sz="1800" b="1" cap="all" baseline="0">
                <a:solidFill>
                  <a:srgbClr val="E60028"/>
                </a:solidFill>
                <a:latin typeface="+mn-lt"/>
              </a:defRPr>
            </a:lvl1pPr>
            <a:lvl2pPr marL="720000" indent="-360000">
              <a:spcBef>
                <a:spcPts val="200"/>
              </a:spcBef>
              <a:buClrTx/>
              <a:buSzPct val="100000"/>
              <a:buFont typeface="+mj-lt"/>
              <a:buAutoNum type="alphaUcPeriod"/>
              <a:tabLst>
                <a:tab pos="8429625" algn="r"/>
              </a:tabLst>
              <a:defRPr sz="1400" cap="none" baseline="0">
                <a:latin typeface="+mn-lt"/>
              </a:defRPr>
            </a:lvl2pPr>
            <a:lvl3pPr marL="360000" indent="0">
              <a:spcBef>
                <a:spcPts val="2800"/>
              </a:spcBef>
              <a:buNone/>
              <a:tabLst>
                <a:tab pos="8429625" algn="r"/>
              </a:tabLst>
              <a:defRPr sz="1400" b="0" cap="all" baseline="0">
                <a:solidFill>
                  <a:srgbClr val="E60028"/>
                </a:solidFill>
              </a:defRPr>
            </a:lvl3pPr>
            <a:lvl4pPr marL="720000" indent="-360000">
              <a:spcBef>
                <a:spcPts val="200"/>
              </a:spcBef>
              <a:buClrTx/>
              <a:buFont typeface="+mj-lt"/>
              <a:buAutoNum type="alphaUcPeriod"/>
              <a:tabLst>
                <a:tab pos="8429625" algn="r"/>
              </a:tabLst>
              <a:defRPr sz="1200" cap="none" baseline="0"/>
            </a:lvl4pPr>
            <a:lvl5pPr marL="540000" indent="0">
              <a:buNone/>
              <a:tabLst>
                <a:tab pos="7988300" algn="r"/>
              </a:tabLst>
              <a:defRPr sz="800" cap="all" baseline="0"/>
            </a:lvl5pPr>
          </a:lstStyle>
          <a:p>
            <a:pPr lvl="0"/>
            <a:r>
              <a:rPr lang="en-US" noProof="0"/>
              <a:t>CLICK TO add section title</a:t>
            </a:r>
          </a:p>
          <a:p>
            <a:pPr lvl="1"/>
            <a:r>
              <a:rPr lang="en-US" noProof="0"/>
              <a:t>Increase level to add subsection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E0767-2C7B-4A8B-88C1-F85FEC17A762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F4A7D9F-C10D-015B-49B3-22F38B7D377D}"/>
              </a:ext>
            </a:extLst>
          </p:cNvPr>
          <p:cNvSpPr/>
          <p:nvPr userDrawn="1"/>
        </p:nvSpPr>
        <p:spPr>
          <a:xfrm>
            <a:off x="8569036" y="4745020"/>
            <a:ext cx="359436" cy="330495"/>
          </a:xfrm>
          <a:custGeom>
            <a:avLst/>
            <a:gdLst/>
            <a:ahLst/>
            <a:cxnLst/>
            <a:rect l="l" t="t" r="r" b="b"/>
            <a:pathLst>
              <a:path w="1701893" h="1484274">
                <a:moveTo>
                  <a:pt x="0" y="0"/>
                </a:moveTo>
                <a:lnTo>
                  <a:pt x="1701893" y="0"/>
                </a:lnTo>
                <a:lnTo>
                  <a:pt x="1701893" y="1484274"/>
                </a:lnTo>
                <a:lnTo>
                  <a:pt x="0" y="1484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Disclaimer Text"/>
          <p:cNvSpPr>
            <a:spLocks noGrp="1"/>
          </p:cNvSpPr>
          <p:nvPr>
            <p:ph type="body" sz="quarter" idx="14" hasCustomPrompt="1"/>
          </p:nvPr>
        </p:nvSpPr>
        <p:spPr>
          <a:xfrm>
            <a:off x="325438" y="1150938"/>
            <a:ext cx="8497887" cy="131574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900" b="0" i="0">
                <a:solidFill>
                  <a:schemeClr val="tx1"/>
                </a:solidFill>
                <a:latin typeface="+mn-lt"/>
                <a:ea typeface="Source Sans Pro" pitchFamily="34" charset="0"/>
              </a:defRPr>
            </a:lvl1pPr>
            <a:lvl2pPr marL="180000" indent="-180000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100" b="0" i="1">
                <a:solidFill>
                  <a:schemeClr val="tx1"/>
                </a:solidFill>
              </a:defRPr>
            </a:lvl2pPr>
            <a:lvl3pPr marL="360000" indent="-180000"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100" i="1"/>
            </a:lvl3pPr>
            <a:lvl4pPr marL="252000" indent="-108000">
              <a:spcBef>
                <a:spcPts val="100"/>
              </a:spcBef>
              <a:buClr>
                <a:schemeClr val="tx2"/>
              </a:buClr>
              <a:buSzPct val="90000"/>
              <a:buFont typeface="Arial" pitchFamily="34" charset="0"/>
              <a:buChar char="●"/>
              <a:defRPr sz="1100" i="1"/>
            </a:lvl4pPr>
            <a:lvl5pPr marL="360000" indent="-108000">
              <a:spcBef>
                <a:spcPts val="1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1100" i="1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isclaimer Title"/>
          <p:cNvSpPr>
            <a:spLocks noGrp="1"/>
          </p:cNvSpPr>
          <p:nvPr>
            <p:ph type="title" hasCustomPrompt="1"/>
          </p:nvPr>
        </p:nvSpPr>
        <p:spPr>
          <a:xfrm>
            <a:off x="325438" y="364617"/>
            <a:ext cx="8496000" cy="230832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9" name="Sources">
            <a:extLst>
              <a:ext uri="{FF2B5EF4-FFF2-40B4-BE49-F238E27FC236}">
                <a16:creationId xmlns:a16="http://schemas.microsoft.com/office/drawing/2014/main" id="{66CDEB1D-B8F5-47BA-8571-0C6D5BB9DF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4500000"/>
            <a:ext cx="8496000" cy="144073"/>
          </a:xfrm>
          <a:prstGeom prst="rect">
            <a:avLst/>
          </a:prstGeo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C1BBD5-C468-4B07-AEDC-B9D783237610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A436CF80-5BC1-BDE5-0AFC-15E609E48620}"/>
              </a:ext>
            </a:extLst>
          </p:cNvPr>
          <p:cNvSpPr/>
          <p:nvPr userDrawn="1"/>
        </p:nvSpPr>
        <p:spPr>
          <a:xfrm>
            <a:off x="8569036" y="4745020"/>
            <a:ext cx="359436" cy="330495"/>
          </a:xfrm>
          <a:custGeom>
            <a:avLst/>
            <a:gdLst/>
            <a:ahLst/>
            <a:cxnLst/>
            <a:rect l="l" t="t" r="r" b="b"/>
            <a:pathLst>
              <a:path w="1701893" h="1484274">
                <a:moveTo>
                  <a:pt x="0" y="0"/>
                </a:moveTo>
                <a:lnTo>
                  <a:pt x="1701893" y="0"/>
                </a:lnTo>
                <a:lnTo>
                  <a:pt x="1701893" y="1484274"/>
                </a:lnTo>
                <a:lnTo>
                  <a:pt x="0" y="1484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0A7E899-1AAE-55DA-A2BC-621218F2C195}"/>
              </a:ext>
            </a:extLst>
          </p:cNvPr>
          <p:cNvSpPr txBox="1"/>
          <p:nvPr userDrawn="1"/>
        </p:nvSpPr>
        <p:spPr>
          <a:xfrm>
            <a:off x="356347" y="645459"/>
            <a:ext cx="2602006" cy="375063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239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endParaRPr lang="fr-MA" sz="23900" dirty="0" err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7E0C6ED-626D-52A8-7CA9-DD44D56093B1}"/>
              </a:ext>
            </a:extLst>
          </p:cNvPr>
          <p:cNvSpPr txBox="1"/>
          <p:nvPr userDrawn="1"/>
        </p:nvSpPr>
        <p:spPr>
          <a:xfrm>
            <a:off x="7672710" y="645459"/>
            <a:ext cx="2602006" cy="375063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239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fr-MA" sz="23900" dirty="0" err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C04A576-5A36-3E39-FDE7-54603B529B3E}"/>
              </a:ext>
            </a:extLst>
          </p:cNvPr>
          <p:cNvSpPr/>
          <p:nvPr userDrawn="1"/>
        </p:nvSpPr>
        <p:spPr>
          <a:xfrm>
            <a:off x="8569036" y="4745020"/>
            <a:ext cx="359436" cy="330495"/>
          </a:xfrm>
          <a:custGeom>
            <a:avLst/>
            <a:gdLst/>
            <a:ahLst/>
            <a:cxnLst/>
            <a:rect l="l" t="t" r="r" b="b"/>
            <a:pathLst>
              <a:path w="1701893" h="1484274">
                <a:moveTo>
                  <a:pt x="0" y="0"/>
                </a:moveTo>
                <a:lnTo>
                  <a:pt x="1701893" y="0"/>
                </a:lnTo>
                <a:lnTo>
                  <a:pt x="1701893" y="1484274"/>
                </a:lnTo>
                <a:lnTo>
                  <a:pt x="0" y="148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graphisme, Graphique, conception&#10;&#10;Description générée automatiquement">
            <a:extLst>
              <a:ext uri="{FF2B5EF4-FFF2-40B4-BE49-F238E27FC236}">
                <a16:creationId xmlns:a16="http://schemas.microsoft.com/office/drawing/2014/main" id="{DBCCADDF-BBBC-E1A2-1FA7-800EC567C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3" descr="Une image contenant capture d’écran, obscurité, noir&#10;&#10;Description générée automatiquement">
            <a:extLst>
              <a:ext uri="{FF2B5EF4-FFF2-40B4-BE49-F238E27FC236}">
                <a16:creationId xmlns:a16="http://schemas.microsoft.com/office/drawing/2014/main" id="{E96BD3D5-7F65-0518-17C1-63A2B17E7F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4" t="47184" r="30528" b="38146"/>
          <a:stretch/>
        </p:blipFill>
        <p:spPr>
          <a:xfrm>
            <a:off x="219057" y="4653861"/>
            <a:ext cx="1586346" cy="3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25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1392" y="2186130"/>
            <a:ext cx="5481617" cy="7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81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_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1392" y="2186130"/>
            <a:ext cx="5481617" cy="7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">
            <a:extLst>
              <a:ext uri="{FF2B5EF4-FFF2-40B4-BE49-F238E27FC236}">
                <a16:creationId xmlns:a16="http://schemas.microsoft.com/office/drawing/2014/main" id="{2EF15FF5-02DC-489F-B615-26E2489731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600000" cy="51435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3816000" y="3240000"/>
            <a:ext cx="5005738" cy="2492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spcBef>
                <a:spcPts val="9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1800" b="0" kern="1200" cap="none" spc="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3816000" y="2040956"/>
            <a:ext cx="5005738" cy="83715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3200" b="1" kern="1200" spc="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5046917" y="156532"/>
            <a:ext cx="221695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None/>
              <a:defRPr lang="en-US" sz="1000" b="0" kern="1200" cap="all" spc="200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noProof="0"/>
              <a:t>Niveau de confidentialité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3816000" y="156532"/>
            <a:ext cx="387927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None/>
              <a:defRPr lang="en-US" sz="1000" b="0" kern="1200" cap="all" spc="200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29FEB551-4268-D232-96DF-D1641AE8CB2E}"/>
              </a:ext>
            </a:extLst>
          </p:cNvPr>
          <p:cNvSpPr/>
          <p:nvPr userDrawn="1"/>
        </p:nvSpPr>
        <p:spPr>
          <a:xfrm>
            <a:off x="8217575" y="54187"/>
            <a:ext cx="743546" cy="650240"/>
          </a:xfrm>
          <a:custGeom>
            <a:avLst/>
            <a:gdLst/>
            <a:ahLst/>
            <a:cxnLst/>
            <a:rect l="l" t="t" r="r" b="b"/>
            <a:pathLst>
              <a:path w="1701893" h="1484274">
                <a:moveTo>
                  <a:pt x="0" y="0"/>
                </a:moveTo>
                <a:lnTo>
                  <a:pt x="1701893" y="0"/>
                </a:lnTo>
                <a:lnTo>
                  <a:pt x="1701893" y="1484274"/>
                </a:lnTo>
                <a:lnTo>
                  <a:pt x="0" y="148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pic>
        <p:nvPicPr>
          <p:cNvPr id="3" name="Image 2" descr="Une image contenant capture d’écran, obscurité, noir&#10;&#10;Description générée automatiquement">
            <a:extLst>
              <a:ext uri="{FF2B5EF4-FFF2-40B4-BE49-F238E27FC236}">
                <a16:creationId xmlns:a16="http://schemas.microsoft.com/office/drawing/2014/main" id="{FB7BFF55-BD29-96FC-D382-E858F6598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4" t="47184" r="30528" b="38146"/>
          <a:stretch/>
        </p:blipFill>
        <p:spPr>
          <a:xfrm>
            <a:off x="5285510" y="4701275"/>
            <a:ext cx="1586346" cy="3650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1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8000" y="2510979"/>
            <a:ext cx="3960000" cy="83715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3200" b="1" spc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008000" y="1377552"/>
            <a:ext cx="617157" cy="863313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6600" cap="all" spc="0" noProof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505800" lvl="0" indent="-685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8000" y="3628715"/>
            <a:ext cx="3960000" cy="2769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400"/>
              </a:spcBef>
              <a:buNone/>
              <a:defRPr lang="en-GB" sz="18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 userDrawn="1"/>
        </p:nvSpPr>
        <p:spPr>
          <a:xfrm>
            <a:off x="5184000" y="0"/>
            <a:ext cx="3960000" cy="51444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 userDrawn="1"/>
        </p:nvSpPr>
        <p:spPr>
          <a:xfrm>
            <a:off x="387653" y="2248614"/>
            <a:ext cx="5218281" cy="9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Quicksand Light" pitchFamily="2" charset="0"/>
            </a:endParaRPr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3A9ED763-F1F3-BCA2-5544-C41769F67CFE}"/>
              </a:ext>
            </a:extLst>
          </p:cNvPr>
          <p:cNvSpPr/>
          <p:nvPr userDrawn="1"/>
        </p:nvSpPr>
        <p:spPr>
          <a:xfrm>
            <a:off x="3915733" y="95214"/>
            <a:ext cx="1052267" cy="958126"/>
          </a:xfrm>
          <a:custGeom>
            <a:avLst/>
            <a:gdLst/>
            <a:ahLst/>
            <a:cxnLst/>
            <a:rect l="l" t="t" r="r" b="b"/>
            <a:pathLst>
              <a:path w="1701893" h="1484274">
                <a:moveTo>
                  <a:pt x="0" y="0"/>
                </a:moveTo>
                <a:lnTo>
                  <a:pt x="1701893" y="0"/>
                </a:lnTo>
                <a:lnTo>
                  <a:pt x="1701893" y="1484274"/>
                </a:lnTo>
                <a:lnTo>
                  <a:pt x="0" y="148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8000" y="2512800"/>
            <a:ext cx="3960000" cy="83715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3200" b="1" spc="0" noProof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008000" y="1378800"/>
            <a:ext cx="617157" cy="863313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6600" cap="all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505800" lvl="0" indent="-68580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8000" y="3628800"/>
            <a:ext cx="3960000" cy="2769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1800" b="0" kern="1200" cap="none" baseline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400"/>
              </a:spcBef>
              <a:buNone/>
              <a:defRPr lang="en-GB" sz="18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92FE1E90-E065-4F26-BC40-02F0B35BAEC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0"/>
            <a:ext cx="3960000" cy="51435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CD16C-E48C-4DCB-935B-92C3364296CA}"/>
              </a:ext>
            </a:extLst>
          </p:cNvPr>
          <p:cNvSpPr/>
          <p:nvPr userDrawn="1"/>
        </p:nvSpPr>
        <p:spPr>
          <a:xfrm>
            <a:off x="387653" y="2250000"/>
            <a:ext cx="3204000" cy="9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Quicksand Light" pitchFamily="2" charset="0"/>
            </a:endParaRPr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DEAC0BA3-4F6F-7376-6160-3B9AC7FBE951}"/>
              </a:ext>
            </a:extLst>
          </p:cNvPr>
          <p:cNvSpPr/>
          <p:nvPr userDrawn="1"/>
        </p:nvSpPr>
        <p:spPr>
          <a:xfrm>
            <a:off x="4045866" y="162947"/>
            <a:ext cx="1052267" cy="958126"/>
          </a:xfrm>
          <a:custGeom>
            <a:avLst/>
            <a:gdLst/>
            <a:ahLst/>
            <a:cxnLst/>
            <a:rect l="l" t="t" r="r" b="b"/>
            <a:pathLst>
              <a:path w="1701893" h="1484274">
                <a:moveTo>
                  <a:pt x="0" y="0"/>
                </a:moveTo>
                <a:lnTo>
                  <a:pt x="1701893" y="0"/>
                </a:lnTo>
                <a:lnTo>
                  <a:pt x="1701893" y="1484274"/>
                </a:lnTo>
                <a:lnTo>
                  <a:pt x="0" y="148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pic>
        <p:nvPicPr>
          <p:cNvPr id="3" name="Image 2" descr="Une image contenant capture d’écran, obscurité, noir&#10;&#10;Description générée automatiquement">
            <a:extLst>
              <a:ext uri="{FF2B5EF4-FFF2-40B4-BE49-F238E27FC236}">
                <a16:creationId xmlns:a16="http://schemas.microsoft.com/office/drawing/2014/main" id="{D5E85537-3BFF-D936-98B6-3ABB53F56D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4" t="47184" r="30528" b="38146"/>
          <a:stretch/>
        </p:blipFill>
        <p:spPr>
          <a:xfrm>
            <a:off x="1451803" y="4741679"/>
            <a:ext cx="1586346" cy="3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3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92000" y="1575451"/>
            <a:ext cx="3960000" cy="83715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fr-FR" sz="3200" b="1" spc="0" noProof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000" y="2728016"/>
            <a:ext cx="3960000" cy="2769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400"/>
              </a:spcBef>
              <a:buNone/>
              <a:defRPr lang="en-GB" sz="18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 userDrawn="1"/>
        </p:nvSpPr>
        <p:spPr>
          <a:xfrm>
            <a:off x="5184000" y="0"/>
            <a:ext cx="3960000" cy="51444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 userDrawn="1"/>
        </p:nvSpPr>
        <p:spPr>
          <a:xfrm>
            <a:off x="387653" y="2491988"/>
            <a:ext cx="5218281" cy="9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Quicksand Light" pitchFamily="2" charset="0"/>
            </a:endParaRPr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5818AB58-96C4-58A9-3FB5-6C9A217F1DBE}"/>
              </a:ext>
            </a:extLst>
          </p:cNvPr>
          <p:cNvSpPr/>
          <p:nvPr userDrawn="1"/>
        </p:nvSpPr>
        <p:spPr>
          <a:xfrm>
            <a:off x="3960001" y="158392"/>
            <a:ext cx="1052267" cy="958126"/>
          </a:xfrm>
          <a:custGeom>
            <a:avLst/>
            <a:gdLst/>
            <a:ahLst/>
            <a:cxnLst/>
            <a:rect l="l" t="t" r="r" b="b"/>
            <a:pathLst>
              <a:path w="1701893" h="1484274">
                <a:moveTo>
                  <a:pt x="0" y="0"/>
                </a:moveTo>
                <a:lnTo>
                  <a:pt x="1701893" y="0"/>
                </a:lnTo>
                <a:lnTo>
                  <a:pt x="1701893" y="1484274"/>
                </a:lnTo>
                <a:lnTo>
                  <a:pt x="0" y="148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pic>
        <p:nvPicPr>
          <p:cNvPr id="4" name="Image 3" descr="Une image contenant capture d’écran, obscurité, noir&#10;&#10;Description générée automatiquement">
            <a:extLst>
              <a:ext uri="{FF2B5EF4-FFF2-40B4-BE49-F238E27FC236}">
                <a16:creationId xmlns:a16="http://schemas.microsoft.com/office/drawing/2014/main" id="{7B965362-8621-F16E-722A-95DB4299AD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4" t="47184" r="30528" b="38146"/>
          <a:stretch/>
        </p:blipFill>
        <p:spPr>
          <a:xfrm>
            <a:off x="1842655" y="4722056"/>
            <a:ext cx="1586346" cy="3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1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92000" y="1576800"/>
            <a:ext cx="4140000" cy="83715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en-US" sz="3200" b="1" spc="0" noProof="0" dirty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000" y="2728800"/>
            <a:ext cx="4140000" cy="2769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400"/>
              </a:spcBef>
              <a:buNone/>
              <a:defRPr lang="en-GB" sz="1800" b="1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subsection title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F5A6D089-4F00-427C-9F3B-72C8307ECF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0"/>
            <a:ext cx="3960000" cy="51435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B06B8-7F22-434A-89FB-73B49A1E30CF}"/>
              </a:ext>
            </a:extLst>
          </p:cNvPr>
          <p:cNvSpPr/>
          <p:nvPr userDrawn="1"/>
        </p:nvSpPr>
        <p:spPr>
          <a:xfrm>
            <a:off x="387653" y="2491988"/>
            <a:ext cx="3204000" cy="9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Quicksand Light" pitchFamily="2" charset="0"/>
            </a:endParaRPr>
          </a:p>
        </p:txBody>
      </p:sp>
      <p:pic>
        <p:nvPicPr>
          <p:cNvPr id="2" name="Image 1" descr="Une image contenant capture d’écran, obscurité, noir&#10;&#10;Description générée automatiquement">
            <a:extLst>
              <a:ext uri="{FF2B5EF4-FFF2-40B4-BE49-F238E27FC236}">
                <a16:creationId xmlns:a16="http://schemas.microsoft.com/office/drawing/2014/main" id="{D8FB88A9-F7D8-5F3E-9AD2-ABA5D45C97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4" t="47184" r="30528" b="38146"/>
          <a:stretch/>
        </p:blipFill>
        <p:spPr>
          <a:xfrm>
            <a:off x="842203" y="4674181"/>
            <a:ext cx="1586346" cy="3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0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25437" y="364617"/>
            <a:ext cx="8496000" cy="230832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4500000"/>
            <a:ext cx="8496000" cy="144073"/>
          </a:xfrm>
          <a:prstGeom prst="rect">
            <a:avLst/>
          </a:prstGeo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8E765-7214-4A36-B32A-D18CCEC2BFC9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7F63DA3-9EEF-B3A8-6237-E15032087B66}"/>
              </a:ext>
            </a:extLst>
          </p:cNvPr>
          <p:cNvSpPr/>
          <p:nvPr userDrawn="1"/>
        </p:nvSpPr>
        <p:spPr>
          <a:xfrm>
            <a:off x="8569036" y="4745020"/>
            <a:ext cx="359436" cy="330495"/>
          </a:xfrm>
          <a:custGeom>
            <a:avLst/>
            <a:gdLst/>
            <a:ahLst/>
            <a:cxnLst/>
            <a:rect l="l" t="t" r="r" b="b"/>
            <a:pathLst>
              <a:path w="1701893" h="1484274">
                <a:moveTo>
                  <a:pt x="0" y="0"/>
                </a:moveTo>
                <a:lnTo>
                  <a:pt x="1701893" y="0"/>
                </a:lnTo>
                <a:lnTo>
                  <a:pt x="1701893" y="1484274"/>
                </a:lnTo>
                <a:lnTo>
                  <a:pt x="0" y="1484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24000" y="333839"/>
            <a:ext cx="8496000" cy="261610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defRPr lang="en-US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6" name="Sources">
            <a:extLst>
              <a:ext uri="{FF2B5EF4-FFF2-40B4-BE49-F238E27FC236}">
                <a16:creationId xmlns:a16="http://schemas.microsoft.com/office/drawing/2014/main" id="{44691C9B-787E-48C1-BDA5-A310AD5E3E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4500000"/>
            <a:ext cx="8496000" cy="144073"/>
          </a:xfrm>
          <a:prstGeom prst="rect">
            <a:avLst/>
          </a:prstGeo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0168931-F605-4E53-922E-B5DE7077265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5438" y="756000"/>
            <a:ext cx="8496000" cy="1938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400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88D0F-DDF7-4033-A15A-D24B8AE8FA21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AF0065-3D22-49D7-BC76-C1227846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150938"/>
            <a:ext cx="8496000" cy="135524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315450" indent="-171450">
              <a:buFont typeface="Wingdings" panose="05000000000000000000" pitchFamily="2" charset="2"/>
              <a:buChar char=""/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9450" indent="-171450">
              <a:buFont typeface="Source Sans Pro" panose="020B0503030403020204" pitchFamily="34" charset="0"/>
              <a:buChar char="–"/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03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185396D-78C7-FF14-72BA-E1306773E9A2}"/>
              </a:ext>
            </a:extLst>
          </p:cNvPr>
          <p:cNvSpPr/>
          <p:nvPr userDrawn="1"/>
        </p:nvSpPr>
        <p:spPr>
          <a:xfrm>
            <a:off x="8569036" y="4745020"/>
            <a:ext cx="359436" cy="330495"/>
          </a:xfrm>
          <a:custGeom>
            <a:avLst/>
            <a:gdLst/>
            <a:ahLst/>
            <a:cxnLst/>
            <a:rect l="l" t="t" r="r" b="b"/>
            <a:pathLst>
              <a:path w="1701893" h="1484274">
                <a:moveTo>
                  <a:pt x="0" y="0"/>
                </a:moveTo>
                <a:lnTo>
                  <a:pt x="1701893" y="0"/>
                </a:lnTo>
                <a:lnTo>
                  <a:pt x="1701893" y="1484274"/>
                </a:lnTo>
                <a:lnTo>
                  <a:pt x="0" y="1484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9525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25436" y="364617"/>
            <a:ext cx="8496302" cy="2308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999" y="4500000"/>
            <a:ext cx="8497439" cy="144073"/>
          </a:xfrm>
          <a:prstGeom prst="rect">
            <a:avLst/>
          </a:prstGeom>
        </p:spPr>
        <p:txBody>
          <a:bodyPr tIns="0" rIns="0" bIns="36000" anchor="b" anchorCtr="0"/>
          <a:lstStyle>
            <a:lvl1pPr marL="1588" indent="-1588">
              <a:spcBef>
                <a:spcPts val="0"/>
              </a:spcBef>
              <a:buNone/>
              <a:defRPr sz="700" b="0" i="1" baseline="0">
                <a:solidFill>
                  <a:schemeClr val="tx1"/>
                </a:solidFill>
              </a:defRPr>
            </a:lvl1pPr>
            <a:lvl2pPr marL="180000" indent="-180000">
              <a:spcBef>
                <a:spcPts val="0"/>
              </a:spcBef>
              <a:buNone/>
              <a:defRPr sz="700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 userDrawn="1"/>
        </p:nvSpPr>
        <p:spPr>
          <a:xfrm>
            <a:off x="144000" y="648000"/>
            <a:ext cx="2016000" cy="54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5438" y="756000"/>
            <a:ext cx="8496000" cy="1938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400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463BCE-CCCF-4B8F-8FB1-E4FA8101B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89438" y="1159405"/>
            <a:ext cx="4032000" cy="3074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36000" tIns="36000" rIns="36000" bIns="36000" rtlCol="0">
            <a:noAutofit/>
          </a:bodyPr>
          <a:lstStyle>
            <a:lvl1pPr marL="72000" indent="-72000" algn="l" defTabSz="914400" rtl="0" eaLnBrk="1" latinLnBrk="0" hangingPunct="1">
              <a:spcBef>
                <a:spcPts val="4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Source Sans Pro" panose="020B0503030403020204" pitchFamily="34" charset="0"/>
              <a:buChar char="_"/>
              <a:defRPr lang="en-US" sz="1100" b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lang="en-US" sz="11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  <a:lvl5pPr>
              <a:defRPr lang="en-US" sz="1400" dirty="0"/>
            </a:lvl5pPr>
          </a:lstStyle>
          <a:p>
            <a:pPr marL="144000" lvl="0" indent="-14400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"/>
            </a:pPr>
            <a:r>
              <a:rPr lang="fr-FR"/>
              <a:t>Modifier les styles du texte du masque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008761F-CD57-48A0-B67A-B7F82D1E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150938"/>
            <a:ext cx="4140000" cy="135524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315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59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03450" indent="-171450"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96090FE-2B67-4C04-A346-BC4A478D5B86}"/>
              </a:ext>
            </a:extLst>
          </p:cNvPr>
          <p:cNvSpPr/>
          <p:nvPr userDrawn="1"/>
        </p:nvSpPr>
        <p:spPr>
          <a:xfrm>
            <a:off x="8569036" y="4745020"/>
            <a:ext cx="359436" cy="330495"/>
          </a:xfrm>
          <a:custGeom>
            <a:avLst/>
            <a:gdLst/>
            <a:ahLst/>
            <a:cxnLst/>
            <a:rect l="l" t="t" r="r" b="b"/>
            <a:pathLst>
              <a:path w="1701893" h="1484274">
                <a:moveTo>
                  <a:pt x="0" y="0"/>
                </a:moveTo>
                <a:lnTo>
                  <a:pt x="1701893" y="0"/>
                </a:lnTo>
                <a:lnTo>
                  <a:pt x="1701893" y="1484274"/>
                </a:lnTo>
                <a:lnTo>
                  <a:pt x="0" y="1484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94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"/>
          <p:cNvSpPr txBox="1"/>
          <p:nvPr userDrawn="1"/>
        </p:nvSpPr>
        <p:spPr>
          <a:xfrm>
            <a:off x="3879510" y="4831000"/>
            <a:ext cx="1384996" cy="10772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marL="0" algn="ctr" defTabSz="914400" rtl="0" eaLnBrk="1" latinLnBrk="0" hangingPunct="1"/>
            <a:r>
              <a:rPr lang="fr-FR" sz="700" b="0" kern="1200" cap="all" normalizeH="0" baseline="0" noProof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CAP 2024 | </a:t>
            </a:r>
            <a:r>
              <a:rPr lang="fr-FR" sz="700" b="0" cap="all" normalizeH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C2</a:t>
            </a:r>
            <a:r>
              <a:rPr lang="fr-FR" sz="700" b="0" cap="all" normalizeH="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│</a:t>
            </a:r>
            <a:r>
              <a:rPr lang="fr-FR" sz="700" b="0" cap="all" normalizeH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</a:t>
            </a:r>
            <a:r>
              <a:rPr lang="fr-FR" sz="700" b="0" kern="1200" cap="all" normalizeH="0" noProof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26 février 2024 | </a:t>
            </a:r>
            <a:fld id="{91D5A92B-00D4-4C59-AE0C-EB99FB6313F9}" type="slidenum">
              <a:rPr lang="fr-FR" sz="700" b="0" kern="1200" cap="all" normalizeH="0" noProof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‹N°›</a:t>
            </a:fld>
            <a:endParaRPr lang="fr-FR" sz="700" b="1" kern="1200" cap="all" normalizeH="0" baseline="0" noProof="0" dirty="0"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Source Sans Pro" pitchFamily="34" charset="0"/>
              <a:ea typeface="Source Sans Pro" pitchFamily="34" charset="0"/>
              <a:cs typeface="+mn-cs"/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24000" y="358974"/>
            <a:ext cx="8496000" cy="236475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fr-FR" noProof="0"/>
              <a:t>Click to </a:t>
            </a:r>
            <a:r>
              <a:rPr lang="fr-FR" noProof="0" err="1"/>
              <a:t>add</a:t>
            </a:r>
            <a:r>
              <a:rPr lang="fr-FR" noProof="0"/>
              <a:t> </a:t>
            </a:r>
            <a:r>
              <a:rPr lang="fr-FR" noProof="0" err="1"/>
              <a:t>title</a:t>
            </a:r>
            <a:endParaRPr lang="fr-FR" noProof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79F76B3-F79E-4FEA-864E-A44B5ACD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150939"/>
            <a:ext cx="8496000" cy="13997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pic>
        <p:nvPicPr>
          <p:cNvPr id="3" name="Image 2" descr="Une image contenant capture d’écran, obscurité, noir&#10;&#10;Description générée automatiquement">
            <a:extLst>
              <a:ext uri="{FF2B5EF4-FFF2-40B4-BE49-F238E27FC236}">
                <a16:creationId xmlns:a16="http://schemas.microsoft.com/office/drawing/2014/main" id="{31671437-C92F-DAEE-FCD5-03D99C809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4" t="47184" r="30528" b="38146"/>
          <a:stretch/>
        </p:blipFill>
        <p:spPr>
          <a:xfrm>
            <a:off x="324000" y="4702326"/>
            <a:ext cx="1586346" cy="3650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869" r:id="rId2"/>
    <p:sldLayoutId id="2147483875" r:id="rId3"/>
    <p:sldLayoutId id="2147484025" r:id="rId4"/>
    <p:sldLayoutId id="2147484024" r:id="rId5"/>
    <p:sldLayoutId id="2147483967" r:id="rId6"/>
    <p:sldLayoutId id="2147483856" r:id="rId7"/>
    <p:sldLayoutId id="2147483855" r:id="rId8"/>
    <p:sldLayoutId id="2147484020" r:id="rId9"/>
    <p:sldLayoutId id="2147484012" r:id="rId10"/>
    <p:sldLayoutId id="2147484013" r:id="rId11"/>
    <p:sldLayoutId id="2147483867" r:id="rId12"/>
    <p:sldLayoutId id="2147483830" r:id="rId13"/>
    <p:sldLayoutId id="2147483878" r:id="rId14"/>
    <p:sldLayoutId id="2147484021" r:id="rId15"/>
    <p:sldLayoutId id="2147484026" r:id="rId16"/>
    <p:sldLayoutId id="2147484023" r:id="rId17"/>
  </p:sldLayoutIdLst>
  <p:hf hdr="0" ftr="0"/>
  <p:txStyles>
    <p:titleStyle>
      <a:lvl1pPr algn="l" defTabSz="914400" rtl="0" eaLnBrk="1" fontAlgn="base" latinLnBrk="0" hangingPunct="1">
        <a:lnSpc>
          <a:spcPct val="75000"/>
        </a:lnSpc>
        <a:spcBef>
          <a:spcPct val="0"/>
        </a:spcBef>
        <a:spcAft>
          <a:spcPct val="0"/>
        </a:spcAft>
        <a:buNone/>
        <a:defRPr lang="fr-FR" sz="2000" b="0" kern="1200" cap="all" baseline="0" noProof="0" dirty="0">
          <a:solidFill>
            <a:schemeClr val="bg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90000"/>
        <a:buFont typeface="Arial" pitchFamily="34" charset="0"/>
        <a:buNone/>
        <a:defRPr lang="en-US" sz="1200" b="1" kern="1200" baseline="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88000" indent="-144000" algn="l" defTabSz="914400" rtl="0" eaLnBrk="1" latinLnBrk="0" hangingPunct="1">
        <a:lnSpc>
          <a:spcPct val="90000"/>
        </a:lnSpc>
        <a:spcBef>
          <a:spcPts val="600"/>
        </a:spcBef>
        <a:buClrTx/>
        <a:buSzPct val="100000"/>
        <a:buFont typeface="Wingdings" panose="05000000000000000000" pitchFamily="2" charset="2"/>
        <a:buChar char="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432000" indent="-1440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Source Sans Pro" panose="020B0503030403020204" pitchFamily="34" charset="0"/>
        <a:buChar char="–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576000" indent="-144000" algn="l" defTabSz="914400" rtl="0" eaLnBrk="1" latinLnBrk="0" hangingPunct="1">
        <a:lnSpc>
          <a:spcPct val="90000"/>
        </a:lnSpc>
        <a:spcBef>
          <a:spcPts val="400"/>
        </a:spcBef>
        <a:buClrTx/>
        <a:buFont typeface="Source Sans Pro" panose="020B0503030403020204" pitchFamily="34" charset="0"/>
        <a:buChar char="-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0" indent="0" algn="l" defTabSz="914400" rtl="0" eaLnBrk="1" latinLnBrk="0" hangingPunct="1">
        <a:spcBef>
          <a:spcPts val="2000"/>
        </a:spcBef>
        <a:buClr>
          <a:schemeClr val="tx2"/>
        </a:buClr>
        <a:buFontTx/>
        <a:buNone/>
        <a:defRPr lang="en-US" sz="1200" b="1" kern="1200" cap="all" baseline="0" noProof="0" dirty="0">
          <a:solidFill>
            <a:schemeClr val="bg2"/>
          </a:solidFill>
          <a:latin typeface="+mn-lt"/>
          <a:ea typeface="Source Sans Pro Black" panose="020B0803030403020204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31" userDrawn="1">
          <p15:clr>
            <a:srgbClr val="000000"/>
          </p15:clr>
        </p15:guide>
        <p15:guide id="2" pos="204" userDrawn="1">
          <p15:clr>
            <a:srgbClr val="000000"/>
          </p15:clr>
        </p15:guide>
        <p15:guide id="3" pos="5556" userDrawn="1">
          <p15:clr>
            <a:srgbClr val="000000"/>
          </p15:clr>
        </p15:guide>
        <p15:guide id="4" orient="horz" pos="725" userDrawn="1">
          <p15:clr>
            <a:srgbClr val="000000"/>
          </p15:clr>
        </p15:guide>
        <p15:guide id="5" pos="288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F1450DC-CB97-4897-82D3-BD74D4DE6F7D}"/>
              </a:ext>
            </a:extLst>
          </p:cNvPr>
          <p:cNvSpPr/>
          <p:nvPr/>
        </p:nvSpPr>
        <p:spPr>
          <a:xfrm>
            <a:off x="3005166" y="2967847"/>
            <a:ext cx="3672000" cy="9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Quicksand Light" pitchFamily="2" charset="0"/>
            </a:endParaRPr>
          </a:p>
        </p:txBody>
      </p:sp>
      <p:pic>
        <p:nvPicPr>
          <p:cNvPr id="14" name="Espace réservé pour une image  13" descr="Une image contenant intérieur, personne, habits, Visage humain&#10;&#10;Description générée automatiquement">
            <a:extLst>
              <a:ext uri="{FF2B5EF4-FFF2-40B4-BE49-F238E27FC236}">
                <a16:creationId xmlns:a16="http://schemas.microsoft.com/office/drawing/2014/main" id="{735D4274-9210-0293-FAB2-0FC2EB2A0E0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9" r="31831"/>
          <a:stretch/>
        </p:blipFill>
        <p:spPr>
          <a:xfrm>
            <a:off x="0" y="0"/>
            <a:ext cx="3982278" cy="5143500"/>
          </a:xfr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1D36D427-7EB6-4A7E-A11E-3AC4AC5CC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5455" y="3214095"/>
            <a:ext cx="1351423" cy="123469"/>
          </a:xfrm>
        </p:spPr>
        <p:txBody>
          <a:bodyPr/>
          <a:lstStyle/>
          <a:p>
            <a:r>
              <a:rPr lang="fr-FR" dirty="0"/>
              <a:t>COPIL N°1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39C08A-1407-411B-9061-E1D21D92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938" y="1032651"/>
            <a:ext cx="5006061" cy="1778949"/>
          </a:xfrm>
        </p:spPr>
        <p:txBody>
          <a:bodyPr/>
          <a:lstStyle/>
          <a:p>
            <a:r>
              <a:rPr lang="fr-FR" sz="2800" dirty="0"/>
              <a:t>Disponibilité / Réactivité des conseillers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joignabilite des conseillers 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DD8373-1E67-43A0-833F-0BC600CCD1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32584" y="156532"/>
            <a:ext cx="189154" cy="138499"/>
          </a:xfrm>
        </p:spPr>
        <p:txBody>
          <a:bodyPr/>
          <a:lstStyle/>
          <a:p>
            <a:r>
              <a:rPr lang="fr-FR"/>
              <a:t>C2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7E00EC-7E3B-47D1-568C-11270273BF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2938" y="156531"/>
            <a:ext cx="859210" cy="138499"/>
          </a:xfrm>
        </p:spPr>
        <p:txBody>
          <a:bodyPr/>
          <a:lstStyle/>
          <a:p>
            <a:r>
              <a:rPr lang="fr-FR" dirty="0"/>
              <a:t>05/04/2024</a:t>
            </a:r>
          </a:p>
        </p:txBody>
      </p:sp>
      <p:pic>
        <p:nvPicPr>
          <p:cNvPr id="2" name="Picture 2" descr="Téléphone - Icônes les communications gratuites">
            <a:extLst>
              <a:ext uri="{FF2B5EF4-FFF2-40B4-BE49-F238E27FC236}">
                <a16:creationId xmlns:a16="http://schemas.microsoft.com/office/drawing/2014/main" id="{8B6DA85C-E3F8-4958-FBC1-A6F23AC7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" y="4216136"/>
            <a:ext cx="409768" cy="409892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cône du téléphone mobile – PNG, ICO, ICNS Télécharger">
            <a:extLst>
              <a:ext uri="{FF2B5EF4-FFF2-40B4-BE49-F238E27FC236}">
                <a16:creationId xmlns:a16="http://schemas.microsoft.com/office/drawing/2014/main" id="{2DDA4D70-1A96-A678-E15E-59F9AC9DB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49" y="4235450"/>
            <a:ext cx="430090" cy="390579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Une image contenant cercle, symbole, Graphique, logo&#10;&#10;Description générée automatiquement">
            <a:extLst>
              <a:ext uri="{FF2B5EF4-FFF2-40B4-BE49-F238E27FC236}">
                <a16:creationId xmlns:a16="http://schemas.microsoft.com/office/drawing/2014/main" id="{F11D4073-F579-D5A1-0FAA-32BC1600F6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71" y="4233135"/>
            <a:ext cx="430091" cy="430091"/>
          </a:xfrm>
          <a:prstGeom prst="rect">
            <a:avLst/>
          </a:prstGeom>
        </p:spPr>
      </p:pic>
      <p:pic>
        <p:nvPicPr>
          <p:cNvPr id="8" name="Image 7" descr="Une image contenant clipart, émoticône, cercle, smiley&#10;&#10;Description générée automatiquement">
            <a:extLst>
              <a:ext uri="{FF2B5EF4-FFF2-40B4-BE49-F238E27FC236}">
                <a16:creationId xmlns:a16="http://schemas.microsoft.com/office/drawing/2014/main" id="{7AADA1B7-DC63-F586-765B-D884A1D6B68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9" t="10617" r="10741" b="10494"/>
          <a:stretch/>
        </p:blipFill>
        <p:spPr>
          <a:xfrm>
            <a:off x="3138224" y="4235450"/>
            <a:ext cx="389693" cy="390578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3864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3C90D-785F-4EC3-A7C9-99BA8622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6" y="358974"/>
            <a:ext cx="5578475" cy="236475"/>
          </a:xfrm>
        </p:spPr>
        <p:txBody>
          <a:bodyPr/>
          <a:lstStyle/>
          <a:p>
            <a:r>
              <a:rPr lang="fr-FR" dirty="0"/>
              <a:t>4. BUDGET</a:t>
            </a:r>
            <a:endParaRPr lang="en-US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F1C12367-6281-C102-AD7A-8362B57D8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612686"/>
              </p:ext>
            </p:extLst>
          </p:nvPr>
        </p:nvGraphicFramePr>
        <p:xfrm>
          <a:off x="187550" y="826230"/>
          <a:ext cx="8738736" cy="19461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97417">
                  <a:extLst>
                    <a:ext uri="{9D8B030D-6E8A-4147-A177-3AD203B41FA5}">
                      <a16:colId xmlns:a16="http://schemas.microsoft.com/office/drawing/2014/main" val="456661959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3193313230"/>
                    </a:ext>
                  </a:extLst>
                </a:gridCol>
                <a:gridCol w="1382233">
                  <a:extLst>
                    <a:ext uri="{9D8B030D-6E8A-4147-A177-3AD203B41FA5}">
                      <a16:colId xmlns:a16="http://schemas.microsoft.com/office/drawing/2014/main" val="523465683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1702725170"/>
                    </a:ext>
                  </a:extLst>
                </a:gridCol>
                <a:gridCol w="1169581">
                  <a:extLst>
                    <a:ext uri="{9D8B030D-6E8A-4147-A177-3AD203B41FA5}">
                      <a16:colId xmlns:a16="http://schemas.microsoft.com/office/drawing/2014/main" val="2662645686"/>
                    </a:ext>
                  </a:extLst>
                </a:gridCol>
                <a:gridCol w="1362993">
                  <a:extLst>
                    <a:ext uri="{9D8B030D-6E8A-4147-A177-3AD203B41FA5}">
                      <a16:colId xmlns:a16="http://schemas.microsoft.com/office/drawing/2014/main" val="3266707210"/>
                    </a:ext>
                  </a:extLst>
                </a:gridCol>
              </a:tblGrid>
              <a:tr h="521918"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Coût unitaire (XOF)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Quantité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Dépenses effectuées</a:t>
                      </a:r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Reste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Commentaires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314"/>
                  </a:ext>
                </a:extLst>
              </a:tr>
              <a:tr h="239726">
                <a:tc gridSpan="4">
                  <a:txBody>
                    <a:bodyPr/>
                    <a:lstStyle/>
                    <a:p>
                      <a:r>
                        <a:rPr lang="fr-FR" sz="1000" b="1" dirty="0"/>
                        <a:t>CAPEX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1000" b="1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1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35051"/>
                  </a:ext>
                </a:extLst>
              </a:tr>
              <a:tr h="296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/>
                        <a:t>AUGMENTATION DES EFFECTIF CRC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636621"/>
                  </a:ext>
                </a:extLst>
              </a:tr>
              <a:tr h="239726">
                <a:tc gridSpan="4">
                  <a:txBody>
                    <a:bodyPr/>
                    <a:lstStyle/>
                    <a:p>
                      <a:pPr algn="l"/>
                      <a:r>
                        <a:rPr lang="fr-FR" sz="1000" b="1" dirty="0"/>
                        <a:t>OPEX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1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000" b="1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74805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r>
                        <a:rPr lang="fr-FR" sz="1200" b="0" dirty="0"/>
                        <a:t>COMMUNICATION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1.700.000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166416"/>
                  </a:ext>
                </a:extLst>
              </a:tr>
              <a:tr h="239726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4785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145F3D1-E269-C170-1FDE-C8A8AB093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48977"/>
              </p:ext>
            </p:extLst>
          </p:nvPr>
        </p:nvGraphicFramePr>
        <p:xfrm>
          <a:off x="187551" y="4422051"/>
          <a:ext cx="3160292" cy="25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3592">
                  <a:extLst>
                    <a:ext uri="{9D8B030D-6E8A-4147-A177-3AD203B41FA5}">
                      <a16:colId xmlns:a16="http://schemas.microsoft.com/office/drawing/2014/main" val="456661959"/>
                    </a:ext>
                  </a:extLst>
                </a:gridCol>
                <a:gridCol w="773350">
                  <a:extLst>
                    <a:ext uri="{9D8B030D-6E8A-4147-A177-3AD203B41FA5}">
                      <a16:colId xmlns:a16="http://schemas.microsoft.com/office/drawing/2014/main" val="742667965"/>
                    </a:ext>
                  </a:extLst>
                </a:gridCol>
                <a:gridCol w="773350">
                  <a:extLst>
                    <a:ext uri="{9D8B030D-6E8A-4147-A177-3AD203B41FA5}">
                      <a16:colId xmlns:a16="http://schemas.microsoft.com/office/drawing/2014/main" val="37863306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Budget provisionné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solidFill>
                            <a:schemeClr val="bg1"/>
                          </a:solidFill>
                        </a:rPr>
                        <a:t>OUI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NON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314"/>
                  </a:ext>
                </a:extLst>
              </a:tr>
            </a:tbl>
          </a:graphicData>
        </a:graphic>
      </p:graphicFrame>
      <p:graphicFrame>
        <p:nvGraphicFramePr>
          <p:cNvPr id="2" name="Tableau 5">
            <a:extLst>
              <a:ext uri="{FF2B5EF4-FFF2-40B4-BE49-F238E27FC236}">
                <a16:creationId xmlns:a16="http://schemas.microsoft.com/office/drawing/2014/main" id="{0042D769-DB1B-5AE3-46EA-9770CEB8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18373"/>
              </p:ext>
            </p:extLst>
          </p:nvPr>
        </p:nvGraphicFramePr>
        <p:xfrm>
          <a:off x="187550" y="3032752"/>
          <a:ext cx="8738736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88934">
                  <a:extLst>
                    <a:ext uri="{9D8B030D-6E8A-4147-A177-3AD203B41FA5}">
                      <a16:colId xmlns:a16="http://schemas.microsoft.com/office/drawing/2014/main" val="1031128117"/>
                    </a:ext>
                  </a:extLst>
                </a:gridCol>
                <a:gridCol w="2149802">
                  <a:extLst>
                    <a:ext uri="{9D8B030D-6E8A-4147-A177-3AD203B41FA5}">
                      <a16:colId xmlns:a16="http://schemas.microsoft.com/office/drawing/2014/main" val="959081393"/>
                    </a:ext>
                  </a:extLst>
                </a:gridCol>
              </a:tblGrid>
              <a:tr h="282255">
                <a:tc>
                  <a:txBody>
                    <a:bodyPr/>
                    <a:lstStyle/>
                    <a:p>
                      <a:r>
                        <a:rPr lang="fr-FR" dirty="0"/>
                        <a:t>Total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1.700.000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4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4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3C90D-785F-4EC3-A7C9-99BA8622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6" y="358974"/>
            <a:ext cx="7218364" cy="236475"/>
          </a:xfrm>
        </p:spPr>
        <p:txBody>
          <a:bodyPr/>
          <a:lstStyle/>
          <a:p>
            <a:r>
              <a:rPr lang="fr-FR" dirty="0"/>
              <a:t>5. Risques et mitigations &amp; clés de succès</a:t>
            </a:r>
            <a:endParaRPr lang="en-US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76791ACA-90CB-61B7-58F6-98096EF07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11753"/>
              </p:ext>
            </p:extLst>
          </p:nvPr>
        </p:nvGraphicFramePr>
        <p:xfrm>
          <a:off x="323998" y="997526"/>
          <a:ext cx="8273901" cy="25965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67870">
                  <a:extLst>
                    <a:ext uri="{9D8B030D-6E8A-4147-A177-3AD203B41FA5}">
                      <a16:colId xmlns:a16="http://schemas.microsoft.com/office/drawing/2014/main" val="858927016"/>
                    </a:ext>
                  </a:extLst>
                </a:gridCol>
                <a:gridCol w="1835832">
                  <a:extLst>
                    <a:ext uri="{9D8B030D-6E8A-4147-A177-3AD203B41FA5}">
                      <a16:colId xmlns:a16="http://schemas.microsoft.com/office/drawing/2014/main" val="3921731964"/>
                    </a:ext>
                  </a:extLst>
                </a:gridCol>
                <a:gridCol w="2870199">
                  <a:extLst>
                    <a:ext uri="{9D8B030D-6E8A-4147-A177-3AD203B41FA5}">
                      <a16:colId xmlns:a16="http://schemas.microsoft.com/office/drawing/2014/main" val="3372324474"/>
                    </a:ext>
                  </a:extLst>
                </a:gridCol>
              </a:tblGrid>
              <a:tr h="803177"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POINTS DE VIGILANCE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NIVEAU DE RISQUE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ACTION DE MITIGATION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139537"/>
                  </a:ext>
                </a:extLst>
              </a:tr>
              <a:tr h="990220">
                <a:tc>
                  <a:txBody>
                    <a:bodyPr/>
                    <a:lstStyle/>
                    <a:p>
                      <a:r>
                        <a:rPr lang="fr-FR" sz="1200" dirty="0"/>
                        <a:t>Baisse du taux de joignabilité du CRC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Fort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Transfert de  motifs d’appel tels que demande de solde, dernières opérations sur Selfcare.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Pilotage des performances du CRC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56617"/>
                  </a:ext>
                </a:extLst>
              </a:tr>
              <a:tr h="803177">
                <a:tc>
                  <a:txBody>
                    <a:bodyPr/>
                    <a:lstStyle/>
                    <a:p>
                      <a:r>
                        <a:rPr lang="fr-FR" sz="1200" dirty="0"/>
                        <a:t>Double emploi dans la prise en charge des demandes si le client passe par plusieurs canaux 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Faible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Utilisation systématique du CRM : focus lors des formations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469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6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9CCD5-4260-CC4F-85A8-93C6804DA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598" y="103369"/>
            <a:ext cx="5270400" cy="419667"/>
          </a:xfrm>
          <a:noFill/>
        </p:spPr>
        <p:txBody>
          <a:bodyPr vert="horz" wrap="square" lIns="0" tIns="0" rIns="0" bIns="0" rtlCol="0" anchor="b">
            <a:spAutoFit/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3200" cap="all" dirty="0">
                <a:solidFill>
                  <a:schemeClr val="bg2"/>
                </a:solidFill>
                <a:latin typeface="+mj-lt"/>
                <a:cs typeface="+mn-cs"/>
              </a:rPr>
              <a:t>ANNEXES</a:t>
            </a:r>
          </a:p>
        </p:txBody>
      </p:sp>
      <p:sp>
        <p:nvSpPr>
          <p:cNvPr id="31" name="Rectangle : avec coin arrondi 30">
            <a:extLst>
              <a:ext uri="{FF2B5EF4-FFF2-40B4-BE49-F238E27FC236}">
                <a16:creationId xmlns:a16="http://schemas.microsoft.com/office/drawing/2014/main" id="{EDD7CD13-285D-FF3E-E460-B000E5BC8B85}"/>
              </a:ext>
            </a:extLst>
          </p:cNvPr>
          <p:cNvSpPr/>
          <p:nvPr/>
        </p:nvSpPr>
        <p:spPr>
          <a:xfrm>
            <a:off x="309854" y="637709"/>
            <a:ext cx="3743527" cy="3924597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4D2C93-534E-C223-9CC7-8A406BB910A4}"/>
              </a:ext>
            </a:extLst>
          </p:cNvPr>
          <p:cNvSpPr/>
          <p:nvPr/>
        </p:nvSpPr>
        <p:spPr>
          <a:xfrm>
            <a:off x="369700" y="835639"/>
            <a:ext cx="3494637" cy="3697694"/>
          </a:xfrm>
          <a:custGeom>
            <a:avLst/>
            <a:gdLst>
              <a:gd name="connsiteX0" fmla="*/ 0 w 3494637"/>
              <a:gd name="connsiteY0" fmla="*/ 0 h 3697694"/>
              <a:gd name="connsiteX1" fmla="*/ 3494637 w 3494637"/>
              <a:gd name="connsiteY1" fmla="*/ 0 h 3697694"/>
              <a:gd name="connsiteX2" fmla="*/ 3494637 w 3494637"/>
              <a:gd name="connsiteY2" fmla="*/ 3697694 h 3697694"/>
              <a:gd name="connsiteX3" fmla="*/ 0 w 3494637"/>
              <a:gd name="connsiteY3" fmla="*/ 3697694 h 3697694"/>
              <a:gd name="connsiteX4" fmla="*/ 0 w 3494637"/>
              <a:gd name="connsiteY4" fmla="*/ 0 h 369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637" h="3697694" fill="none" extrusionOk="0">
                <a:moveTo>
                  <a:pt x="0" y="0"/>
                </a:moveTo>
                <a:cubicBezTo>
                  <a:pt x="1375129" y="48104"/>
                  <a:pt x="2777855" y="-95429"/>
                  <a:pt x="3494637" y="0"/>
                </a:cubicBezTo>
                <a:cubicBezTo>
                  <a:pt x="3613621" y="1517931"/>
                  <a:pt x="3572284" y="2911072"/>
                  <a:pt x="3494637" y="3697694"/>
                </a:cubicBezTo>
                <a:cubicBezTo>
                  <a:pt x="2374519" y="3625755"/>
                  <a:pt x="1628702" y="3591381"/>
                  <a:pt x="0" y="3697694"/>
                </a:cubicBezTo>
                <a:cubicBezTo>
                  <a:pt x="124666" y="3069025"/>
                  <a:pt x="-33301" y="1188196"/>
                  <a:pt x="0" y="0"/>
                </a:cubicBezTo>
                <a:close/>
              </a:path>
              <a:path w="3494637" h="3697694" stroke="0" extrusionOk="0">
                <a:moveTo>
                  <a:pt x="0" y="0"/>
                </a:moveTo>
                <a:cubicBezTo>
                  <a:pt x="1223518" y="-135410"/>
                  <a:pt x="1859506" y="-158025"/>
                  <a:pt x="3494637" y="0"/>
                </a:cubicBezTo>
                <a:cubicBezTo>
                  <a:pt x="3561533" y="869323"/>
                  <a:pt x="3475974" y="2570134"/>
                  <a:pt x="3494637" y="3697694"/>
                </a:cubicBezTo>
                <a:cubicBezTo>
                  <a:pt x="2572836" y="3846392"/>
                  <a:pt x="1538607" y="3598539"/>
                  <a:pt x="0" y="3697694"/>
                </a:cubicBezTo>
                <a:cubicBezTo>
                  <a:pt x="149788" y="2778328"/>
                  <a:pt x="116134" y="133115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384468316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463745-70BA-13D4-8AF3-D0F58B01BEC5}"/>
              </a:ext>
            </a:extLst>
          </p:cNvPr>
          <p:cNvSpPr/>
          <p:nvPr/>
        </p:nvSpPr>
        <p:spPr>
          <a:xfrm>
            <a:off x="679020" y="2056495"/>
            <a:ext cx="1450250" cy="682847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pic>
        <p:nvPicPr>
          <p:cNvPr id="34" name="Picture 6" descr="Mail - Free web icons">
            <a:extLst>
              <a:ext uri="{FF2B5EF4-FFF2-40B4-BE49-F238E27FC236}">
                <a16:creationId xmlns:a16="http://schemas.microsoft.com/office/drawing/2014/main" id="{BA956BB1-8D69-5000-1736-624EDDEF3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3" r="2706" b="12017"/>
          <a:stretch/>
        </p:blipFill>
        <p:spPr bwMode="auto">
          <a:xfrm>
            <a:off x="861283" y="3137278"/>
            <a:ext cx="189987" cy="1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726D59CC-0792-46CA-6B9A-24E7813055B5}"/>
              </a:ext>
            </a:extLst>
          </p:cNvPr>
          <p:cNvSpPr/>
          <p:nvPr/>
        </p:nvSpPr>
        <p:spPr>
          <a:xfrm>
            <a:off x="618354" y="2854015"/>
            <a:ext cx="3086157" cy="1611305"/>
          </a:xfrm>
          <a:prstGeom prst="round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pic>
        <p:nvPicPr>
          <p:cNvPr id="36" name="Picture 10" descr="Téléphone portable - Icônes la technologie gratuites">
            <a:extLst>
              <a:ext uri="{FF2B5EF4-FFF2-40B4-BE49-F238E27FC236}">
                <a16:creationId xmlns:a16="http://schemas.microsoft.com/office/drawing/2014/main" id="{735E80EA-40A9-2995-E8DF-C6A5453FDF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3" r="21134"/>
          <a:stretch/>
        </p:blipFill>
        <p:spPr bwMode="auto">
          <a:xfrm>
            <a:off x="879656" y="3633262"/>
            <a:ext cx="153239" cy="23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C7979D-CB7F-EB13-5891-8BBC73F9696C}"/>
              </a:ext>
            </a:extLst>
          </p:cNvPr>
          <p:cNvSpPr/>
          <p:nvPr/>
        </p:nvSpPr>
        <p:spPr>
          <a:xfrm>
            <a:off x="577235" y="995927"/>
            <a:ext cx="3170233" cy="104058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pic>
        <p:nvPicPr>
          <p:cNvPr id="38" name="Picture 12" descr="Travail en équipe - Icônes entreprise gratuites">
            <a:extLst>
              <a:ext uri="{FF2B5EF4-FFF2-40B4-BE49-F238E27FC236}">
                <a16:creationId xmlns:a16="http://schemas.microsoft.com/office/drawing/2014/main" id="{0BF61AFB-9D30-CCCD-E2FE-192967C6FE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9" r="149"/>
          <a:stretch/>
        </p:blipFill>
        <p:spPr bwMode="auto">
          <a:xfrm>
            <a:off x="913121" y="1253944"/>
            <a:ext cx="825429" cy="73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B90292DA-2E48-6828-7908-872EDCB9B253}"/>
              </a:ext>
            </a:extLst>
          </p:cNvPr>
          <p:cNvSpPr txBox="1"/>
          <p:nvPr/>
        </p:nvSpPr>
        <p:spPr>
          <a:xfrm>
            <a:off x="1849281" y="1214804"/>
            <a:ext cx="1898187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b="1" dirty="0">
                <a:cs typeface="Arial" pitchFamily="34" charset="0"/>
              </a:rPr>
              <a:t>CONSEILLER &amp; ACE CORPORATE</a:t>
            </a:r>
            <a:endParaRPr lang="en-US" b="1" dirty="0" err="1">
              <a:cs typeface="Arial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A83C5E5-2BAB-0311-C69B-8E226FAC3EAA}"/>
              </a:ext>
            </a:extLst>
          </p:cNvPr>
          <p:cNvSpPr txBox="1"/>
          <p:nvPr/>
        </p:nvSpPr>
        <p:spPr>
          <a:xfrm>
            <a:off x="729239" y="2151187"/>
            <a:ext cx="1400031" cy="55745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1050" dirty="0"/>
              <a:t>Disponibilité / Réactivité des conseillers </a:t>
            </a:r>
            <a:endParaRPr lang="en-US" sz="7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5D6CC1F-9D46-204E-2FBC-6536C7D311C6}"/>
              </a:ext>
            </a:extLst>
          </p:cNvPr>
          <p:cNvSpPr txBox="1"/>
          <p:nvPr/>
        </p:nvSpPr>
        <p:spPr>
          <a:xfrm>
            <a:off x="1077167" y="3571264"/>
            <a:ext cx="2530425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1100" dirty="0">
                <a:cs typeface="Arial" pitchFamily="34" charset="0"/>
              </a:rPr>
              <a:t>Déclaratif : moyenne d’appel client reçus par jours : </a:t>
            </a:r>
            <a:r>
              <a:rPr lang="fr-FR" sz="1100" b="1" dirty="0">
                <a:cs typeface="Arial" pitchFamily="34" charset="0"/>
              </a:rPr>
              <a:t>50/J</a:t>
            </a:r>
            <a:endParaRPr lang="en-US" sz="1100" b="1" dirty="0" err="1">
              <a:cs typeface="Arial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46B6665-1858-4685-1036-BCF3FA50CE24}"/>
              </a:ext>
            </a:extLst>
          </p:cNvPr>
          <p:cNvSpPr txBox="1"/>
          <p:nvPr/>
        </p:nvSpPr>
        <p:spPr>
          <a:xfrm>
            <a:off x="1077167" y="3074896"/>
            <a:ext cx="2530425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1100" dirty="0">
                <a:cs typeface="Arial" pitchFamily="34" charset="0"/>
              </a:rPr>
              <a:t>Echantillonnage  : moyenne mails client reçus par jours : </a:t>
            </a:r>
            <a:r>
              <a:rPr lang="fr-FR" sz="1100" b="1" dirty="0">
                <a:cs typeface="Arial" pitchFamily="34" charset="0"/>
              </a:rPr>
              <a:t>40/J </a:t>
            </a:r>
            <a:endParaRPr lang="en-US" sz="1100" b="1" dirty="0" err="1">
              <a:cs typeface="Arial" pitchFamily="34" charset="0"/>
            </a:endParaRPr>
          </a:p>
        </p:txBody>
      </p:sp>
      <p:sp>
        <p:nvSpPr>
          <p:cNvPr id="44" name="Rectangle : avec coin arrondi 43">
            <a:extLst>
              <a:ext uri="{FF2B5EF4-FFF2-40B4-BE49-F238E27FC236}">
                <a16:creationId xmlns:a16="http://schemas.microsoft.com/office/drawing/2014/main" id="{94B2BA2A-DE66-B3C9-8927-E7291F8BC3EA}"/>
              </a:ext>
            </a:extLst>
          </p:cNvPr>
          <p:cNvSpPr/>
          <p:nvPr/>
        </p:nvSpPr>
        <p:spPr>
          <a:xfrm>
            <a:off x="4925879" y="637709"/>
            <a:ext cx="3743527" cy="3924597"/>
          </a:xfrm>
          <a:prstGeom prst="round1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4BFD1A-7A77-D838-D9E3-5674278F88A0}"/>
              </a:ext>
            </a:extLst>
          </p:cNvPr>
          <p:cNvSpPr/>
          <p:nvPr/>
        </p:nvSpPr>
        <p:spPr>
          <a:xfrm>
            <a:off x="5019514" y="864612"/>
            <a:ext cx="3494637" cy="3697694"/>
          </a:xfrm>
          <a:custGeom>
            <a:avLst/>
            <a:gdLst>
              <a:gd name="connsiteX0" fmla="*/ 0 w 3494637"/>
              <a:gd name="connsiteY0" fmla="*/ 0 h 3697694"/>
              <a:gd name="connsiteX1" fmla="*/ 3494637 w 3494637"/>
              <a:gd name="connsiteY1" fmla="*/ 0 h 3697694"/>
              <a:gd name="connsiteX2" fmla="*/ 3494637 w 3494637"/>
              <a:gd name="connsiteY2" fmla="*/ 3697694 h 3697694"/>
              <a:gd name="connsiteX3" fmla="*/ 0 w 3494637"/>
              <a:gd name="connsiteY3" fmla="*/ 3697694 h 3697694"/>
              <a:gd name="connsiteX4" fmla="*/ 0 w 3494637"/>
              <a:gd name="connsiteY4" fmla="*/ 0 h 369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637" h="3697694" fill="none" extrusionOk="0">
                <a:moveTo>
                  <a:pt x="0" y="0"/>
                </a:moveTo>
                <a:cubicBezTo>
                  <a:pt x="1375129" y="48104"/>
                  <a:pt x="2777855" y="-95429"/>
                  <a:pt x="3494637" y="0"/>
                </a:cubicBezTo>
                <a:cubicBezTo>
                  <a:pt x="3613621" y="1517931"/>
                  <a:pt x="3572284" y="2911072"/>
                  <a:pt x="3494637" y="3697694"/>
                </a:cubicBezTo>
                <a:cubicBezTo>
                  <a:pt x="2374519" y="3625755"/>
                  <a:pt x="1628702" y="3591381"/>
                  <a:pt x="0" y="3697694"/>
                </a:cubicBezTo>
                <a:cubicBezTo>
                  <a:pt x="124666" y="3069025"/>
                  <a:pt x="-33301" y="1188196"/>
                  <a:pt x="0" y="0"/>
                </a:cubicBezTo>
                <a:close/>
              </a:path>
              <a:path w="3494637" h="3697694" stroke="0" extrusionOk="0">
                <a:moveTo>
                  <a:pt x="0" y="0"/>
                </a:moveTo>
                <a:cubicBezTo>
                  <a:pt x="1223518" y="-135410"/>
                  <a:pt x="1859506" y="-158025"/>
                  <a:pt x="3494637" y="0"/>
                </a:cubicBezTo>
                <a:cubicBezTo>
                  <a:pt x="3561533" y="869323"/>
                  <a:pt x="3475974" y="2570134"/>
                  <a:pt x="3494637" y="3697694"/>
                </a:cubicBezTo>
                <a:cubicBezTo>
                  <a:pt x="2572836" y="3846392"/>
                  <a:pt x="1538607" y="3598539"/>
                  <a:pt x="0" y="3697694"/>
                </a:cubicBezTo>
                <a:cubicBezTo>
                  <a:pt x="149788" y="2778328"/>
                  <a:pt x="116134" y="133115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84468316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EA64E5-4C3A-4395-9A95-12A8CC5CBFE1}"/>
              </a:ext>
            </a:extLst>
          </p:cNvPr>
          <p:cNvSpPr/>
          <p:nvPr/>
        </p:nvSpPr>
        <p:spPr>
          <a:xfrm>
            <a:off x="5295045" y="2056495"/>
            <a:ext cx="1541098" cy="6828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pic>
        <p:nvPicPr>
          <p:cNvPr id="47" name="Picture 6" descr="Mail - Free web icons">
            <a:extLst>
              <a:ext uri="{FF2B5EF4-FFF2-40B4-BE49-F238E27FC236}">
                <a16:creationId xmlns:a16="http://schemas.microsoft.com/office/drawing/2014/main" id="{42F23831-2828-4E54-FE55-A4849FDE1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3" r="2706" b="12017"/>
          <a:stretch/>
        </p:blipFill>
        <p:spPr bwMode="auto">
          <a:xfrm>
            <a:off x="5506726" y="3111358"/>
            <a:ext cx="189987" cy="1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870FDDF-E4DB-DE15-C493-E4436BEFE21C}"/>
              </a:ext>
            </a:extLst>
          </p:cNvPr>
          <p:cNvSpPr/>
          <p:nvPr/>
        </p:nvSpPr>
        <p:spPr>
          <a:xfrm>
            <a:off x="5280082" y="2838280"/>
            <a:ext cx="3086157" cy="1611305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pic>
        <p:nvPicPr>
          <p:cNvPr id="49" name="Picture 10" descr="Téléphone portable - Icônes la technologie gratuites">
            <a:extLst>
              <a:ext uri="{FF2B5EF4-FFF2-40B4-BE49-F238E27FC236}">
                <a16:creationId xmlns:a16="http://schemas.microsoft.com/office/drawing/2014/main" id="{8D304A7F-8F76-5E55-F0C5-2DC9630E1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3" r="21134"/>
          <a:stretch/>
        </p:blipFill>
        <p:spPr bwMode="auto">
          <a:xfrm>
            <a:off x="5526454" y="3574410"/>
            <a:ext cx="153239" cy="23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AFE5D508-1C10-6888-AD1A-ACE4A026BC9E}"/>
              </a:ext>
            </a:extLst>
          </p:cNvPr>
          <p:cNvSpPr/>
          <p:nvPr/>
        </p:nvSpPr>
        <p:spPr>
          <a:xfrm>
            <a:off x="5193260" y="995927"/>
            <a:ext cx="3170233" cy="1040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endParaRPr lang="en-US" sz="1200" dirty="0">
              <a:ea typeface="Source Sans Pro" pitchFamily="34" charset="0"/>
            </a:endParaRPr>
          </a:p>
        </p:txBody>
      </p:sp>
      <p:pic>
        <p:nvPicPr>
          <p:cNvPr id="51" name="Picture 12" descr="Travail en équipe - Icônes entreprise gratuites">
            <a:extLst>
              <a:ext uri="{FF2B5EF4-FFF2-40B4-BE49-F238E27FC236}">
                <a16:creationId xmlns:a16="http://schemas.microsoft.com/office/drawing/2014/main" id="{64848DC2-E8FD-25C6-1733-D76509930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9" r="149"/>
          <a:stretch/>
        </p:blipFill>
        <p:spPr bwMode="auto">
          <a:xfrm>
            <a:off x="5529146" y="1253944"/>
            <a:ext cx="825429" cy="73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2FE9A2FC-1844-E581-2504-798E0649A1C2}"/>
              </a:ext>
            </a:extLst>
          </p:cNvPr>
          <p:cNvSpPr txBox="1"/>
          <p:nvPr/>
        </p:nvSpPr>
        <p:spPr>
          <a:xfrm>
            <a:off x="6605320" y="1220286"/>
            <a:ext cx="1712955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b="1" dirty="0">
                <a:cs typeface="Arial" pitchFamily="34" charset="0"/>
              </a:rPr>
              <a:t>CONSEILLER </a:t>
            </a:r>
          </a:p>
          <a:p>
            <a:pPr algn="ctr"/>
            <a:r>
              <a:rPr lang="fr-FR" b="1" dirty="0">
                <a:cs typeface="Arial" pitchFamily="34" charset="0"/>
              </a:rPr>
              <a:t>RETAIL</a:t>
            </a:r>
            <a:endParaRPr lang="en-US" b="1" dirty="0" err="1">
              <a:cs typeface="Arial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CCEEA2F-B638-4F38-BD5A-3D4A491826FC}"/>
              </a:ext>
            </a:extLst>
          </p:cNvPr>
          <p:cNvSpPr txBox="1"/>
          <p:nvPr/>
        </p:nvSpPr>
        <p:spPr>
          <a:xfrm>
            <a:off x="5336063" y="2165751"/>
            <a:ext cx="1269257" cy="55745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1050" dirty="0"/>
              <a:t>Disponibilité / Réactivité des conseillers </a:t>
            </a:r>
            <a:endParaRPr lang="en-US" sz="7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F614F73-D35F-A41D-5C8A-C7C43F930EC8}"/>
              </a:ext>
            </a:extLst>
          </p:cNvPr>
          <p:cNvSpPr txBox="1"/>
          <p:nvPr/>
        </p:nvSpPr>
        <p:spPr>
          <a:xfrm>
            <a:off x="5719444" y="3474431"/>
            <a:ext cx="2530425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1200" dirty="0">
                <a:cs typeface="Arial" pitchFamily="34" charset="0"/>
              </a:rPr>
              <a:t>Déclaratif  : moyenne d’appel client reçus par jours : </a:t>
            </a:r>
            <a:r>
              <a:rPr lang="fr-FR" sz="1200" b="1" dirty="0">
                <a:cs typeface="Arial" pitchFamily="34" charset="0"/>
              </a:rPr>
              <a:t>23/J</a:t>
            </a:r>
            <a:endParaRPr lang="en-US" sz="1200" b="1" dirty="0" err="1">
              <a:cs typeface="Arial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BA53077-06B6-65BD-AA2D-4C60E5FA705D}"/>
              </a:ext>
            </a:extLst>
          </p:cNvPr>
          <p:cNvSpPr txBox="1"/>
          <p:nvPr/>
        </p:nvSpPr>
        <p:spPr>
          <a:xfrm>
            <a:off x="5718767" y="3017220"/>
            <a:ext cx="2530425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1200" dirty="0">
                <a:cs typeface="Arial" pitchFamily="34" charset="0"/>
              </a:rPr>
              <a:t>Echantillonnage  : moyenne mails client reçus par jours : </a:t>
            </a:r>
            <a:r>
              <a:rPr lang="fr-FR" sz="1200" b="1" dirty="0">
                <a:cs typeface="Arial" pitchFamily="34" charset="0"/>
              </a:rPr>
              <a:t>30/J</a:t>
            </a:r>
            <a:endParaRPr lang="en-US" sz="1200" b="1" dirty="0" err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5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3C90D-785F-4EC3-A7C9-99BA8622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6" y="358974"/>
            <a:ext cx="5578475" cy="236475"/>
          </a:xfrm>
        </p:spPr>
        <p:txBody>
          <a:bodyPr/>
          <a:lstStyle/>
          <a:p>
            <a:r>
              <a:rPr lang="fr-FR" dirty="0">
                <a:sym typeface="Times New Roman" pitchFamily="18" charset="0"/>
              </a:rPr>
              <a:t>6. Equipe projet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45AE41-97BE-BFF7-81E0-A958BDDDEDD9}"/>
              </a:ext>
            </a:extLst>
          </p:cNvPr>
          <p:cNvSpPr/>
          <p:nvPr/>
        </p:nvSpPr>
        <p:spPr>
          <a:xfrm>
            <a:off x="325436" y="1182457"/>
            <a:ext cx="2540403" cy="461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1091"/>
              </a:spcBef>
            </a:pPr>
            <a:r>
              <a:rPr lang="fr-FR" sz="1200" b="1" dirty="0">
                <a:solidFill>
                  <a:schemeClr val="bg1"/>
                </a:solidFill>
                <a:ea typeface="Source Sans Pro" pitchFamily="34" charset="0"/>
              </a:rPr>
              <a:t>SPONSOR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F7611E-9696-28FF-8B04-EEF13B72FA0E}"/>
              </a:ext>
            </a:extLst>
          </p:cNvPr>
          <p:cNvSpPr/>
          <p:nvPr/>
        </p:nvSpPr>
        <p:spPr>
          <a:xfrm>
            <a:off x="3283763" y="1182457"/>
            <a:ext cx="2540403" cy="461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1091"/>
              </a:spcBef>
            </a:pPr>
            <a:r>
              <a:rPr lang="fr-FR" sz="1200" b="1">
                <a:solidFill>
                  <a:schemeClr val="bg1"/>
                </a:solidFill>
                <a:ea typeface="Source Sans Pro" pitchFamily="34" charset="0"/>
              </a:rPr>
              <a:t>CDP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E8AF3-2D69-3824-1B1A-063601BE3DF7}"/>
              </a:ext>
            </a:extLst>
          </p:cNvPr>
          <p:cNvSpPr/>
          <p:nvPr/>
        </p:nvSpPr>
        <p:spPr>
          <a:xfrm>
            <a:off x="6242090" y="1182457"/>
            <a:ext cx="2540403" cy="461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1091"/>
              </a:spcBef>
            </a:pPr>
            <a:r>
              <a:rPr lang="fr-FR" sz="1200" b="1" dirty="0">
                <a:solidFill>
                  <a:schemeClr val="bg1"/>
                </a:solidFill>
                <a:ea typeface="Source Sans Pro" pitchFamily="34" charset="0"/>
              </a:rPr>
              <a:t>CONTRIBUTEURS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4C61A8-6AF0-0B2D-2604-EED3E46C1FD5}"/>
              </a:ext>
            </a:extLst>
          </p:cNvPr>
          <p:cNvSpPr/>
          <p:nvPr/>
        </p:nvSpPr>
        <p:spPr>
          <a:xfrm>
            <a:off x="543819" y="1843771"/>
            <a:ext cx="2103635" cy="5720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55853" indent="-155853">
              <a:spcBef>
                <a:spcPts val="545"/>
              </a:spcBef>
              <a:buFont typeface="Source Sans Pro" panose="020B0503030403020204" pitchFamily="34" charset="0"/>
              <a:buChar char="&gt;"/>
            </a:pP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Nicolas TAUVEL – DCE</a:t>
            </a:r>
          </a:p>
          <a:p>
            <a:pPr marL="155853" indent="-155853">
              <a:spcBef>
                <a:spcPts val="545"/>
              </a:spcBef>
              <a:buFont typeface="Source Sans Pro" panose="020B0503030403020204" pitchFamily="34" charset="0"/>
              <a:buChar char="&gt;"/>
            </a:pP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Pierre SADIO –  DCPP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6A73DA-428D-0AE0-C918-C246411672E2}"/>
              </a:ext>
            </a:extLst>
          </p:cNvPr>
          <p:cNvSpPr/>
          <p:nvPr/>
        </p:nvSpPr>
        <p:spPr>
          <a:xfrm>
            <a:off x="3561667" y="1843771"/>
            <a:ext cx="1767269" cy="5191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55853" indent="-155853">
              <a:spcBef>
                <a:spcPts val="545"/>
              </a:spcBef>
              <a:buFont typeface="Source Sans Pro" panose="020B0503030403020204" pitchFamily="34" charset="0"/>
              <a:buChar char="&gt;"/>
            </a:pP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Fatou Kiné NDAO</a:t>
            </a:r>
          </a:p>
          <a:p>
            <a:pPr marL="155853" indent="-155853">
              <a:spcBef>
                <a:spcPts val="545"/>
              </a:spcBef>
              <a:buFont typeface="Source Sans Pro" panose="020B0503030403020204" pitchFamily="34" charset="0"/>
              <a:buChar char="&gt;"/>
            </a:pP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Sophie DIALLO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AF0D1-1812-8C4C-4760-70359902B083}"/>
              </a:ext>
            </a:extLst>
          </p:cNvPr>
          <p:cNvSpPr/>
          <p:nvPr/>
        </p:nvSpPr>
        <p:spPr>
          <a:xfrm>
            <a:off x="6210453" y="1918698"/>
            <a:ext cx="2853289" cy="130610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95967" indent="-195967">
              <a:buFont typeface="Calibri" panose="020F0502020204030204" pitchFamily="34" charset="0"/>
              <a:buChar char="-"/>
            </a:pP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Abdoulaye MBAO (</a:t>
            </a:r>
            <a:r>
              <a:rPr lang="fr-FR" sz="1600" b="1" dirty="0">
                <a:solidFill>
                  <a:srgbClr val="002060"/>
                </a:solidFill>
                <a:ea typeface="Source Sans Pro" pitchFamily="34" charset="0"/>
              </a:rPr>
              <a:t>QUALITE</a:t>
            </a: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)</a:t>
            </a:r>
          </a:p>
          <a:p>
            <a:pPr marL="195967" indent="-195967">
              <a:buFont typeface="Calibri" panose="020F0502020204030204" pitchFamily="34" charset="0"/>
              <a:buChar char="-"/>
            </a:pP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Adama DIAW FALL (</a:t>
            </a:r>
            <a:r>
              <a:rPr lang="fr-FR" sz="1600" b="1" dirty="0">
                <a:solidFill>
                  <a:srgbClr val="002060"/>
                </a:solidFill>
                <a:ea typeface="Source Sans Pro" pitchFamily="34" charset="0"/>
              </a:rPr>
              <a:t>CRC</a:t>
            </a: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)</a:t>
            </a:r>
          </a:p>
          <a:p>
            <a:pPr marL="195967" indent="-195967">
              <a:buFont typeface="Calibri" panose="020F0502020204030204" pitchFamily="34" charset="0"/>
              <a:buChar char="-"/>
            </a:pP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Diarietou F. BA  (</a:t>
            </a:r>
            <a:r>
              <a:rPr lang="fr-FR" sz="1600" b="1" dirty="0">
                <a:solidFill>
                  <a:srgbClr val="002060"/>
                </a:solidFill>
                <a:ea typeface="Source Sans Pro" pitchFamily="34" charset="0"/>
              </a:rPr>
              <a:t>COMMUNICATION</a:t>
            </a: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)</a:t>
            </a:r>
          </a:p>
          <a:p>
            <a:pPr marL="195967" indent="-195967">
              <a:buFont typeface="Calibri" panose="020F0502020204030204" pitchFamily="34" charset="0"/>
              <a:buChar char="-"/>
            </a:pP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Cyrille DIE (</a:t>
            </a:r>
            <a:r>
              <a:rPr lang="fr-FR" sz="1600" b="1" dirty="0">
                <a:solidFill>
                  <a:srgbClr val="002060"/>
                </a:solidFill>
                <a:ea typeface="Source Sans Pro" pitchFamily="34" charset="0"/>
              </a:rPr>
              <a:t>SIOP</a:t>
            </a: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)</a:t>
            </a:r>
          </a:p>
          <a:p>
            <a:pPr marL="195967" indent="-195967">
              <a:buFont typeface="Calibri" panose="020F0502020204030204" pitchFamily="34" charset="0"/>
              <a:buChar char="-"/>
            </a:pP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Virginie DIOUF- Bintou MANE- </a:t>
            </a:r>
            <a:r>
              <a:rPr lang="fr-FR" sz="1600" b="1" dirty="0" err="1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Dieum</a:t>
            </a: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 Sall Ndiaye (</a:t>
            </a:r>
            <a:r>
              <a:rPr lang="fr-FR" sz="1600" b="1" dirty="0">
                <a:solidFill>
                  <a:srgbClr val="002060"/>
                </a:solidFill>
                <a:ea typeface="Source Sans Pro" pitchFamily="34" charset="0"/>
              </a:rPr>
              <a:t>DCPP</a:t>
            </a: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)</a:t>
            </a:r>
          </a:p>
          <a:p>
            <a:pPr marL="195967" indent="-195967">
              <a:buFont typeface="Calibri" panose="020F0502020204030204" pitchFamily="34" charset="0"/>
              <a:buChar char="-"/>
            </a:pP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Khadijatou KAMARA (</a:t>
            </a:r>
            <a:r>
              <a:rPr lang="fr-FR" sz="1600" b="1" dirty="0">
                <a:solidFill>
                  <a:srgbClr val="002060"/>
                </a:solidFill>
                <a:ea typeface="Source Sans Pro" pitchFamily="34" charset="0"/>
              </a:rPr>
              <a:t>DCE</a:t>
            </a:r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ea typeface="Source Sans Pro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756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37069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9766-41B4-46B2-9D29-1D5EEACE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358974"/>
            <a:ext cx="8496000" cy="236475"/>
          </a:xfrm>
        </p:spPr>
        <p:txBody>
          <a:bodyPr/>
          <a:lstStyle/>
          <a:p>
            <a:r>
              <a:rPr lang="fr-FR"/>
              <a:t>Table des matières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5CB06-5988-4700-BDFD-41751629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877712"/>
            <a:ext cx="8252889" cy="2552558"/>
          </a:xfrm>
        </p:spPr>
        <p:txBody>
          <a:bodyPr/>
          <a:lstStyle/>
          <a:p>
            <a:pPr marL="228600" indent="-228600">
              <a:lnSpc>
                <a:spcPct val="80000"/>
              </a:lnSpc>
              <a:buClr>
                <a:schemeClr val="tx1"/>
              </a:buClr>
              <a:buAutoNum type="arabicPeriod"/>
            </a:pPr>
            <a:r>
              <a:rPr lang="fr-FR" sz="1200" dirty="0">
                <a:solidFill>
                  <a:schemeClr val="tx1"/>
                </a:solidFill>
                <a:sym typeface="Times New Roman" pitchFamily="18" charset="0"/>
              </a:rPr>
              <a:t>Rappel des objectifs</a:t>
            </a:r>
          </a:p>
          <a:p>
            <a:pPr marL="588600" lvl="1" indent="-228600">
              <a:lnSpc>
                <a:spcPct val="80000"/>
              </a:lnSpc>
              <a:buClr>
                <a:schemeClr val="tx1"/>
              </a:buClr>
              <a:buAutoNum type="arabicPeriod"/>
            </a:pPr>
            <a:r>
              <a:rPr lang="fr-FR" sz="800" dirty="0">
                <a:sym typeface="Times New Roman" pitchFamily="18" charset="0"/>
              </a:rPr>
              <a:t>Objectif du T1 </a:t>
            </a:r>
          </a:p>
          <a:p>
            <a:pPr marL="588600" lvl="1" indent="-228600">
              <a:lnSpc>
                <a:spcPct val="80000"/>
              </a:lnSpc>
              <a:buClr>
                <a:schemeClr val="tx1"/>
              </a:buClr>
              <a:buAutoNum type="arabicPeriod"/>
            </a:pPr>
            <a:r>
              <a:rPr lang="fr-FR" sz="800" dirty="0">
                <a:sym typeface="Times New Roman" pitchFamily="18" charset="0"/>
              </a:rPr>
              <a:t>Objectif général </a:t>
            </a:r>
          </a:p>
          <a:p>
            <a:pPr marL="228600" indent="-228600">
              <a:lnSpc>
                <a:spcPct val="80000"/>
              </a:lnSpc>
              <a:buClr>
                <a:schemeClr val="tx1"/>
              </a:buClr>
              <a:buAutoNum type="arabicPeriod"/>
            </a:pPr>
            <a:r>
              <a:rPr lang="fr-FR" sz="1200" dirty="0">
                <a:solidFill>
                  <a:schemeClr val="tx1"/>
                </a:solidFill>
                <a:sym typeface="Times New Roman" pitchFamily="18" charset="0"/>
              </a:rPr>
              <a:t>Principales réalisation &amp; avancement des projets </a:t>
            </a:r>
          </a:p>
          <a:p>
            <a:pPr marL="588600" lvl="1" indent="-228600">
              <a:lnSpc>
                <a:spcPct val="80000"/>
              </a:lnSpc>
              <a:buClr>
                <a:schemeClr val="tx1"/>
              </a:buClr>
              <a:buAutoNum type="arabicPeriod"/>
            </a:pPr>
            <a:r>
              <a:rPr lang="fr-FR" sz="800" dirty="0">
                <a:sym typeface="Times New Roman" pitchFamily="18" charset="0"/>
              </a:rPr>
              <a:t>Réalisations (PNB/Livrables) </a:t>
            </a:r>
          </a:p>
          <a:p>
            <a:pPr marL="588600" lvl="1" indent="-228600">
              <a:lnSpc>
                <a:spcPct val="80000"/>
              </a:lnSpc>
              <a:buClr>
                <a:schemeClr val="tx1"/>
              </a:buClr>
              <a:buAutoNum type="arabicPeriod"/>
            </a:pPr>
            <a:r>
              <a:rPr lang="fr-FR" sz="800" dirty="0">
                <a:sym typeface="Times New Roman" pitchFamily="18" charset="0"/>
              </a:rPr>
              <a:t>Avancement des actions </a:t>
            </a:r>
          </a:p>
          <a:p>
            <a:pPr marL="588600" lvl="1" indent="-228600">
              <a:lnSpc>
                <a:spcPct val="80000"/>
              </a:lnSpc>
              <a:buClr>
                <a:schemeClr val="tx1"/>
              </a:buClr>
              <a:buAutoNum type="arabicPeriod"/>
            </a:pPr>
            <a:r>
              <a:rPr lang="fr-FR" sz="800" dirty="0">
                <a:sym typeface="Times New Roman" pitchFamily="18" charset="0"/>
              </a:rPr>
              <a:t>Zoom sur sujets spécifiques (Si nécessaire) </a:t>
            </a:r>
          </a:p>
          <a:p>
            <a:pPr marL="588600" lvl="1" indent="-228600">
              <a:lnSpc>
                <a:spcPct val="80000"/>
              </a:lnSpc>
              <a:buClr>
                <a:schemeClr val="tx1"/>
              </a:buClr>
              <a:buAutoNum type="arabicPeriod"/>
            </a:pPr>
            <a:r>
              <a:rPr lang="fr-FR" sz="800" dirty="0">
                <a:sym typeface="Times New Roman" pitchFamily="18" charset="0"/>
              </a:rPr>
              <a:t>Alertes &amp; Arbitrages</a:t>
            </a:r>
          </a:p>
          <a:p>
            <a:pPr marL="228600" indent="-228600">
              <a:lnSpc>
                <a:spcPct val="80000"/>
              </a:lnSpc>
              <a:buClr>
                <a:schemeClr val="tx1"/>
              </a:buClr>
              <a:buAutoNum type="arabicPeriod"/>
            </a:pPr>
            <a:r>
              <a:rPr lang="fr-FR" sz="1200" dirty="0">
                <a:solidFill>
                  <a:schemeClr val="tx1"/>
                </a:solidFill>
                <a:sym typeface="Times New Roman" pitchFamily="18" charset="0"/>
              </a:rPr>
              <a:t>PROCHAINES ETAPES (jalons) </a:t>
            </a:r>
          </a:p>
          <a:p>
            <a:pPr marL="228600" indent="-228600">
              <a:lnSpc>
                <a:spcPct val="8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fr-FR" sz="1200" dirty="0">
                <a:solidFill>
                  <a:schemeClr val="tx1"/>
                </a:solidFill>
                <a:sym typeface="Times New Roman" pitchFamily="18" charset="0"/>
              </a:rPr>
              <a:t>Budget</a:t>
            </a:r>
          </a:p>
          <a:p>
            <a:pPr marL="228600" indent="-228600">
              <a:lnSpc>
                <a:spcPct val="8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fr-FR" sz="1200" dirty="0">
                <a:solidFill>
                  <a:schemeClr val="tx1"/>
                </a:solidFill>
                <a:sym typeface="Times New Roman" pitchFamily="18" charset="0"/>
              </a:rPr>
              <a:t>Risques</a:t>
            </a:r>
          </a:p>
          <a:p>
            <a:pPr marL="228600" indent="-228600">
              <a:lnSpc>
                <a:spcPct val="80000"/>
              </a:lnSpc>
              <a:buClr>
                <a:schemeClr val="tx1"/>
              </a:buClr>
              <a:buAutoNum type="arabicPeriod"/>
            </a:pPr>
            <a:r>
              <a:rPr lang="fr-FR" sz="1200" dirty="0">
                <a:solidFill>
                  <a:schemeClr val="tx1"/>
                </a:solidFill>
                <a:sym typeface="Times New Roman" pitchFamily="18" charset="0"/>
              </a:rPr>
              <a:t>Annexes </a:t>
            </a:r>
          </a:p>
          <a:p>
            <a:pPr marL="360000" lvl="1" indent="0">
              <a:lnSpc>
                <a:spcPct val="80000"/>
              </a:lnSpc>
              <a:buClr>
                <a:schemeClr val="tx1"/>
              </a:buClr>
              <a:buNone/>
            </a:pPr>
            <a:r>
              <a:rPr lang="fr-FR" sz="800" dirty="0">
                <a:sym typeface="Times New Roman" pitchFamily="18" charset="0"/>
              </a:rPr>
              <a:t>Equipe projet</a:t>
            </a:r>
          </a:p>
        </p:txBody>
      </p:sp>
    </p:spTree>
    <p:extLst>
      <p:ext uri="{BB962C8B-B14F-4D97-AF65-F5344CB8AC3E}">
        <p14:creationId xmlns:p14="http://schemas.microsoft.com/office/powerpoint/2010/main" val="38163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3C90D-785F-4EC3-A7C9-99BA8622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87" y="340758"/>
            <a:ext cx="3685662" cy="248017"/>
          </a:xfrm>
        </p:spPr>
        <p:txBody>
          <a:bodyPr/>
          <a:lstStyle/>
          <a:p>
            <a:pPr marL="228600" indent="-228600">
              <a:lnSpc>
                <a:spcPct val="80000"/>
              </a:lnSpc>
              <a:buClr>
                <a:schemeClr val="tx1"/>
              </a:buClr>
              <a:buAutoNum type="arabicPeriod"/>
            </a:pPr>
            <a:r>
              <a:rPr lang="fr-FR" sz="2000" dirty="0">
                <a:sym typeface="Times New Roman" pitchFamily="18" charset="0"/>
              </a:rPr>
              <a:t>Rappel des objectifs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AC4A2A1-16B8-C8FD-68DA-2B91BD3A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5553"/>
              </p:ext>
            </p:extLst>
          </p:nvPr>
        </p:nvGraphicFramePr>
        <p:xfrm>
          <a:off x="413875" y="2330744"/>
          <a:ext cx="8389883" cy="236156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17363">
                  <a:extLst>
                    <a:ext uri="{9D8B030D-6E8A-4147-A177-3AD203B41FA5}">
                      <a16:colId xmlns:a16="http://schemas.microsoft.com/office/drawing/2014/main" val="3046528969"/>
                    </a:ext>
                  </a:extLst>
                </a:gridCol>
                <a:gridCol w="2941302">
                  <a:extLst>
                    <a:ext uri="{9D8B030D-6E8A-4147-A177-3AD203B41FA5}">
                      <a16:colId xmlns:a16="http://schemas.microsoft.com/office/drawing/2014/main" val="2810092435"/>
                    </a:ext>
                  </a:extLst>
                </a:gridCol>
                <a:gridCol w="789842">
                  <a:extLst>
                    <a:ext uri="{9D8B030D-6E8A-4147-A177-3AD203B41FA5}">
                      <a16:colId xmlns:a16="http://schemas.microsoft.com/office/drawing/2014/main" val="1744989917"/>
                    </a:ext>
                  </a:extLst>
                </a:gridCol>
                <a:gridCol w="761761">
                  <a:extLst>
                    <a:ext uri="{9D8B030D-6E8A-4147-A177-3AD203B41FA5}">
                      <a16:colId xmlns:a16="http://schemas.microsoft.com/office/drawing/2014/main" val="398832979"/>
                    </a:ext>
                  </a:extLst>
                </a:gridCol>
                <a:gridCol w="2573829">
                  <a:extLst>
                    <a:ext uri="{9D8B030D-6E8A-4147-A177-3AD203B41FA5}">
                      <a16:colId xmlns:a16="http://schemas.microsoft.com/office/drawing/2014/main" val="250638226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11123206"/>
                    </a:ext>
                  </a:extLst>
                </a:gridCol>
              </a:tblGrid>
              <a:tr h="167137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Fin T1 2024</a:t>
                      </a:r>
                      <a:endParaRPr lang="fr-FR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Situation à date(%)</a:t>
                      </a:r>
                    </a:p>
                  </a:txBody>
                  <a:tcPr marL="2469" marR="2469" marT="246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001474"/>
                  </a:ext>
                </a:extLst>
              </a:tr>
              <a:tr h="302026"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#</a:t>
                      </a:r>
                      <a:endParaRPr lang="fr-FR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Objectif</a:t>
                      </a:r>
                      <a:endParaRPr lang="fr-FR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Date de début</a:t>
                      </a:r>
                      <a:endParaRPr lang="fr-FR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Date de fin</a:t>
                      </a:r>
                      <a:endParaRPr lang="fr-FR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Résultats attendus</a:t>
                      </a:r>
                      <a:endParaRPr lang="fr-FR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88648"/>
                  </a:ext>
                </a:extLst>
              </a:tr>
              <a:tr h="521780"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00" b="1" u="none" strike="noStrike">
                          <a:effectLst/>
                          <a:latin typeface="+mn-lt"/>
                        </a:rPr>
                        <a:t>1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Etape préliminaire : Identifier les principaux motifs de contacts des conseillers par leurs clients et évaluer la volumétrie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02/01/2024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31/01/2024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Analyse complète des motifs de contact des clients (segment, volume, marché, canal)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037447"/>
                  </a:ext>
                </a:extLst>
              </a:tr>
              <a:tr h="373755"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00" b="1" u="none" strike="noStrike">
                          <a:effectLst/>
                          <a:latin typeface="+mn-lt"/>
                        </a:rPr>
                        <a:t>2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Donner au client la possibilité de joindre un autre interlocuteur que son conseiller</a:t>
                      </a:r>
                    </a:p>
                    <a:p>
                      <a:pPr algn="l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développant des canaux alternatifs:</a:t>
                      </a:r>
                    </a:p>
                    <a:p>
                      <a:pPr algn="l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Elargir les compétences du CRC</a:t>
                      </a:r>
                      <a:endParaRPr lang="fr-MA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01/02/2024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31/03/2024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Traitement de bout en bout de 100% des demandes clients transférés au CRC </a:t>
                      </a:r>
                    </a:p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 demandes initialement gérés par les CCL)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647455"/>
                  </a:ext>
                </a:extLst>
              </a:tr>
              <a:tr h="521780"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Communiquer auprès du client sur les moyens de joindre sa banque : mail (TLC/CCL), téléphone (TLC/CCL), </a:t>
                      </a:r>
                      <a:r>
                        <a:rPr lang="fr-F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Selfcare</a:t>
                      </a:r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01/02/2024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30/12/2024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Disponibilité des informations auprès de la clientèle </a:t>
                      </a:r>
                    </a:p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Niveau de satisfaction client sur les canaux d’échange avec sa banque : 8/10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964389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7D1DB02-F616-3A44-771B-C91FC98BA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86339"/>
              </p:ext>
            </p:extLst>
          </p:nvPr>
        </p:nvGraphicFramePr>
        <p:xfrm>
          <a:off x="5407889" y="220803"/>
          <a:ext cx="3685662" cy="2050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4708">
                  <a:extLst>
                    <a:ext uri="{9D8B030D-6E8A-4147-A177-3AD203B41FA5}">
                      <a16:colId xmlns:a16="http://schemas.microsoft.com/office/drawing/2014/main" val="437672242"/>
                    </a:ext>
                  </a:extLst>
                </a:gridCol>
                <a:gridCol w="1075366">
                  <a:extLst>
                    <a:ext uri="{9D8B030D-6E8A-4147-A177-3AD203B41FA5}">
                      <a16:colId xmlns:a16="http://schemas.microsoft.com/office/drawing/2014/main" val="3518991907"/>
                    </a:ext>
                  </a:extLst>
                </a:gridCol>
                <a:gridCol w="551472">
                  <a:extLst>
                    <a:ext uri="{9D8B030D-6E8A-4147-A177-3AD203B41FA5}">
                      <a16:colId xmlns:a16="http://schemas.microsoft.com/office/drawing/2014/main" val="3205413417"/>
                    </a:ext>
                  </a:extLst>
                </a:gridCol>
                <a:gridCol w="1544116">
                  <a:extLst>
                    <a:ext uri="{9D8B030D-6E8A-4147-A177-3AD203B41FA5}">
                      <a16:colId xmlns:a16="http://schemas.microsoft.com/office/drawing/2014/main" val="360636408"/>
                    </a:ext>
                  </a:extLst>
                </a:gridCol>
              </a:tblGrid>
              <a:tr h="161969"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bg1"/>
                          </a:solidFill>
                        </a:rPr>
                        <a:t>Pilier</a:t>
                      </a:r>
                    </a:p>
                  </a:txBody>
                  <a:tcPr marL="83127" marR="83127" marT="41563" marB="41563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Satisfaction client</a:t>
                      </a:r>
                    </a:p>
                  </a:txBody>
                  <a:tcPr marL="83127" marR="83127" marT="41563" marB="4156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700" dirty="0">
                          <a:solidFill>
                            <a:schemeClr val="bg1"/>
                          </a:solidFill>
                        </a:rPr>
                        <a:t>Projet</a:t>
                      </a:r>
                    </a:p>
                  </a:txBody>
                  <a:tcPr marL="83127" marR="83127" marT="41563" marB="4156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Disponibilité / Réactivité des conseillers </a:t>
                      </a:r>
                    </a:p>
                  </a:txBody>
                  <a:tcPr marL="83127" marR="83127" marT="41563" marB="4156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452010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ABD504E-961C-CBC5-65D9-C60023863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58157"/>
              </p:ext>
            </p:extLst>
          </p:nvPr>
        </p:nvGraphicFramePr>
        <p:xfrm>
          <a:off x="413875" y="1132049"/>
          <a:ext cx="4689754" cy="11220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9754">
                  <a:extLst>
                    <a:ext uri="{9D8B030D-6E8A-4147-A177-3AD203B41FA5}">
                      <a16:colId xmlns:a16="http://schemas.microsoft.com/office/drawing/2014/main" val="2007071273"/>
                    </a:ext>
                  </a:extLst>
                </a:gridCol>
              </a:tblGrid>
              <a:tr h="265862"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bg1"/>
                          </a:solidFill>
                        </a:rPr>
                        <a:t>Objectifs</a:t>
                      </a:r>
                    </a:p>
                  </a:txBody>
                  <a:tcPr marL="83127" marR="83127" marT="41563" marB="41563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810409"/>
                  </a:ext>
                </a:extLst>
              </a:tr>
              <a:tr h="856192">
                <a:tc>
                  <a:txBody>
                    <a:bodyPr/>
                    <a:lstStyle/>
                    <a:p>
                      <a:pPr marL="0" indent="0" algn="l" fontAlgn="ctr">
                        <a:buFont typeface="Source Sans Pro" panose="020B0503030403020204" pitchFamily="34" charset="0"/>
                        <a:buNone/>
                      </a:pPr>
                      <a:r>
                        <a:rPr lang="fr-F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NPS : #1 panel de banques</a:t>
                      </a:r>
                    </a:p>
                    <a:p>
                      <a:pPr marL="0" indent="0" algn="l" fontAlgn="ctr">
                        <a:buFont typeface="Source Sans Pro" panose="020B0503030403020204" pitchFamily="34" charset="0"/>
                        <a:buNone/>
                      </a:pPr>
                      <a:r>
                        <a:rPr lang="fr-F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NPS :  note conseiller client &gt; 8</a:t>
                      </a:r>
                    </a:p>
                    <a:p>
                      <a:pPr marL="0" indent="0" algn="l" fontAlgn="ctr">
                        <a:buFont typeface="Source Sans Pro" panose="020B0503030403020204" pitchFamily="34" charset="0"/>
                        <a:buNone/>
                      </a:pPr>
                      <a:r>
                        <a:rPr lang="fr-F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Améliorer le délai de réponse aux clients sur les différents canaux de contact</a:t>
                      </a:r>
                    </a:p>
                  </a:txBody>
                  <a:tcPr marL="65454" marR="6546" marT="5772" marB="0"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21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24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B3806-2863-4BE6-0069-1ADCB01B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258177"/>
            <a:ext cx="8820000" cy="337272"/>
          </a:xfrm>
        </p:spPr>
        <p:txBody>
          <a:bodyPr/>
          <a:lstStyle/>
          <a:p>
            <a:r>
              <a:rPr lang="fr-FR" dirty="0"/>
              <a:t>2. Principales réalisations &amp; avancement des projets </a:t>
            </a:r>
            <a:r>
              <a:rPr lang="fr-FR" sz="900" dirty="0"/>
              <a:t>1/4 </a:t>
            </a:r>
            <a:endParaRPr lang="fr-MA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EC10420-3877-345D-45E4-7275F2CD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29" y="765599"/>
            <a:ext cx="2104175" cy="193899"/>
          </a:xfrm>
        </p:spPr>
        <p:txBody>
          <a:bodyPr/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2-1 : REALISATIONS  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B85C48D-953E-611E-550D-5D9AF6C56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63639"/>
              </p:ext>
            </p:extLst>
          </p:nvPr>
        </p:nvGraphicFramePr>
        <p:xfrm>
          <a:off x="136620" y="959498"/>
          <a:ext cx="8870760" cy="403507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19479">
                  <a:extLst>
                    <a:ext uri="{9D8B030D-6E8A-4147-A177-3AD203B41FA5}">
                      <a16:colId xmlns:a16="http://schemas.microsoft.com/office/drawing/2014/main" val="3046528969"/>
                    </a:ext>
                  </a:extLst>
                </a:gridCol>
                <a:gridCol w="3525505">
                  <a:extLst>
                    <a:ext uri="{9D8B030D-6E8A-4147-A177-3AD203B41FA5}">
                      <a16:colId xmlns:a16="http://schemas.microsoft.com/office/drawing/2014/main" val="2810092435"/>
                    </a:ext>
                  </a:extLst>
                </a:gridCol>
                <a:gridCol w="571664">
                  <a:extLst>
                    <a:ext uri="{9D8B030D-6E8A-4147-A177-3AD203B41FA5}">
                      <a16:colId xmlns:a16="http://schemas.microsoft.com/office/drawing/2014/main" val="1744989917"/>
                    </a:ext>
                  </a:extLst>
                </a:gridCol>
                <a:gridCol w="509675">
                  <a:extLst>
                    <a:ext uri="{9D8B030D-6E8A-4147-A177-3AD203B41FA5}">
                      <a16:colId xmlns:a16="http://schemas.microsoft.com/office/drawing/2014/main" val="398832979"/>
                    </a:ext>
                  </a:extLst>
                </a:gridCol>
                <a:gridCol w="3258526">
                  <a:extLst>
                    <a:ext uri="{9D8B030D-6E8A-4147-A177-3AD203B41FA5}">
                      <a16:colId xmlns:a16="http://schemas.microsoft.com/office/drawing/2014/main" val="250638226"/>
                    </a:ext>
                  </a:extLst>
                </a:gridCol>
                <a:gridCol w="785911">
                  <a:extLst>
                    <a:ext uri="{9D8B030D-6E8A-4147-A177-3AD203B41FA5}">
                      <a16:colId xmlns:a16="http://schemas.microsoft.com/office/drawing/2014/main" val="547231694"/>
                    </a:ext>
                  </a:extLst>
                </a:gridCol>
              </a:tblGrid>
              <a:tr h="232503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Fin T1 2024</a:t>
                      </a:r>
                      <a:endParaRPr lang="fr-FR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2F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001474"/>
                  </a:ext>
                </a:extLst>
              </a:tr>
              <a:tr h="267884"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#</a:t>
                      </a:r>
                      <a:endParaRPr lang="fr-FR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Objectif</a:t>
                      </a:r>
                      <a:endParaRPr lang="fr-FR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Date de début</a:t>
                      </a:r>
                      <a:endParaRPr lang="fr-FR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Date de fin</a:t>
                      </a:r>
                      <a:endParaRPr lang="fr-FR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Indicateur de performance</a:t>
                      </a:r>
                      <a:endParaRPr lang="fr-FR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Valeur attendue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88648"/>
                  </a:ext>
                </a:extLst>
              </a:tr>
              <a:tr h="394049"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00" b="1" u="none" strike="noStrike">
                          <a:effectLst/>
                          <a:latin typeface="+mn-lt"/>
                        </a:rPr>
                        <a:t>1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Etape préliminaire : Identifier les principaux motifs de contacts des conseillers par leurs clients et évaluer la volumétrie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02/01/2024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31/01/2024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Analyse complète des motifs de contact des clients  finalisée (segment, volume, profil, marché, canal)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037447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pPr marL="0" indent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Récupérer et analyser les Dashboard de monitoring des appels reçus au CRC. / Faire une analyse par motifs d'appels en prenant en compte les tranches d'âge et les segment clients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fr-FR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76276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pPr marL="0" indent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Analyser Les taux d’utilisation et les usages des outils de banque à distance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1010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05094"/>
                  </a:ext>
                </a:extLst>
              </a:tr>
              <a:tr h="305678">
                <a:tc>
                  <a:txBody>
                    <a:bodyPr/>
                    <a:lstStyle/>
                    <a:p>
                      <a:pPr marL="0" indent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1.3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Recueillir auprès de la force de vente RETAIL les principaux motifs de contact de la clientèle (téléphone, WhatsApp, SMS et Mail).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Faire une analyse par motifs d'appels en prenant en compte les tranches d'âge et les segments clients.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1010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409437"/>
                  </a:ext>
                </a:extLst>
              </a:tr>
              <a:tr h="166318">
                <a:tc>
                  <a:txBody>
                    <a:bodyPr/>
                    <a:lstStyle/>
                    <a:p>
                      <a:pPr marL="0" indent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1.4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fr-F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Tenir un atelier avec la force de vente CORPORATE afin d’identifier et analyser les motifs de contact de la clientèle.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fr-FR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48654"/>
                  </a:ext>
                </a:extLst>
              </a:tr>
              <a:tr h="166318">
                <a:tc>
                  <a:txBody>
                    <a:bodyPr/>
                    <a:lstStyle/>
                    <a:p>
                      <a:pPr marL="0" indent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fr-F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Mener une étude globale afin de dresser une cartographie des motifs d'appels par marché, segment et canal 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fr-FR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676955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pPr marL="0" indent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1.6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Qualifier les motifs d'appels et les répartir par canal  selon la complexité du traitement : Selfcare /CRC/CCL. Tenir compte du segment et du marché du client </a:t>
                      </a:r>
                      <a:endParaRPr lang="fr-M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fr-FR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868277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pPr marL="0" indent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1.7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Point d’attention et d’analyse sur les  volumes d'appels qui peuvent être absorbés par le CRC </a:t>
                      </a:r>
                      <a:endParaRPr lang="fr-M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fr-MA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079184"/>
                  </a:ext>
                </a:extLst>
              </a:tr>
              <a:tr h="377596"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Renforcer et élargir les compétences du CRC</a:t>
                      </a:r>
                      <a:endParaRPr lang="fr-MA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02/02/2024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28/04/2024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demandes clients traités de bout en bout par le CRC (lorsque le client contacte le CRC)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647455"/>
                  </a:ext>
                </a:extLst>
              </a:tr>
              <a:tr h="305678"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(Optionnel) Si renforcement du </a:t>
                      </a:r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staffing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du CRC : revoir le fonctionnement pour que les demandes simples soient acheminées vers les "nouveaux" et les plus complexes vers les "anciens« /</a:t>
                      </a:r>
                      <a:endParaRPr lang="fr-MA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MA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784573"/>
                  </a:ext>
                </a:extLst>
              </a:tr>
              <a:tr h="187681"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Formation des TLC  sur les nouvelles compétences et la posture </a:t>
                      </a:r>
                      <a:endParaRPr lang="fr-MA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MA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724793"/>
                  </a:ext>
                </a:extLst>
              </a:tr>
              <a:tr h="399469"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Communiquer auprès du client sur les moyens de joindre sa banque : mail (CRC/CCL), téléphone (CRC/CCL), </a:t>
                      </a:r>
                      <a:r>
                        <a:rPr lang="fr-F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Selfcare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01/03/2024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27/03/2024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Donner au client la possibilité de joindre un autre interlocuteur que son conseiller en développant des canaux alternatifs pour réduire les appels arrivant aux CCL (absorption par ces canaux </a:t>
                      </a:r>
                    </a:p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 50% des motifs d'appels au conseiller)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557794"/>
                  </a:ext>
                </a:extLst>
              </a:tr>
              <a:tr h="199581">
                <a:tc gridSpan="5">
                  <a:txBody>
                    <a:bodyPr/>
                    <a:lstStyle/>
                    <a:p>
                      <a:pPr marL="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Plan de communication auprès de la clientèle sur les numéros de portable des CCL (segments: Patrimonial, Bonne Gamme et Essentiel) / CRC pour le mass </a:t>
                      </a:r>
                      <a:r>
                        <a:rPr lang="fr-F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market</a:t>
                      </a:r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et </a:t>
                      </a:r>
                      <a:r>
                        <a:rPr lang="fr-FR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Selfcare</a:t>
                      </a:r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pour tous 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font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     40%</a:t>
                      </a:r>
                    </a:p>
                  </a:txBody>
                  <a:tcPr marL="2469" marR="2469" marT="246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93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B3806-2863-4BE6-0069-1ADCB01B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58974"/>
            <a:ext cx="8820000" cy="236475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2. Principales realisations &amp; avancement des projets </a:t>
            </a:r>
            <a:r>
              <a:rPr lang="fr-FR" sz="900" dirty="0"/>
              <a:t> </a:t>
            </a:r>
            <a:endParaRPr lang="fr-MA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EC10420-3877-345D-45E4-7275F2CD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29" y="765599"/>
            <a:ext cx="8162371" cy="193899"/>
          </a:xfrm>
        </p:spPr>
        <p:txBody>
          <a:bodyPr/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2-1</a:t>
            </a:r>
            <a:r>
              <a:rPr lang="fr-FR" sz="14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 principaux motifs de contacts des clients : </a:t>
            </a:r>
            <a:r>
              <a:rPr lang="fr-FR" sz="1400" b="1" i="0" u="none" strike="noStrike" dirty="0">
                <a:solidFill>
                  <a:srgbClr val="FF0000"/>
                </a:solidFill>
                <a:effectLst/>
                <a:latin typeface="+mn-lt"/>
              </a:rPr>
              <a:t>centre de relation clients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257E55-4547-B2C0-E3F6-86198A254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9" t="10765" r="12609"/>
          <a:stretch/>
        </p:blipFill>
        <p:spPr>
          <a:xfrm>
            <a:off x="146373" y="1426357"/>
            <a:ext cx="1968337" cy="10105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D036792-53E2-F1AE-B884-3778DFA1E96F}"/>
              </a:ext>
            </a:extLst>
          </p:cNvPr>
          <p:cNvSpPr txBox="1"/>
          <p:nvPr/>
        </p:nvSpPr>
        <p:spPr>
          <a:xfrm>
            <a:off x="182363" y="3460295"/>
            <a:ext cx="4389637" cy="7036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900" b="1" dirty="0">
                <a:cs typeface="Arial" pitchFamily="34" charset="0"/>
              </a:rPr>
              <a:t>     </a:t>
            </a:r>
            <a:r>
              <a:rPr lang="fr-FR" sz="900" b="1" u="sng" dirty="0">
                <a:cs typeface="Arial" pitchFamily="34" charset="0"/>
              </a:rPr>
              <a:t>Les 3 Principaux  motifs d’appel</a:t>
            </a:r>
            <a:r>
              <a:rPr lang="fr-FR" sz="900" dirty="0">
                <a:cs typeface="Arial" pitchFamily="34" charset="0"/>
              </a:rPr>
              <a:t>:</a:t>
            </a:r>
          </a:p>
          <a:p>
            <a:endParaRPr lang="fr-FR" sz="500" dirty="0">
              <a:cs typeface="Arial" pitchFamily="34" charset="0"/>
            </a:endParaRPr>
          </a:p>
          <a:p>
            <a:r>
              <a:rPr lang="fr-FR" sz="900" dirty="0">
                <a:cs typeface="Arial" pitchFamily="34" charset="0"/>
              </a:rPr>
              <a:t>1. Informations </a:t>
            </a:r>
            <a:r>
              <a:rPr lang="fr-FR" sz="900" dirty="0">
                <a:solidFill>
                  <a:schemeClr val="bg2"/>
                </a:solidFill>
                <a:cs typeface="Arial" pitchFamily="34" charset="0"/>
              </a:rPr>
              <a:t>solde et historique</a:t>
            </a:r>
            <a:r>
              <a:rPr lang="fr-FR" sz="900" dirty="0">
                <a:cs typeface="Arial" pitchFamily="34" charset="0"/>
              </a:rPr>
              <a:t> : </a:t>
            </a:r>
            <a:r>
              <a:rPr lang="fr-FR" sz="900" b="1" dirty="0">
                <a:solidFill>
                  <a:schemeClr val="bg2"/>
                </a:solidFill>
                <a:cs typeface="Arial" pitchFamily="34" charset="0"/>
              </a:rPr>
              <a:t>37%</a:t>
            </a:r>
          </a:p>
          <a:p>
            <a:r>
              <a:rPr lang="fr-FR" sz="900" dirty="0">
                <a:cs typeface="Arial" pitchFamily="34" charset="0"/>
              </a:rPr>
              <a:t>2. </a:t>
            </a:r>
            <a:r>
              <a:rPr lang="fr-FR" sz="900" dirty="0">
                <a:solidFill>
                  <a:schemeClr val="bg2"/>
                </a:solidFill>
                <a:cs typeface="Arial" pitchFamily="34" charset="0"/>
              </a:rPr>
              <a:t>Informations générales </a:t>
            </a:r>
            <a:r>
              <a:rPr lang="fr-FR" sz="900" dirty="0">
                <a:cs typeface="Arial" pitchFamily="34" charset="0"/>
              </a:rPr>
              <a:t>(dont 10% sur les coordonnées et horaires des agences) : </a:t>
            </a:r>
            <a:r>
              <a:rPr lang="fr-FR" sz="900" b="1" dirty="0">
                <a:solidFill>
                  <a:schemeClr val="bg2"/>
                </a:solidFill>
                <a:cs typeface="Arial" pitchFamily="34" charset="0"/>
              </a:rPr>
              <a:t>33%</a:t>
            </a:r>
          </a:p>
          <a:p>
            <a:r>
              <a:rPr lang="fr-FR" sz="900" dirty="0">
                <a:cs typeface="Arial" pitchFamily="34" charset="0"/>
              </a:rPr>
              <a:t>3. Demande d’informations sur </a:t>
            </a:r>
            <a:r>
              <a:rPr lang="fr-FR" sz="900" dirty="0">
                <a:solidFill>
                  <a:schemeClr val="bg2"/>
                </a:solidFill>
                <a:cs typeface="Arial" pitchFamily="34" charset="0"/>
              </a:rPr>
              <a:t>opérations et assistance BAD</a:t>
            </a:r>
            <a:r>
              <a:rPr lang="fr-FR" sz="900" dirty="0">
                <a:cs typeface="Arial" pitchFamily="34" charset="0"/>
              </a:rPr>
              <a:t> : </a:t>
            </a:r>
            <a:r>
              <a:rPr lang="fr-FR" sz="900" b="1" dirty="0">
                <a:solidFill>
                  <a:schemeClr val="bg2"/>
                </a:solidFill>
                <a:cs typeface="Arial" pitchFamily="34" charset="0"/>
              </a:rPr>
              <a:t>6%</a:t>
            </a:r>
            <a:r>
              <a:rPr lang="fr-FR" sz="900" dirty="0">
                <a:solidFill>
                  <a:schemeClr val="bg2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4AA90B-E53E-AF8D-5DAC-7E0E0736F624}"/>
              </a:ext>
            </a:extLst>
          </p:cNvPr>
          <p:cNvSpPr txBox="1"/>
          <p:nvPr/>
        </p:nvSpPr>
        <p:spPr>
          <a:xfrm>
            <a:off x="4712256" y="1567982"/>
            <a:ext cx="2012469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9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Taux d’équipement en BAD  </a:t>
            </a:r>
            <a:endParaRPr lang="fr-SN" sz="900" b="1" dirty="0" err="1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23A462-E2EB-C6E5-C4EE-9C2E8637BB00}"/>
              </a:ext>
            </a:extLst>
          </p:cNvPr>
          <p:cNvSpPr txBox="1"/>
          <p:nvPr/>
        </p:nvSpPr>
        <p:spPr>
          <a:xfrm>
            <a:off x="237806" y="2524382"/>
            <a:ext cx="4496194" cy="7036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900" b="1" dirty="0">
                <a:cs typeface="Arial" pitchFamily="34" charset="0"/>
              </a:rPr>
              <a:t>79% </a:t>
            </a:r>
            <a:r>
              <a:rPr lang="fr-FR" sz="900" dirty="0">
                <a:cs typeface="Arial" pitchFamily="34" charset="0"/>
              </a:rPr>
              <a:t>des appels proviennent du GP vs taux d'équipement en BAD faible </a:t>
            </a:r>
            <a:endParaRPr lang="fr-FR" sz="500" dirty="0">
              <a:cs typeface="Arial" pitchFamily="34" charset="0"/>
            </a:endParaRPr>
          </a:p>
          <a:p>
            <a:endParaRPr lang="fr-FR" sz="500" dirty="0"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900" b="1" dirty="0">
                <a:cs typeface="Arial" pitchFamily="34" charset="0"/>
              </a:rPr>
              <a:t>Plus de 65 ans </a:t>
            </a:r>
            <a:r>
              <a:rPr lang="fr-FR" sz="900" dirty="0">
                <a:cs typeface="Arial" pitchFamily="34" charset="0"/>
              </a:rPr>
              <a:t>représentent 25% des appels </a:t>
            </a:r>
          </a:p>
          <a:p>
            <a:endParaRPr lang="fr-FR" sz="900" dirty="0"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900" b="1" dirty="0">
                <a:cs typeface="Arial" pitchFamily="34" charset="0"/>
              </a:rPr>
              <a:t>Les 25-35 ans </a:t>
            </a:r>
            <a:r>
              <a:rPr lang="fr-FR" sz="900" dirty="0">
                <a:cs typeface="Arial" pitchFamily="34" charset="0"/>
              </a:rPr>
              <a:t>sont moins représentatifs </a:t>
            </a:r>
            <a:endParaRPr lang="fr-SN" sz="900" dirty="0" err="1">
              <a:cs typeface="Arial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48978E-ECE8-0E89-B76F-EBF1BBAC3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326" y="1255661"/>
            <a:ext cx="2795162" cy="1181248"/>
          </a:xfrm>
          <a:prstGeom prst="rect">
            <a:avLst/>
          </a:prstGeom>
        </p:spPr>
      </p:pic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4D5FD856-F3BF-10EE-B72A-3E844DB55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923627"/>
              </p:ext>
            </p:extLst>
          </p:nvPr>
        </p:nvGraphicFramePr>
        <p:xfrm>
          <a:off x="4734000" y="1810211"/>
          <a:ext cx="3981450" cy="9440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9450">
                  <a:extLst>
                    <a:ext uri="{9D8B030D-6E8A-4147-A177-3AD203B41FA5}">
                      <a16:colId xmlns:a16="http://schemas.microsoft.com/office/drawing/2014/main" val="138505628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945661187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255003021"/>
                    </a:ext>
                  </a:extLst>
                </a:gridCol>
                <a:gridCol w="809700">
                  <a:extLst>
                    <a:ext uri="{9D8B030D-6E8A-4147-A177-3AD203B41FA5}">
                      <a16:colId xmlns:a16="http://schemas.microsoft.com/office/drawing/2014/main" val="2656752861"/>
                    </a:ext>
                  </a:extLst>
                </a:gridCol>
              </a:tblGrid>
              <a:tr h="180877">
                <a:tc>
                  <a:txBody>
                    <a:bodyPr/>
                    <a:lstStyle/>
                    <a:p>
                      <a:pPr fontAlgn="ctr"/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MESSALIA</a:t>
                      </a: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CARTE</a:t>
                      </a: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CONNECT</a:t>
                      </a: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062152"/>
                  </a:ext>
                </a:extLst>
              </a:tr>
              <a:tr h="180877">
                <a:tc>
                  <a:txBody>
                    <a:bodyPr/>
                    <a:lstStyle/>
                    <a:p>
                      <a:pPr fontAlgn="ctr"/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Patrimonial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dirty="0">
                          <a:solidFill>
                            <a:srgbClr val="333F4F"/>
                          </a:solidFill>
                          <a:effectLst/>
                        </a:rPr>
                        <a:t>15%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dirty="0">
                          <a:solidFill>
                            <a:srgbClr val="333F4F"/>
                          </a:solidFill>
                          <a:effectLst/>
                        </a:rPr>
                        <a:t>74%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dirty="0">
                          <a:solidFill>
                            <a:srgbClr val="333F4F"/>
                          </a:solidFill>
                          <a:effectLst/>
                        </a:rPr>
                        <a:t>80,8%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99597"/>
                  </a:ext>
                </a:extLst>
              </a:tr>
              <a:tr h="180877">
                <a:tc>
                  <a:txBody>
                    <a:bodyPr/>
                    <a:lstStyle/>
                    <a:p>
                      <a:pPr fontAlgn="ctr"/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Bonne Gamme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dirty="0">
                          <a:solidFill>
                            <a:srgbClr val="333F4F"/>
                          </a:solidFill>
                          <a:effectLst/>
                        </a:rPr>
                        <a:t>14%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dirty="0">
                          <a:solidFill>
                            <a:srgbClr val="333F4F"/>
                          </a:solidFill>
                          <a:effectLst/>
                        </a:rPr>
                        <a:t>72%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dirty="0">
                          <a:solidFill>
                            <a:srgbClr val="333F4F"/>
                          </a:solidFill>
                          <a:effectLst/>
                        </a:rPr>
                        <a:t>75,2%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14898"/>
                  </a:ext>
                </a:extLst>
              </a:tr>
              <a:tr h="180877">
                <a:tc>
                  <a:txBody>
                    <a:bodyPr/>
                    <a:lstStyle/>
                    <a:p>
                      <a:pPr fontAlgn="ctr"/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Essentiel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dirty="0">
                          <a:solidFill>
                            <a:srgbClr val="333F4F"/>
                          </a:solidFill>
                          <a:effectLst/>
                        </a:rPr>
                        <a:t>30%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dirty="0">
                          <a:solidFill>
                            <a:srgbClr val="333F4F"/>
                          </a:solidFill>
                          <a:effectLst/>
                        </a:rPr>
                        <a:t>75%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dirty="0">
                          <a:solidFill>
                            <a:srgbClr val="333F4F"/>
                          </a:solidFill>
                          <a:effectLst/>
                        </a:rPr>
                        <a:t>63,8%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323511"/>
                  </a:ext>
                </a:extLst>
              </a:tr>
              <a:tr h="180877">
                <a:tc>
                  <a:txBody>
                    <a:bodyPr/>
                    <a:lstStyle/>
                    <a:p>
                      <a:pPr fontAlgn="ctr"/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  Mass </a:t>
                      </a:r>
                      <a:r>
                        <a:rPr lang="fr-FR" sz="900" dirty="0" err="1">
                          <a:solidFill>
                            <a:schemeClr val="tx1"/>
                          </a:solidFill>
                          <a:effectLst/>
                        </a:rPr>
                        <a:t>Market</a:t>
                      </a: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dirty="0">
                          <a:solidFill>
                            <a:srgbClr val="333F4F"/>
                          </a:solidFill>
                          <a:effectLst/>
                        </a:rPr>
                        <a:t>21%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dirty="0">
                          <a:solidFill>
                            <a:srgbClr val="333F4F"/>
                          </a:solidFill>
                          <a:effectLst/>
                        </a:rPr>
                        <a:t>31%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0" dirty="0">
                          <a:solidFill>
                            <a:srgbClr val="333F4F"/>
                          </a:solidFill>
                          <a:effectLst/>
                        </a:rPr>
                        <a:t>16,4%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361458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3D13405A-35D4-4D58-4C04-4C9E71B3B0F1}"/>
              </a:ext>
            </a:extLst>
          </p:cNvPr>
          <p:cNvSpPr txBox="1"/>
          <p:nvPr/>
        </p:nvSpPr>
        <p:spPr>
          <a:xfrm>
            <a:off x="4712256" y="2813895"/>
            <a:ext cx="396596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8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Vocalia </a:t>
            </a:r>
            <a:r>
              <a:rPr lang="fr-FR" sz="800" dirty="0">
                <a:latin typeface="Arial" pitchFamily="34" charset="0"/>
                <a:cs typeface="Arial" pitchFamily="34" charset="0"/>
              </a:rPr>
              <a:t>: 20.326 sur appels 12 mois dont 2.351 qui ont accédé à leur compte  </a:t>
            </a:r>
            <a:endParaRPr lang="fr-SN" sz="800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0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90B2DB6-5488-6CC2-A6F3-6E8D5CA35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856844"/>
              </p:ext>
            </p:extLst>
          </p:nvPr>
        </p:nvGraphicFramePr>
        <p:xfrm>
          <a:off x="237850" y="1361512"/>
          <a:ext cx="3425919" cy="262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61">
                  <a:extLst>
                    <a:ext uri="{9D8B030D-6E8A-4147-A177-3AD203B41FA5}">
                      <a16:colId xmlns:a16="http://schemas.microsoft.com/office/drawing/2014/main" val="1488267827"/>
                    </a:ext>
                  </a:extLst>
                </a:gridCol>
                <a:gridCol w="947058">
                  <a:extLst>
                    <a:ext uri="{9D8B030D-6E8A-4147-A177-3AD203B41FA5}">
                      <a16:colId xmlns:a16="http://schemas.microsoft.com/office/drawing/2014/main" val="1587308145"/>
                    </a:ext>
                  </a:extLst>
                </a:gridCol>
              </a:tblGrid>
              <a:tr h="250641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</a:rPr>
                        <a:t> </a:t>
                      </a:r>
                      <a:r>
                        <a:rPr lang="fr-F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  <a:ea typeface="+mn-ea"/>
                          <a:cs typeface="+mn-cs"/>
                        </a:rPr>
                        <a:t>Demande clients </a:t>
                      </a:r>
                      <a:endParaRPr 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  <a:ea typeface="+mn-ea"/>
                          <a:cs typeface="+mn-cs"/>
                        </a:rPr>
                        <a:t>FREQUENCE</a:t>
                      </a:r>
                      <a:endParaRPr 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84362"/>
                  </a:ext>
                </a:extLst>
              </a:tr>
              <a:tr h="17941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</a:rPr>
                        <a:t>  DISPONIBLITE MOYENS DE PAIEMENT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</a:rPr>
                        <a:t>TRES FREQUENT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652130"/>
                  </a:ext>
                </a:extLst>
              </a:tr>
              <a:tr h="17941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</a:rPr>
                        <a:t>  PROBLEME CARTE (RETRAIT-PAIEMENT-REACTIVATION)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ource Sans Pro (Corps)"/>
                          <a:ea typeface="+mn-ea"/>
                          <a:cs typeface="+mn-cs"/>
                        </a:rPr>
                        <a:t>TRES FREQUENT</a:t>
                      </a: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14700"/>
                  </a:ext>
                </a:extLst>
              </a:tr>
              <a:tr h="17941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</a:rPr>
                        <a:t>  RELEVE DE COMPTE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ource Sans Pro (Corps)"/>
                          <a:ea typeface="+mn-ea"/>
                          <a:cs typeface="+mn-cs"/>
                        </a:rPr>
                        <a:t>TRES FREQUENT</a:t>
                      </a: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849106"/>
                  </a:ext>
                </a:extLst>
              </a:tr>
              <a:tr h="101035">
                <a:tc>
                  <a:txBody>
                    <a:bodyPr/>
                    <a:lstStyle/>
                    <a:p>
                      <a:pPr algn="l" rtl="0" fontAlgn="b"/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324380"/>
                  </a:ext>
                </a:extLst>
              </a:tr>
              <a:tr h="17941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</a:rPr>
                        <a:t>  RECLAMATIONS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</a:rPr>
                        <a:t>ASSEZ </a:t>
                      </a: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ource Sans Pro (Corps)"/>
                          <a:ea typeface="+mn-ea"/>
                          <a:cs typeface="+mn-cs"/>
                        </a:rPr>
                        <a:t>FREQUENT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025645"/>
                  </a:ext>
                </a:extLst>
              </a:tr>
              <a:tr h="17941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</a:rPr>
                        <a:t>  REINITIALISATION CONNECT 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ource Sans Pro (Corps)"/>
                          <a:ea typeface="+mn-ea"/>
                          <a:cs typeface="+mn-cs"/>
                        </a:rPr>
                        <a:t>ASSEZ FREQUENT</a:t>
                      </a: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235304"/>
                  </a:ext>
                </a:extLst>
              </a:tr>
              <a:tr h="17941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</a:rPr>
                        <a:t>  VIREMENT INTERNATIONAL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ource Sans Pro (Corps)"/>
                          <a:ea typeface="+mn-ea"/>
                          <a:cs typeface="+mn-cs"/>
                        </a:rPr>
                        <a:t>ASSEZ FREQUENT</a:t>
                      </a: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11946"/>
                  </a:ext>
                </a:extLst>
              </a:tr>
              <a:tr h="17941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</a:rPr>
                        <a:t>  DEMANDE DE DECOUVERT/ CREDIT 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ource Sans Pro (Corps)"/>
                          <a:ea typeface="+mn-ea"/>
                          <a:cs typeface="+mn-cs"/>
                        </a:rPr>
                        <a:t>ASSEZ FREQUENT</a:t>
                      </a: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37101"/>
                  </a:ext>
                </a:extLst>
              </a:tr>
              <a:tr h="17941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</a:rPr>
                        <a:t>  POSITIONS DE COMPTE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ource Sans Pro (Corps)"/>
                          <a:ea typeface="+mn-ea"/>
                          <a:cs typeface="+mn-cs"/>
                        </a:rPr>
                        <a:t>ASSEZ FREQUENT</a:t>
                      </a: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9199"/>
                  </a:ext>
                </a:extLst>
              </a:tr>
              <a:tr h="17941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</a:rPr>
                        <a:t>  RENDEZ-VOUS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ource Sans Pro (Corps)"/>
                          <a:ea typeface="+mn-ea"/>
                          <a:cs typeface="+mn-cs"/>
                        </a:rPr>
                        <a:t>ASSEZ FREQUENT</a:t>
                      </a: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836120"/>
                  </a:ext>
                </a:extLst>
              </a:tr>
              <a:tr h="113060">
                <a:tc>
                  <a:txBody>
                    <a:bodyPr/>
                    <a:lstStyle/>
                    <a:p>
                      <a:pPr algn="l" rtl="0" fontAlgn="b"/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492851"/>
                  </a:ext>
                </a:extLst>
              </a:tr>
              <a:tr h="17941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</a:rPr>
                        <a:t>  DOCUMENTS A TRANSMETTRE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</a:rPr>
                        <a:t>PEU </a:t>
                      </a: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ource Sans Pro (Corps)"/>
                          <a:ea typeface="+mn-ea"/>
                          <a:cs typeface="+mn-cs"/>
                        </a:rPr>
                        <a:t>FREQUENT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11600"/>
                  </a:ext>
                </a:extLst>
              </a:tr>
              <a:tr h="179411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700" b="0" u="none" strike="noStrike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</a:rPr>
                        <a:t>  RENSEIGNEMENTS SUR LEUR COMPTE</a:t>
                      </a:r>
                      <a:endParaRPr lang="fr-FR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ource Sans Pro (Corps)"/>
                          <a:ea typeface="+mn-ea"/>
                          <a:cs typeface="+mn-cs"/>
                        </a:rPr>
                        <a:t>PEU </a:t>
                      </a: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ource Sans Pro (Corps)"/>
                          <a:ea typeface="+mn-ea"/>
                          <a:cs typeface="+mn-cs"/>
                        </a:rPr>
                        <a:t>FREQUENT</a:t>
                      </a: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742964"/>
                  </a:ext>
                </a:extLst>
              </a:tr>
              <a:tr h="17941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  <a:latin typeface="Source Sans Pro (Corps)"/>
                        </a:rPr>
                        <a:t>  SIMULATION DE CREDIT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Source Sans Pro (Corps)"/>
                      </a:endParaRP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ource Sans Pro (Corps)"/>
                          <a:ea typeface="+mn-ea"/>
                          <a:cs typeface="+mn-cs"/>
                        </a:rPr>
                        <a:t>PEU </a:t>
                      </a: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ource Sans Pro (Corps)"/>
                          <a:ea typeface="+mn-ea"/>
                          <a:cs typeface="+mn-cs"/>
                        </a:rPr>
                        <a:t>FREQUENT</a:t>
                      </a:r>
                    </a:p>
                  </a:txBody>
                  <a:tcPr marL="2439" marR="2439" marT="2439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029652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75F8898A-EE66-9BD0-9F53-07C0E4888E9B}"/>
              </a:ext>
            </a:extLst>
          </p:cNvPr>
          <p:cNvSpPr txBox="1"/>
          <p:nvPr/>
        </p:nvSpPr>
        <p:spPr>
          <a:xfrm>
            <a:off x="4298950" y="1098480"/>
            <a:ext cx="4524650" cy="216110"/>
          </a:xfrm>
          <a:prstGeom prst="rect">
            <a:avLst/>
          </a:prstGeom>
          <a:solidFill>
            <a:schemeClr val="accent2"/>
          </a:solidFill>
        </p:spPr>
        <p:txBody>
          <a:bodyPr wrap="square" lIns="27000" tIns="27000" rIns="27000" bIns="27000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+mj-lt"/>
                <a:cs typeface="Arial" pitchFamily="34" charset="0"/>
              </a:rPr>
              <a:t>CORPORATE</a:t>
            </a:r>
            <a:endParaRPr lang="en-US" sz="675" dirty="0" err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3882A8-EF9F-9038-5640-D8C1B3E1E22E}"/>
              </a:ext>
            </a:extLst>
          </p:cNvPr>
          <p:cNvSpPr txBox="1"/>
          <p:nvPr/>
        </p:nvSpPr>
        <p:spPr>
          <a:xfrm>
            <a:off x="237851" y="1098480"/>
            <a:ext cx="3425918" cy="216110"/>
          </a:xfrm>
          <a:prstGeom prst="rect">
            <a:avLst/>
          </a:prstGeom>
          <a:solidFill>
            <a:schemeClr val="tx2"/>
          </a:solidFill>
        </p:spPr>
        <p:txBody>
          <a:bodyPr wrap="square" lIns="27000" tIns="27000" rIns="27000" bIns="27000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  <a:latin typeface="+mj-lt"/>
                <a:cs typeface="Arial" pitchFamily="34" charset="0"/>
              </a:rPr>
              <a:t>RETAIL</a:t>
            </a:r>
            <a:endParaRPr lang="en-US" sz="675" dirty="0" err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6FC6148-9D99-1871-2F90-8966F27A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58974"/>
            <a:ext cx="8820000" cy="236475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2. Principales realisations &amp; avancement du projet</a:t>
            </a:r>
            <a:endParaRPr lang="fr-MA" dirty="0"/>
          </a:p>
        </p:txBody>
      </p:sp>
      <p:sp>
        <p:nvSpPr>
          <p:cNvPr id="10" name="Espace réservé du contenu 4">
            <a:extLst>
              <a:ext uri="{FF2B5EF4-FFF2-40B4-BE49-F238E27FC236}">
                <a16:creationId xmlns:a16="http://schemas.microsoft.com/office/drawing/2014/main" id="{80DA62BF-4A20-E139-1BF1-213DDF6B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29" y="765599"/>
            <a:ext cx="8162371" cy="193899"/>
          </a:xfrm>
        </p:spPr>
        <p:txBody>
          <a:bodyPr/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2-2</a:t>
            </a:r>
            <a:r>
              <a:rPr lang="fr-FR" sz="14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 principaux motifs de contacts des clients : </a:t>
            </a:r>
            <a:r>
              <a:rPr lang="fr-FR" sz="1400" b="1" i="0" u="none" strike="noStrike" dirty="0">
                <a:solidFill>
                  <a:schemeClr val="bg2"/>
                </a:solidFill>
                <a:effectLst/>
                <a:latin typeface="+mn-lt"/>
              </a:rPr>
              <a:t>CONSEILLERS DE CLIENTELE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4E4FB64-FBB2-9ACB-9418-590779524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26787"/>
              </p:ext>
            </p:extLst>
          </p:nvPr>
        </p:nvGraphicFramePr>
        <p:xfrm>
          <a:off x="4298950" y="1346782"/>
          <a:ext cx="4524650" cy="280456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5588">
                  <a:extLst>
                    <a:ext uri="{9D8B030D-6E8A-4147-A177-3AD203B41FA5}">
                      <a16:colId xmlns:a16="http://schemas.microsoft.com/office/drawing/2014/main" val="1187902048"/>
                    </a:ext>
                  </a:extLst>
                </a:gridCol>
                <a:gridCol w="1169062">
                  <a:extLst>
                    <a:ext uri="{9D8B030D-6E8A-4147-A177-3AD203B41FA5}">
                      <a16:colId xmlns:a16="http://schemas.microsoft.com/office/drawing/2014/main" val="2521695718"/>
                    </a:ext>
                  </a:extLst>
                </a:gridCol>
              </a:tblGrid>
              <a:tr h="1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Demandes Clients </a:t>
                      </a:r>
                      <a:endParaRPr lang="fr-SN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   FREQUENCE </a:t>
                      </a:r>
                      <a:endParaRPr 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2439" marR="2439" marT="2439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777800"/>
                  </a:ext>
                </a:extLst>
              </a:tr>
              <a:tr h="1863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EXECUTION DES ORDRES DE VIREMENT</a:t>
                      </a:r>
                      <a:endParaRPr lang="fr-SN" sz="700" b="0" u="none" strike="noStrike" kern="1200" dirty="0">
                        <a:solidFill>
                          <a:schemeClr val="bg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TRES FREQUENT </a:t>
                      </a:r>
                      <a:endParaRPr lang="en-US" sz="700" b="0" u="none" strike="noStrike" kern="1200" dirty="0">
                        <a:solidFill>
                          <a:schemeClr val="bg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2439" marR="2439" marT="2439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42850"/>
                  </a:ext>
                </a:extLst>
              </a:tr>
              <a:tr h="2102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SN" sz="7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    SUIVI OPERATIONS DOMESTIQUES ET INTERNATIONALES </a:t>
                      </a:r>
                      <a:endParaRPr lang="fr-SN" sz="700" b="0" u="none" strike="noStrike" kern="1200" dirty="0">
                        <a:solidFill>
                          <a:schemeClr val="bg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1028" marR="1028" marT="1028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TRES FREQUENT   </a:t>
                      </a:r>
                      <a:endParaRPr lang="en-US" sz="700" b="0" u="none" strike="noStrike" kern="1200" dirty="0">
                        <a:solidFill>
                          <a:schemeClr val="bg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2439" marR="2439" marT="2439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030508"/>
                  </a:ext>
                </a:extLst>
              </a:tr>
              <a:tr h="2242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SN" sz="7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    RECLAMATIONS </a:t>
                      </a:r>
                      <a:endParaRPr lang="fr-SN" sz="700" b="0" u="none" strike="noStrike" kern="1200" dirty="0">
                        <a:solidFill>
                          <a:schemeClr val="bg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1028" marR="1028" marT="1028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TRES FREQUENT   </a:t>
                      </a:r>
                    </a:p>
                  </a:txBody>
                  <a:tcPr marL="2439" marR="2439" marT="2439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97543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     RELEVE DE COMPTE </a:t>
                      </a:r>
                    </a:p>
                  </a:txBody>
                  <a:tcPr marL="1028" marR="1028" marT="1028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TRES FREQUENT </a:t>
                      </a:r>
                      <a:endParaRPr lang="en-US" sz="700" b="0" u="none" strike="noStrike" kern="1200" dirty="0">
                        <a:solidFill>
                          <a:schemeClr val="bg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2439" marR="2439" marT="2439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61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SN" sz="700" b="0" u="none" strike="noStrike" kern="1200" dirty="0">
                        <a:solidFill>
                          <a:schemeClr val="tx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1028" marR="1028" marT="1028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b="0" u="none" strike="noStrike" kern="1200" dirty="0">
                        <a:solidFill>
                          <a:schemeClr val="tx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2439" marR="2439" marT="2439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37067"/>
                  </a:ext>
                </a:extLst>
              </a:tr>
              <a:tr h="2016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    AVIS DE DEBIT ET DE CREDIT  </a:t>
                      </a:r>
                    </a:p>
                  </a:txBody>
                  <a:tcPr marL="1028" marR="1028" marT="1028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3F7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ASSEZ FREQUENT</a:t>
                      </a:r>
                      <a:endParaRPr lang="en-US" sz="700" b="0" u="none" strike="noStrike" kern="1200" dirty="0">
                        <a:solidFill>
                          <a:schemeClr val="bg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2439" marR="2439" marT="2439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3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163026"/>
                  </a:ext>
                </a:extLst>
              </a:tr>
              <a:tr h="21289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    PIECES COMPATBLES AUTORISATION DE CHANGE</a:t>
                      </a:r>
                      <a:endParaRPr lang="fr-SN" sz="700" b="0" u="none" strike="noStrike" kern="1200" dirty="0">
                        <a:solidFill>
                          <a:schemeClr val="bg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1028" marR="1028" marT="1028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3F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ASSEZ FREQUENT</a:t>
                      </a:r>
                    </a:p>
                  </a:txBody>
                  <a:tcPr marL="2439" marR="2439" marT="2439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3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8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SN" sz="700" b="0" u="none" strike="noStrike" kern="1200" dirty="0">
                        <a:solidFill>
                          <a:schemeClr val="tx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1028" marR="1028" marT="1028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u="none" strike="noStrike" kern="1200" dirty="0">
                        <a:solidFill>
                          <a:schemeClr val="tx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2439" marR="2439" marT="2439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2165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SN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OUVERTURE DE COMPTE </a:t>
                      </a:r>
                      <a:endParaRPr lang="fr-SN" sz="700" b="0" u="none" strike="noStrike" kern="1200" dirty="0">
                        <a:solidFill>
                          <a:schemeClr val="tx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1028" marR="1028" marT="1028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PEU FREQUENT</a:t>
                      </a:r>
                    </a:p>
                  </a:txBody>
                  <a:tcPr marL="2439" marR="2439" marT="2439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95657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DEMANDE DE CHEQUIER </a:t>
                      </a:r>
                      <a:endParaRPr lang="fr-SN" sz="700" b="0" u="none" strike="noStrike" kern="1200" dirty="0">
                        <a:solidFill>
                          <a:schemeClr val="tx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1028" marR="1028" marT="1028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PEU FREQUENT</a:t>
                      </a:r>
                    </a:p>
                  </a:txBody>
                  <a:tcPr marL="2439" marR="2439" marT="2439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040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CONTRAT SOGECASHNET</a:t>
                      </a:r>
                      <a:endParaRPr lang="fr-FR" sz="700" b="0" u="none" strike="noStrike" kern="1200" dirty="0">
                        <a:solidFill>
                          <a:schemeClr val="tx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1028" marR="1028" marT="1028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PEU FREQUENT</a:t>
                      </a:r>
                    </a:p>
                  </a:txBody>
                  <a:tcPr marL="2439" marR="2439" marT="2439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77820"/>
                  </a:ext>
                </a:extLst>
              </a:tr>
              <a:tr h="2013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SN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DEMANDE DE CARTE </a:t>
                      </a:r>
                      <a:endParaRPr lang="fr-SN" sz="700" b="0" u="none" strike="noStrike" kern="1200" dirty="0">
                        <a:solidFill>
                          <a:schemeClr val="tx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1028" marR="1028" marT="1028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PEU FREQUENT</a:t>
                      </a:r>
                      <a:endParaRPr lang="en-US" sz="700" b="0" u="none" strike="noStrike" kern="1200" dirty="0">
                        <a:solidFill>
                          <a:schemeClr val="tx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2439" marR="2439" marT="2439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179387"/>
                  </a:ext>
                </a:extLst>
              </a:tr>
              <a:tr h="22916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LETTRE D’AUDIT </a:t>
                      </a:r>
                      <a:endParaRPr lang="fr-SN" sz="700" b="0" u="none" strike="noStrike" kern="1200" dirty="0">
                        <a:solidFill>
                          <a:schemeClr val="tx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1028" marR="1028" marT="1028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PEU FREQUENT  </a:t>
                      </a:r>
                      <a:endParaRPr lang="en-US" sz="700" b="0" u="none" strike="noStrike" kern="1200" dirty="0">
                        <a:solidFill>
                          <a:schemeClr val="tx1"/>
                        </a:solidFill>
                        <a:effectLst/>
                        <a:latin typeface="Source Sans Pro (Corps)"/>
                        <a:ea typeface="+mn-ea"/>
                        <a:cs typeface="+mn-cs"/>
                      </a:endParaRPr>
                    </a:p>
                  </a:txBody>
                  <a:tcPr marL="2439" marR="2439" marT="2439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12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24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2471E-1A58-4280-B01B-EABB5B94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49" y="420001"/>
            <a:ext cx="7590370" cy="167931"/>
          </a:xfrm>
          <a:solidFill>
            <a:schemeClr val="bg1"/>
          </a:solidFill>
        </p:spPr>
        <p:txBody>
          <a:bodyPr/>
          <a:lstStyle/>
          <a:p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2.3 CARTOGRAPHIE GESTION DES DEMANDES CLIENTS </a:t>
            </a:r>
          </a:p>
        </p:txBody>
      </p:sp>
      <p:sp>
        <p:nvSpPr>
          <p:cNvPr id="128" name="Google Shape;1200;p33">
            <a:extLst>
              <a:ext uri="{FF2B5EF4-FFF2-40B4-BE49-F238E27FC236}">
                <a16:creationId xmlns:a16="http://schemas.microsoft.com/office/drawing/2014/main" id="{89A7B641-B40C-F7E6-5A43-A94947786814}"/>
              </a:ext>
            </a:extLst>
          </p:cNvPr>
          <p:cNvSpPr/>
          <p:nvPr/>
        </p:nvSpPr>
        <p:spPr>
          <a:xfrm>
            <a:off x="4533316" y="725844"/>
            <a:ext cx="363590" cy="376275"/>
          </a:xfrm>
          <a:prstGeom prst="ellipse">
            <a:avLst/>
          </a:prstGeom>
          <a:solidFill>
            <a:srgbClr val="E34B5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defTabSz="685800">
              <a:buClr>
                <a:srgbClr val="000000"/>
              </a:buClr>
              <a:defRPr/>
            </a:pP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29" name="Picture 16" descr="Call center operator icon">
            <a:extLst>
              <a:ext uri="{FF2B5EF4-FFF2-40B4-BE49-F238E27FC236}">
                <a16:creationId xmlns:a16="http://schemas.microsoft.com/office/drawing/2014/main" id="{6F92073B-786F-5878-E8A4-1CCF7132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295" y="715115"/>
            <a:ext cx="267549" cy="26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ZoneTexte 129">
            <a:extLst>
              <a:ext uri="{FF2B5EF4-FFF2-40B4-BE49-F238E27FC236}">
                <a16:creationId xmlns:a16="http://schemas.microsoft.com/office/drawing/2014/main" id="{EB32B14E-7EEC-7F90-C06E-C7A8277EBC01}"/>
              </a:ext>
            </a:extLst>
          </p:cNvPr>
          <p:cNvSpPr txBox="1"/>
          <p:nvPr/>
        </p:nvSpPr>
        <p:spPr>
          <a:xfrm>
            <a:off x="4778425" y="807703"/>
            <a:ext cx="561110" cy="169944"/>
          </a:xfrm>
          <a:prstGeom prst="rect">
            <a:avLst/>
          </a:prstGeom>
          <a:noFill/>
        </p:spPr>
        <p:txBody>
          <a:bodyPr wrap="square" lIns="27000" tIns="27000" rIns="27000" bIns="27000" rtlCol="0">
            <a:spAutoFit/>
          </a:bodyPr>
          <a:lstStyle/>
          <a:p>
            <a:pPr algn="ctr"/>
            <a:r>
              <a:rPr lang="fr-FR" sz="750" b="1" dirty="0">
                <a:latin typeface="+mj-lt"/>
                <a:cs typeface="Arial" pitchFamily="34" charset="0"/>
              </a:rPr>
              <a:t>TLC</a:t>
            </a:r>
            <a:endParaRPr lang="en-US" sz="750" b="1" dirty="0" err="1">
              <a:latin typeface="+mj-lt"/>
              <a:cs typeface="Arial" pitchFamily="34" charset="0"/>
            </a:endParaRPr>
          </a:p>
        </p:txBody>
      </p:sp>
      <p:sp>
        <p:nvSpPr>
          <p:cNvPr id="131" name="Google Shape;1200;p33">
            <a:extLst>
              <a:ext uri="{FF2B5EF4-FFF2-40B4-BE49-F238E27FC236}">
                <a16:creationId xmlns:a16="http://schemas.microsoft.com/office/drawing/2014/main" id="{721463DE-70B7-1174-F3FC-B8590E96EB0B}"/>
              </a:ext>
            </a:extLst>
          </p:cNvPr>
          <p:cNvSpPr/>
          <p:nvPr/>
        </p:nvSpPr>
        <p:spPr>
          <a:xfrm>
            <a:off x="1611262" y="713486"/>
            <a:ext cx="363590" cy="373160"/>
          </a:xfrm>
          <a:prstGeom prst="ellipse">
            <a:avLst/>
          </a:prstGeom>
          <a:solidFill>
            <a:srgbClr val="E34B5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defTabSz="685800">
              <a:buClr>
                <a:srgbClr val="000000"/>
              </a:buClr>
              <a:defRPr/>
            </a:pPr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32" name="Picture 12" descr="Homme d'affaire - Icônes gens gratuites">
            <a:extLst>
              <a:ext uri="{FF2B5EF4-FFF2-40B4-BE49-F238E27FC236}">
                <a16:creationId xmlns:a16="http://schemas.microsoft.com/office/drawing/2014/main" id="{63D99594-852D-9A28-A289-5BF258DD5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83" y="770384"/>
            <a:ext cx="252697" cy="21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A847D9DE-1E69-5DDF-EC95-B1698827788B}"/>
              </a:ext>
            </a:extLst>
          </p:cNvPr>
          <p:cNvSpPr txBox="1"/>
          <p:nvPr/>
        </p:nvSpPr>
        <p:spPr>
          <a:xfrm>
            <a:off x="2000604" y="820512"/>
            <a:ext cx="681943" cy="181485"/>
          </a:xfrm>
          <a:prstGeom prst="rect">
            <a:avLst/>
          </a:prstGeom>
          <a:noFill/>
        </p:spPr>
        <p:txBody>
          <a:bodyPr wrap="square" lIns="27000" tIns="27000" rIns="27000" bIns="27000" rtlCol="0">
            <a:spAutoFit/>
          </a:bodyPr>
          <a:lstStyle/>
          <a:p>
            <a:r>
              <a:rPr lang="fr-FR" sz="825" b="1" dirty="0">
                <a:latin typeface="+mj-lt"/>
                <a:cs typeface="Arial" pitchFamily="34" charset="0"/>
              </a:rPr>
              <a:t>CCL</a:t>
            </a:r>
            <a:endParaRPr lang="en-US" sz="825" b="1" dirty="0" err="1">
              <a:latin typeface="+mj-lt"/>
              <a:cs typeface="Arial" pitchFamily="34" charset="0"/>
            </a:endParaRPr>
          </a:p>
        </p:txBody>
      </p:sp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4A8A9B34-C022-917B-BBB5-2F19C33C3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2592"/>
              </p:ext>
            </p:extLst>
          </p:nvPr>
        </p:nvGraphicFramePr>
        <p:xfrm>
          <a:off x="213349" y="1031310"/>
          <a:ext cx="8717302" cy="42271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7145">
                  <a:extLst>
                    <a:ext uri="{9D8B030D-6E8A-4147-A177-3AD203B41FA5}">
                      <a16:colId xmlns:a16="http://schemas.microsoft.com/office/drawing/2014/main" val="1966366423"/>
                    </a:ext>
                  </a:extLst>
                </a:gridCol>
                <a:gridCol w="2915369">
                  <a:extLst>
                    <a:ext uri="{9D8B030D-6E8A-4147-A177-3AD203B41FA5}">
                      <a16:colId xmlns:a16="http://schemas.microsoft.com/office/drawing/2014/main" val="1555391751"/>
                    </a:ext>
                  </a:extLst>
                </a:gridCol>
                <a:gridCol w="2737240">
                  <a:extLst>
                    <a:ext uri="{9D8B030D-6E8A-4147-A177-3AD203B41FA5}">
                      <a16:colId xmlns:a16="http://schemas.microsoft.com/office/drawing/2014/main" val="2993944070"/>
                    </a:ext>
                  </a:extLst>
                </a:gridCol>
                <a:gridCol w="2517548">
                  <a:extLst>
                    <a:ext uri="{9D8B030D-6E8A-4147-A177-3AD203B41FA5}">
                      <a16:colId xmlns:a16="http://schemas.microsoft.com/office/drawing/2014/main" val="1599641353"/>
                    </a:ext>
                  </a:extLst>
                </a:gridCol>
              </a:tblGrid>
              <a:tr h="2215479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CORPORATE</a:t>
                      </a:r>
                    </a:p>
                  </a:txBody>
                  <a:tcPr vert="vert27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fr-FR" sz="600" b="1" dirty="0"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1" dirty="0">
                          <a:latin typeface="+mn-lt"/>
                        </a:rPr>
                        <a:t>Demande d’informations libellés opérations sur le compte (Transfert)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fr-FR" sz="600" b="0" dirty="0">
                        <a:latin typeface="+mn-lt"/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1" dirty="0">
                          <a:latin typeface="+mn-lt"/>
                        </a:rPr>
                        <a:t>Demande de relevés (Transfert)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fr-FR" sz="600" b="0" dirty="0"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0" dirty="0">
                          <a:latin typeface="+mn-lt"/>
                          <a:sym typeface="Wingdings 3" panose="05040102010807070707" pitchFamily="18" charset="2"/>
                        </a:rPr>
                        <a:t>Traitement Réclamations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           - Opérations Internationales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              </a:t>
                      </a:r>
                      <a:r>
                        <a:rPr lang="fr-FR" sz="600" b="1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Tracking opérations </a:t>
                      </a:r>
                      <a:endParaRPr lang="fr-SN" sz="600" b="1" dirty="0">
                        <a:solidFill>
                          <a:schemeClr val="tx1"/>
                        </a:solidFill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fr-SN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              </a:t>
                      </a: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Non-respect des conditions du clients 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              SWIFT non validé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              Opérations en </a:t>
                      </a: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doublon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              Retard de traitement opération</a:t>
                      </a: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           - Opérations domestiques</a:t>
                      </a: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               Représentation des chèques- A</a:t>
                      </a:r>
                      <a:r>
                        <a:rPr lang="fr-SN" sz="600" b="0" dirty="0" err="1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nomalie</a:t>
                      </a: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 GAB</a:t>
                      </a:r>
                      <a:r>
                        <a:rPr lang="fr-SN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 et </a:t>
                      </a: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SOGESCAN</a:t>
                      </a:r>
                      <a:r>
                        <a:rPr lang="fr-SN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 –</a:t>
                      </a: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fr-SN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               </a:t>
                      </a: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Libellé incompréhensible- doublons frais</a:t>
                      </a: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               Identification Donneur d’ordre</a:t>
                      </a:r>
                      <a:endParaRPr lang="fr-SN" sz="600" b="0" dirty="0">
                        <a:solidFill>
                          <a:schemeClr val="tx1"/>
                        </a:solidFill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fr-SN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               </a:t>
                      </a: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Retard encaissement effets</a:t>
                      </a:r>
                      <a:r>
                        <a:rPr lang="fr-SN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 </a:t>
                      </a: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fr-SN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               N</a:t>
                      </a: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on-validation des opérations RTGS</a:t>
                      </a:r>
                      <a:r>
                        <a:rPr lang="fr-SN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-</a:t>
                      </a: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  <a:ea typeface="Calibri" panose="020F0502020204030204" pitchFamily="34" charset="0"/>
                        </a:rPr>
                        <a:t>Chèques perdus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endParaRPr lang="fr-FR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Outils/produits </a:t>
                      </a:r>
                      <a:endParaRPr lang="fr-SN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          </a:t>
                      </a:r>
                      <a:r>
                        <a:rPr lang="fr-F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Dysfonctionnement SOGECASHNET (Transfert)</a:t>
                      </a: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          Non-réception des avis d’opérations</a:t>
                      </a:r>
                      <a:endParaRPr lang="fr-SN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fr-SN" sz="600" b="0" dirty="0">
                          <a:solidFill>
                            <a:schemeClr val="tx1"/>
                          </a:solidFill>
                          <a:latin typeface="+mn-lt"/>
                        </a:rPr>
                        <a:t>          </a:t>
                      </a:r>
                      <a:r>
                        <a:rPr lang="fr-F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Rejet d’opérations multiples (RTGS et virements compense)</a:t>
                      </a:r>
                      <a:endParaRPr lang="fr-FR" sz="600" b="0" dirty="0">
                        <a:solidFill>
                          <a:schemeClr val="tx1"/>
                        </a:solidFill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fr-FR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3" panose="05040102010807070707" pitchFamily="18" charset="2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Assistance utilisation Sogecashnet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fr-FR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3" panose="05040102010807070707" pitchFamily="18" charset="2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Information d’appel du client et demande de rappel en cas d’</a:t>
                      </a:r>
                      <a:r>
                        <a:rPr lang="fr-FR" sz="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injoignabilité</a:t>
                      </a:r>
                      <a:r>
                        <a:rPr lang="fr-FR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 du Conseiller et de son ACE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fr-FR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fr-FR" sz="600" b="1" dirty="0">
                          <a:solidFill>
                            <a:schemeClr val="bg2"/>
                          </a:solidFill>
                          <a:sym typeface="Wingdings 3" panose="05040102010807070707" pitchFamily="18" charset="2"/>
                        </a:rPr>
                        <a:t>DEMANDE D’INFORMATION LIBELLES OPERATIONS SUR LE COMPTE (New)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endParaRPr lang="fr-FR" sz="600" b="1" dirty="0">
                        <a:solidFill>
                          <a:schemeClr val="bg2"/>
                        </a:solidFill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fr-FR" sz="600" b="1" dirty="0">
                          <a:solidFill>
                            <a:schemeClr val="bg2"/>
                          </a:solidFill>
                          <a:sym typeface="Wingdings 3" panose="05040102010807070707" pitchFamily="18" charset="2"/>
                        </a:rPr>
                        <a:t>DEMANDE DE RELEVES (New)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fr-FR" sz="600" b="1" dirty="0">
                          <a:solidFill>
                            <a:schemeClr val="bg2"/>
                          </a:solidFill>
                          <a:sym typeface="Wingdings 3" panose="05040102010807070707" pitchFamily="18" charset="2"/>
                        </a:rPr>
                        <a:t>          </a:t>
                      </a:r>
                      <a:endParaRPr lang="fr-FR" sz="600" b="1" dirty="0">
                        <a:solidFill>
                          <a:schemeClr val="bg2"/>
                        </a:solidFill>
                        <a:highlight>
                          <a:srgbClr val="FFFF00"/>
                        </a:highlight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fr-FR" sz="600" b="1" dirty="0">
                          <a:solidFill>
                            <a:schemeClr val="bg2"/>
                          </a:solidFill>
                          <a:sym typeface="Wingdings 3" panose="05040102010807070707" pitchFamily="18" charset="2"/>
                        </a:rPr>
                        <a:t>SAISIE DES RECLAMATIONS (New)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endParaRPr lang="fr-FR" sz="600" b="1" dirty="0">
                        <a:solidFill>
                          <a:schemeClr val="bg2"/>
                        </a:solidFill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fr-FR" sz="600" b="1" dirty="0">
                          <a:solidFill>
                            <a:schemeClr val="bg2"/>
                          </a:solidFill>
                          <a:sym typeface="Wingdings 3" panose="05040102010807070707" pitchFamily="18" charset="2"/>
                        </a:rPr>
                        <a:t>SUIVI OPERATIONS DOMESTIQUES OU INTERNATIONALES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fr-FR" sz="600" b="1" dirty="0">
                          <a:solidFill>
                            <a:schemeClr val="bg2"/>
                          </a:solidFill>
                          <a:sym typeface="Wingdings 3" panose="05040102010807070707" pitchFamily="18" charset="2"/>
                        </a:rPr>
                        <a:t>          -Tracking- (New)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6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600" b="0" dirty="0">
                        <a:latin typeface="+mn-lt"/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0" dirty="0">
                          <a:latin typeface="+mn-lt"/>
                          <a:sym typeface="Wingdings 3" panose="05040102010807070707" pitchFamily="18" charset="2"/>
                        </a:rPr>
                        <a:t>Infos sur le compte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600" b="0" dirty="0">
                          <a:latin typeface="+mn-lt"/>
                          <a:sym typeface="Wingdings 3" panose="05040102010807070707" pitchFamily="18" charset="2"/>
                        </a:rPr>
                        <a:t>          Solde ou dernières opérations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600" b="0" dirty="0">
                        <a:latin typeface="+mn-lt"/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0" dirty="0">
                          <a:latin typeface="+mn-lt"/>
                          <a:sym typeface="Wingdings 3" panose="05040102010807070707" pitchFamily="18" charset="2"/>
                        </a:rPr>
                        <a:t>Virements domestiques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600" b="0" dirty="0">
                        <a:latin typeface="+mn-lt"/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0" dirty="0">
                          <a:latin typeface="+mn-lt"/>
                          <a:sym typeface="Wingdings 3" panose="05040102010807070707" pitchFamily="18" charset="2"/>
                        </a:rPr>
                        <a:t>Relevés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600" b="0" dirty="0">
                        <a:latin typeface="+mn-lt"/>
                        <a:sym typeface="Wingdings 3" panose="05040102010807070707" pitchFamily="18" charset="2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600" b="1" dirty="0">
                          <a:solidFill>
                            <a:schemeClr val="bg2"/>
                          </a:solidFill>
                          <a:sym typeface="Wingdings 3" panose="05040102010807070707" pitchFamily="18" charset="2"/>
                        </a:rPr>
                        <a:t>HORAIRES ET CONTACTS AGENCES (New)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600" b="0" dirty="0">
                        <a:latin typeface="+mn-lt"/>
                        <a:sym typeface="Wingdings 3" panose="05040102010807070707" pitchFamily="18" charset="2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600" b="1" dirty="0">
                          <a:solidFill>
                            <a:schemeClr val="bg2"/>
                          </a:solidFill>
                          <a:sym typeface="Wingdings 3" panose="05040102010807070707" pitchFamily="18" charset="2"/>
                        </a:rPr>
                        <a:t>INFORMATIONS GENERIQUES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600" b="0" dirty="0">
                        <a:latin typeface="+mn-lt"/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600" b="0" dirty="0">
                        <a:latin typeface="+mn-lt"/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600" b="0" dirty="0">
                        <a:latin typeface="+mn-lt"/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6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082451"/>
                  </a:ext>
                </a:extLst>
              </a:tr>
              <a:tr h="1954835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RETAIL</a:t>
                      </a:r>
                    </a:p>
                  </a:txBody>
                  <a:tcPr vert="vert27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600" b="1" dirty="0"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0" dirty="0">
                          <a:sym typeface="Wingdings 3" panose="05040102010807070707" pitchFamily="18" charset="2"/>
                        </a:rPr>
                        <a:t>Simulation de crédit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0" dirty="0">
                          <a:sym typeface="Wingdings 3" panose="05040102010807070707" pitchFamily="18" charset="2"/>
                        </a:rPr>
                        <a:t>Demande de découvert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0" dirty="0">
                          <a:sym typeface="Wingdings 3" panose="05040102010807070707" pitchFamily="18" charset="2"/>
                        </a:rPr>
                        <a:t>Virements domestiques importants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600" b="0" dirty="0">
                          <a:sym typeface="Wingdings 3" panose="05040102010807070707" pitchFamily="18" charset="2"/>
                        </a:rPr>
                        <a:t>Transmission de documents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600" b="0" dirty="0">
                        <a:sym typeface="Wingdings 3" panose="05040102010807070707" pitchFamily="18" charset="2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600" b="0" dirty="0">
                          <a:sym typeface="Wingdings 3" panose="05040102010807070707" pitchFamily="18" charset="2"/>
                        </a:rPr>
                        <a:t>Saisie et traitement de réclamations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600" b="1" dirty="0">
                          <a:sym typeface="Wingdings 3" panose="05040102010807070707" pitchFamily="18" charset="2"/>
                        </a:rPr>
                        <a:t>Problèmes  de carte : retrait, paiement, réactivation (transfert)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600" b="0" dirty="0">
                          <a:sym typeface="Wingdings 3" panose="05040102010807070707" pitchFamily="18" charset="2"/>
                        </a:rPr>
                        <a:t>Relèvement de plafond BG-PAT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600" b="0" dirty="0">
                          <a:sym typeface="Wingdings 3" panose="05040102010807070707" pitchFamily="18" charset="2"/>
                        </a:rPr>
                        <a:t>Demande de rdv BG-PAT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600" b="0" dirty="0">
                        <a:sym typeface="Wingdings 3" panose="05040102010807070707" pitchFamily="18" charset="2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600" b="0" dirty="0">
                          <a:sym typeface="Wingdings 3" panose="05040102010807070707" pitchFamily="18" charset="2"/>
                        </a:rPr>
                        <a:t>Mise à jour téléphone &amp; mails clients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1" dirty="0">
                          <a:sym typeface="Wingdings 3" panose="05040102010807070707" pitchFamily="18" charset="2"/>
                        </a:rPr>
                        <a:t>Demande de relevés (transfert)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1" dirty="0">
                          <a:sym typeface="Wingdings 3" panose="05040102010807070707" pitchFamily="18" charset="2"/>
                        </a:rPr>
                        <a:t>Disponibilité des moyens de paiement (transfert)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1" dirty="0">
                          <a:sym typeface="Wingdings 3" panose="05040102010807070707" pitchFamily="18" charset="2"/>
                        </a:rPr>
                        <a:t>Infos sur le compte: solde ou dernières opérations (transfert)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1" dirty="0">
                          <a:sym typeface="Wingdings 3" panose="05040102010807070707" pitchFamily="18" charset="2"/>
                        </a:rPr>
                        <a:t>Réinitialisation Connect (transfert)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E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Souscription et assistance Connect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3" panose="05040102010807070707" pitchFamily="18" charset="2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Mise à jour téléphone &amp; mails clients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3" panose="05040102010807070707" pitchFamily="18" charset="2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Prise de rdv GP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Saisie Réclamation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Infos sur le compte : solde ou dernières opérations (Transfert)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Coordonnées et Horaires des Agences (Transfert)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3" panose="05040102010807070707" pitchFamily="18" charset="2"/>
                        </a:rPr>
                        <a:t>Informations génériques (Transfert)</a:t>
                      </a:r>
                      <a:endParaRPr lang="fr-FR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 3" panose="05040102010807070707" pitchFamily="18" charset="2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600" b="0" dirty="0"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fr-FR" sz="600" b="1" dirty="0">
                          <a:solidFill>
                            <a:schemeClr val="bg2"/>
                          </a:solidFill>
                          <a:sym typeface="Wingdings 3" panose="05040102010807070707" pitchFamily="18" charset="2"/>
                        </a:rPr>
                        <a:t>DEMANDES DE RELEVES (New)</a:t>
                      </a:r>
                      <a:endParaRPr lang="fr-FR" sz="600" b="1" dirty="0">
                        <a:solidFill>
                          <a:schemeClr val="bg2"/>
                        </a:solidFill>
                      </a:endParaRPr>
                    </a:p>
                    <a:p>
                      <a:endParaRPr lang="fr-FR" sz="600" b="1" dirty="0">
                        <a:solidFill>
                          <a:schemeClr val="bg2"/>
                        </a:solidFill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fr-FR" sz="600" b="1" dirty="0">
                          <a:solidFill>
                            <a:schemeClr val="bg2"/>
                          </a:solidFill>
                          <a:sym typeface="Wingdings 3" panose="05040102010807070707" pitchFamily="18" charset="2"/>
                        </a:rPr>
                        <a:t>DYSFONCTIONNEMENT CARTES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fr-FR" sz="600" b="1" dirty="0">
                          <a:solidFill>
                            <a:schemeClr val="bg2"/>
                          </a:solidFill>
                          <a:sym typeface="Wingdings 3" panose="05040102010807070707" pitchFamily="18" charset="2"/>
                        </a:rPr>
                        <a:t>           Retrait – Paiement – Réactivation suite alertes fraude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sz="600" b="1" dirty="0">
                        <a:solidFill>
                          <a:schemeClr val="bg2"/>
                        </a:solidFill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fr-FR" sz="600" b="1" dirty="0">
                          <a:solidFill>
                            <a:schemeClr val="bg2"/>
                          </a:solidFill>
                          <a:sym typeface="Wingdings 3" panose="05040102010807070707" pitchFamily="18" charset="2"/>
                        </a:rPr>
                        <a:t>SIMULATION CREDIT (New) </a:t>
                      </a:r>
                      <a:endParaRPr lang="fr-FR" sz="600" b="1" dirty="0">
                        <a:solidFill>
                          <a:schemeClr val="bg2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600" b="0" dirty="0">
                        <a:sym typeface="Wingdings 3" panose="05040102010807070707" pitchFamily="18" charset="2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E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0" dirty="0">
                          <a:latin typeface="+mn-lt"/>
                          <a:sym typeface="Wingdings 3" panose="05040102010807070707" pitchFamily="18" charset="2"/>
                        </a:rPr>
                        <a:t>Infos sur le compte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600" b="0" dirty="0">
                          <a:latin typeface="+mn-lt"/>
                          <a:sym typeface="Wingdings 3" panose="05040102010807070707" pitchFamily="18" charset="2"/>
                        </a:rPr>
                        <a:t>          Solde ou dernières opérations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600" b="0" dirty="0">
                        <a:latin typeface="+mn-lt"/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0" dirty="0">
                          <a:latin typeface="+mn-lt"/>
                          <a:sym typeface="Wingdings 3" panose="05040102010807070707" pitchFamily="18" charset="2"/>
                        </a:rPr>
                        <a:t>Virements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600" b="0" dirty="0">
                        <a:latin typeface="+mn-lt"/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0" dirty="0">
                          <a:latin typeface="+mn-lt"/>
                          <a:sym typeface="Wingdings 3" panose="05040102010807070707" pitchFamily="18" charset="2"/>
                        </a:rPr>
                        <a:t>Editions RIB et Relevés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600" b="0" dirty="0">
                        <a:latin typeface="+mn-lt"/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0" dirty="0">
                          <a:latin typeface="+mn-lt"/>
                          <a:sym typeface="Wingdings 3" panose="05040102010807070707" pitchFamily="18" charset="2"/>
                        </a:rPr>
                        <a:t>Localisation Agences et GAB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600" b="0" dirty="0">
                        <a:latin typeface="+mn-lt"/>
                        <a:sym typeface="Wingdings 3" panose="05040102010807070707" pitchFamily="18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600" b="0" dirty="0">
                          <a:latin typeface="+mn-lt"/>
                          <a:sym typeface="Wingdings 3" panose="05040102010807070707" pitchFamily="18" charset="2"/>
                        </a:rPr>
                        <a:t>Edition de Relevés (3 derniers mois)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600" b="0" dirty="0">
                        <a:latin typeface="+mn-lt"/>
                        <a:sym typeface="Wingdings 3" panose="05040102010807070707" pitchFamily="18" charset="2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600" b="1" dirty="0">
                          <a:solidFill>
                            <a:schemeClr val="bg2"/>
                          </a:solidFill>
                          <a:sym typeface="Wingdings 3" panose="05040102010807070707" pitchFamily="18" charset="2"/>
                        </a:rPr>
                        <a:t>HORAIRES ET CONTACTS AGENCES (New)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fr-FR" sz="600" b="1" dirty="0">
                        <a:solidFill>
                          <a:schemeClr val="bg2"/>
                        </a:solidFill>
                        <a:sym typeface="Wingdings 3" panose="05040102010807070707" pitchFamily="18" charset="2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600" b="1" dirty="0">
                          <a:solidFill>
                            <a:schemeClr val="bg2"/>
                          </a:solidFill>
                          <a:sym typeface="Wingdings 3" panose="05040102010807070707" pitchFamily="18" charset="2"/>
                        </a:rPr>
                        <a:t>DISPONIBILITE MOYENS DE PAIEMENT (New)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fr-FR" sz="600" b="1" dirty="0">
                        <a:solidFill>
                          <a:schemeClr val="bg2"/>
                        </a:solidFill>
                        <a:sym typeface="Wingdings 3" panose="05040102010807070707" pitchFamily="18" charset="2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fr-FR" sz="600" b="1" dirty="0">
                          <a:solidFill>
                            <a:schemeClr val="bg2"/>
                          </a:solidFill>
                          <a:sym typeface="Wingdings 3" panose="05040102010807070707" pitchFamily="18" charset="2"/>
                        </a:rPr>
                        <a:t>INFORMATIONS GENERIQUES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600" b="0" dirty="0">
                        <a:latin typeface="+mn-lt"/>
                        <a:sym typeface="Wingdings 3" panose="05040102010807070707" pitchFamily="18" charset="2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600" b="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303600"/>
                  </a:ext>
                </a:extLst>
              </a:tr>
            </a:tbl>
          </a:graphicData>
        </a:graphic>
      </p:graphicFrame>
      <p:sp>
        <p:nvSpPr>
          <p:cNvPr id="74" name="Google Shape;1200;p33">
            <a:extLst>
              <a:ext uri="{FF2B5EF4-FFF2-40B4-BE49-F238E27FC236}">
                <a16:creationId xmlns:a16="http://schemas.microsoft.com/office/drawing/2014/main" id="{AA87680F-DABA-8B19-C2EC-35C73FB29B3A}"/>
              </a:ext>
            </a:extLst>
          </p:cNvPr>
          <p:cNvSpPr/>
          <p:nvPr/>
        </p:nvSpPr>
        <p:spPr>
          <a:xfrm>
            <a:off x="7288594" y="671110"/>
            <a:ext cx="363590" cy="376275"/>
          </a:xfrm>
          <a:prstGeom prst="ellipse">
            <a:avLst/>
          </a:prstGeom>
          <a:solidFill>
            <a:srgbClr val="E34B5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defTabSz="685800">
              <a:buClr>
                <a:srgbClr val="000000"/>
              </a:buClr>
              <a:defRPr/>
            </a:pPr>
            <a:endParaRPr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7751BF8B-F471-070F-0A14-A5721B2F4EE8}"/>
              </a:ext>
            </a:extLst>
          </p:cNvPr>
          <p:cNvSpPr txBox="1"/>
          <p:nvPr/>
        </p:nvSpPr>
        <p:spPr>
          <a:xfrm>
            <a:off x="7677481" y="764917"/>
            <a:ext cx="615029" cy="169944"/>
          </a:xfrm>
          <a:prstGeom prst="rect">
            <a:avLst/>
          </a:prstGeom>
          <a:noFill/>
        </p:spPr>
        <p:txBody>
          <a:bodyPr wrap="square" lIns="27000" tIns="27000" rIns="27000" bIns="27000" rtlCol="0">
            <a:spAutoFit/>
          </a:bodyPr>
          <a:lstStyle/>
          <a:p>
            <a:r>
              <a:rPr lang="fr-FR" sz="750" b="1" dirty="0">
                <a:latin typeface="+mj-lt"/>
                <a:cs typeface="Arial" pitchFamily="34" charset="0"/>
              </a:rPr>
              <a:t>SELFCARE</a:t>
            </a:r>
            <a:endParaRPr lang="en-US" sz="675" b="1" dirty="0" err="1">
              <a:latin typeface="+mj-lt"/>
              <a:cs typeface="Arial" pitchFamily="34" charset="0"/>
            </a:endParaRPr>
          </a:p>
        </p:txBody>
      </p:sp>
      <p:pic>
        <p:nvPicPr>
          <p:cNvPr id="76" name="Picture 6" descr="Smartphone tablette - Icônes Dispositifs électroniques et matériel">
            <a:extLst>
              <a:ext uri="{FF2B5EF4-FFF2-40B4-BE49-F238E27FC236}">
                <a16:creationId xmlns:a16="http://schemas.microsoft.com/office/drawing/2014/main" id="{9D309F1C-0F9B-F9CF-5A05-463929F68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9" t="11858" r="11433" b="10085"/>
          <a:stretch/>
        </p:blipFill>
        <p:spPr bwMode="auto">
          <a:xfrm>
            <a:off x="7359244" y="713486"/>
            <a:ext cx="232688" cy="23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ZoneTexte 76">
            <a:extLst>
              <a:ext uri="{FF2B5EF4-FFF2-40B4-BE49-F238E27FC236}">
                <a16:creationId xmlns:a16="http://schemas.microsoft.com/office/drawing/2014/main" id="{7F07BA7B-F60C-39FD-C396-26454E8B3307}"/>
              </a:ext>
            </a:extLst>
          </p:cNvPr>
          <p:cNvSpPr txBox="1"/>
          <p:nvPr/>
        </p:nvSpPr>
        <p:spPr>
          <a:xfrm>
            <a:off x="7642526" y="881573"/>
            <a:ext cx="863960" cy="146860"/>
          </a:xfrm>
          <a:prstGeom prst="rect">
            <a:avLst/>
          </a:prstGeom>
          <a:noFill/>
        </p:spPr>
        <p:txBody>
          <a:bodyPr wrap="square" lIns="27000" tIns="27000" rIns="27000" bIns="27000" rtlCol="0">
            <a:spAutoFit/>
          </a:bodyPr>
          <a:lstStyle/>
          <a:p>
            <a:r>
              <a:rPr lang="fr-FR" sz="600" dirty="0">
                <a:cs typeface="Arial" pitchFamily="34" charset="0"/>
              </a:rPr>
              <a:t>Banque à distance</a:t>
            </a:r>
            <a:endParaRPr lang="en-US" sz="600" dirty="0" err="1">
              <a:cs typeface="Arial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723B7C1-1336-123A-8C6E-6D23404F1445}"/>
              </a:ext>
            </a:extLst>
          </p:cNvPr>
          <p:cNvSpPr txBox="1">
            <a:spLocks/>
          </p:cNvSpPr>
          <p:nvPr/>
        </p:nvSpPr>
        <p:spPr>
          <a:xfrm>
            <a:off x="162000" y="135232"/>
            <a:ext cx="8820000" cy="23647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b">
            <a:spAutoFit/>
          </a:bodyPr>
          <a:lstStyle>
            <a:lvl1pPr algn="l" defTabSz="91440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000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fr-FR" dirty="0"/>
              <a:t>Principales realisations &amp; avancement du projet </a:t>
            </a:r>
            <a:r>
              <a:rPr lang="fr-FR" sz="900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150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82CE3BCB-089C-BA47-328A-A18FD843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358974"/>
            <a:ext cx="8820001" cy="236475"/>
          </a:xfrm>
        </p:spPr>
        <p:txBody>
          <a:bodyPr/>
          <a:lstStyle/>
          <a:p>
            <a:r>
              <a:rPr lang="fr-FR" dirty="0"/>
              <a:t>2. Principales réalisations &amp; avancement des projets</a:t>
            </a:r>
            <a:endParaRPr lang="fr-MA" dirty="0"/>
          </a:p>
        </p:txBody>
      </p:sp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CBE9D5CE-440B-B068-042B-4563AC70024D}"/>
              </a:ext>
            </a:extLst>
          </p:cNvPr>
          <p:cNvSpPr txBox="1">
            <a:spLocks/>
          </p:cNvSpPr>
          <p:nvPr/>
        </p:nvSpPr>
        <p:spPr>
          <a:xfrm>
            <a:off x="217290" y="812215"/>
            <a:ext cx="4624068" cy="2492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itchFamily="34" charset="0"/>
              <a:buNone/>
              <a:defRPr lang="en-US" sz="1200" b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88000" indent="-14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"/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32000" indent="-14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Source Sans Pro" panose="020B0503030403020204" pitchFamily="34" charset="0"/>
              <a:buChar char="–"/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76000" indent="-1440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Source Sans Pro" panose="020B0503030403020204" pitchFamily="34" charset="0"/>
              <a:buChar char="-"/>
              <a:defRPr lang="en-US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2000"/>
              </a:spcBef>
              <a:buClr>
                <a:schemeClr val="tx2"/>
              </a:buClr>
              <a:buFontTx/>
              <a:buNone/>
              <a:defRPr lang="en-US" sz="1200" b="1" kern="1200" cap="all" baseline="0" noProof="0" dirty="0">
                <a:solidFill>
                  <a:schemeClr val="bg2"/>
                </a:solidFill>
                <a:latin typeface="+mn-lt"/>
                <a:ea typeface="Source Sans Pro Black" panose="020B0803030403020204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2-3 : ZOOM SUR SUJETS SPÉCIFIQUES (CRC CORPORATE) 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C8D63FA0-D02A-029B-9C00-4EF0194D2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267066"/>
              </p:ext>
            </p:extLst>
          </p:nvPr>
        </p:nvGraphicFramePr>
        <p:xfrm>
          <a:off x="1087829" y="1187475"/>
          <a:ext cx="7292340" cy="331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92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82CE3BCB-089C-BA47-328A-A18FD843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99" y="329945"/>
            <a:ext cx="8820001" cy="236475"/>
          </a:xfrm>
        </p:spPr>
        <p:txBody>
          <a:bodyPr/>
          <a:lstStyle/>
          <a:p>
            <a:r>
              <a:rPr lang="fr-FR" dirty="0"/>
              <a:t>3. Prochaines étapes </a:t>
            </a:r>
            <a:endParaRPr lang="fr-M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1C0E3-1A6A-8CEC-91BC-BEAE5B663737}"/>
              </a:ext>
            </a:extLst>
          </p:cNvPr>
          <p:cNvSpPr/>
          <p:nvPr/>
        </p:nvSpPr>
        <p:spPr>
          <a:xfrm>
            <a:off x="1381017" y="756689"/>
            <a:ext cx="1242323" cy="2769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r>
              <a:rPr lang="fr-FR" cap="all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rPr>
              <a:t>Retail</a:t>
            </a:r>
            <a:endParaRPr lang="en-US" cap="all" dirty="0">
              <a:solidFill>
                <a:schemeClr val="bg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B265B-7E8C-6339-2F32-87A161C1DD92}"/>
              </a:ext>
            </a:extLst>
          </p:cNvPr>
          <p:cNvSpPr/>
          <p:nvPr/>
        </p:nvSpPr>
        <p:spPr>
          <a:xfrm>
            <a:off x="5913106" y="706362"/>
            <a:ext cx="1849877" cy="2769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1200"/>
              </a:spcBef>
            </a:pPr>
            <a:r>
              <a:rPr lang="fr-FR" cap="all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rPr>
              <a:t>Corporate</a:t>
            </a:r>
            <a:endParaRPr lang="en-US" sz="2000" cap="all" dirty="0">
              <a:solidFill>
                <a:schemeClr val="bg2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1" name="Google Shape;630;p24">
            <a:extLst>
              <a:ext uri="{FF2B5EF4-FFF2-40B4-BE49-F238E27FC236}">
                <a16:creationId xmlns:a16="http://schemas.microsoft.com/office/drawing/2014/main" id="{A2D6FF0A-CA87-3585-C6A8-8A5C5A0E8FBF}"/>
              </a:ext>
            </a:extLst>
          </p:cNvPr>
          <p:cNvSpPr/>
          <p:nvPr/>
        </p:nvSpPr>
        <p:spPr>
          <a:xfrm>
            <a:off x="2677524" y="4000386"/>
            <a:ext cx="111362" cy="10411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614A0E5E-8770-A584-00F2-920DBAE48642}"/>
              </a:ext>
            </a:extLst>
          </p:cNvPr>
          <p:cNvSpPr/>
          <p:nvPr/>
        </p:nvSpPr>
        <p:spPr>
          <a:xfrm>
            <a:off x="4754663" y="1119723"/>
            <a:ext cx="4099162" cy="3490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Mise en place d’une </a:t>
            </a:r>
            <a:r>
              <a:rPr lang="fr-FR" sz="9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ligne directe pour la clientèle DCE au niveau du CRC 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60F6C43D-07C1-0A9B-F7E5-17179B972D47}"/>
              </a:ext>
            </a:extLst>
          </p:cNvPr>
          <p:cNvSpPr/>
          <p:nvPr/>
        </p:nvSpPr>
        <p:spPr>
          <a:xfrm>
            <a:off x="4741546" y="1545627"/>
            <a:ext cx="4112279" cy="3490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b="0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Formation des TLC  sur les nouvelles compétences et la posture </a:t>
            </a:r>
            <a:endParaRPr lang="en-US" sz="9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F1D524D2-7D01-9F87-6D6E-9A1671E89879}"/>
              </a:ext>
            </a:extLst>
          </p:cNvPr>
          <p:cNvSpPr/>
          <p:nvPr/>
        </p:nvSpPr>
        <p:spPr>
          <a:xfrm>
            <a:off x="4728429" y="1971531"/>
            <a:ext cx="4125396" cy="5455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Plan de communication auprès de la clientèle sur les numéros de portable des CCL et nouvelle ligne CRC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FD1C1FF4-D6D1-5A02-1247-A8F4F79BBC1A}"/>
              </a:ext>
            </a:extLst>
          </p:cNvPr>
          <p:cNvSpPr/>
          <p:nvPr/>
        </p:nvSpPr>
        <p:spPr>
          <a:xfrm>
            <a:off x="161998" y="2818798"/>
            <a:ext cx="3963868" cy="388404"/>
          </a:xfrm>
          <a:prstGeom prst="roundRect">
            <a:avLst/>
          </a:prstGeom>
          <a:solidFill>
            <a:srgbClr val="ECFAE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b="0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Plan de communication auprès de la clientèle sur les numéros de portable des </a:t>
            </a:r>
            <a:r>
              <a:rPr lang="fr-FR" sz="9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CCL segments Patrimonial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FBE87D9-51D0-9C2C-DDB5-C5C9F1074FE8}"/>
              </a:ext>
            </a:extLst>
          </p:cNvPr>
          <p:cNvSpPr/>
          <p:nvPr/>
        </p:nvSpPr>
        <p:spPr>
          <a:xfrm>
            <a:off x="185221" y="1524129"/>
            <a:ext cx="3963869" cy="3454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Mise </a:t>
            </a:r>
            <a:r>
              <a:rPr lang="en-US" sz="9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</a:t>
            </a:r>
            <a:r>
              <a:rPr lang="en-US" sz="9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place et formation sur les  Nouvelles habilitations du CRC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EE450E9-1EF2-0728-8B3F-20C8D1605BE4}"/>
              </a:ext>
            </a:extLst>
          </p:cNvPr>
          <p:cNvSpPr/>
          <p:nvPr/>
        </p:nvSpPr>
        <p:spPr>
          <a:xfrm>
            <a:off x="185221" y="1946424"/>
            <a:ext cx="3963869" cy="3454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Plan de communication et conduite du changement auprès de la clientèle sur les habilitations du CRC</a:t>
            </a:r>
            <a:endParaRPr lang="en-US" sz="9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61DDA4C-A652-F7FF-D1D4-834BF0DE42A7}"/>
              </a:ext>
            </a:extLst>
          </p:cNvPr>
          <p:cNvSpPr/>
          <p:nvPr/>
        </p:nvSpPr>
        <p:spPr>
          <a:xfrm>
            <a:off x="185220" y="2384081"/>
            <a:ext cx="3963869" cy="3454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Mesure</a:t>
            </a:r>
            <a:r>
              <a:rPr lang="en-US" sz="9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satisfaction clients sur CRC et Selfcare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3929E55-1183-56F9-33A4-837916011B59}"/>
              </a:ext>
            </a:extLst>
          </p:cNvPr>
          <p:cNvSpPr/>
          <p:nvPr/>
        </p:nvSpPr>
        <p:spPr>
          <a:xfrm>
            <a:off x="188988" y="1123303"/>
            <a:ext cx="3963869" cy="3454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b="0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Renforcement de l’équipement et de l’utilisation outils de banque à distance (projet </a:t>
            </a:r>
            <a:r>
              <a:rPr lang="fr-FR" sz="900" b="0" i="0" u="none" strike="noStrike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Cost</a:t>
            </a:r>
            <a:r>
              <a:rPr lang="fr-FR" sz="900" b="0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to serve) </a:t>
            </a:r>
            <a:endParaRPr lang="en-US" sz="9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9F669BB-862A-BCDB-4B5B-AE7C09DE587B}"/>
              </a:ext>
            </a:extLst>
          </p:cNvPr>
          <p:cNvSpPr/>
          <p:nvPr/>
        </p:nvSpPr>
        <p:spPr>
          <a:xfrm>
            <a:off x="161998" y="3304759"/>
            <a:ext cx="3963868" cy="3609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Plan de communication auprès de la clientèle sur les numéros de portable des CCL Bonne Gamme en priorité et Essentiels)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D51DBEB-831A-40EA-6B12-B4880418D373}"/>
              </a:ext>
            </a:extLst>
          </p:cNvPr>
          <p:cNvSpPr/>
          <p:nvPr/>
        </p:nvSpPr>
        <p:spPr>
          <a:xfrm>
            <a:off x="192807" y="3734086"/>
            <a:ext cx="3956282" cy="3609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Conduite du changement Mass </a:t>
            </a:r>
            <a:r>
              <a:rPr lang="fr-FR" sz="9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Market</a:t>
            </a:r>
            <a:r>
              <a:rPr lang="fr-FR" sz="9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: CRC comme principal interlocuteur 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BD865D1-42E4-0F0C-2FA4-5E2A586D62F8}"/>
              </a:ext>
            </a:extLst>
          </p:cNvPr>
          <p:cNvSpPr/>
          <p:nvPr/>
        </p:nvSpPr>
        <p:spPr>
          <a:xfrm>
            <a:off x="161997" y="4167923"/>
            <a:ext cx="3963869" cy="3609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Mode opératoire pour appels non décrochés, inaccessibilité du portable, messages d’attente  appels portables 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A9C9B44-6255-0205-4522-88A268043448}"/>
              </a:ext>
            </a:extLst>
          </p:cNvPr>
          <p:cNvSpPr/>
          <p:nvPr/>
        </p:nvSpPr>
        <p:spPr>
          <a:xfrm>
            <a:off x="4754663" y="2639580"/>
            <a:ext cx="4125396" cy="4338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Mode opératoire pour appels non décrochés, inaccessibilité du portable, messages d’attente  appels portables 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2F88F3C-C9E4-09FC-71EF-2500DD173C8B}"/>
              </a:ext>
            </a:extLst>
          </p:cNvPr>
          <p:cNvSpPr/>
          <p:nvPr/>
        </p:nvSpPr>
        <p:spPr>
          <a:xfrm>
            <a:off x="161996" y="4601759"/>
            <a:ext cx="3963869" cy="3609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Harmonisation Signatures Mails </a:t>
            </a:r>
          </a:p>
        </p:txBody>
      </p:sp>
    </p:spTree>
    <p:extLst>
      <p:ext uri="{BB962C8B-B14F-4D97-AF65-F5344CB8AC3E}">
        <p14:creationId xmlns:p14="http://schemas.microsoft.com/office/powerpoint/2010/main" val="15384301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LAYOUT_CONST" val="32"/>
</p:tagLst>
</file>

<file path=ppt/theme/theme1.xml><?xml version="1.0" encoding="utf-8"?>
<a:theme xmlns:a="http://schemas.openxmlformats.org/drawingml/2006/main" name="SG Group Identity">
  <a:themeElements>
    <a:clrScheme name="SG Theme Color 2018">
      <a:dk1>
        <a:srgbClr val="010101"/>
      </a:dk1>
      <a:lt1>
        <a:sysClr val="window" lastClr="FFFFFF"/>
      </a:lt1>
      <a:dk2>
        <a:srgbClr val="E55F50"/>
      </a:dk2>
      <a:lt2>
        <a:srgbClr val="E9041E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E9041E"/>
      </a:hlink>
      <a:folHlink>
        <a:srgbClr val="E9041E"/>
      </a:folHlink>
    </a:clrScheme>
    <a:fontScheme name="SG Group 2018 Theme">
      <a:majorFont>
        <a:latin typeface="Montserrat Extra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spAutoFit/>
      </a:bodyPr>
      <a:lstStyle>
        <a:defPPr>
          <a:spcBef>
            <a:spcPts val="1200"/>
          </a:spcBef>
          <a:defRPr sz="1200" dirty="0">
            <a:ea typeface="Source Sans Pro" pitchFamily="34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9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BAB0D9-5159-4E83-9D76-58DD4A36B1A3}" vid="{B4C672EE-B86E-4062-9578-F5518E26CF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DU2ZWUzOS0yZGRkLTQyZGMtYWQ2ZS0zY2MyN2M5MjVhOWIiIG9yaWdpbj0idXNlclNlbGVjdGVkIj48ZWxlbWVudCB1aWQ9ImlkX2NsYXNzaWZpY2F0aW9uX2V1cmVzdHJpY3RlZCIgdmFsdWU9IiIgeG1sbnM9Imh0dHA6Ly93d3cuYm9sZG9uamFtZXMuY29tLzIwMDgvMDEvc2llL2ludGVybmFsL2xhYmVsIiAvPjwvc2lzbD48VXNlck5hbWU+RVVSXHNiaWdub24wNDAxMTA8L1VzZXJOYW1lPjxEYXRlVGltZT4wOS8xMS8yMDE4IDE0OjIyOjAzPC9EYXRlVGltZT48TGFiZWxTdHJpbmc+QzAgLSBQdWJsaWMgPC9MYWJlbFN0cmluZz48L2l0ZW0+PC9sYWJlbEhpc3Rvcnk+</Value>
</WrappedLabelHistory>
</file>

<file path=customXml/item4.xml><?xml version="1.0" encoding="utf-8"?>
<sisl xmlns:xsi="http://www.w3.org/2001/XMLSchema-instance" xmlns:xsd="http://www.w3.org/2001/XMLSchema" xmlns="http://www.boldonjames.com/2008/01/sie/internal/label" sislVersion="0" policy="cd56ee39-2ddd-42dc-ad6e-3cc27c925a9b" origin="userSelected">
  <element uid="id_classification_eurestricted" value=""/>
</sisl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262EC9-87F2-43D4-9E8F-894A14C8298D}">
  <ds:schemaRefs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6E15C36-4FEF-4F7E-B289-4748A02CF576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37D52D-D983-48DC-9BF1-167A440E7378}">
  <ds:schemaRefs>
    <ds:schemaRef ds:uri="http://www.boldonjames.com/2016/02/Classifier/internal/wrappedLabelHistory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41C963E0-C0A4-49A5-BC05-5D79FD3975A2}">
  <ds:schemaRefs>
    <ds:schemaRef ds:uri="http://www.boldonjames.com/2008/01/sie/internal/label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52094505-7CFE-4331-AE47-C53AB6446B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SG 2018 - Template 16-9 - FR</Template>
  <TotalTime>11711</TotalTime>
  <Words>1890</Words>
  <Application>Microsoft Office PowerPoint</Application>
  <PresentationFormat>Affichage à l'écran (16:9)</PresentationFormat>
  <Paragraphs>393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Calibri</vt:lpstr>
      <vt:lpstr>Montserrat ExtraBold</vt:lpstr>
      <vt:lpstr>Quicksand Light</vt:lpstr>
      <vt:lpstr>Source Sans Pro</vt:lpstr>
      <vt:lpstr>Source Sans Pro (Corps)</vt:lpstr>
      <vt:lpstr>Wingdings</vt:lpstr>
      <vt:lpstr>Wingdings 3</vt:lpstr>
      <vt:lpstr>SG Group Identity</vt:lpstr>
      <vt:lpstr>Disponibilité / Réactivité des conseillers  joignabilite des conseillers </vt:lpstr>
      <vt:lpstr>Table des matières</vt:lpstr>
      <vt:lpstr>Rappel des objectifs</vt:lpstr>
      <vt:lpstr>2. Principales réalisations &amp; avancement des projets 1/4 </vt:lpstr>
      <vt:lpstr>2. Principales realisations &amp; avancement des projets  </vt:lpstr>
      <vt:lpstr>2. Principales realisations &amp; avancement du projet</vt:lpstr>
      <vt:lpstr>2.3 CARTOGRAPHIE GESTION DES DEMANDES CLIENTS </vt:lpstr>
      <vt:lpstr>2. Principales réalisations &amp; avancement des projets</vt:lpstr>
      <vt:lpstr>3. Prochaines étapes </vt:lpstr>
      <vt:lpstr>4. BUDGET</vt:lpstr>
      <vt:lpstr>5. Risques et mitigations &amp; clés de succès</vt:lpstr>
      <vt:lpstr>Présentation PowerPoint</vt:lpstr>
      <vt:lpstr>6. Equipe projet</vt:lpstr>
      <vt:lpstr>Présentation PowerPoint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SG Group Template</dc:subject>
  <dc:creator>MELISSA HADJARA</dc:creator>
  <cp:keywords>C0 - Public</cp:keywords>
  <cp:lastModifiedBy>DIALLO Sophie          SGSN</cp:lastModifiedBy>
  <cp:revision>89</cp:revision>
  <cp:lastPrinted>2023-12-14T09:10:10Z</cp:lastPrinted>
  <dcterms:created xsi:type="dcterms:W3CDTF">2018-11-12T14:00:50Z</dcterms:created>
  <dcterms:modified xsi:type="dcterms:W3CDTF">2024-04-09T14:33:23Z</dcterms:modified>
  <cp:category>SG Group Template</cp:category>
  <cp:contentStatus>2018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_AssetClass">
    <vt:lpwstr>CORI_UK</vt:lpwstr>
  </property>
  <property fmtid="{D5CDD505-2E9C-101B-9397-08002B2CF9AE}" pid="3" name="FO_TypeTPL">
    <vt:lpwstr>CORI</vt:lpwstr>
  </property>
  <property fmtid="{D5CDD505-2E9C-101B-9397-08002B2CF9AE}" pid="4" name="FO_TPLNew">
    <vt:lpwstr>Yes</vt:lpwstr>
  </property>
  <property fmtid="{D5CDD505-2E9C-101B-9397-08002B2CF9AE}" pid="5" name="docIndexRef">
    <vt:lpwstr>49b380ec-2bde-4a68-bbfd-52de95062198</vt:lpwstr>
  </property>
  <property fmtid="{D5CDD505-2E9C-101B-9397-08002B2CF9AE}" pid="6" name="bjSaver">
    <vt:lpwstr>fB7huj5BR+k1BTBn+ncpwOtJ9ivrYn9l</vt:lpwstr>
  </property>
  <property fmtid="{D5CDD505-2E9C-101B-9397-08002B2CF9AE}" pid="7" name="bjDocumentLabelXML">
    <vt:lpwstr>&lt;?xml version="1.0" encoding="us-ascii"?&gt;&lt;sisl xmlns:xsi="http://www.w3.org/2001/XMLSchema-instance" xmlns:xsd="http://www.w3.org/2001/XMLSchema" sislVersion="0" policy="cd56ee39-2ddd-42dc-ad6e-3cc27c925a9b" origin="userSelected" xmlns="http://www.boldonj</vt:lpwstr>
  </property>
  <property fmtid="{D5CDD505-2E9C-101B-9397-08002B2CF9AE}" pid="8" name="bjDocumentLabelXML-0">
    <vt:lpwstr>ames.com/2008/01/sie/internal/label"&gt;&lt;element uid="id_classification_eurestricted" value="" /&gt;&lt;/sisl&gt;</vt:lpwstr>
  </property>
  <property fmtid="{D5CDD505-2E9C-101B-9397-08002B2CF9AE}" pid="9" name="bjDocumentSecurityLabel">
    <vt:lpwstr>C0 - Public </vt:lpwstr>
  </property>
  <property fmtid="{D5CDD505-2E9C-101B-9397-08002B2CF9AE}" pid="10" name="Classification_DLP">
    <vt:lpwstr>C0_C0</vt:lpwstr>
  </property>
  <property fmtid="{D5CDD505-2E9C-101B-9397-08002B2CF9AE}" pid="11" name="bjLabelHistoryID">
    <vt:lpwstr>{CE37D52D-D983-48DC-9BF1-167A440E7378}</vt:lpwstr>
  </property>
  <property fmtid="{D5CDD505-2E9C-101B-9397-08002B2CF9AE}" pid="12" name="MSIP_Label_eb992a7d-542b-44f7-8b4e-4a8cd39e7288_Enabled">
    <vt:lpwstr>true</vt:lpwstr>
  </property>
  <property fmtid="{D5CDD505-2E9C-101B-9397-08002B2CF9AE}" pid="13" name="MSIP_Label_eb992a7d-542b-44f7-8b4e-4a8cd39e7288_SetDate">
    <vt:lpwstr>2023-12-13T17:12:49Z</vt:lpwstr>
  </property>
  <property fmtid="{D5CDD505-2E9C-101B-9397-08002B2CF9AE}" pid="14" name="MSIP_Label_eb992a7d-542b-44f7-8b4e-4a8cd39e7288_Method">
    <vt:lpwstr>Standard</vt:lpwstr>
  </property>
  <property fmtid="{D5CDD505-2E9C-101B-9397-08002B2CF9AE}" pid="15" name="MSIP_Label_eb992a7d-542b-44f7-8b4e-4a8cd39e7288_Name">
    <vt:lpwstr>eb992a7d-542b-44f7-8b4e-4a8cd39e7288</vt:lpwstr>
  </property>
  <property fmtid="{D5CDD505-2E9C-101B-9397-08002B2CF9AE}" pid="16" name="MSIP_Label_eb992a7d-542b-44f7-8b4e-4a8cd39e7288_SiteId">
    <vt:lpwstr>a491f8c5-c721-4e53-b604-6f27e7e4565d</vt:lpwstr>
  </property>
  <property fmtid="{D5CDD505-2E9C-101B-9397-08002B2CF9AE}" pid="17" name="MSIP_Label_eb992a7d-542b-44f7-8b4e-4a8cd39e7288_ActionId">
    <vt:lpwstr>71964682-9063-4382-bbea-9382c56bb641</vt:lpwstr>
  </property>
  <property fmtid="{D5CDD505-2E9C-101B-9397-08002B2CF9AE}" pid="18" name="MSIP_Label_eb992a7d-542b-44f7-8b4e-4a8cd39e7288_ContentBits">
    <vt:lpwstr>0</vt:lpwstr>
  </property>
</Properties>
</file>