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2" r:id="rId2"/>
  </p:sldMasterIdLst>
  <p:notesMasterIdLst>
    <p:notesMasterId r:id="rId15"/>
  </p:notesMasterIdLst>
  <p:sldIdLst>
    <p:sldId id="259" r:id="rId3"/>
    <p:sldId id="261" r:id="rId4"/>
    <p:sldId id="262" r:id="rId5"/>
    <p:sldId id="263" r:id="rId6"/>
    <p:sldId id="265" r:id="rId7"/>
    <p:sldId id="264" r:id="rId8"/>
    <p:sldId id="266" r:id="rId9"/>
    <p:sldId id="267" r:id="rId10"/>
    <p:sldId id="268" r:id="rId11"/>
    <p:sldId id="269" r:id="rId12"/>
    <p:sldId id="270"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p15:clr>
            <a:srgbClr val="A4A3A4"/>
          </p15:clr>
        </p15:guide>
        <p15:guide id="2" pos="4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1" autoAdjust="0"/>
    <p:restoredTop sz="86545" autoAdjust="0"/>
  </p:normalViewPr>
  <p:slideViewPr>
    <p:cSldViewPr snapToGrid="0" snapToObjects="1" showGuides="1">
      <p:cViewPr varScale="1">
        <p:scale>
          <a:sx n="63" d="100"/>
          <a:sy n="63" d="100"/>
        </p:scale>
        <p:origin x="1824" y="78"/>
      </p:cViewPr>
      <p:guideLst>
        <p:guide orient="horz" pos="2488"/>
        <p:guide pos="47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87F65-2AD9-432F-AEC6-58571915317A}" type="datetimeFigureOut">
              <a:rPr lang="en-US" smtClean="0"/>
              <a:t>9/20/2021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E9FE8-A1FD-4E09-93D3-9532B19AE126}" type="slidenum">
              <a:rPr lang="en-US" smtClean="0"/>
              <a:t>‹#›</a:t>
            </a:fld>
            <a:endParaRPr lang="en-US"/>
          </a:p>
        </p:txBody>
      </p:sp>
    </p:spTree>
    <p:extLst>
      <p:ext uri="{BB962C8B-B14F-4D97-AF65-F5344CB8AC3E}">
        <p14:creationId xmlns:p14="http://schemas.microsoft.com/office/powerpoint/2010/main" val="1131584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Intro to how the data is spread, why R forests, </a:t>
            </a:r>
            <a:endParaRPr lang="en-US" dirty="0"/>
          </a:p>
        </p:txBody>
      </p:sp>
      <p:sp>
        <p:nvSpPr>
          <p:cNvPr id="4" name="Slide Number Placeholder 3"/>
          <p:cNvSpPr>
            <a:spLocks noGrp="1"/>
          </p:cNvSpPr>
          <p:nvPr>
            <p:ph type="sldNum" sz="quarter" idx="10"/>
          </p:nvPr>
        </p:nvSpPr>
        <p:spPr/>
        <p:txBody>
          <a:bodyPr/>
          <a:lstStyle/>
          <a:p>
            <a:fld id="{CEAE9FE8-A1FD-4E09-93D3-9532B19AE126}" type="slidenum">
              <a:rPr lang="en-US" smtClean="0"/>
              <a:t>3</a:t>
            </a:fld>
            <a:endParaRPr lang="en-US"/>
          </a:p>
        </p:txBody>
      </p:sp>
    </p:spTree>
    <p:extLst>
      <p:ext uri="{BB962C8B-B14F-4D97-AF65-F5344CB8AC3E}">
        <p14:creationId xmlns:p14="http://schemas.microsoft.com/office/powerpoint/2010/main" val="59838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why dual annealing?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a:t>
            </a:r>
            <a:r>
              <a:rPr lang="en-US" dirty="0" smtClean="0"/>
              <a:t>is a type of stochastic hill climbing where a candidate solution is modified in a random way and the modified solutions are accepted to replace the current candidate solution probabilistically. This means that it is possible for worse solutions to replace the current candidate solution. The probability of this type of replacement is high at the beginning of the search and decreases with each iteration, controlled by the “temperature” </a:t>
            </a:r>
            <a:r>
              <a:rPr lang="en-US" dirty="0" err="1" smtClean="0"/>
              <a:t>hyperparameter</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combines the annealing schedule (rate at which the temperature decreases over algorithm iterations) from “</a:t>
            </a:r>
            <a:r>
              <a:rPr lang="en-US" i="1" dirty="0" smtClean="0"/>
              <a:t>fast simulated annealing</a:t>
            </a:r>
            <a:r>
              <a:rPr lang="en-US" dirty="0" smtClean="0"/>
              <a:t>” (FSA) and the probabilistic acceptance of an alternate statistical procedure “</a:t>
            </a:r>
            <a:r>
              <a:rPr lang="en-US" i="1" dirty="0" err="1" smtClean="0"/>
              <a:t>Tsallis</a:t>
            </a:r>
            <a:r>
              <a:rPr lang="en-US" i="1" dirty="0" smtClean="0"/>
              <a:t> statistics</a:t>
            </a:r>
            <a:r>
              <a:rPr lang="en-US" dirty="0" smtClean="0"/>
              <a:t>” named for the author.</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CEAE9FE8-A1FD-4E09-93D3-9532B19AE126}" type="slidenum">
              <a:rPr lang="en-US" smtClean="0"/>
              <a:t>4</a:t>
            </a:fld>
            <a:endParaRPr lang="en-US"/>
          </a:p>
        </p:txBody>
      </p:sp>
    </p:spTree>
    <p:extLst>
      <p:ext uri="{BB962C8B-B14F-4D97-AF65-F5344CB8AC3E}">
        <p14:creationId xmlns:p14="http://schemas.microsoft.com/office/powerpoint/2010/main" val="427303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Show testing and validation results for various processes.</a:t>
            </a:r>
          </a:p>
          <a:p>
            <a:r>
              <a:rPr lang="en-US" sz="1200" dirty="0" smtClean="0"/>
              <a:t>Optimization results. </a:t>
            </a:r>
          </a:p>
          <a:p>
            <a:endParaRPr lang="en-US" dirty="0" smtClean="0"/>
          </a:p>
          <a:p>
            <a:r>
              <a:rPr lang="en-US" dirty="0" err="1" smtClean="0"/>
              <a:t>Coeffcient</a:t>
            </a:r>
            <a:r>
              <a:rPr lang="en-US" dirty="0" smtClean="0"/>
              <a:t> of determination = 1- residual sum of squares / total sum of squares</a:t>
            </a:r>
            <a:endParaRPr lang="en-US" dirty="0"/>
          </a:p>
        </p:txBody>
      </p:sp>
      <p:sp>
        <p:nvSpPr>
          <p:cNvPr id="4" name="Slide Number Placeholder 3"/>
          <p:cNvSpPr>
            <a:spLocks noGrp="1"/>
          </p:cNvSpPr>
          <p:nvPr>
            <p:ph type="sldNum" sz="quarter" idx="10"/>
          </p:nvPr>
        </p:nvSpPr>
        <p:spPr/>
        <p:txBody>
          <a:bodyPr/>
          <a:lstStyle/>
          <a:p>
            <a:fld id="{CEAE9FE8-A1FD-4E09-93D3-9532B19AE126}" type="slidenum">
              <a:rPr lang="en-US" smtClean="0"/>
              <a:t>8</a:t>
            </a:fld>
            <a:endParaRPr lang="en-US"/>
          </a:p>
        </p:txBody>
      </p:sp>
    </p:spTree>
    <p:extLst>
      <p:ext uri="{BB962C8B-B14F-4D97-AF65-F5344CB8AC3E}">
        <p14:creationId xmlns:p14="http://schemas.microsoft.com/office/powerpoint/2010/main" val="35384449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pic>
        <p:nvPicPr>
          <p:cNvPr id="9" name="Picture 8"/>
          <p:cNvPicPr>
            <a:picLocks noChangeAspect="1"/>
          </p:cNvPicPr>
          <p:nvPr userDrawn="1"/>
        </p:nvPicPr>
        <p:blipFill>
          <a:blip r:embed="rId3"/>
          <a:stretch>
            <a:fillRect/>
          </a:stretch>
        </p:blipFill>
        <p:spPr>
          <a:xfrm>
            <a:off x="677334" y="6354234"/>
            <a:ext cx="2540000" cy="266700"/>
          </a:xfrm>
          <a:prstGeom prst="rect">
            <a:avLst/>
          </a:prstGeom>
        </p:spPr>
      </p:pic>
      <p:pic>
        <p:nvPicPr>
          <p:cNvPr id="2" name="Picture 1"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79824"/>
            <a:ext cx="6972300" cy="2641756"/>
          </a:xfrm>
          <a:prstGeom prst="rect">
            <a:avLst/>
          </a:prstGeom>
        </p:spPr>
        <p:txBody>
          <a:bodyPr anchor="b"/>
          <a:lstStyle>
            <a:lvl1pPr algn="l">
              <a:defRPr sz="5000" b="1" i="0">
                <a:solidFill>
                  <a:schemeClr val="tx2"/>
                </a:solidFill>
                <a:latin typeface="Encode Sans Normal Black" charset="0"/>
                <a:ea typeface="Encode Sans Normal Black" charset="0"/>
                <a:cs typeface="Encode Sans Normal Black" charset="0"/>
              </a:defRPr>
            </a:lvl1pPr>
          </a:lstStyle>
          <a:p>
            <a:pPr lvl="0"/>
            <a:r>
              <a:rPr lang="en-US" dirty="0" smtClean="0"/>
              <a:t>TITLE HERE</a:t>
            </a:r>
            <a:br>
              <a:rPr lang="en-US" dirty="0" smtClean="0"/>
            </a:br>
            <a:r>
              <a:rPr lang="en-US" dirty="0" smtClean="0"/>
              <a:t>ENCODE NORMAL</a:t>
            </a:r>
            <a:br>
              <a:rPr lang="en-US" dirty="0" smtClean="0"/>
            </a:br>
            <a:r>
              <a:rPr lang="en-US" dirty="0" smtClean="0"/>
              <a:t>BLACK, 50 PT. </a:t>
            </a:r>
            <a:endParaRPr lang="en-US" dirty="0"/>
          </a:p>
        </p:txBody>
      </p:sp>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5"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FFFFFF"/>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REGULAR	, 24 PT.)</a:t>
            </a:r>
            <a:endParaRPr lang="en-US" dirty="0"/>
          </a:p>
        </p:txBody>
      </p:sp>
      <p:pic>
        <p:nvPicPr>
          <p:cNvPr id="7" name="Picture 6"/>
          <p:cNvPicPr>
            <a:picLocks noChangeAspect="1"/>
          </p:cNvPicPr>
          <p:nvPr userDrawn="1"/>
        </p:nvPicPr>
        <p:blipFill>
          <a:blip r:embed="rId2"/>
          <a:stretch>
            <a:fillRect/>
          </a:stretch>
        </p:blipFill>
        <p:spPr>
          <a:xfrm>
            <a:off x="6248401" y="6354234"/>
            <a:ext cx="2540000" cy="266700"/>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7" y="365069"/>
            <a:ext cx="8184662" cy="998440"/>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5815" y="5945854"/>
            <a:ext cx="1371600" cy="923544"/>
          </a:xfrm>
          <a:prstGeom prst="rect">
            <a:avLst/>
          </a:prstGeom>
        </p:spPr>
      </p:pic>
      <p:sp>
        <p:nvSpPr>
          <p:cNvPr id="6" name="Text Placeholder 9"/>
          <p:cNvSpPr>
            <a:spLocks noGrp="1"/>
          </p:cNvSpPr>
          <p:nvPr>
            <p:ph type="body" sz="quarter" idx="11" hasCustomPrompt="1"/>
          </p:nvPr>
        </p:nvSpPr>
        <p:spPr>
          <a:xfrm>
            <a:off x="659305" y="1736725"/>
            <a:ext cx="8076956" cy="4015497"/>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dirty="0" smtClean="0"/>
              <a:t>Bulleted content here (Open Sans Light, 24 pt.)</a:t>
            </a:r>
          </a:p>
          <a:p>
            <a:pPr lvl="1"/>
            <a:r>
              <a:rPr lang="en-US" dirty="0" smtClean="0"/>
              <a:t>Second level (Open Sans Light, 20)</a:t>
            </a:r>
          </a:p>
          <a:p>
            <a:pPr lvl="2"/>
            <a:r>
              <a:rPr lang="en-US" dirty="0" smtClean="0"/>
              <a:t>Third level (Open Sans Light, 18)</a:t>
            </a:r>
          </a:p>
          <a:p>
            <a:pPr lvl="3"/>
            <a:r>
              <a:rPr lang="en-US" dirty="0" smtClean="0"/>
              <a:t>Fourth level (Open Sans Light, 16)</a:t>
            </a:r>
          </a:p>
          <a:p>
            <a:pPr lvl="4"/>
            <a:r>
              <a:rPr lang="en-US" dirty="0" smtClean="0"/>
              <a:t>Fifth level (Open Sans Light, 14)</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064505"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48401" y="6354234"/>
            <a:ext cx="2540000" cy="266700"/>
          </a:xfrm>
          <a:prstGeom prst="rect">
            <a:avLst/>
          </a:prstGeom>
        </p:spPr>
      </p:pic>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smtClean="0"/>
              <a:t>Graphics can go here – </a:t>
            </a:r>
            <a:br>
              <a:rPr lang="en-US" dirty="0" smtClean="0"/>
            </a:br>
            <a:r>
              <a:rPr lang="en-US" dirty="0" smtClean="0"/>
              <a:t>replace this box with your image or chart</a:t>
            </a:r>
            <a:endParaRPr lang="en-US" dirty="0"/>
          </a:p>
        </p:txBody>
      </p:sp>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9" name="Picture 8"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39" y="6487457"/>
            <a:ext cx="2425295" cy="163374"/>
          </a:xfrm>
          <a:prstGeom prst="rect">
            <a:avLst/>
          </a:prstGeom>
        </p:spPr>
      </p:pic>
      <p:pic>
        <p:nvPicPr>
          <p:cNvPr id="6" name="Picture 5" descr="Bar_RtAngle_7502_RGB.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3587" y="4006085"/>
            <a:ext cx="2284303" cy="112770"/>
          </a:xfrm>
          <a:prstGeom prst="rect">
            <a:avLst/>
          </a:prstGeom>
        </p:spPr>
      </p:pic>
      <p:sp>
        <p:nvSpPr>
          <p:cNvPr id="3" name="Title 2"/>
          <p:cNvSpPr>
            <a:spLocks noGrp="1"/>
          </p:cNvSpPr>
          <p:nvPr>
            <p:ph type="title" hasCustomPrompt="1"/>
          </p:nvPr>
        </p:nvSpPr>
        <p:spPr>
          <a:xfrm>
            <a:off x="671757" y="1167124"/>
            <a:ext cx="6972300" cy="2641756"/>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dirty="0" smtClean="0"/>
              <a:t>TITLE HERE</a:t>
            </a:r>
            <a:br>
              <a:rPr lang="en-US" dirty="0" smtClean="0"/>
            </a:br>
            <a:r>
              <a:rPr lang="en-US" dirty="0" smtClean="0"/>
              <a:t>ENCODE NORMAL</a:t>
            </a:r>
            <a:br>
              <a:rPr lang="en-US" dirty="0" smtClean="0"/>
            </a:br>
            <a:r>
              <a:rPr lang="en-US" dirty="0" smtClean="0"/>
              <a:t>BLACK, 50 PT. </a:t>
            </a:r>
            <a:endParaRPr lang="en-US" dirty="0"/>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659305" y="2320239"/>
            <a:ext cx="8197114"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sp>
        <p:nvSpPr>
          <p:cNvPr id="6" name="Text Placeholder 5"/>
          <p:cNvSpPr>
            <a:spLocks noGrp="1"/>
          </p:cNvSpPr>
          <p:nvPr>
            <p:ph type="body" sz="quarter" idx="12" hasCustomPrompt="1"/>
          </p:nvPr>
        </p:nvSpPr>
        <p:spPr>
          <a:xfrm>
            <a:off x="671757" y="1730667"/>
            <a:ext cx="8184662"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smtClean="0"/>
              <a:t>SUB-HEADER HERE (UNI SANS LIGHT, 24 PT.)</a:t>
            </a:r>
            <a:endParaRPr lang="en-US" dirty="0"/>
          </a:p>
        </p:txBody>
      </p:sp>
      <p:pic>
        <p:nvPicPr>
          <p:cNvPr id="9" name="Picture 8"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2155" y="6487457"/>
            <a:ext cx="2425295" cy="163374"/>
          </a:xfrm>
          <a:prstGeom prst="rect">
            <a:avLst/>
          </a:prstGeom>
        </p:spPr>
      </p:pic>
      <p:pic>
        <p:nvPicPr>
          <p:cNvPr id="8" name="Picture 7"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4663" cy="991998"/>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659305" y="1736725"/>
            <a:ext cx="819621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dirty="0" smtClean="0"/>
              <a:t>Content here (Open Sans Bold, 24 pt.)</a:t>
            </a:r>
          </a:p>
          <a:p>
            <a:pPr lvl="1"/>
            <a:r>
              <a:rPr lang="en-US" dirty="0" smtClean="0"/>
              <a:t>Second level (Open Sans Bold, 20)</a:t>
            </a:r>
          </a:p>
          <a:p>
            <a:pPr lvl="2"/>
            <a:r>
              <a:rPr lang="en-US" dirty="0" smtClean="0"/>
              <a:t>Third level (Open Sans Bold, 18)</a:t>
            </a:r>
          </a:p>
          <a:p>
            <a:pPr lvl="3"/>
            <a:r>
              <a:rPr lang="en-US" dirty="0" smtClean="0"/>
              <a:t>Fourth level (Open Sans Bold, 16)</a:t>
            </a:r>
          </a:p>
          <a:p>
            <a:pPr lvl="4"/>
            <a:r>
              <a:rPr lang="en-US" dirty="0" smtClean="0"/>
              <a:t>Fifth level (Open Sans Bold, 14)</a:t>
            </a:r>
            <a:endParaRPr lang="en-US" dirty="0"/>
          </a:p>
        </p:txBody>
      </p:sp>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8139" y="5949410"/>
            <a:ext cx="1371600" cy="923544"/>
          </a:xfrm>
          <a:prstGeom prst="rect">
            <a:avLst/>
          </a:prstGeom>
        </p:spPr>
      </p:pic>
      <p:pic>
        <p:nvPicPr>
          <p:cNvPr id="7" name="Picture 6"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8375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766763" y="1736725"/>
            <a:ext cx="8021637" cy="4432300"/>
          </a:xfrm>
          <a:prstGeom prst="rect">
            <a:avLst/>
          </a:prstGeom>
        </p:spPr>
        <p:txBody>
          <a:bodyPr>
            <a:normAutofit/>
          </a:bodyPr>
          <a:lstStyle>
            <a:lvl1pPr marL="0" indent="0">
              <a:buNone/>
              <a:defRPr sz="2400" b="0" i="1" baseline="0">
                <a:solidFill>
                  <a:srgbClr val="999999"/>
                </a:solidFill>
                <a:latin typeface="Open Sans Light"/>
                <a:cs typeface="Open Sans Light"/>
              </a:defRPr>
            </a:lvl1pPr>
          </a:lstStyle>
          <a:p>
            <a:r>
              <a:rPr lang="en-US" dirty="0" smtClean="0"/>
              <a:t>Graphics can go here – </a:t>
            </a:r>
            <a:br>
              <a:rPr lang="en-US" dirty="0" smtClean="0"/>
            </a:br>
            <a:r>
              <a:rPr lang="en-US" dirty="0" smtClean="0"/>
              <a:t>replace this box with your image or chart</a:t>
            </a:r>
            <a:endParaRPr lang="en-US" dirty="0"/>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3105" y="6487457"/>
            <a:ext cx="2425295" cy="163374"/>
          </a:xfrm>
          <a:prstGeom prst="rect">
            <a:avLst/>
          </a:prstGeom>
        </p:spPr>
      </p:pic>
      <p:pic>
        <p:nvPicPr>
          <p:cNvPr id="6" name="Picture 5" descr="Bar_RtAngle_7502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4225" y="1437805"/>
            <a:ext cx="1358184" cy="67050"/>
          </a:xfrm>
          <a:prstGeom prst="rect">
            <a:avLst/>
          </a:prstGeom>
        </p:spPr>
      </p:pic>
      <p:sp>
        <p:nvSpPr>
          <p:cNvPr id="2" name="Title 1"/>
          <p:cNvSpPr>
            <a:spLocks noGrp="1"/>
          </p:cNvSpPr>
          <p:nvPr>
            <p:ph type="title" hasCustomPrompt="1"/>
          </p:nvPr>
        </p:nvSpPr>
        <p:spPr>
          <a:xfrm>
            <a:off x="671756" y="371511"/>
            <a:ext cx="811664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smtClean="0"/>
              <a:t>HEADER HERE </a:t>
            </a:r>
            <a:br>
              <a:rPr lang="en-US" dirty="0" smtClean="0"/>
            </a:br>
            <a:r>
              <a:rPr lang="en-US" dirty="0" smtClean="0"/>
              <a:t>(ENCODE NORMAL BLACK, 30 PT.)</a:t>
            </a:r>
            <a:endParaRPr lang="en-US" dirty="0"/>
          </a:p>
        </p:txBody>
      </p:sp>
    </p:spTree>
    <p:extLst>
      <p:ext uri="{BB962C8B-B14F-4D97-AF65-F5344CB8AC3E}">
        <p14:creationId xmlns:p14="http://schemas.microsoft.com/office/powerpoint/2010/main" val="2489552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ASC Student challenge</a:t>
            </a:r>
            <a:endParaRPr lang="en-US" dirty="0"/>
          </a:p>
        </p:txBody>
      </p:sp>
    </p:spTree>
    <p:extLst>
      <p:ext uri="{BB962C8B-B14F-4D97-AF65-F5344CB8AC3E}">
        <p14:creationId xmlns:p14="http://schemas.microsoft.com/office/powerpoint/2010/main" val="1913477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Optimal Cure cycles #2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57" y="1709859"/>
            <a:ext cx="2950554" cy="14345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56" y="3380955"/>
            <a:ext cx="2950554" cy="143454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757" y="5161853"/>
            <a:ext cx="2950553" cy="143454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9705" y="1710358"/>
            <a:ext cx="3878985" cy="143404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8356" y="3380955"/>
            <a:ext cx="3880334" cy="143454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8357" y="5100183"/>
            <a:ext cx="3880334" cy="1434548"/>
          </a:xfrm>
          <a:prstGeom prst="rect">
            <a:avLst/>
          </a:prstGeom>
        </p:spPr>
      </p:pic>
    </p:spTree>
    <p:extLst>
      <p:ext uri="{BB962C8B-B14F-4D97-AF65-F5344CB8AC3E}">
        <p14:creationId xmlns:p14="http://schemas.microsoft.com/office/powerpoint/2010/main" val="280727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262825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1756" y="1659983"/>
            <a:ext cx="8064505" cy="991998"/>
          </a:xfrm>
        </p:spPr>
        <p:txBody>
          <a:bodyPr/>
          <a:lstStyle/>
          <a:p>
            <a:r>
              <a:rPr lang="en-US" dirty="0" smtClean="0"/>
              <a:t>Thank you!</a:t>
            </a:r>
            <a:endParaRPr lang="en-US" dirty="0"/>
          </a:p>
        </p:txBody>
      </p:sp>
    </p:spTree>
    <p:extLst>
      <p:ext uri="{BB962C8B-B14F-4D97-AF65-F5344CB8AC3E}">
        <p14:creationId xmlns:p14="http://schemas.microsoft.com/office/powerpoint/2010/main" val="3472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Objectives (SG)</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08" y="2327907"/>
            <a:ext cx="8153400" cy="1500580"/>
          </a:xfrm>
          <a:prstGeom prst="rect">
            <a:avLst/>
          </a:prstGeom>
        </p:spPr>
      </p:pic>
    </p:spTree>
    <p:extLst>
      <p:ext uri="{BB962C8B-B14F-4D97-AF65-F5344CB8AC3E}">
        <p14:creationId xmlns:p14="http://schemas.microsoft.com/office/powerpoint/2010/main" val="265586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z="1100" dirty="0" smtClean="0"/>
              <a:t>12 inputs (</a:t>
            </a:r>
            <a:r>
              <a:rPr lang="en-US" sz="1100" dirty="0" err="1" smtClean="0"/>
              <a:t>X_data</a:t>
            </a:r>
            <a:r>
              <a:rPr lang="en-US" sz="1100" dirty="0" smtClean="0"/>
              <a:t>) , 7 outputs (</a:t>
            </a:r>
            <a:r>
              <a:rPr lang="en-US" sz="1100" dirty="0" err="1" smtClean="0"/>
              <a:t>Y_data</a:t>
            </a:r>
            <a:r>
              <a:rPr lang="en-US" sz="1100" dirty="0" smtClean="0"/>
              <a:t>). 1800 samples. </a:t>
            </a:r>
          </a:p>
          <a:p>
            <a:r>
              <a:rPr lang="en-US" sz="1100" dirty="0" smtClean="0"/>
              <a:t>Raw input distribution hints discrete input space. Sorting the input values validates this. </a:t>
            </a:r>
          </a:p>
          <a:p>
            <a:r>
              <a:rPr lang="en-US" sz="1100" dirty="0" smtClean="0"/>
              <a:t>Each input (feature) has a fixed (discrete) number of values that it takes. </a:t>
            </a:r>
          </a:p>
          <a:p>
            <a:pPr lvl="0"/>
            <a:r>
              <a:rPr lang="en-US" altLang="en-US" sz="1100" b="0" dirty="0" smtClean="0">
                <a:solidFill>
                  <a:schemeClr val="tx2"/>
                </a:solidFill>
                <a:latin typeface="Arial Unicode MS"/>
              </a:rPr>
              <a:t>X1:3</a:t>
            </a:r>
            <a:r>
              <a:rPr lang="en-US" altLang="en-US" sz="1100" b="0" dirty="0">
                <a:solidFill>
                  <a:schemeClr val="tx2"/>
                </a:solidFill>
                <a:latin typeface="Arial Unicode MS"/>
              </a:rPr>
              <a:t>, X2:4, X3:2, X4:4, X5:4, X6:2, X7:6, X8:5, X9:20, X10:3, X11:5, X12:20</a:t>
            </a:r>
            <a:r>
              <a:rPr lang="en-US" altLang="en-US" sz="1000" b="0" dirty="0">
                <a:solidFill>
                  <a:schemeClr val="tx2"/>
                </a:solidFill>
              </a:rPr>
              <a:t> </a:t>
            </a:r>
            <a:endParaRPr lang="en-US" altLang="en-US" b="0" dirty="0">
              <a:solidFill>
                <a:schemeClr val="tx2"/>
              </a:solidFill>
              <a:latin typeface="Arial" panose="020B0604020202020204" pitchFamily="34" charset="0"/>
            </a:endParaRPr>
          </a:p>
          <a:p>
            <a:r>
              <a:rPr lang="en-US" sz="1100" dirty="0" smtClean="0"/>
              <a:t>A total of  ~138 million possible cases, out of which 1800 are available. </a:t>
            </a:r>
          </a:p>
          <a:p>
            <a:r>
              <a:rPr lang="en-US" sz="1100" dirty="0" smtClean="0"/>
              <a:t>Decision trees generate decision boundaries to make accurate regression based prediction on discrete inputs. </a:t>
            </a:r>
          </a:p>
          <a:p>
            <a:r>
              <a:rPr lang="en-US" sz="1100" dirty="0" smtClean="0"/>
              <a:t>Decision trees are one of the most interpretable ML models.</a:t>
            </a:r>
          </a:p>
          <a:p>
            <a:r>
              <a:rPr lang="en-US" sz="1100" dirty="0" smtClean="0"/>
              <a:t>Random forests are an ensemble of decision trees that reduce overfitting. </a:t>
            </a:r>
          </a:p>
          <a:p>
            <a:r>
              <a:rPr lang="en-US" sz="1100" dirty="0" smtClean="0"/>
              <a:t>Random forests are used to learn the relationship between inputs and outputs of the dataset. </a:t>
            </a:r>
          </a:p>
          <a:p>
            <a:endParaRPr lang="en-US" sz="1100" dirty="0" smtClean="0"/>
          </a:p>
        </p:txBody>
      </p:sp>
      <p:sp>
        <p:nvSpPr>
          <p:cNvPr id="3" name="Title 2"/>
          <p:cNvSpPr>
            <a:spLocks noGrp="1"/>
          </p:cNvSpPr>
          <p:nvPr>
            <p:ph type="title"/>
          </p:nvPr>
        </p:nvSpPr>
        <p:spPr/>
        <p:txBody>
          <a:bodyPr/>
          <a:lstStyle/>
          <a:p>
            <a:r>
              <a:rPr lang="en-US" dirty="0" smtClean="0"/>
              <a:t>Understanding the ASC dataset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968" y="3628119"/>
            <a:ext cx="5593776" cy="1484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086" y="5217545"/>
            <a:ext cx="5851332" cy="1552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346443" y="4047232"/>
            <a:ext cx="2863269" cy="646331"/>
          </a:xfrm>
          <a:prstGeom prst="rect">
            <a:avLst/>
          </a:prstGeom>
          <a:noFill/>
        </p:spPr>
        <p:txBody>
          <a:bodyPr wrap="square" rtlCol="0">
            <a:spAutoFit/>
          </a:bodyPr>
          <a:lstStyle/>
          <a:p>
            <a:r>
              <a:rPr lang="en-US" dirty="0" smtClean="0"/>
              <a:t>Raw input values over 1800 cases (12 plots) </a:t>
            </a:r>
            <a:endParaRPr lang="en-US" dirty="0"/>
          </a:p>
        </p:txBody>
      </p:sp>
      <p:sp>
        <p:nvSpPr>
          <p:cNvPr id="8" name="TextBox 7"/>
          <p:cNvSpPr txBox="1"/>
          <p:nvPr/>
        </p:nvSpPr>
        <p:spPr>
          <a:xfrm>
            <a:off x="6717054" y="5481273"/>
            <a:ext cx="2298130" cy="369332"/>
          </a:xfrm>
          <a:prstGeom prst="rect">
            <a:avLst/>
          </a:prstGeom>
          <a:noFill/>
        </p:spPr>
        <p:txBody>
          <a:bodyPr wrap="none" rtlCol="0">
            <a:spAutoFit/>
          </a:bodyPr>
          <a:lstStyle/>
          <a:p>
            <a:r>
              <a:rPr lang="en-US" dirty="0" smtClean="0">
                <a:sym typeface="Wingdings" panose="05000000000000000000" pitchFamily="2" charset="2"/>
              </a:rPr>
              <a:t> </a:t>
            </a:r>
            <a:r>
              <a:rPr lang="en-US" dirty="0" smtClean="0"/>
              <a:t>Sorted Input Values</a:t>
            </a:r>
            <a:endParaRPr lang="en-US" dirty="0"/>
          </a:p>
        </p:txBody>
      </p:sp>
      <p:sp>
        <p:nvSpPr>
          <p:cNvPr id="9"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Oval 12"/>
          <p:cNvSpPr/>
          <p:nvPr/>
        </p:nvSpPr>
        <p:spPr>
          <a:xfrm>
            <a:off x="7301344" y="244055"/>
            <a:ext cx="1537855" cy="153785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Learning the model</a:t>
            </a:r>
            <a:endParaRPr lang="en-US" dirty="0"/>
          </a:p>
        </p:txBody>
      </p:sp>
    </p:spTree>
    <p:extLst>
      <p:ext uri="{BB962C8B-B14F-4D97-AF65-F5344CB8AC3E}">
        <p14:creationId xmlns:p14="http://schemas.microsoft.com/office/powerpoint/2010/main" val="33522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59305" y="1736726"/>
            <a:ext cx="6531204" cy="3777384"/>
          </a:xfrm>
        </p:spPr>
        <p:txBody>
          <a:bodyPr/>
          <a:lstStyle/>
          <a:p>
            <a:endParaRPr lang="en-US" dirty="0" smtClean="0"/>
          </a:p>
          <a:p>
            <a:r>
              <a:rPr lang="en-US" sz="1050" dirty="0" smtClean="0"/>
              <a:t>Using random forests, for any input vector, the output can be predicted. </a:t>
            </a:r>
          </a:p>
          <a:p>
            <a:r>
              <a:rPr lang="en-US" sz="1050" dirty="0" smtClean="0"/>
              <a:t>So, a constrained optimization can be designed to find the ideal input vector that can produce desired outputs. </a:t>
            </a:r>
          </a:p>
          <a:p>
            <a:r>
              <a:rPr lang="en-US" sz="1050" dirty="0" smtClean="0"/>
              <a:t>The constraints of optimizations: </a:t>
            </a:r>
          </a:p>
          <a:p>
            <a:r>
              <a:rPr lang="en-US" sz="1050" dirty="0" smtClean="0"/>
              <a:t>1. How can discrete space optimization  be executed in a continuous space?</a:t>
            </a:r>
          </a:p>
          <a:p>
            <a:r>
              <a:rPr lang="en-US" sz="1050" dirty="0" smtClean="0"/>
              <a:t>Search in a continuous space, evaluate loss in a discrete space.</a:t>
            </a:r>
          </a:p>
          <a:p>
            <a:r>
              <a:rPr lang="en-US" sz="1050" dirty="0" smtClean="0"/>
              <a:t>2.  What is the optimal nature of outputs?</a:t>
            </a:r>
          </a:p>
          <a:p>
            <a:r>
              <a:rPr lang="en-US" sz="1050" dirty="0" smtClean="0"/>
              <a:t>Maximum Fiber Volume Fraction (%)  (Y4) needs to be maximized and all the other outputs need to be minimized. (Y1,  Y2, Y3, Y5, Y7). (Note that Y6 is constant for all inputs) </a:t>
            </a:r>
          </a:p>
          <a:p>
            <a:r>
              <a:rPr lang="en-US" sz="1050" dirty="0" smtClean="0"/>
              <a:t>3. How can global optima be guaranteed? </a:t>
            </a:r>
          </a:p>
          <a:p>
            <a:r>
              <a:rPr lang="en-US" sz="1050" dirty="0" smtClean="0"/>
              <a:t>Dual annealing based optimization is used that ensures a globally optimal solution. </a:t>
            </a:r>
          </a:p>
          <a:p>
            <a:r>
              <a:rPr lang="en-US" sz="1050" dirty="0" smtClean="0"/>
              <a:t>4. Bonus: The total cure cycle time can be obtained from the inputs corresponding to the temperature, autoclave pressure and vacuum pressure values. The value from these three input sources has to be constant. How can this be enforced? </a:t>
            </a:r>
          </a:p>
          <a:p>
            <a:r>
              <a:rPr lang="en-US" sz="1050" dirty="0" smtClean="0"/>
              <a:t>The loss function is set to return infinite when the difference in either of three times is more than 3 minutes. This disregards any solution in the input space that does not follow the 4</a:t>
            </a:r>
            <a:r>
              <a:rPr lang="en-US" sz="1050" baseline="30000" dirty="0" smtClean="0"/>
              <a:t>rd</a:t>
            </a:r>
            <a:r>
              <a:rPr lang="en-US" sz="1050" dirty="0" smtClean="0"/>
              <a:t> constraint. </a:t>
            </a:r>
          </a:p>
        </p:txBody>
      </p:sp>
      <p:sp>
        <p:nvSpPr>
          <p:cNvPr id="3" name="Title 2"/>
          <p:cNvSpPr>
            <a:spLocks noGrp="1"/>
          </p:cNvSpPr>
          <p:nvPr>
            <p:ph type="title"/>
          </p:nvPr>
        </p:nvSpPr>
        <p:spPr/>
        <p:txBody>
          <a:bodyPr/>
          <a:lstStyle/>
          <a:p>
            <a:r>
              <a:rPr lang="en-US" dirty="0" smtClean="0"/>
              <a:t>Dual annealing based optimization. </a:t>
            </a:r>
            <a:endParaRPr lang="en-US" dirty="0"/>
          </a:p>
        </p:txBody>
      </p:sp>
      <p:sp>
        <p:nvSpPr>
          <p:cNvPr id="4" name="Oval 3"/>
          <p:cNvSpPr/>
          <p:nvPr/>
        </p:nvSpPr>
        <p:spPr>
          <a:xfrm>
            <a:off x="6982690" y="975580"/>
            <a:ext cx="2022765" cy="202276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Optimization to find best inputs to the model</a:t>
            </a:r>
            <a:endParaRPr lang="en-US" dirty="0"/>
          </a:p>
        </p:txBody>
      </p:sp>
      <p:sp>
        <p:nvSpPr>
          <p:cNvPr id="6" name="TextBox 5"/>
          <p:cNvSpPr txBox="1"/>
          <p:nvPr/>
        </p:nvSpPr>
        <p:spPr>
          <a:xfrm>
            <a:off x="341260" y="5887327"/>
            <a:ext cx="7016601" cy="369332"/>
          </a:xfrm>
          <a:prstGeom prst="rect">
            <a:avLst/>
          </a:prstGeom>
          <a:noFill/>
        </p:spPr>
        <p:txBody>
          <a:bodyPr wrap="none" rtlCol="0">
            <a:spAutoFit/>
          </a:bodyPr>
          <a:lstStyle/>
          <a:p>
            <a:r>
              <a:rPr lang="en-US" dirty="0" smtClean="0"/>
              <a:t>Dual Annealing (</a:t>
            </a:r>
            <a:r>
              <a:rPr lang="en-US" dirty="0" err="1" smtClean="0"/>
              <a:t>SciPy</a:t>
            </a:r>
            <a:r>
              <a:rPr lang="en-US" dirty="0" smtClean="0"/>
              <a:t>) = Fast Simulated Annealing (FSA) + </a:t>
            </a:r>
            <a:r>
              <a:rPr lang="en-US" dirty="0" err="1" smtClean="0"/>
              <a:t>Tsallis</a:t>
            </a:r>
            <a:r>
              <a:rPr lang="en-US" dirty="0" smtClean="0"/>
              <a:t> Statistics</a:t>
            </a:r>
            <a:endParaRPr lang="en-US" dirty="0"/>
          </a:p>
        </p:txBody>
      </p:sp>
    </p:spTree>
    <p:extLst>
      <p:ext uri="{BB962C8B-B14F-4D97-AF65-F5344CB8AC3E}">
        <p14:creationId xmlns:p14="http://schemas.microsoft.com/office/powerpoint/2010/main" val="359200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Best features #1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56" y="1848036"/>
            <a:ext cx="3023826" cy="232372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338" y="1848036"/>
            <a:ext cx="3023212" cy="232325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33" y="4171764"/>
            <a:ext cx="2990249" cy="22979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4338" y="4171764"/>
            <a:ext cx="2990366" cy="2298015"/>
          </a:xfrm>
          <a:prstGeom prst="rect">
            <a:avLst/>
          </a:prstGeom>
        </p:spPr>
      </p:pic>
    </p:spTree>
    <p:extLst>
      <p:ext uri="{BB962C8B-B14F-4D97-AF65-F5344CB8AC3E}">
        <p14:creationId xmlns:p14="http://schemas.microsoft.com/office/powerpoint/2010/main" val="243183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Best features #2</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256" y="1569821"/>
            <a:ext cx="3276117" cy="25176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285" y="1569821"/>
            <a:ext cx="3355039" cy="251627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812" y="4293740"/>
            <a:ext cx="3257061" cy="2478544"/>
          </a:xfrm>
          <a:prstGeom prst="rect">
            <a:avLst/>
          </a:prstGeom>
        </p:spPr>
      </p:pic>
      <p:sp>
        <p:nvSpPr>
          <p:cNvPr id="8" name="Text Placeholder 1"/>
          <p:cNvSpPr>
            <a:spLocks noGrp="1"/>
          </p:cNvSpPr>
          <p:nvPr>
            <p:ph type="body" sz="quarter" idx="11"/>
          </p:nvPr>
        </p:nvSpPr>
        <p:spPr>
          <a:xfrm>
            <a:off x="4630285" y="4292412"/>
            <a:ext cx="3866015" cy="1917888"/>
          </a:xfrm>
        </p:spPr>
        <p:txBody>
          <a:bodyPr/>
          <a:lstStyle/>
          <a:p>
            <a:endParaRPr lang="en-US" sz="1050" dirty="0"/>
          </a:p>
        </p:txBody>
      </p:sp>
    </p:spTree>
    <p:extLst>
      <p:ext uri="{BB962C8B-B14F-4D97-AF65-F5344CB8AC3E}">
        <p14:creationId xmlns:p14="http://schemas.microsoft.com/office/powerpoint/2010/main" val="195837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smtClean="0"/>
              <a:t>Interactions b/w involved physics. </a:t>
            </a:r>
            <a:endParaRPr lang="en-US" dirty="0"/>
          </a:p>
        </p:txBody>
      </p:sp>
    </p:spTree>
    <p:extLst>
      <p:ext uri="{BB962C8B-B14F-4D97-AF65-F5344CB8AC3E}">
        <p14:creationId xmlns:p14="http://schemas.microsoft.com/office/powerpoint/2010/main" val="88574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p:cNvSpPr>
                <a:spLocks noGrp="1"/>
              </p:cNvSpPr>
              <p:nvPr>
                <p:ph type="body" sz="quarter" idx="11"/>
              </p:nvPr>
            </p:nvSpPr>
            <p:spPr/>
            <p:txBody>
              <a:bodyPr/>
              <a:lstStyle/>
              <a:p>
                <a:r>
                  <a:rPr lang="en-US" sz="1050" dirty="0" smtClean="0"/>
                  <a:t>How are the model learning (Random Forests) and optimization (dual annealing) methods verified? </a:t>
                </a:r>
              </a:p>
              <a:p>
                <a:r>
                  <a:rPr lang="en-US" sz="1050" dirty="0" smtClean="0"/>
                  <a:t>Validating Random forests:</a:t>
                </a:r>
              </a:p>
              <a:p>
                <a:r>
                  <a:rPr lang="en-US" sz="1050" dirty="0" smtClean="0"/>
                  <a:t>The data set containing 1800 samples is randomly shuffled and then split into 1530 samples for training and 270 samples for testing. (15% split)</a:t>
                </a:r>
              </a:p>
              <a:p>
                <a:r>
                  <a:rPr lang="en-US" sz="1050" dirty="0" smtClean="0"/>
                  <a:t> The coefficient of determination (R) is used to evaluate the training and testing accuracies of the prediction. </a:t>
                </a:r>
              </a:p>
              <a:p>
                <a:r>
                  <a:rPr lang="en-US" sz="1050" dirty="0" smtClean="0"/>
                  <a:t>R = 1- (u/v), where u = ((</a:t>
                </a:r>
                <a:r>
                  <a:rPr lang="en-US" sz="1050" dirty="0" err="1" smtClean="0"/>
                  <a:t>y_true</a:t>
                </a:r>
                <a:r>
                  <a:rPr lang="en-US" sz="1050" dirty="0" smtClean="0"/>
                  <a:t> – </a:t>
                </a:r>
                <a:r>
                  <a:rPr lang="en-US" sz="1050" dirty="0" err="1" smtClean="0"/>
                  <a:t>y_pred</a:t>
                </a:r>
                <a:r>
                  <a:rPr lang="en-US" sz="1050" dirty="0" smtClean="0"/>
                  <a:t>)^2).sum(); v = ((</a:t>
                </a:r>
                <a:r>
                  <a:rPr lang="en-US" sz="1050" dirty="0" err="1" smtClean="0"/>
                  <a:t>y_true</a:t>
                </a:r>
                <a:r>
                  <a:rPr lang="en-US" sz="1050" dirty="0" smtClean="0"/>
                  <a:t> – </a:t>
                </a:r>
                <a:r>
                  <a:rPr lang="en-US" sz="1050" dirty="0" err="1" smtClean="0"/>
                  <a:t>y_true.mean</a:t>
                </a:r>
                <a:r>
                  <a:rPr lang="en-US" sz="1050" dirty="0" smtClean="0"/>
                  <a:t>())**2).sum() . R </a:t>
                </a:r>
                <a14:m>
                  <m:oMath xmlns:m="http://schemas.openxmlformats.org/officeDocument/2006/math">
                    <m:r>
                      <a:rPr lang="en-US" sz="1050" b="1" i="1" smtClean="0">
                        <a:latin typeface="Cambria Math" panose="02040503050406030204" pitchFamily="18" charset="0"/>
                      </a:rPr>
                      <m:t>∈</m:t>
                    </m:r>
                  </m:oMath>
                </a14:m>
                <a:r>
                  <a:rPr lang="en-US" sz="1050" dirty="0" smtClean="0"/>
                  <a:t> [0,1] </a:t>
                </a:r>
              </a:p>
              <a:p>
                <a:r>
                  <a:rPr lang="en-US" sz="1050" dirty="0" smtClean="0"/>
                  <a:t>Dual annealing finds optimizes the hyper parameters implicitly to guarantee global optima within the prescribed number of epochs (1000). The optimization residual </a:t>
                </a:r>
                <a:r>
                  <a:rPr lang="en-US" sz="1050" dirty="0" err="1" smtClean="0"/>
                  <a:t>wrt</a:t>
                </a:r>
                <a:r>
                  <a:rPr lang="en-US" sz="1050" dirty="0" smtClean="0"/>
                  <a:t> the final optimal x can be used as a measure to judge the quality of optimization. This residual will be referred to as </a:t>
                </a:r>
                <a14:m>
                  <m:oMath xmlns:m="http://schemas.openxmlformats.org/officeDocument/2006/math">
                    <m:r>
                      <a:rPr lang="en-US" sz="1050" b="1" i="1" smtClean="0">
                        <a:latin typeface="Cambria Math" panose="02040503050406030204" pitchFamily="18" charset="0"/>
                      </a:rPr>
                      <m:t>𝝐</m:t>
                    </m:r>
                  </m:oMath>
                </a14:m>
                <a:r>
                  <a:rPr lang="en-US" sz="1050" dirty="0" smtClean="0"/>
                  <a:t>. </a:t>
                </a:r>
              </a:p>
              <a:p>
                <a:r>
                  <a:rPr lang="en-US" sz="1050" dirty="0" smtClean="0"/>
                  <a:t>By looking at the R (testing) and </a:t>
                </a:r>
                <a14:m>
                  <m:oMath xmlns:m="http://schemas.openxmlformats.org/officeDocument/2006/math">
                    <m:r>
                      <a:rPr lang="en-US" sz="1050" b="1" i="1" smtClean="0">
                        <a:latin typeface="Cambria Math" panose="02040503050406030204" pitchFamily="18" charset="0"/>
                      </a:rPr>
                      <m:t>𝝐</m:t>
                    </m:r>
                    <m:r>
                      <a:rPr lang="en-US" sz="1050" b="1" i="1" smtClean="0">
                        <a:latin typeface="Cambria Math" panose="02040503050406030204" pitchFamily="18" charset="0"/>
                      </a:rPr>
                      <m:t> </m:t>
                    </m:r>
                  </m:oMath>
                </a14:m>
                <a:r>
                  <a:rPr lang="en-US" sz="1050" dirty="0" smtClean="0"/>
                  <a:t>values for the model and optimization, the results concerning any case can be validated. </a:t>
                </a:r>
              </a:p>
              <a:p>
                <a:endParaRPr lang="en-US" sz="1050" dirty="0"/>
              </a:p>
              <a:p>
                <a:r>
                  <a:rPr lang="en-US" sz="1050" dirty="0" smtClean="0"/>
                  <a:t>Cycle -1: Ideal cure cycle that optimizes y1, y2, y3, y4, y5, y6, y7 : (R: 0.98 , </a:t>
                </a:r>
                <a14:m>
                  <m:oMath xmlns:m="http://schemas.openxmlformats.org/officeDocument/2006/math">
                    <m:r>
                      <a:rPr lang="en-US" sz="1050" i="1">
                        <a:latin typeface="Cambria Math" panose="02040503050406030204" pitchFamily="18" charset="0"/>
                      </a:rPr>
                      <m:t>𝝐</m:t>
                    </m:r>
                  </m:oMath>
                </a14:m>
                <a:r>
                  <a:rPr lang="en-US" sz="1050" dirty="0" smtClean="0"/>
                  <a:t>: 4e-2 )</a:t>
                </a:r>
              </a:p>
              <a:p>
                <a:r>
                  <a:rPr lang="en-US" sz="1050" dirty="0" smtClean="0"/>
                  <a:t>Cycle -2: </a:t>
                </a:r>
                <a:r>
                  <a:rPr lang="en-US" sz="1050" dirty="0"/>
                  <a:t>Ideal cure cycle that optimizes </a:t>
                </a:r>
                <a:r>
                  <a:rPr lang="en-US" sz="1050" dirty="0" smtClean="0"/>
                  <a:t>y3, y4, y5 : </a:t>
                </a:r>
                <a:r>
                  <a:rPr lang="en-US" sz="1050" dirty="0"/>
                  <a:t>(R</a:t>
                </a:r>
                <a:r>
                  <a:rPr lang="en-US" sz="1050" dirty="0" smtClean="0"/>
                  <a:t>: 0.999 </a:t>
                </a:r>
                <a:r>
                  <a:rPr lang="en-US" sz="1050" dirty="0"/>
                  <a:t>, </a:t>
                </a:r>
                <a14:m>
                  <m:oMath xmlns:m="http://schemas.openxmlformats.org/officeDocument/2006/math">
                    <m:r>
                      <a:rPr lang="en-US" sz="1050" i="1">
                        <a:latin typeface="Cambria Math" panose="02040503050406030204" pitchFamily="18" charset="0"/>
                      </a:rPr>
                      <m:t>𝝐</m:t>
                    </m:r>
                  </m:oMath>
                </a14:m>
                <a:r>
                  <a:rPr lang="en-US" sz="1050" dirty="0" smtClean="0"/>
                  <a:t>: 1.3e-3 </a:t>
                </a:r>
                <a:r>
                  <a:rPr lang="en-US" sz="1050" dirty="0"/>
                  <a:t>)</a:t>
                </a:r>
              </a:p>
              <a:p>
                <a:r>
                  <a:rPr lang="en-US" sz="1050" dirty="0"/>
                  <a:t>Cycle </a:t>
                </a:r>
                <a:r>
                  <a:rPr lang="en-US" sz="1050" dirty="0" smtClean="0"/>
                  <a:t>-3: </a:t>
                </a:r>
                <a:r>
                  <a:rPr lang="en-US" sz="1050" dirty="0"/>
                  <a:t>Ideal cure cycle that optimizes </a:t>
                </a:r>
                <a:r>
                  <a:rPr lang="en-US" sz="1050" dirty="0" smtClean="0"/>
                  <a:t>y3</a:t>
                </a:r>
                <a:r>
                  <a:rPr lang="en-US" sz="1050" dirty="0"/>
                  <a:t>, </a:t>
                </a:r>
                <a:r>
                  <a:rPr lang="en-US" sz="1050" dirty="0" smtClean="0"/>
                  <a:t>y4 : </a:t>
                </a:r>
                <a:r>
                  <a:rPr lang="en-US" sz="1050" dirty="0"/>
                  <a:t>(R</a:t>
                </a:r>
                <a:r>
                  <a:rPr lang="en-US" sz="1050" dirty="0" smtClean="0"/>
                  <a:t>: 0.998 </a:t>
                </a:r>
                <a:r>
                  <a:rPr lang="en-US" sz="1050" dirty="0"/>
                  <a:t>, </a:t>
                </a:r>
                <a14:m>
                  <m:oMath xmlns:m="http://schemas.openxmlformats.org/officeDocument/2006/math">
                    <m:r>
                      <a:rPr lang="en-US" sz="1050" i="1">
                        <a:latin typeface="Cambria Math" panose="02040503050406030204" pitchFamily="18" charset="0"/>
                      </a:rPr>
                      <m:t>𝝐</m:t>
                    </m:r>
                  </m:oMath>
                </a14:m>
                <a:r>
                  <a:rPr lang="en-US" sz="1050" dirty="0" smtClean="0"/>
                  <a:t>: 5.1e-4 </a:t>
                </a:r>
                <a:r>
                  <a:rPr lang="en-US" sz="1050" dirty="0"/>
                  <a:t>)</a:t>
                </a:r>
              </a:p>
              <a:p>
                <a:r>
                  <a:rPr lang="en-US" sz="1050" dirty="0"/>
                  <a:t>Cycle </a:t>
                </a:r>
                <a:r>
                  <a:rPr lang="en-US" sz="1050" dirty="0" smtClean="0"/>
                  <a:t>-4: </a:t>
                </a:r>
                <a:r>
                  <a:rPr lang="en-US" sz="1050" dirty="0"/>
                  <a:t>Ideal cure cycle that optimizes </a:t>
                </a:r>
                <a:r>
                  <a:rPr lang="en-US" sz="1050" dirty="0" smtClean="0"/>
                  <a:t>y4</a:t>
                </a:r>
                <a:r>
                  <a:rPr lang="en-US" sz="1050" dirty="0"/>
                  <a:t>, </a:t>
                </a:r>
                <a:r>
                  <a:rPr lang="en-US" sz="1050" dirty="0" smtClean="0"/>
                  <a:t>y5 : </a:t>
                </a:r>
                <a:r>
                  <a:rPr lang="en-US" sz="1050" dirty="0"/>
                  <a:t>(R</a:t>
                </a:r>
                <a:r>
                  <a:rPr lang="en-US" sz="1050" dirty="0" smtClean="0"/>
                  <a:t>: 0.999 </a:t>
                </a:r>
                <a:r>
                  <a:rPr lang="en-US" sz="1050" dirty="0"/>
                  <a:t>, </a:t>
                </a:r>
                <a14:m>
                  <m:oMath xmlns:m="http://schemas.openxmlformats.org/officeDocument/2006/math">
                    <m:r>
                      <a:rPr lang="en-US" sz="1050" i="1">
                        <a:latin typeface="Cambria Math" panose="02040503050406030204" pitchFamily="18" charset="0"/>
                      </a:rPr>
                      <m:t>𝝐</m:t>
                    </m:r>
                  </m:oMath>
                </a14:m>
                <a:r>
                  <a:rPr lang="en-US" sz="1050" dirty="0" smtClean="0"/>
                  <a:t>: 1.2e-3)</a:t>
                </a:r>
                <a:endParaRPr lang="en-US" sz="1050" dirty="0"/>
              </a:p>
              <a:p>
                <a:r>
                  <a:rPr lang="en-US" sz="1050" dirty="0"/>
                  <a:t>Cycle </a:t>
                </a:r>
                <a:r>
                  <a:rPr lang="en-US" sz="1050" dirty="0" smtClean="0"/>
                  <a:t>-5: </a:t>
                </a:r>
                <a:r>
                  <a:rPr lang="en-US" sz="1050" dirty="0"/>
                  <a:t>Ideal cure cycle that optimizes y1, </a:t>
                </a:r>
                <a:r>
                  <a:rPr lang="en-US" sz="1050" dirty="0" smtClean="0"/>
                  <a:t>y2 : </a:t>
                </a:r>
                <a:r>
                  <a:rPr lang="en-US" sz="1050" dirty="0"/>
                  <a:t>(R</a:t>
                </a:r>
                <a:r>
                  <a:rPr lang="en-US" sz="1050" dirty="0" smtClean="0"/>
                  <a:t>: 0.968 </a:t>
                </a:r>
                <a:r>
                  <a:rPr lang="en-US" sz="1050" dirty="0"/>
                  <a:t>, </a:t>
                </a:r>
                <a14:m>
                  <m:oMath xmlns:m="http://schemas.openxmlformats.org/officeDocument/2006/math">
                    <m:r>
                      <a:rPr lang="en-US" sz="1050" i="1">
                        <a:latin typeface="Cambria Math" panose="02040503050406030204" pitchFamily="18" charset="0"/>
                      </a:rPr>
                      <m:t>𝝐</m:t>
                    </m:r>
                  </m:oMath>
                </a14:m>
                <a:r>
                  <a:rPr lang="en-US" sz="1050" dirty="0"/>
                  <a:t>: </a:t>
                </a:r>
                <a:r>
                  <a:rPr lang="en-US" sz="1050" dirty="0" smtClean="0"/>
                  <a:t>4.8e-6)</a:t>
                </a:r>
                <a:endParaRPr lang="en-US" sz="1050" dirty="0"/>
              </a:p>
              <a:p>
                <a:r>
                  <a:rPr lang="en-US" sz="1050" dirty="0"/>
                  <a:t>Cycle </a:t>
                </a:r>
                <a:r>
                  <a:rPr lang="en-US" sz="1050" dirty="0" smtClean="0"/>
                  <a:t>-6: </a:t>
                </a:r>
                <a:r>
                  <a:rPr lang="en-US" sz="1050" dirty="0"/>
                  <a:t>Ideal cure cycle that optimizes </a:t>
                </a:r>
                <a:r>
                  <a:rPr lang="en-US" sz="1050" dirty="0" smtClean="0"/>
                  <a:t>y3</a:t>
                </a:r>
                <a:r>
                  <a:rPr lang="en-US" sz="1050" dirty="0"/>
                  <a:t>, y4, </a:t>
                </a:r>
                <a:r>
                  <a:rPr lang="en-US" sz="1050" dirty="0" smtClean="0"/>
                  <a:t>y7 : </a:t>
                </a:r>
                <a:r>
                  <a:rPr lang="en-US" sz="1050" dirty="0"/>
                  <a:t>(R: </a:t>
                </a:r>
                <a:r>
                  <a:rPr lang="en-US" sz="1050" dirty="0" smtClean="0"/>
                  <a:t>0.991, </a:t>
                </a:r>
                <a14:m>
                  <m:oMath xmlns:m="http://schemas.openxmlformats.org/officeDocument/2006/math">
                    <m:r>
                      <a:rPr lang="en-US" sz="1050" i="1">
                        <a:latin typeface="Cambria Math" panose="02040503050406030204" pitchFamily="18" charset="0"/>
                      </a:rPr>
                      <m:t>𝝐</m:t>
                    </m:r>
                  </m:oMath>
                </a14:m>
                <a:r>
                  <a:rPr lang="en-US" sz="1050" dirty="0"/>
                  <a:t>: </a:t>
                </a:r>
                <a:r>
                  <a:rPr lang="en-US" sz="1050" dirty="0" smtClean="0"/>
                  <a:t>5.1e-4)</a:t>
                </a:r>
              </a:p>
              <a:p>
                <a:r>
                  <a:rPr lang="en-US" sz="1050" dirty="0"/>
                  <a:t>Cycle </a:t>
                </a:r>
                <a:r>
                  <a:rPr lang="en-US" sz="1050" dirty="0" smtClean="0"/>
                  <a:t>-7: </a:t>
                </a:r>
                <a:r>
                  <a:rPr lang="en-US" sz="1050" dirty="0"/>
                  <a:t>Ideal cure cycle that optimizes y1, y2, y3, y4, y5, </a:t>
                </a:r>
                <a:r>
                  <a:rPr lang="en-US" sz="1050" dirty="0" smtClean="0"/>
                  <a:t>y6  : </a:t>
                </a:r>
                <a:r>
                  <a:rPr lang="en-US" sz="1050" dirty="0"/>
                  <a:t>(R</a:t>
                </a:r>
                <a:r>
                  <a:rPr lang="en-US" sz="1050" dirty="0" smtClean="0"/>
                  <a:t>: 0.989 </a:t>
                </a:r>
                <a:r>
                  <a:rPr lang="en-US" sz="1050" dirty="0"/>
                  <a:t>, </a:t>
                </a:r>
                <a14:m>
                  <m:oMath xmlns:m="http://schemas.openxmlformats.org/officeDocument/2006/math">
                    <m:r>
                      <a:rPr lang="en-US" sz="1050" i="1">
                        <a:latin typeface="Cambria Math" panose="02040503050406030204" pitchFamily="18" charset="0"/>
                      </a:rPr>
                      <m:t>𝝐</m:t>
                    </m:r>
                  </m:oMath>
                </a14:m>
                <a:r>
                  <a:rPr lang="en-US" sz="1050" dirty="0"/>
                  <a:t>: </a:t>
                </a:r>
                <a:r>
                  <a:rPr lang="en-US" sz="1050" dirty="0" smtClean="0"/>
                  <a:t>3.8e-3)</a:t>
                </a:r>
                <a:endParaRPr lang="en-US" sz="1050" dirty="0"/>
              </a:p>
              <a:p>
                <a:pPr marL="0" indent="0">
                  <a:buNone/>
                </a:pPr>
                <a:endParaRPr lang="en-US" sz="1050" dirty="0" smtClean="0"/>
              </a:p>
              <a:p>
                <a:endParaRPr lang="en-US" sz="1050" dirty="0"/>
              </a:p>
            </p:txBody>
          </p:sp>
        </mc:Choice>
        <mc:Fallback>
          <p:sp>
            <p:nvSpPr>
              <p:cNvPr id="2" name="Text Placeholder 1"/>
              <p:cNvSpPr>
                <a:spLocks noGrp="1" noRot="1" noChangeAspect="1" noMove="1" noResize="1" noEditPoints="1" noAdjustHandles="1" noChangeArrowheads="1" noChangeShapeType="1" noTextEdit="1"/>
              </p:cNvSpPr>
              <p:nvPr>
                <p:ph type="body" sz="quarter" idx="11"/>
              </p:nvPr>
            </p:nvSpPr>
            <p:spPr>
              <a:blipFill>
                <a:blip r:embed="rId3"/>
                <a:stretch>
                  <a:fillRect/>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Design/ validation of ML models</a:t>
            </a:r>
            <a:endParaRPr lang="en-US" dirty="0"/>
          </a:p>
        </p:txBody>
      </p:sp>
    </p:spTree>
    <p:extLst>
      <p:ext uri="{BB962C8B-B14F-4D97-AF65-F5344CB8AC3E}">
        <p14:creationId xmlns:p14="http://schemas.microsoft.com/office/powerpoint/2010/main" val="341809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Optimal Cure cycles #1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17" y="1764631"/>
            <a:ext cx="2688801" cy="13155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517" y="1769476"/>
            <a:ext cx="3545304" cy="13106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17" y="3481287"/>
            <a:ext cx="2688801" cy="130728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5517" y="3477885"/>
            <a:ext cx="3545304" cy="131068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316" y="5159611"/>
            <a:ext cx="2688801" cy="131553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8863" y="5159611"/>
            <a:ext cx="3558408" cy="1315533"/>
          </a:xfrm>
          <a:prstGeom prst="rect">
            <a:avLst/>
          </a:prstGeom>
        </p:spPr>
      </p:pic>
    </p:spTree>
    <p:extLst>
      <p:ext uri="{BB962C8B-B14F-4D97-AF65-F5344CB8AC3E}">
        <p14:creationId xmlns:p14="http://schemas.microsoft.com/office/powerpoint/2010/main" val="82191962"/>
      </p:ext>
    </p:extLst>
  </p:cSld>
  <p:clrMapOvr>
    <a:masterClrMapping/>
  </p:clrMapOvr>
</p:sld>
</file>

<file path=ppt/theme/theme1.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978</Words>
  <Application>Microsoft Office PowerPoint</Application>
  <PresentationFormat>On-screen Show (4:3)</PresentationFormat>
  <Paragraphs>66</Paragraphs>
  <Slides>12</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Arial Unicode MS</vt:lpstr>
      <vt:lpstr>Calibri</vt:lpstr>
      <vt:lpstr>Cambria Math</vt:lpstr>
      <vt:lpstr>Encode Sans Normal Black</vt:lpstr>
      <vt:lpstr>Lucida Grande</vt:lpstr>
      <vt:lpstr>Open Sans</vt:lpstr>
      <vt:lpstr>Open Sans Light</vt:lpstr>
      <vt:lpstr>Uni Sans Regular</vt:lpstr>
      <vt:lpstr>Wingdings</vt:lpstr>
      <vt:lpstr>Custom Design</vt:lpstr>
      <vt:lpstr>1_Custom Design</vt:lpstr>
      <vt:lpstr>ASC Student challenge</vt:lpstr>
      <vt:lpstr>Objectives (SG)</vt:lpstr>
      <vt:lpstr>Understanding the ASC dataset</vt:lpstr>
      <vt:lpstr>Dual annealing based optimization. </vt:lpstr>
      <vt:lpstr>Best features #1</vt:lpstr>
      <vt:lpstr>Best features #2</vt:lpstr>
      <vt:lpstr>Interactions b/w involved physics. </vt:lpstr>
      <vt:lpstr>Design/ validation of ML models</vt:lpstr>
      <vt:lpstr>Optimal Cure cycles #1</vt:lpstr>
      <vt:lpstr>Optimal Cure cycles #2 </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kommalapati sahil</cp:lastModifiedBy>
  <cp:revision>44</cp:revision>
  <cp:lastPrinted>2016-02-10T20:19:12Z</cp:lastPrinted>
  <dcterms:created xsi:type="dcterms:W3CDTF">2014-10-14T00:51:43Z</dcterms:created>
  <dcterms:modified xsi:type="dcterms:W3CDTF">2021-09-20T09:19:45Z</dcterms:modified>
</cp:coreProperties>
</file>