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7" r:id="rId3"/>
    <p:sldId id="258" r:id="rId4"/>
    <p:sldId id="259" r:id="rId5"/>
    <p:sldId id="271" r:id="rId6"/>
    <p:sldId id="272" r:id="rId7"/>
    <p:sldId id="266" r:id="rId8"/>
    <p:sldId id="260" r:id="rId9"/>
    <p:sldId id="267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038E-C0B7-4318-9D1E-F2D6A2FABEE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C8115-0720-4AFC-BC35-D9CF6994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D87-323A-40D5-9AFE-8DDD8572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2D6B-BED3-475C-974A-F78BC57C2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7280-DD3E-4988-92C1-781E273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A0DB-1480-4904-B069-C4237BC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E1E0-4DDC-48FB-B298-A2C31713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795F-51FB-42A9-918E-AF20A30A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64617-5E53-49DD-B18B-22111AF4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6629-D167-4C81-A1E3-0BB70369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DAED-A73A-4A5F-989E-35EC7AC1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EBEF-5F35-4FFB-A0F2-C630104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CA67-542B-4E9A-AE80-FD9C4CA1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8C7CE-1FCC-46EB-B1CD-4040076E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6671-ED09-4610-A58E-4663BDF2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3AEC-9E38-44EE-8DA1-8D13A06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A56E-B284-4AA4-9482-9000B17E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423630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4A75-CA96-4AD3-B755-6FDC4840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1ED2-E1CD-45D2-9A0A-8325559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731D-1728-491E-82FA-88079105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E995-E518-4C29-8CF3-E68EF1C0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7A12-C77E-490A-B986-C053A86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5F80-25A0-4CD4-9697-2C60F529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CF9D-D53E-4D80-A4A3-59D346AA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1180-5FDD-48EF-96D3-90D391CF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1716-FB4E-42E1-A3E0-B8785AFA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88B9-D040-4ADB-9BBD-E696F4B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7B95-B46E-4372-ABC2-54B683B5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F8F5-FAA0-4E13-9698-206B9180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AD9A-5B63-4E01-8B3D-9EA0CE6C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E05E-ABD2-4F02-A70F-3623D84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108D-578A-4673-961A-83C24C10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0957-A35E-4C7E-AB0D-F4A3B9C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90B-BF3D-41EF-8AFF-06051DBC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8E19-D2B1-427A-807D-AF3EDAEF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08B8-665C-4D91-84C0-6716D641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7EF55-5575-4FCD-9719-5A39199B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018C-CC7A-4607-8AD9-C545F2B55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66AF7-A002-40FC-B552-CE14F017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551F-6614-4097-95C3-8AD3826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F062-E30D-459E-95DE-36D082A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A8BE-2B5F-4BBC-8F5D-D495BB0D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282EC-4E5B-4FDF-85B0-EB49A3B4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E4C3B-0738-4E9C-8B65-AB298335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474B-32BD-453F-AF01-DC5B4906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D5F0-1AB0-4015-98D0-A4E5B60A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C452-BD47-4EE7-8A1B-77D4D299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3F28-6F70-4548-B7FD-066F768F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7320-39C0-49F0-A624-1824BB1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60B2-BC64-4C80-8A8C-3FB8FE1B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6F2B-D25D-4628-94BB-2057530B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EFAFC-5327-49B9-840F-33E1574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ACCB-C6C8-4DCB-8372-FA1E9343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DF5F-E000-44EF-9BFE-CF6AB03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FE89-4DF8-43B0-B878-7B46B82C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5A714-C82D-42FD-89CD-0F2228BA5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40E8-30A1-4ED4-AED6-11E9398A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2D006-CE8E-4FFB-93A8-795C6D96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8F3A-1B0A-459E-891C-A7B347B8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E8E0-504C-46C3-AC4C-D13B1B0F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47839-5328-41DB-A279-1C8DC55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6FC-0085-4A55-8B0B-4E377604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2DD9-D9FD-4731-A24C-41476E13B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495C-AA9C-491B-8D85-18AEBB99006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9321-FACA-4E72-8134-F4D4CA5E3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6DA1-BFB9-4CD6-BD0D-A2E75556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637D-B4D1-4615-B960-C0CD22CB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559" y="1660634"/>
            <a:ext cx="10030119" cy="2312277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co-curing process of sandwich composites using machine learning techniques</a:t>
            </a:r>
            <a:br>
              <a:rPr lang="en-US" b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1186F-3147-48C2-9261-AE982E009B76}"/>
              </a:ext>
            </a:extLst>
          </p:cNvPr>
          <p:cNvSpPr txBox="1"/>
          <p:nvPr/>
        </p:nvSpPr>
        <p:spPr>
          <a:xfrm>
            <a:off x="6348249" y="4385469"/>
            <a:ext cx="362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Goutham Pattapu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Kommalapati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87D8-D0A0-4432-A4B1-E6C2BE76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" y="291992"/>
            <a:ext cx="10515600" cy="8792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Results- D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etermination of optimal cure cycle: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272618"/>
            <a:ext cx="11227323" cy="5439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C49C5B-1792-4170-A5BD-927F7B33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" y="2737103"/>
            <a:ext cx="5163130" cy="2510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A0C43-8E48-44C3-A029-DA497624BD52}"/>
              </a:ext>
            </a:extLst>
          </p:cNvPr>
          <p:cNvSpPr txBox="1"/>
          <p:nvPr/>
        </p:nvSpPr>
        <p:spPr>
          <a:xfrm>
            <a:off x="757287" y="1404594"/>
            <a:ext cx="6447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    1. Minimum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effective porosity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2. Maximum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fraction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3. Lower cure cycle total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1C377-81AA-4EAF-BECB-99B4CDF58AF8}"/>
              </a:ext>
            </a:extLst>
          </p:cNvPr>
          <p:cNvSpPr/>
          <p:nvPr/>
        </p:nvSpPr>
        <p:spPr>
          <a:xfrm>
            <a:off x="7397695" y="2582463"/>
            <a:ext cx="2802107" cy="25551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72BF221-23E6-4E1C-98FB-E223D102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34" y="2698702"/>
            <a:ext cx="6597042" cy="2438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B64380-0DAE-497F-8941-ED14830F5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579" y="478118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2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458-C5A7-4103-913B-093D784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782425"/>
            <a:ext cx="10712777" cy="53945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Questions, comments?</a:t>
            </a:r>
          </a:p>
        </p:txBody>
      </p:sp>
    </p:spTree>
    <p:extLst>
      <p:ext uri="{BB962C8B-B14F-4D97-AF65-F5344CB8AC3E}">
        <p14:creationId xmlns:p14="http://schemas.microsoft.com/office/powerpoint/2010/main" val="117658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D603-52FE-4E46-88B1-09A6311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393407"/>
            <a:ext cx="10515600" cy="539848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pace shuttle in a warehouse&#10;&#10;Description automatically generated with low confidence">
            <a:extLst>
              <a:ext uri="{FF2B5EF4-FFF2-40B4-BE49-F238E27FC236}">
                <a16:creationId xmlns:a16="http://schemas.microsoft.com/office/drawing/2014/main" id="{0BB306BA-756F-43A7-AD01-69F198BCC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4" y="2422151"/>
            <a:ext cx="3064416" cy="2042610"/>
          </a:xfr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9F063E-920F-449F-BE9F-C50EDC67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84" y="2422151"/>
            <a:ext cx="2944892" cy="20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9E3DF-3F24-4104-9484-CF6C32057E0B}"/>
              </a:ext>
            </a:extLst>
          </p:cNvPr>
          <p:cNvSpPr txBox="1"/>
          <p:nvPr/>
        </p:nvSpPr>
        <p:spPr>
          <a:xfrm>
            <a:off x="4666268" y="4694548"/>
            <a:ext cx="242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2: Autoclave facility, USA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2F68-AA08-4921-8048-454979BADB97}"/>
              </a:ext>
            </a:extLst>
          </p:cNvPr>
          <p:cNvSpPr txBox="1"/>
          <p:nvPr/>
        </p:nvSpPr>
        <p:spPr>
          <a:xfrm>
            <a:off x="8335550" y="4694548"/>
            <a:ext cx="292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3: A320 final assembly line, USA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E2B4C97-3BCB-4FF1-93A4-4C581CB2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75" y="2376371"/>
            <a:ext cx="2944892" cy="21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725206-CC7D-4260-BEF8-B04AF7BF41BF}"/>
              </a:ext>
            </a:extLst>
          </p:cNvPr>
          <p:cNvSpPr txBox="1"/>
          <p:nvPr/>
        </p:nvSpPr>
        <p:spPr>
          <a:xfrm>
            <a:off x="1283617" y="4692811"/>
            <a:ext cx="242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1: Sandwich composite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36300-9A50-4E46-84F9-0E2C0B8C9B31}"/>
              </a:ext>
            </a:extLst>
          </p:cNvPr>
          <p:cNvSpPr txBox="1"/>
          <p:nvPr/>
        </p:nvSpPr>
        <p:spPr>
          <a:xfrm>
            <a:off x="914598" y="5348094"/>
            <a:ext cx="4326703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Co-cure advantages: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effective- can be done in single step.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 fitment issues.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production of complex geometries.</a:t>
            </a:r>
          </a:p>
          <a:p>
            <a:pPr marL="342900" indent="-342900">
              <a:buFontTx/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1FC22-2493-4AB0-9F31-6C789E032FF5}"/>
              </a:ext>
            </a:extLst>
          </p:cNvPr>
          <p:cNvSpPr txBox="1"/>
          <p:nvPr/>
        </p:nvSpPr>
        <p:spPr>
          <a:xfrm>
            <a:off x="6377234" y="5348094"/>
            <a:ext cx="4326703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Co-cure challenges: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interactions between constituents.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compatibility is required to cure prepreg and adhesive at the same time.</a:t>
            </a:r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70A61-9832-404E-BCEB-5777EA3B9E11}"/>
              </a:ext>
            </a:extLst>
          </p:cNvPr>
          <p:cNvSpPr txBox="1"/>
          <p:nvPr/>
        </p:nvSpPr>
        <p:spPr>
          <a:xfrm>
            <a:off x="612742" y="1205644"/>
            <a:ext cx="10796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Sandwich composites are commonly used in aerospace applications. These structures can be manufactured using co-curing,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facesheet consolidation and the bonding occur simultaneously in a single operation under a prescribed co-cure cycle.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95204B-A8AE-49FC-A5AF-CD9E75956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781" y="211888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D9A2-FE15-416F-807C-4DA99DC2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60829"/>
            <a:ext cx="10515600" cy="97348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of constituents in co-cure process: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6BE7A-0EE9-4971-95BE-1EE796EB8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8" y="1166617"/>
            <a:ext cx="4278017" cy="21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514EB1E-8C80-48D4-A80F-E91C5397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92" y="822123"/>
            <a:ext cx="3073139" cy="279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33B27-B905-4CF1-B518-A31738C73F4D}"/>
              </a:ext>
            </a:extLst>
          </p:cNvPr>
          <p:cNvSpPr txBox="1"/>
          <p:nvPr/>
        </p:nvSpPr>
        <p:spPr>
          <a:xfrm>
            <a:off x="7032312" y="3688967"/>
            <a:ext cx="307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5: Showing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different physical phenomena in the co-cure process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86E2-2B47-482B-BF80-E3D265113618}"/>
              </a:ext>
            </a:extLst>
          </p:cNvPr>
          <p:cNvSpPr txBox="1"/>
          <p:nvPr/>
        </p:nvSpPr>
        <p:spPr>
          <a:xfrm>
            <a:off x="689908" y="3429000"/>
            <a:ext cx="398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Fig 4: co-curing of sandwich composite in autoclave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28E8D-6984-4358-A123-804C23CB572A}"/>
              </a:ext>
            </a:extLst>
          </p:cNvPr>
          <p:cNvSpPr txBox="1"/>
          <p:nvPr/>
        </p:nvSpPr>
        <p:spPr>
          <a:xfrm>
            <a:off x="358219" y="6259398"/>
            <a:ext cx="1071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Navid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Niknafs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 bond-line porosity model that integrates fillet shape and prepreg facesheet consolidation during equilibrated co-cure of sandwich composite structures”,</a:t>
            </a:r>
            <a:r>
              <a:rPr lang="fr-FR" sz="1400" b="0" i="0" u="none" strike="noStrike" baseline="0" dirty="0">
                <a:solidFill>
                  <a:srgbClr val="0080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Composites Part A 139 (2020) 106071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48D9-0A2E-43EB-8D2F-A65DD15B4C45}"/>
              </a:ext>
            </a:extLst>
          </p:cNvPr>
          <p:cNvSpPr txBox="1"/>
          <p:nvPr/>
        </p:nvSpPr>
        <p:spPr>
          <a:xfrm>
            <a:off x="508262" y="4688107"/>
            <a:ext cx="3677240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(12):</a:t>
            </a:r>
          </a:p>
          <a:p>
            <a:endParaRPr lang="en-US" sz="1400" dirty="0">
              <a:solidFill>
                <a:srgbClr val="20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cycle (</a:t>
            </a: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rates, dwell times)</a:t>
            </a: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Autoclave pressure and time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pressure and time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CBA77-C8F8-44F8-8DBC-6A805562CE2C}"/>
              </a:ext>
            </a:extLst>
          </p:cNvPr>
          <p:cNvSpPr txBox="1"/>
          <p:nvPr/>
        </p:nvSpPr>
        <p:spPr>
          <a:xfrm>
            <a:off x="4794406" y="4688107"/>
            <a:ext cx="2769729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(7):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Porosities (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Ad &amp; 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bondline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1400" b="0" i="0" u="none" strike="noStrike" dirty="0" err="1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 fraction.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 cycle total time.</a:t>
            </a:r>
          </a:p>
          <a:p>
            <a:pPr marL="342900" indent="-342900">
              <a:buFontTx/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67F81-7393-493A-A4C2-1ADF8D98F0BA}"/>
              </a:ext>
            </a:extLst>
          </p:cNvPr>
          <p:cNvSpPr txBox="1"/>
          <p:nvPr/>
        </p:nvSpPr>
        <p:spPr>
          <a:xfrm>
            <a:off x="8069261" y="4532897"/>
            <a:ext cx="3940487" cy="157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model:</a:t>
            </a:r>
          </a:p>
          <a:p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elationship of different physical phenomena in the co-cure process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new cure cycles.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cure cycles for given objective function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4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20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49ECA2-0FD1-466D-A11D-C86119B78C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85502" y="5319049"/>
            <a:ext cx="60890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0046E-006F-4E82-A9BF-D538E40F620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564135" y="5318796"/>
            <a:ext cx="505126" cy="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2F770E0-30F7-4EF5-A968-AF6607DB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658" y="406761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F594-94A3-41E9-AC50-4E6D91F2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04" y="575035"/>
            <a:ext cx="10196559" cy="102138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approach/features: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F5864-5A71-4868-8145-AD58976BE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024"/>
            <a:ext cx="10196559" cy="1876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59BA5-31B6-463E-8A67-92BBB701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794" y="664374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F594-94A3-41E9-AC50-4E6D91F2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3" y="399549"/>
            <a:ext cx="10196559" cy="102138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ML- Learning the model: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E31C2-CF1E-4857-A797-5BEA3E47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83" y="15964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B68BE-07CD-4B3A-91B5-BD2E61E4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04" y="1685055"/>
            <a:ext cx="5925988" cy="157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2F6F5-89B2-42BF-A6F4-AD73945F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04" y="4103395"/>
            <a:ext cx="5925988" cy="157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49080-DC04-460A-9CB5-79BC7CC4B74D}"/>
              </a:ext>
            </a:extLst>
          </p:cNvPr>
          <p:cNvSpPr txBox="1"/>
          <p:nvPr/>
        </p:nvSpPr>
        <p:spPr>
          <a:xfrm>
            <a:off x="216817" y="1685055"/>
            <a:ext cx="51187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inputs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7 outputs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1800 samples.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input distribution hints discrete input space. Sorting the input values validates this.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(feature) has a fixed (discrete) number of values that it takes.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X1:3, X2:4, X3:2, X4:4, X5:4, X6:2, X7:6, X8:5, X9:20, X10:3, X11:5, X12:20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 ~138 million possible cases, out of which 1800 are available.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generate decision boundaries to make accurate regression-based prediction on discrete inputs.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one of the most interpretable ML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are an ensemble of decision trees that reduce overfitting.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are used to learn the relationship between inputs and outputs of the dataset.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C96A8-1D77-42EC-A515-57D7CE8F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355" y="399549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5E1C-DEB5-4E5C-BBDF-FBECD215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329939"/>
            <a:ext cx="10515600" cy="9176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 Optimization- Dual annealing based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2904-E694-4E23-A860-1D87F9AF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511579"/>
            <a:ext cx="11350658" cy="46158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random forests, for any input vector, the output can be predicted.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constrained optimization can be designed to find the ideal input vector that can produce desired outputs.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constraints of optimizations: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How can discrete space optimization  be executed in a continuous space?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Search in a continuous space, evaluate loss in a discrete space.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 What is the optimal nature of outputs?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Maximum Fiber Volume Fraction (%)  (Y4) needs to be maximized and all the other outputs need to be minimized. (Y1,  Y2, Y3, Y5, Y7). (Note that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Y6 is constant for all inputs)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How can global optima be guaranteed?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Dual annealing based optimization is used that ensures a globally optimal solution.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Bonus: The total cure cycle time can be obtained from the inputs corresponding to the temperature, autoclave pressure and vacuum pressure values.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value from these three input sources has to be constant. How can this be enforced?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is set to return infinite when the difference in either of three times is more than 3 minutes. This disregards any solution in the input space that does not follow the 4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4BC5-D4E9-4E05-93E1-E0094C25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488" y="384034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C51D-E5FB-46BE-B986-BD670E6C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414779"/>
            <a:ext cx="10515600" cy="879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 and validation of ML tool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7AF82-92F1-4A27-B0D1-625DDD1B0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16" y="1489435"/>
                <a:ext cx="10826684" cy="4687528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are the model learning (Random Forests) and optimization (dual annealing) methods verified?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Validating Random forests: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set containing 1800 samples is randomly shuffled and then split into 1530 samples for training and 270 samples for testing. (15% split)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coefficient of determination (R) is used to evaluate the training and testing accuracies of the prediction.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1- (u/v), where u = ((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y_pred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)^2).sum(); v = ((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y_true.mean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())**2).sum() . R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[0,1]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annealing finds optimizes the hyper parameters implicitly to guarantee global optima within the prescribed number of epochs (1000). The optimization residual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final optimal x can be used as a measure to judge the quality of optimization. This residual will be referred to as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looking at the R (testing) and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for the model and optimization, the results concerning any case can be validated.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-1: Ideal cure cycle that optimizes y1, y2, y3, y4, y5, y6, y7 : (R: 0.98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4e-2 )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-2: Ideal cure cycle that optimizes y3, y4, y5 : (R: 0.999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1.3e-3 )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-3: Ideal cure cycle that optimizes y3, y4 : (R: 0.998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5.1e-4 )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-4: Ideal cure cycle that optimizes y4, y5 : (R: 0.999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1.2e-3)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-5: Ideal cure cycle that optimizes y1, y2 : (R: 0.968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4.8e-6)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-6: Ideal cure cycle that optimizes y3, y4, y7 : (R: 0.991,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5.1e-4)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 -7: Ideal cure cycle that optimizes y1, y2, y3, y4, y5, y6  : (R: 0.989 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3.8e-3)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7AF82-92F1-4A27-B0D1-625DDD1B0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16" y="1489435"/>
                <a:ext cx="10826684" cy="4687528"/>
              </a:xfrm>
              <a:blipFill>
                <a:blip r:embed="rId2"/>
                <a:stretch>
                  <a:fillRect l="-56" t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B62C5B-C4BF-4BED-A710-69C3AB13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781" y="352468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60F-353A-4053-847C-973A22BE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79" y="195443"/>
            <a:ext cx="10732415" cy="92634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Results- Governing process parameters for each output in the dataset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7E7BBF0-97FE-4260-8B50-743005C0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5" y="999241"/>
            <a:ext cx="3886945" cy="298701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405CA5-3968-4901-B07D-F7CD8E40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05" y="999242"/>
            <a:ext cx="3886945" cy="298701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D49676E-7348-456D-B51A-AB75EAA0D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5" y="3986253"/>
            <a:ext cx="3761294" cy="289045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98CC555-74DF-4543-B4FE-BA3F70AC5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05" y="3987910"/>
            <a:ext cx="3761294" cy="289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A4F14-8082-45A6-944C-74AADD62E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098" y="306154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60F-353A-4053-847C-973A22BE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79" y="195443"/>
            <a:ext cx="10732415" cy="92634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Results- Governing process parameters for each output in the dataset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D11DF-F1E5-4976-918E-74AD7BCE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5" y="1055802"/>
            <a:ext cx="10983011" cy="5606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19C3AB8-8511-409C-9949-7ED5DAF4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35" y="3835194"/>
            <a:ext cx="3972277" cy="3022806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6704905A-76CB-4C40-AAEF-E8D1628C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6" y="1029780"/>
            <a:ext cx="3813354" cy="2930459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F69FF1FC-0F3B-4F2C-8ADA-015216BD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73" y="1029780"/>
            <a:ext cx="3693622" cy="2770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970505-D164-4CAC-8944-1288B8E6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011" y="454725"/>
            <a:ext cx="970322" cy="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1109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Encode Sans Normal Black</vt:lpstr>
      <vt:lpstr>Times New Roman</vt:lpstr>
      <vt:lpstr>Wingdings</vt:lpstr>
      <vt:lpstr>Office Theme</vt:lpstr>
      <vt:lpstr>                  Optimization of co-curing process of sandwich composites using machine learning techniques  </vt:lpstr>
      <vt:lpstr>Introduction :</vt:lpstr>
      <vt:lpstr>Interactions of constituents in co-cure process:</vt:lpstr>
      <vt:lpstr>ML approach/features: </vt:lpstr>
      <vt:lpstr>ML- Learning the model: </vt:lpstr>
      <vt:lpstr>ML- Optimization- Dual annealing based optimization</vt:lpstr>
      <vt:lpstr>Design and validation of ML tool</vt:lpstr>
      <vt:lpstr>Results- Governing process parameters for each output in the dataset </vt:lpstr>
      <vt:lpstr>Results- Governing process parameters for each output in the dataset </vt:lpstr>
      <vt:lpstr>Results- Determination of optimal cure cycle: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Goutham Pattapu</dc:creator>
  <cp:lastModifiedBy>Shiva Goutham Pattapu</cp:lastModifiedBy>
  <cp:revision>4</cp:revision>
  <dcterms:created xsi:type="dcterms:W3CDTF">2021-09-20T05:24:20Z</dcterms:created>
  <dcterms:modified xsi:type="dcterms:W3CDTF">2021-09-20T16:17:27Z</dcterms:modified>
</cp:coreProperties>
</file>