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3" r:id="rId2"/>
    <p:sldId id="257" r:id="rId3"/>
    <p:sldId id="258" r:id="rId4"/>
    <p:sldId id="271" r:id="rId5"/>
    <p:sldId id="272" r:id="rId6"/>
    <p:sldId id="266" r:id="rId7"/>
    <p:sldId id="260" r:id="rId8"/>
    <p:sldId id="267" r:id="rId9"/>
    <p:sldId id="261" r:id="rId10"/>
    <p:sldId id="274" r:id="rId11"/>
    <p:sldId id="27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8038E-C0B7-4318-9D1E-F2D6A2FABEE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C8115-0720-4AFC-BC35-D9CF6994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2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E2D87-323A-40D5-9AFE-8DDD85728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12D6B-BED3-475C-974A-F78BC57C2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47280-DD3E-4988-92C1-781E2739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495C-AA9C-491B-8D85-18AEBB99006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7A0DB-1480-4904-B069-C4237BCD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EE1E0-4DDC-48FB-B298-A2C31713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637D-B4D1-4615-B960-C0CD22CB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4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795F-51FB-42A9-918E-AF20A30A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64617-5E53-49DD-B18B-22111AF4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66629-D167-4C81-A1E3-0BB70369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495C-AA9C-491B-8D85-18AEBB99006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7DAED-A73A-4A5F-989E-35EC7AC1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1EBEF-5F35-4FFB-A0F2-C630104D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637D-B4D1-4615-B960-C0CD22CB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9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ADCA67-542B-4E9A-AE80-FD9C4CA13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8C7CE-1FCC-46EB-B1CD-4040076E6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66671-ED09-4610-A58E-4663BDF2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495C-AA9C-491B-8D85-18AEBB99006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73AEC-9E38-44EE-8DA1-8D13A064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CA56E-B284-4AA4-9482-9000B17E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637D-B4D1-4615-B960-C0CD22CB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1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53" y="5945854"/>
            <a:ext cx="18288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3112" y="6354234"/>
            <a:ext cx="3386667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4" y="4006085"/>
            <a:ext cx="3045737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95676" y="1179824"/>
            <a:ext cx="92964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4236302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4A75-CA96-4AD3-B755-6FDC4840A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A1ED2-E1CD-45D2-9A0A-83255598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9731D-1728-491E-82FA-88079105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495C-AA9C-491B-8D85-18AEBB99006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5E995-E518-4C29-8CF3-E68EF1C0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27A12-C77E-490A-B986-C053A867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637D-B4D1-4615-B960-C0CD22CB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3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5F80-25A0-4CD4-9697-2C60F5298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FCF9D-D53E-4D80-A4A3-59D346AA6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A1180-5FDD-48EF-96D3-90D391CF9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495C-AA9C-491B-8D85-18AEBB99006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51716-FB4E-42E1-A3E0-B8785AFA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488B9-D040-4ADB-9BBD-E696F4BA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637D-B4D1-4615-B960-C0CD22CB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0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67B95-B46E-4372-ABC2-54B683B5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FF8F5-FAA0-4E13-9698-206B91802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BAD9A-5B63-4E01-8B3D-9EA0CE6CB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9E05E-ABD2-4F02-A70F-3623D84B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495C-AA9C-491B-8D85-18AEBB99006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E108D-578A-4673-961A-83C24C10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D0957-A35E-4C7E-AB0D-F4A3B9C4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637D-B4D1-4615-B960-C0CD22CB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5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C490B-BF3D-41EF-8AFF-06051DBCA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38E19-D2B1-427A-807D-AF3EDAEF9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08B8-665C-4D91-84C0-6716D6414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7EF55-5575-4FCD-9719-5A39199B3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3018C-CC7A-4607-8AD9-C545F2B55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166AF7-A002-40FC-B552-CE14F017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495C-AA9C-491B-8D85-18AEBB99006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2551F-6614-4097-95C3-8AD38262D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4F062-E30D-459E-95DE-36D082AA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637D-B4D1-4615-B960-C0CD22CB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2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A8BE-2B5F-4BBC-8F5D-D495BB0D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282EC-4E5B-4FDF-85B0-EB49A3B4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495C-AA9C-491B-8D85-18AEBB99006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E4C3B-0738-4E9C-8B65-AB298335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9474B-32BD-453F-AF01-DC5B4906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637D-B4D1-4615-B960-C0CD22CB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2D5F0-1AB0-4015-98D0-A4E5B60A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495C-AA9C-491B-8D85-18AEBB99006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9C452-BD47-4EE7-8A1B-77D4D299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73F28-6F70-4548-B7FD-066F768F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637D-B4D1-4615-B960-C0CD22CB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3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F7320-39C0-49F0-A624-1824BB1B7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C60B2-BC64-4C80-8A8C-3FB8FE1BB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66F2B-D25D-4628-94BB-2057530B2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EFAFC-5327-49B9-840F-33E1574D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495C-AA9C-491B-8D85-18AEBB99006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1ACCB-C6C8-4DCB-8372-FA1E93435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EDF5F-E000-44EF-9BFE-CF6AB03C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637D-B4D1-4615-B960-C0CD22CB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3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FE89-4DF8-43B0-B878-7B46B82CF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5A714-C82D-42FD-89CD-0F2228BA5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B40E8-30A1-4ED4-AED6-11E9398AC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2D006-CE8E-4FFB-93A8-795C6D965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495C-AA9C-491B-8D85-18AEBB99006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F8F3A-1B0A-459E-891C-A7B347B8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DE8E0-504C-46C3-AC4C-D13B1B0F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637D-B4D1-4615-B960-C0CD22CB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7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47839-5328-41DB-A279-1C8DC555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916FC-0085-4A55-8B0B-4E3776047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02DD9-D9FD-4731-A24C-41476E13B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0495C-AA9C-491B-8D85-18AEBB99006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89321-FACA-4E72-8134-F4D4CA5E3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16DA1-BFB9-4CD6-BD0D-A2E755561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3637D-B4D1-4615-B960-C0CD22CB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6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9559" y="1660634"/>
            <a:ext cx="10030119" cy="2312277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of co-curing process of sandwich composites using machine learning techniques</a:t>
            </a:r>
            <a:r>
              <a:rPr lang="en-US" b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41186F-3147-48C2-9261-AE982E009B76}"/>
              </a:ext>
            </a:extLst>
          </p:cNvPr>
          <p:cNvSpPr txBox="1"/>
          <p:nvPr/>
        </p:nvSpPr>
        <p:spPr>
          <a:xfrm>
            <a:off x="6348249" y="4385469"/>
            <a:ext cx="3626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Shiva Goutham Pattapu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Sahil Kommalapati</a:t>
            </a:r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87D8-D0A0-4432-A4B1-E6C2BE76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40" y="291992"/>
            <a:ext cx="10515600" cy="87921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Results- D</a:t>
            </a:r>
            <a:r>
              <a:rPr lang="en-US" sz="24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etermination of optimal cure cycle: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FE458-C5A7-4103-913B-093D784D5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01" y="1272618"/>
            <a:ext cx="11227323" cy="54392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8A0C43-8E48-44C3-A029-DA497624BD52}"/>
              </a:ext>
            </a:extLst>
          </p:cNvPr>
          <p:cNvSpPr txBox="1"/>
          <p:nvPr/>
        </p:nvSpPr>
        <p:spPr>
          <a:xfrm>
            <a:off x="580609" y="1234215"/>
            <a:ext cx="6447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 “b”:    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Minimum prepreg porosity</a:t>
            </a:r>
          </a:p>
          <a:p>
            <a:pPr defTabSz="685800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2. Minimum adhesive porosity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2B64380-0DAE-497F-8941-ED14830F5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5579" y="459264"/>
            <a:ext cx="970322" cy="6930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7409B3-BC58-4E29-8C13-37089CAAA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5579" y="459264"/>
            <a:ext cx="970322" cy="6930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569B86-D8DE-494C-BD6B-CF94A44E76B0}"/>
              </a:ext>
            </a:extLst>
          </p:cNvPr>
          <p:cNvSpPr txBox="1"/>
          <p:nvPr/>
        </p:nvSpPr>
        <p:spPr>
          <a:xfrm>
            <a:off x="2554664" y="4907200"/>
            <a:ext cx="477703" cy="1078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5A0156-8312-4C32-9A3B-A388E92DB753}"/>
              </a:ext>
            </a:extLst>
          </p:cNvPr>
          <p:cNvSpPr txBox="1"/>
          <p:nvPr/>
        </p:nvSpPr>
        <p:spPr>
          <a:xfrm flipH="1">
            <a:off x="2412555" y="4940783"/>
            <a:ext cx="962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(min)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57C0C2-6E30-48C3-9E05-0C5C4502C8FA}"/>
              </a:ext>
            </a:extLst>
          </p:cNvPr>
          <p:cNvSpPr txBox="1"/>
          <p:nvPr/>
        </p:nvSpPr>
        <p:spPr>
          <a:xfrm>
            <a:off x="812302" y="5300446"/>
            <a:ext cx="416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9: Optimal cure cycle for the objective function “b”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DFF217-7DC8-4B2C-99D8-E8771BD51394}"/>
              </a:ext>
            </a:extLst>
          </p:cNvPr>
          <p:cNvSpPr txBox="1"/>
          <p:nvPr/>
        </p:nvSpPr>
        <p:spPr>
          <a:xfrm>
            <a:off x="6029227" y="5274545"/>
            <a:ext cx="4881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10: Output plots for the optimal cure cycle for objective “b”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DD2AF1-7A01-4E75-8966-90A5F227B094}"/>
              </a:ext>
            </a:extLst>
          </p:cNvPr>
          <p:cNvSpPr txBox="1"/>
          <p:nvPr/>
        </p:nvSpPr>
        <p:spPr>
          <a:xfrm>
            <a:off x="11167384" y="6457361"/>
            <a:ext cx="559560" cy="378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pic>
        <p:nvPicPr>
          <p:cNvPr id="21" name="Picture 2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A840C58-3C0D-4FE2-AE1D-70D92B00A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60" y="2639364"/>
            <a:ext cx="4784703" cy="2326305"/>
          </a:xfrm>
          <a:prstGeom prst="rect">
            <a:avLst/>
          </a:prstGeom>
        </p:spPr>
      </p:pic>
      <p:pic>
        <p:nvPicPr>
          <p:cNvPr id="23" name="Picture 22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2AC67759-2080-4175-8634-02ECFEF056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238" y="2475575"/>
            <a:ext cx="6869099" cy="25394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B291987-B47C-4445-B3C4-95E9AA9D7178}"/>
              </a:ext>
            </a:extLst>
          </p:cNvPr>
          <p:cNvSpPr txBox="1"/>
          <p:nvPr/>
        </p:nvSpPr>
        <p:spPr>
          <a:xfrm>
            <a:off x="2535190" y="4776464"/>
            <a:ext cx="358840" cy="2385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12B4F9-9F5D-432B-A79D-6144D22F36DA}"/>
              </a:ext>
            </a:extLst>
          </p:cNvPr>
          <p:cNvSpPr txBox="1"/>
          <p:nvPr/>
        </p:nvSpPr>
        <p:spPr>
          <a:xfrm>
            <a:off x="7555532" y="4397184"/>
            <a:ext cx="419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6973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87D8-D0A0-4432-A4B1-E6C2BE76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40" y="517095"/>
            <a:ext cx="10515600" cy="87921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r>
              <a:rPr lang="en-US" sz="24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FE458-C5A7-4103-913B-093D784D5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339" y="1630838"/>
            <a:ext cx="11150338" cy="4581426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Machine Learning model was developed which can be used to find out facesheet consolidation, porosities and squeezed out prepreg resin for a given cure cycles.  This helps to design new cure cycles for co-cure process of sandwich composites.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forests were utilized to learn the relationship between inputs and the outputs. They are extremely interpretable and give a detailed outlook on the sensitivity of input fluctuations on the output regression using mean decrease in the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gini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impurity value.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developed ML model provides optimal cure cycles for a given objective functions and data set.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global optimization tool known as Dual Annealing was utilized. This approach is a hybrid between the random search and hill climbin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 and grantees  a globally optimal solution.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new cure cycle designs were obtained as a result of the overall optimization framework.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would be interesting to explore the experimental validity of these results in the future.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2B64380-0DAE-497F-8941-ED14830F5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5579" y="459264"/>
            <a:ext cx="970322" cy="6930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7409B3-BC58-4E29-8C13-37089CAAA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5579" y="459264"/>
            <a:ext cx="970322" cy="6930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569B86-D8DE-494C-BD6B-CF94A44E76B0}"/>
              </a:ext>
            </a:extLst>
          </p:cNvPr>
          <p:cNvSpPr txBox="1"/>
          <p:nvPr/>
        </p:nvSpPr>
        <p:spPr>
          <a:xfrm>
            <a:off x="2554664" y="4907200"/>
            <a:ext cx="477703" cy="1078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DD2AF1-7A01-4E75-8966-90A5F227B094}"/>
              </a:ext>
            </a:extLst>
          </p:cNvPr>
          <p:cNvSpPr txBox="1"/>
          <p:nvPr/>
        </p:nvSpPr>
        <p:spPr>
          <a:xfrm>
            <a:off x="11167384" y="6457361"/>
            <a:ext cx="559560" cy="378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60755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FE458-C5A7-4103-913B-093D784D5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023" y="782425"/>
            <a:ext cx="10712777" cy="53945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 Questions, comments?</a:t>
            </a:r>
          </a:p>
        </p:txBody>
      </p:sp>
    </p:spTree>
    <p:extLst>
      <p:ext uri="{BB962C8B-B14F-4D97-AF65-F5344CB8AC3E}">
        <p14:creationId xmlns:p14="http://schemas.microsoft.com/office/powerpoint/2010/main" val="117658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D603-52FE-4E46-88B1-09A6311D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53" y="393407"/>
            <a:ext cx="10515600" cy="539848"/>
          </a:xfrm>
        </p:spPr>
        <p:txBody>
          <a:bodyPr>
            <a:normAutofit/>
          </a:bodyPr>
          <a:lstStyle/>
          <a:p>
            <a:r>
              <a:rPr lang="en-US" sz="24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 descr="A space shuttle in a warehouse&#10;&#10;Description automatically generated with low confidence">
            <a:extLst>
              <a:ext uri="{FF2B5EF4-FFF2-40B4-BE49-F238E27FC236}">
                <a16:creationId xmlns:a16="http://schemas.microsoft.com/office/drawing/2014/main" id="{0BB306BA-756F-43A7-AD01-69F198BCC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534" y="2422151"/>
            <a:ext cx="3064416" cy="2042610"/>
          </a:xfr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A9F063E-920F-449F-BE9F-C50EDC67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384" y="2422151"/>
            <a:ext cx="2944892" cy="206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B9E3DF-3F24-4104-9484-CF6C32057E0B}"/>
              </a:ext>
            </a:extLst>
          </p:cNvPr>
          <p:cNvSpPr txBox="1"/>
          <p:nvPr/>
        </p:nvSpPr>
        <p:spPr>
          <a:xfrm>
            <a:off x="4666268" y="4694548"/>
            <a:ext cx="2422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 2: Autoclave facility, USA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2A2F68-AA08-4921-8048-454979BADB97}"/>
              </a:ext>
            </a:extLst>
          </p:cNvPr>
          <p:cNvSpPr txBox="1"/>
          <p:nvPr/>
        </p:nvSpPr>
        <p:spPr>
          <a:xfrm>
            <a:off x="8335550" y="4694548"/>
            <a:ext cx="2929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Fig 3: A320 final assembly line, USA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3E2B4C97-3BCB-4FF1-93A4-4C581CB24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75" y="2376371"/>
            <a:ext cx="2944892" cy="210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B725206-CC7D-4260-BEF8-B04AF7BF41BF}"/>
              </a:ext>
            </a:extLst>
          </p:cNvPr>
          <p:cNvSpPr txBox="1"/>
          <p:nvPr/>
        </p:nvSpPr>
        <p:spPr>
          <a:xfrm>
            <a:off x="1283617" y="4692811"/>
            <a:ext cx="2422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 1: Sandwich composite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E36300-9A50-4E46-84F9-0E2C0B8C9B31}"/>
              </a:ext>
            </a:extLst>
          </p:cNvPr>
          <p:cNvSpPr txBox="1"/>
          <p:nvPr/>
        </p:nvSpPr>
        <p:spPr>
          <a:xfrm>
            <a:off x="914598" y="5348094"/>
            <a:ext cx="4326703" cy="1261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b="1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Co-cure advantages:</a:t>
            </a:r>
          </a:p>
          <a:p>
            <a:endParaRPr lang="en-US" sz="14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400" b="0" i="0" u="none" strike="noStrike" dirty="0">
                <a:solidFill>
                  <a:srgbClr val="20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 and time effective- can be done in single step.</a:t>
            </a:r>
          </a:p>
          <a:p>
            <a:pPr marL="342900" indent="-342900">
              <a:buFontTx/>
              <a:buAutoNum type="arabicPeriod"/>
            </a:pPr>
            <a:r>
              <a:rPr lang="en-US" sz="1400" b="0" i="0" u="none" strike="noStrike" dirty="0">
                <a:solidFill>
                  <a:srgbClr val="20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Eliminate fitment issues.</a:t>
            </a:r>
          </a:p>
          <a:p>
            <a:pPr marL="342900" indent="-342900">
              <a:buFontTx/>
              <a:buAutoNum type="arabicPeriod"/>
            </a:pPr>
            <a:r>
              <a:rPr lang="en-US" sz="1400" b="0" i="0" u="none" strike="noStrike" dirty="0">
                <a:solidFill>
                  <a:srgbClr val="20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Enabling production of complex geometries.</a:t>
            </a:r>
          </a:p>
          <a:p>
            <a:pPr marL="342900" indent="-342900">
              <a:buFontTx/>
              <a:buAutoNum type="arabicPeriod"/>
            </a:pPr>
            <a:endParaRPr lang="en-US" sz="18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8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8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21FC22-2493-4AB0-9F31-6C789E032FF5}"/>
              </a:ext>
            </a:extLst>
          </p:cNvPr>
          <p:cNvSpPr txBox="1"/>
          <p:nvPr/>
        </p:nvSpPr>
        <p:spPr>
          <a:xfrm>
            <a:off x="6377234" y="5348094"/>
            <a:ext cx="4326703" cy="1261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b="1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Co-cure challenges:</a:t>
            </a:r>
          </a:p>
          <a:p>
            <a:endParaRPr lang="en-US" sz="14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interactions between constituents.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compatibility is required to cure prepreg and adhesive at the same time.</a:t>
            </a:r>
            <a:endParaRPr lang="en-US" sz="14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8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8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E70A61-9832-404E-BCEB-5777EA3B9E11}"/>
              </a:ext>
            </a:extLst>
          </p:cNvPr>
          <p:cNvSpPr txBox="1"/>
          <p:nvPr/>
        </p:nvSpPr>
        <p:spPr>
          <a:xfrm>
            <a:off x="612742" y="1205644"/>
            <a:ext cx="107968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Sandwich composites are commonly used in aerospace applications. These structures can be manufactured using co-curing,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 the facesheet consolidation and the bonding occur simultaneously in a single operation under a prescribed co-cure cycle.</a:t>
            </a:r>
          </a:p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A95204B-A8AE-49FC-A5AF-CD9E75956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2781" y="211888"/>
            <a:ext cx="970322" cy="6930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FE44A4-A318-45BA-B1A2-D133FA1F1E9C}"/>
              </a:ext>
            </a:extLst>
          </p:cNvPr>
          <p:cNvSpPr txBox="1"/>
          <p:nvPr/>
        </p:nvSpPr>
        <p:spPr>
          <a:xfrm>
            <a:off x="11167384" y="6457361"/>
            <a:ext cx="559560" cy="378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0143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AD9A2-FE15-416F-807C-4DA99DC2F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9" y="160829"/>
            <a:ext cx="10515600" cy="97348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Interactions of constituents in co-cure process: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36BE7A-0EE9-4971-95BE-1EE796EB8B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08" y="1166617"/>
            <a:ext cx="4278017" cy="210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514EB1E-8C80-48D4-A80F-E91C53976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692" y="822123"/>
            <a:ext cx="3073139" cy="279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B33B27-B905-4CF1-B518-A31738C73F4D}"/>
              </a:ext>
            </a:extLst>
          </p:cNvPr>
          <p:cNvSpPr txBox="1"/>
          <p:nvPr/>
        </p:nvSpPr>
        <p:spPr>
          <a:xfrm>
            <a:off x="7032312" y="3688967"/>
            <a:ext cx="3073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Fig 5: Showing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different physical phenomena in the co-cure process [1]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5E86E2-2B47-482B-BF80-E3D265113618}"/>
              </a:ext>
            </a:extLst>
          </p:cNvPr>
          <p:cNvSpPr txBox="1"/>
          <p:nvPr/>
        </p:nvSpPr>
        <p:spPr>
          <a:xfrm>
            <a:off x="697584" y="3393650"/>
            <a:ext cx="3979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Fig 4: co-curing of sandwich composite in autoclave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D28E8D-6984-4358-A123-804C23CB572A}"/>
              </a:ext>
            </a:extLst>
          </p:cNvPr>
          <p:cNvSpPr txBox="1"/>
          <p:nvPr/>
        </p:nvSpPr>
        <p:spPr>
          <a:xfrm>
            <a:off x="358219" y="6259398"/>
            <a:ext cx="10712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 1: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Navid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Niknafs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Kermani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“A bond-line porosity model that integrates fillet shape and prepreg facesheet consolidation during equilibrated co-cure of sandwich composite structures”,</a:t>
            </a:r>
            <a:r>
              <a:rPr lang="fr-FR" sz="1400" b="0" i="0" u="none" strike="noStrike" baseline="0" dirty="0">
                <a:solidFill>
                  <a:srgbClr val="0080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Composites Part A 139 (2020) 106071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4E48D9-0A2E-43EB-8D2F-A65DD15B4C45}"/>
              </a:ext>
            </a:extLst>
          </p:cNvPr>
          <p:cNvSpPr txBox="1"/>
          <p:nvPr/>
        </p:nvSpPr>
        <p:spPr>
          <a:xfrm>
            <a:off x="508262" y="4688107"/>
            <a:ext cx="3677240" cy="1261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b="1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 (12):</a:t>
            </a:r>
          </a:p>
          <a:p>
            <a:endParaRPr lang="en-US" sz="1400" dirty="0">
              <a:solidFill>
                <a:srgbClr val="2027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400" b="0" i="0" u="none" strike="noStrike" dirty="0">
                <a:solidFill>
                  <a:srgbClr val="20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Temperature cycle (</a:t>
            </a:r>
            <a:r>
              <a:rPr lang="en-US" sz="140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 rates, dwell times)</a:t>
            </a:r>
          </a:p>
          <a:p>
            <a:pPr marL="342900" indent="-342900">
              <a:buAutoNum type="arabicPeriod"/>
            </a:pPr>
            <a:r>
              <a:rPr lang="en-US" sz="1400" b="0" i="0" u="none" strike="noStrike" dirty="0">
                <a:solidFill>
                  <a:srgbClr val="20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Autoclave pressure and time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Vacuum pressure and time</a:t>
            </a:r>
            <a:r>
              <a:rPr lang="en-US" sz="1400" b="0" i="0" u="none" strike="noStrike" dirty="0">
                <a:solidFill>
                  <a:srgbClr val="20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8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8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2CBA77-C8F8-44F8-8DBC-6A805562CE2C}"/>
              </a:ext>
            </a:extLst>
          </p:cNvPr>
          <p:cNvSpPr txBox="1"/>
          <p:nvPr/>
        </p:nvSpPr>
        <p:spPr>
          <a:xfrm>
            <a:off x="4794406" y="4688107"/>
            <a:ext cx="2769729" cy="1261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b="1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 (7):</a:t>
            </a:r>
          </a:p>
          <a:p>
            <a:endParaRPr lang="en-US" sz="14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400" b="0" i="0" u="none" strike="noStrike" dirty="0">
                <a:solidFill>
                  <a:srgbClr val="20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Porosities (</a:t>
            </a:r>
            <a:r>
              <a:rPr lang="en-US" sz="1400" b="0" i="0" u="none" strike="noStrike" dirty="0" err="1">
                <a:solidFill>
                  <a:srgbClr val="20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1400" b="0" i="0" u="none" strike="noStrike" dirty="0">
                <a:solidFill>
                  <a:srgbClr val="20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Ad &amp; </a:t>
            </a:r>
            <a:r>
              <a:rPr lang="en-US" sz="1400" b="0" i="0" u="none" strike="noStrike" dirty="0" err="1">
                <a:solidFill>
                  <a:srgbClr val="20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bondline</a:t>
            </a:r>
            <a:r>
              <a:rPr lang="en-US" sz="1400" b="0" i="0" u="none" strike="noStrike" dirty="0">
                <a:solidFill>
                  <a:srgbClr val="20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sz="1400" b="0" i="0" u="none" strike="noStrike" dirty="0">
                <a:solidFill>
                  <a:srgbClr val="20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 </a:t>
            </a:r>
            <a:r>
              <a:rPr lang="en-US" sz="1400" b="0" i="0" u="none" strike="noStrike" dirty="0" err="1">
                <a:solidFill>
                  <a:srgbClr val="20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fibre</a:t>
            </a:r>
            <a:r>
              <a:rPr lang="en-US" sz="1400" b="0" i="0" u="none" strike="noStrike" dirty="0">
                <a:solidFill>
                  <a:srgbClr val="20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vol fraction.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400" b="0" i="0" u="none" strike="noStrike" dirty="0">
                <a:solidFill>
                  <a:srgbClr val="20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ure cycle total time.</a:t>
            </a:r>
          </a:p>
          <a:p>
            <a:pPr marL="342900" indent="-342900">
              <a:buFontTx/>
              <a:buAutoNum type="arabicPeriod"/>
            </a:pPr>
            <a:endParaRPr lang="en-US" sz="18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8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8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D67F81-7393-493A-A4C2-1ADF8D98F0BA}"/>
              </a:ext>
            </a:extLst>
          </p:cNvPr>
          <p:cNvSpPr txBox="1"/>
          <p:nvPr/>
        </p:nvSpPr>
        <p:spPr>
          <a:xfrm>
            <a:off x="8069261" y="4532897"/>
            <a:ext cx="3940487" cy="1571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b="1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model:</a:t>
            </a:r>
          </a:p>
          <a:p>
            <a:endParaRPr lang="en-US" sz="14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elationship of different physical phenomena in the co-cure process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new cure cycles.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Optimized cure cycles for given objective function</a:t>
            </a:r>
          </a:p>
          <a:p>
            <a:pPr marL="342900" indent="-342900">
              <a:buAutoNum type="arabicPeriod"/>
            </a:pP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4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8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8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49ECA2-0FD1-466D-A11D-C86119B78CA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185502" y="5319049"/>
            <a:ext cx="60890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F0046E-006F-4E82-A9BF-D538E40F6207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7564135" y="5318796"/>
            <a:ext cx="505126" cy="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F2F770E0-30F7-4EF5-A968-AF6607DB5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8658" y="406761"/>
            <a:ext cx="970322" cy="6930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8AC4AE-DB2F-4E91-9563-293BAFD56615}"/>
              </a:ext>
            </a:extLst>
          </p:cNvPr>
          <p:cNvSpPr txBox="1"/>
          <p:nvPr/>
        </p:nvSpPr>
        <p:spPr>
          <a:xfrm>
            <a:off x="11167384" y="6457361"/>
            <a:ext cx="559560" cy="378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3665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AF594-94A3-41E9-AC50-4E6D91F23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51" y="516157"/>
            <a:ext cx="10196559" cy="594471"/>
          </a:xfrm>
        </p:spPr>
        <p:txBody>
          <a:bodyPr>
            <a:normAutofit/>
          </a:bodyPr>
          <a:lstStyle/>
          <a:p>
            <a:r>
              <a:rPr lang="en-US" sz="24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Leaning model approach: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AE31C2-CF1E-4857-A797-5BEA3E47E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83" y="159642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6B68BE-07CD-4B3A-91B5-BD2E61E4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23246"/>
            <a:ext cx="5160346" cy="13695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A2F6F5-89B2-42BF-A6F4-AD73945FF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707" y="5013972"/>
            <a:ext cx="5160347" cy="13695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A49080-DC04-460A-9CB5-79BC7CC4B74D}"/>
              </a:ext>
            </a:extLst>
          </p:cNvPr>
          <p:cNvSpPr txBox="1"/>
          <p:nvPr/>
        </p:nvSpPr>
        <p:spPr>
          <a:xfrm>
            <a:off x="197251" y="1984503"/>
            <a:ext cx="5127422" cy="3836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inputs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X_data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 7 outputs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Y_data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1800 samples.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input distribution hints discrete input space. Sorting the input values validates this.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input (feature) has a fixed (discrete) number of values that it takes. 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alt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X1:3, X2:4, X3:2, X4:4, X5:4, X6:2, X7:6, X8:5, X9:20, X10:3, X11:5, X12:20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total of  ~138 million possible cases, out of which 1800 are available.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 generate decision boundaries to make accurate regression-based prediction on discrete inputs.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 are one of the most interpretable ML models.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forests are an ensemble of decision trees that reduce overfitting.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forests are used to learn the relationship between inputs and outputs of the dataset.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7C96A8-1D77-42EC-A515-57D7CE8FF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9242" y="131737"/>
            <a:ext cx="970322" cy="6930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38D3F8-FA39-4EFA-9934-A4D565CBF66C}"/>
              </a:ext>
            </a:extLst>
          </p:cNvPr>
          <p:cNvSpPr txBox="1"/>
          <p:nvPr/>
        </p:nvSpPr>
        <p:spPr>
          <a:xfrm>
            <a:off x="6463949" y="4486523"/>
            <a:ext cx="4067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7- Raw input values over 1800 cases (12 plots)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3BC0E1-D54F-4BDD-8B02-8E1F0D1FAAC8}"/>
              </a:ext>
            </a:extLst>
          </p:cNvPr>
          <p:cNvSpPr txBox="1"/>
          <p:nvPr/>
        </p:nvSpPr>
        <p:spPr>
          <a:xfrm>
            <a:off x="7830961" y="6458451"/>
            <a:ext cx="22910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8- Sorted Input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E93E6D-8E2D-4DB5-9C97-1CDE45844694}"/>
              </a:ext>
            </a:extLst>
          </p:cNvPr>
          <p:cNvSpPr txBox="1"/>
          <p:nvPr/>
        </p:nvSpPr>
        <p:spPr>
          <a:xfrm>
            <a:off x="11167384" y="6457361"/>
            <a:ext cx="559560" cy="378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13" name="Content Placeholder 3">
            <a:extLst>
              <a:ext uri="{FF2B5EF4-FFF2-40B4-BE49-F238E27FC236}">
                <a16:creationId xmlns:a16="http://schemas.microsoft.com/office/drawing/2014/main" id="{65DC35B0-5198-4D45-A909-34F744F7BB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021" y="1258476"/>
            <a:ext cx="6008728" cy="11058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966B3C-C577-4B19-8A72-1AB38BAC6041}"/>
              </a:ext>
            </a:extLst>
          </p:cNvPr>
          <p:cNvSpPr txBox="1"/>
          <p:nvPr/>
        </p:nvSpPr>
        <p:spPr>
          <a:xfrm>
            <a:off x="6234973" y="2317912"/>
            <a:ext cx="575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Fig 6: workflow for identifying optimal cure cycles for the provided data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40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5E1C-DEB5-4E5C-BBDF-FBECD2154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03" y="329939"/>
            <a:ext cx="10515600" cy="91769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ML- Optimization- Dual annealing based optimization: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E2904-E694-4E23-A860-1D87F9AFE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03" y="1511579"/>
            <a:ext cx="11350658" cy="46158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random forests, for any input vector, the output can be predicted.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a constrained optimization can be designed to find the ideal input vector that can produce desired outputs.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constraints of optimizations: 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1. How can discrete space optimization  be executed in a continuous space?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Search in a continuous space, evaluate loss in a discrete space.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2.  What is the optimal nature of outputs?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Maximum Fiber Volume Fraction (%)  (Y4) needs to be maximized and all the other outputs need to be minimized. (Y1,  Y2, Y3, Y5, Y7). (Note that        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Y6 is constant for all inputs) 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3. How can global optima be guaranteed? 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Dual annealing based optimization is used that ensures a globally optimal solution. 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4. Bonus: The total cure cycle time can be obtained from the inputs corresponding to the temperature, autoclave pressure and vacuum pressure values.  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The value from these three input sources has to be constant. How can this be enforced?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loss function is set to return infinite when the difference in either of three times is more than 3 minutes. This disregards any solution in the input space that does not follow the 4</a:t>
            </a:r>
            <a:r>
              <a:rPr lang="en-US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constraint.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494BC5-D4E9-4E05-93E1-E0094C256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488" y="384034"/>
            <a:ext cx="970322" cy="6930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486B28-DD3F-45BE-B704-8CA60A0A9210}"/>
              </a:ext>
            </a:extLst>
          </p:cNvPr>
          <p:cNvSpPr txBox="1"/>
          <p:nvPr/>
        </p:nvSpPr>
        <p:spPr>
          <a:xfrm>
            <a:off x="11167384" y="6457361"/>
            <a:ext cx="559560" cy="378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0677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C51D-E5FB-46BE-B986-BD670E6C1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116" y="414779"/>
            <a:ext cx="10515600" cy="87998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esign and validation of ML tool: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87AF82-92F1-4A27-B0D1-625DDD1B0C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116" y="1489435"/>
                <a:ext cx="10826684" cy="468752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are the model learning (Random Forests) and optimization (dual annealing) methods verified?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Validating Random forests: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data set containing 1800 samples is randomly shuffled and then split into 1530 samples for training and 270 samples for testing. (15% split)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coefficient of determination (R) is used to evaluate the training and testing accuracies of the prediction.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= 1- (u/v), where u = ((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y_true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y_pred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)^2).sum(); v = ((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y_true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y_true.mean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())**2).sum() . R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[0,1]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Dual annealing finds optimizes the hyper parameters implicitly to guarantee global optima within the prescribed number of epochs (1000). The optimization residual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final optimal x can be used as a measure to judge the quality of optimization. This residual will be referred to as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looking at the R (testing) and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values for the model and optimization, the results concerning any case can be validated.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87AF82-92F1-4A27-B0D1-625DDD1B0C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116" y="1489435"/>
                <a:ext cx="10826684" cy="4687528"/>
              </a:xfrm>
              <a:blipFill>
                <a:blip r:embed="rId2"/>
                <a:stretch>
                  <a:fillRect l="-56" t="-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8B62C5B-C4BF-4BED-A710-69C3AB137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2781" y="352468"/>
            <a:ext cx="970322" cy="6930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504FE3-C9CB-4B4A-84BC-8A36023A9C1B}"/>
              </a:ext>
            </a:extLst>
          </p:cNvPr>
          <p:cNvSpPr txBox="1"/>
          <p:nvPr/>
        </p:nvSpPr>
        <p:spPr>
          <a:xfrm>
            <a:off x="11167384" y="6457361"/>
            <a:ext cx="559560" cy="378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9221237"/>
                  </p:ext>
                </p:extLst>
              </p:nvPr>
            </p:nvGraphicFramePr>
            <p:xfrm>
              <a:off x="1053728" y="4372111"/>
              <a:ext cx="10393436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98359">
                      <a:extLst>
                        <a:ext uri="{9D8B030D-6E8A-4147-A177-3AD203B41FA5}">
                          <a16:colId xmlns:a16="http://schemas.microsoft.com/office/drawing/2014/main" val="3691285604"/>
                        </a:ext>
                      </a:extLst>
                    </a:gridCol>
                    <a:gridCol w="2598359">
                      <a:extLst>
                        <a:ext uri="{9D8B030D-6E8A-4147-A177-3AD203B41FA5}">
                          <a16:colId xmlns:a16="http://schemas.microsoft.com/office/drawing/2014/main" val="1032905285"/>
                        </a:ext>
                      </a:extLst>
                    </a:gridCol>
                    <a:gridCol w="2598359">
                      <a:extLst>
                        <a:ext uri="{9D8B030D-6E8A-4147-A177-3AD203B41FA5}">
                          <a16:colId xmlns:a16="http://schemas.microsoft.com/office/drawing/2014/main" val="2148535574"/>
                        </a:ext>
                      </a:extLst>
                    </a:gridCol>
                    <a:gridCol w="2598359">
                      <a:extLst>
                        <a:ext uri="{9D8B030D-6E8A-4147-A177-3AD203B41FA5}">
                          <a16:colId xmlns:a16="http://schemas.microsoft.com/office/drawing/2014/main" val="20993159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Cycle Number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Optimal</a:t>
                          </a:r>
                          <a:r>
                            <a:rPr lang="en-US" baseline="0" dirty="0" smtClean="0"/>
                            <a:t> parameters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Coefficient of determination (R)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Residual from Optimization 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1946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Y1, Y2,</a:t>
                          </a:r>
                          <a:r>
                            <a:rPr lang="en-US" baseline="0" dirty="0" smtClean="0"/>
                            <a:t> Y3, Y4, Y5, Y6, Y7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4E-2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847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Y1, Y2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0.968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4.8E-6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6499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9221237"/>
                  </p:ext>
                </p:extLst>
              </p:nvPr>
            </p:nvGraphicFramePr>
            <p:xfrm>
              <a:off x="1053728" y="4372111"/>
              <a:ext cx="10393436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98359">
                      <a:extLst>
                        <a:ext uri="{9D8B030D-6E8A-4147-A177-3AD203B41FA5}">
                          <a16:colId xmlns:a16="http://schemas.microsoft.com/office/drawing/2014/main" val="3691285604"/>
                        </a:ext>
                      </a:extLst>
                    </a:gridCol>
                    <a:gridCol w="2598359">
                      <a:extLst>
                        <a:ext uri="{9D8B030D-6E8A-4147-A177-3AD203B41FA5}">
                          <a16:colId xmlns:a16="http://schemas.microsoft.com/office/drawing/2014/main" val="1032905285"/>
                        </a:ext>
                      </a:extLst>
                    </a:gridCol>
                    <a:gridCol w="2598359">
                      <a:extLst>
                        <a:ext uri="{9D8B030D-6E8A-4147-A177-3AD203B41FA5}">
                          <a16:colId xmlns:a16="http://schemas.microsoft.com/office/drawing/2014/main" val="2148535574"/>
                        </a:ext>
                      </a:extLst>
                    </a:gridCol>
                    <a:gridCol w="2598359">
                      <a:extLst>
                        <a:ext uri="{9D8B030D-6E8A-4147-A177-3AD203B41FA5}">
                          <a16:colId xmlns:a16="http://schemas.microsoft.com/office/drawing/2014/main" val="20993159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Cycle Number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Optimal</a:t>
                          </a:r>
                          <a:r>
                            <a:rPr lang="en-US" baseline="0" dirty="0" smtClean="0"/>
                            <a:t> parameters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Coefficient of determination (R)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704" t="-4762" r="-939" b="-13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1946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Y1, Y2,</a:t>
                          </a:r>
                          <a:r>
                            <a:rPr lang="en-US" baseline="0" dirty="0" smtClean="0"/>
                            <a:t> Y3, Y4, Y5, Y6, Y7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4E-2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847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Y1, Y2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0.968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4.8E-6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6499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3367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560F-353A-4053-847C-973A22BE2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79" y="195443"/>
            <a:ext cx="10732415" cy="926347"/>
          </a:xfrm>
        </p:spPr>
        <p:txBody>
          <a:bodyPr>
            <a:normAutofit/>
          </a:bodyPr>
          <a:lstStyle/>
          <a:p>
            <a:r>
              <a:rPr lang="en-US" sz="24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Results- Governing process parameters for each output in the dataset: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97E7BBF0-97FE-4260-8B50-743005C05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05" y="999241"/>
            <a:ext cx="3886945" cy="2987012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3405CA5-3968-4901-B07D-F7CD8E40D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805" y="999242"/>
            <a:ext cx="3886945" cy="2987011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BD49676E-7348-456D-B51A-AB75EAA0D9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05" y="3986253"/>
            <a:ext cx="3761294" cy="2890453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D98CC555-74DF-4543-B4FE-BA3F70AC5F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805" y="3987910"/>
            <a:ext cx="3761294" cy="28904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4A4F14-8082-45A6-944C-74AADD62ED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1098" y="306154"/>
            <a:ext cx="970322" cy="6930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4DAE61-6BC2-426D-B06F-8305FE410282}"/>
              </a:ext>
            </a:extLst>
          </p:cNvPr>
          <p:cNvSpPr txBox="1"/>
          <p:nvPr/>
        </p:nvSpPr>
        <p:spPr>
          <a:xfrm>
            <a:off x="11167384" y="6457361"/>
            <a:ext cx="559560" cy="378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94057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560F-353A-4053-847C-973A22BE2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79" y="195443"/>
            <a:ext cx="10732415" cy="926347"/>
          </a:xfrm>
        </p:spPr>
        <p:txBody>
          <a:bodyPr>
            <a:normAutofit/>
          </a:bodyPr>
          <a:lstStyle/>
          <a:p>
            <a:r>
              <a:rPr lang="en-US" sz="24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Results- Governing process parameters for each output in the dataset 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BD11DF-F1E5-4976-918E-74AD7BCEC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385" y="1055802"/>
            <a:ext cx="10983011" cy="56067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F19C3AB8-8511-409C-9949-7ED5DAF4C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235" y="3835194"/>
            <a:ext cx="3972277" cy="3022806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6704905A-76CB-4C40-AAEF-E8D1628C9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76" y="1029780"/>
            <a:ext cx="3813354" cy="2930459"/>
          </a:xfrm>
          <a:prstGeom prst="rect">
            <a:avLst/>
          </a:prstGeom>
        </p:spPr>
      </p:pic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F69FF1FC-0F3B-4F2C-8ADA-015216BD0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773" y="1029780"/>
            <a:ext cx="3693622" cy="27702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970505-D164-4CAC-8944-1288B8E64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1011" y="454725"/>
            <a:ext cx="970322" cy="6930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7A8992-4F1D-4C55-A680-15836EA7B15D}"/>
              </a:ext>
            </a:extLst>
          </p:cNvPr>
          <p:cNvSpPr txBox="1"/>
          <p:nvPr/>
        </p:nvSpPr>
        <p:spPr>
          <a:xfrm>
            <a:off x="11167384" y="6457361"/>
            <a:ext cx="559560" cy="378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0600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87D8-D0A0-4432-A4B1-E6C2BE76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40" y="291992"/>
            <a:ext cx="10515600" cy="87921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Results- D</a:t>
            </a:r>
            <a:r>
              <a:rPr lang="en-US" sz="24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etermination of optimal cure cycle: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FE458-C5A7-4103-913B-093D784D5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01" y="1272618"/>
            <a:ext cx="11227323" cy="54392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8A0C43-8E48-44C3-A029-DA497624BD52}"/>
              </a:ext>
            </a:extLst>
          </p:cNvPr>
          <p:cNvSpPr txBox="1"/>
          <p:nvPr/>
        </p:nvSpPr>
        <p:spPr>
          <a:xfrm>
            <a:off x="580609" y="1234215"/>
            <a:ext cx="64479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 “a”: 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Minimum prepreg porosity</a:t>
            </a:r>
          </a:p>
          <a:p>
            <a:pPr defTabSz="685800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2. Minimum adhesive porosity</a:t>
            </a:r>
          </a:p>
          <a:p>
            <a:pPr defTabSz="685800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3. Minimum Effective or </a:t>
            </a:r>
            <a:r>
              <a:rPr lang="en-US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bondline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porosity</a:t>
            </a:r>
          </a:p>
          <a:p>
            <a:pPr defTabSz="685800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4. Maximum </a:t>
            </a:r>
            <a:r>
              <a:rPr lang="en-US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fibre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volume fraction</a:t>
            </a:r>
          </a:p>
          <a:p>
            <a:pPr defTabSz="685800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5. Lower cure cycle total time</a:t>
            </a:r>
          </a:p>
          <a:p>
            <a:pPr defTabSz="685800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6. Minimum squeezed out prepreg resin volume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2B64380-0DAE-497F-8941-ED14830F5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5579" y="478118"/>
            <a:ext cx="970322" cy="6930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99FDAB-6C2B-4C3A-AF78-34F208BE3926}"/>
              </a:ext>
            </a:extLst>
          </p:cNvPr>
          <p:cNvSpPr txBox="1"/>
          <p:nvPr/>
        </p:nvSpPr>
        <p:spPr>
          <a:xfrm>
            <a:off x="7715788" y="4916776"/>
            <a:ext cx="494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3414C-4C5A-44CD-A998-A45BA4389FB6}"/>
              </a:ext>
            </a:extLst>
          </p:cNvPr>
          <p:cNvSpPr txBox="1"/>
          <p:nvPr/>
        </p:nvSpPr>
        <p:spPr>
          <a:xfrm>
            <a:off x="2837467" y="5447545"/>
            <a:ext cx="282805" cy="1762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A640B2-F5B4-48F4-ADBB-FB0EE34000D5}"/>
              </a:ext>
            </a:extLst>
          </p:cNvPr>
          <p:cNvSpPr txBox="1"/>
          <p:nvPr/>
        </p:nvSpPr>
        <p:spPr>
          <a:xfrm flipH="1">
            <a:off x="2704785" y="5545040"/>
            <a:ext cx="962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(min)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0863C4-5B55-40E5-9CFB-4C2EA5461DC2}"/>
              </a:ext>
            </a:extLst>
          </p:cNvPr>
          <p:cNvSpPr txBox="1"/>
          <p:nvPr/>
        </p:nvSpPr>
        <p:spPr>
          <a:xfrm>
            <a:off x="897142" y="5859851"/>
            <a:ext cx="416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7: Optimal cure cycle for the objective function “a”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038B5A-7202-4B11-A66A-17D49315FFA2}"/>
              </a:ext>
            </a:extLst>
          </p:cNvPr>
          <p:cNvSpPr txBox="1"/>
          <p:nvPr/>
        </p:nvSpPr>
        <p:spPr>
          <a:xfrm>
            <a:off x="6083511" y="5822039"/>
            <a:ext cx="4881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8: Output plots for the optimal cure cycle for objective “a”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32295F-8C55-462A-8153-EEF870EF2E44}"/>
              </a:ext>
            </a:extLst>
          </p:cNvPr>
          <p:cNvSpPr txBox="1"/>
          <p:nvPr/>
        </p:nvSpPr>
        <p:spPr>
          <a:xfrm>
            <a:off x="11167384" y="6457361"/>
            <a:ext cx="559560" cy="378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pic>
        <p:nvPicPr>
          <p:cNvPr id="20" name="Picture 19" descr="Application, table&#10;&#10;Description automatically generated with medium confidence">
            <a:extLst>
              <a:ext uri="{FF2B5EF4-FFF2-40B4-BE49-F238E27FC236}">
                <a16:creationId xmlns:a16="http://schemas.microsoft.com/office/drawing/2014/main" id="{D6815329-E80E-4DF7-8FE6-CE871FCAA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40" y="3168388"/>
            <a:ext cx="5050217" cy="2455397"/>
          </a:xfrm>
          <a:prstGeom prst="rect">
            <a:avLst/>
          </a:prstGeom>
        </p:spPr>
      </p:pic>
      <p:pic>
        <p:nvPicPr>
          <p:cNvPr id="22" name="Picture 21" descr="A picture containing chart&#10;&#10;Description automatically generated">
            <a:extLst>
              <a:ext uri="{FF2B5EF4-FFF2-40B4-BE49-F238E27FC236}">
                <a16:creationId xmlns:a16="http://schemas.microsoft.com/office/drawing/2014/main" id="{9BEEAA37-1DF7-4BDF-9E3F-331542B20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351" y="3066975"/>
            <a:ext cx="6641649" cy="245539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4E8697C-D56D-46E1-9A6A-9DAD61E98B23}"/>
              </a:ext>
            </a:extLst>
          </p:cNvPr>
          <p:cNvSpPr txBox="1"/>
          <p:nvPr/>
        </p:nvSpPr>
        <p:spPr>
          <a:xfrm>
            <a:off x="2733773" y="5447545"/>
            <a:ext cx="452487" cy="1762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7EBCD7-0B07-467F-A4F6-5693A3B8C93B}"/>
              </a:ext>
            </a:extLst>
          </p:cNvPr>
          <p:cNvSpPr txBox="1"/>
          <p:nvPr/>
        </p:nvSpPr>
        <p:spPr>
          <a:xfrm>
            <a:off x="7715787" y="4942575"/>
            <a:ext cx="62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0.135</a:t>
            </a:r>
          </a:p>
        </p:txBody>
      </p:sp>
    </p:spTree>
    <p:extLst>
      <p:ext uri="{BB962C8B-B14F-4D97-AF65-F5344CB8AC3E}">
        <p14:creationId xmlns:p14="http://schemas.microsoft.com/office/powerpoint/2010/main" val="3027925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1256</Words>
  <Application>Microsoft Office PowerPoint</Application>
  <PresentationFormat>Widescreen</PresentationFormat>
  <Paragraphs>144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Encode Sans Normal Black</vt:lpstr>
      <vt:lpstr>Times New Roman</vt:lpstr>
      <vt:lpstr>Wingdings</vt:lpstr>
      <vt:lpstr>Office Theme</vt:lpstr>
      <vt:lpstr>                  Optimization of co-curing process of sandwich composites using machine learning techniques  </vt:lpstr>
      <vt:lpstr>Introduction :</vt:lpstr>
      <vt:lpstr>Interactions of constituents in co-cure process:</vt:lpstr>
      <vt:lpstr>Machine Leaning model approach: </vt:lpstr>
      <vt:lpstr>ML- Optimization- Dual annealing based optimization:</vt:lpstr>
      <vt:lpstr>Design and validation of ML tool:</vt:lpstr>
      <vt:lpstr>Results- Governing process parameters for each output in the dataset: </vt:lpstr>
      <vt:lpstr>Results- Governing process parameters for each output in the dataset :</vt:lpstr>
      <vt:lpstr>Results- Determination of optimal cure cycle:</vt:lpstr>
      <vt:lpstr>Results- Determination of optimal cure cycle:</vt:lpstr>
      <vt:lpstr>Conclusions: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 Goutham Pattapu</dc:creator>
  <cp:lastModifiedBy>kommalapati sahil</cp:lastModifiedBy>
  <cp:revision>7</cp:revision>
  <dcterms:created xsi:type="dcterms:W3CDTF">2021-09-20T05:24:20Z</dcterms:created>
  <dcterms:modified xsi:type="dcterms:W3CDTF">2021-09-20T20:57:58Z</dcterms:modified>
</cp:coreProperties>
</file>