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6" r:id="rId4"/>
    <p:sldId id="277" r:id="rId5"/>
    <p:sldId id="258" r:id="rId6"/>
    <p:sldId id="266" r:id="rId7"/>
    <p:sldId id="267" r:id="rId8"/>
    <p:sldId id="278" r:id="rId9"/>
    <p:sldId id="279" r:id="rId10"/>
    <p:sldId id="262" r:id="rId11"/>
    <p:sldId id="263" r:id="rId12"/>
    <p:sldId id="269" r:id="rId13"/>
    <p:sldId id="264" r:id="rId14"/>
    <p:sldId id="287" r:id="rId15"/>
    <p:sldId id="270" r:id="rId16"/>
    <p:sldId id="288" r:id="rId17"/>
    <p:sldId id="271" r:id="rId18"/>
    <p:sldId id="272" r:id="rId19"/>
    <p:sldId id="273" r:id="rId20"/>
    <p:sldId id="289" r:id="rId21"/>
    <p:sldId id="274" r:id="rId22"/>
    <p:sldId id="290"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en Williams" initials="OW" lastIdx="27" clrIdx="0">
    <p:extLst>
      <p:ext uri="{19B8F6BF-5375-455C-9EA6-DF929625EA0E}">
        <p15:presenceInfo xmlns:p15="http://schemas.microsoft.com/office/powerpoint/2012/main" userId="Owen Williams" providerId="None"/>
      </p:ext>
    </p:extLst>
  </p:cmAuthor>
  <p:cmAuthor id="2" name="kommalapati sahil" initials="ks" lastIdx="2" clrIdx="1">
    <p:extLst>
      <p:ext uri="{19B8F6BF-5375-455C-9EA6-DF929625EA0E}">
        <p15:presenceInfo xmlns:p15="http://schemas.microsoft.com/office/powerpoint/2012/main" userId="3cc5fa038e0030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64" autoAdjust="0"/>
    <p:restoredTop sz="94660"/>
  </p:normalViewPr>
  <p:slideViewPr>
    <p:cSldViewPr snapToGrid="0">
      <p:cViewPr varScale="1">
        <p:scale>
          <a:sx n="69" d="100"/>
          <a:sy n="69"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40DCD-258B-4D57-9B88-8D16A840AA5F}" type="datetimeFigureOut">
              <a:rPr lang="en-US" smtClean="0"/>
              <a:t>5/27/2020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5BCF1-58A2-4102-BC47-DCB113301FA0}" type="slidenum">
              <a:rPr lang="en-US" smtClean="0"/>
              <a:t>‹#›</a:t>
            </a:fld>
            <a:endParaRPr lang="en-US"/>
          </a:p>
        </p:txBody>
      </p:sp>
    </p:spTree>
    <p:extLst>
      <p:ext uri="{BB962C8B-B14F-4D97-AF65-F5344CB8AC3E}">
        <p14:creationId xmlns:p14="http://schemas.microsoft.com/office/powerpoint/2010/main" val="30787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E5BCF1-58A2-4102-BC47-DCB113301FA0}" type="slidenum">
              <a:rPr lang="en-US" smtClean="0"/>
              <a:t>5</a:t>
            </a:fld>
            <a:endParaRPr lang="en-US"/>
          </a:p>
        </p:txBody>
      </p:sp>
    </p:spTree>
    <p:extLst>
      <p:ext uri="{BB962C8B-B14F-4D97-AF65-F5344CB8AC3E}">
        <p14:creationId xmlns:p14="http://schemas.microsoft.com/office/powerpoint/2010/main" val="3354272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show that the</a:t>
            </a:r>
            <a:r>
              <a:rPr lang="en-US" baseline="0" dirty="0" smtClean="0"/>
              <a:t> large scale fluctuations are due to the vortex and due to the first modes (</a:t>
            </a:r>
            <a:r>
              <a:rPr lang="en-US" baseline="0" smtClean="0"/>
              <a:t>high energy)</a:t>
            </a:r>
            <a:endParaRPr lang="en-US"/>
          </a:p>
        </p:txBody>
      </p:sp>
      <p:sp>
        <p:nvSpPr>
          <p:cNvPr id="4" name="Slide Number Placeholder 3"/>
          <p:cNvSpPr>
            <a:spLocks noGrp="1"/>
          </p:cNvSpPr>
          <p:nvPr>
            <p:ph type="sldNum" sz="quarter" idx="10"/>
          </p:nvPr>
        </p:nvSpPr>
        <p:spPr/>
        <p:txBody>
          <a:bodyPr/>
          <a:lstStyle/>
          <a:p>
            <a:fld id="{C9E5BCF1-58A2-4102-BC47-DCB113301FA0}" type="slidenum">
              <a:rPr lang="en-US" smtClean="0"/>
              <a:t>21</a:t>
            </a:fld>
            <a:endParaRPr lang="en-US"/>
          </a:p>
        </p:txBody>
      </p:sp>
    </p:spTree>
    <p:extLst>
      <p:ext uri="{BB962C8B-B14F-4D97-AF65-F5344CB8AC3E}">
        <p14:creationId xmlns:p14="http://schemas.microsoft.com/office/powerpoint/2010/main" val="77232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6DAC33-0F5D-47F2-8FB9-7843051E38A1}"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8170A-74D3-43B9-97D6-56B9942AD5F4}" type="slidenum">
              <a:rPr lang="en-US" smtClean="0"/>
              <a:t>‹#›</a:t>
            </a:fld>
            <a:endParaRPr lang="en-US"/>
          </a:p>
        </p:txBody>
      </p:sp>
    </p:spTree>
    <p:extLst>
      <p:ext uri="{BB962C8B-B14F-4D97-AF65-F5344CB8AC3E}">
        <p14:creationId xmlns:p14="http://schemas.microsoft.com/office/powerpoint/2010/main" val="139995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6DAC33-0F5D-47F2-8FB9-7843051E38A1}"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8170A-74D3-43B9-97D6-56B9942AD5F4}" type="slidenum">
              <a:rPr lang="en-US" smtClean="0"/>
              <a:t>‹#›</a:t>
            </a:fld>
            <a:endParaRPr lang="en-US"/>
          </a:p>
        </p:txBody>
      </p:sp>
    </p:spTree>
    <p:extLst>
      <p:ext uri="{BB962C8B-B14F-4D97-AF65-F5344CB8AC3E}">
        <p14:creationId xmlns:p14="http://schemas.microsoft.com/office/powerpoint/2010/main" val="325163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6DAC33-0F5D-47F2-8FB9-7843051E38A1}"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8170A-74D3-43B9-97D6-56B9942AD5F4}" type="slidenum">
              <a:rPr lang="en-US" smtClean="0"/>
              <a:t>‹#›</a:t>
            </a:fld>
            <a:endParaRPr lang="en-US"/>
          </a:p>
        </p:txBody>
      </p:sp>
    </p:spTree>
    <p:extLst>
      <p:ext uri="{BB962C8B-B14F-4D97-AF65-F5344CB8AC3E}">
        <p14:creationId xmlns:p14="http://schemas.microsoft.com/office/powerpoint/2010/main" val="52570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6DAC33-0F5D-47F2-8FB9-7843051E38A1}"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8170A-74D3-43B9-97D6-56B9942AD5F4}" type="slidenum">
              <a:rPr lang="en-US" smtClean="0"/>
              <a:t>‹#›</a:t>
            </a:fld>
            <a:endParaRPr lang="en-US"/>
          </a:p>
        </p:txBody>
      </p:sp>
    </p:spTree>
    <p:extLst>
      <p:ext uri="{BB962C8B-B14F-4D97-AF65-F5344CB8AC3E}">
        <p14:creationId xmlns:p14="http://schemas.microsoft.com/office/powerpoint/2010/main" val="1087458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6DAC33-0F5D-47F2-8FB9-7843051E38A1}"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8170A-74D3-43B9-97D6-56B9942AD5F4}" type="slidenum">
              <a:rPr lang="en-US" smtClean="0"/>
              <a:t>‹#›</a:t>
            </a:fld>
            <a:endParaRPr lang="en-US"/>
          </a:p>
        </p:txBody>
      </p:sp>
    </p:spTree>
    <p:extLst>
      <p:ext uri="{BB962C8B-B14F-4D97-AF65-F5344CB8AC3E}">
        <p14:creationId xmlns:p14="http://schemas.microsoft.com/office/powerpoint/2010/main" val="3440082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6DAC33-0F5D-47F2-8FB9-7843051E38A1}"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8170A-74D3-43B9-97D6-56B9942AD5F4}" type="slidenum">
              <a:rPr lang="en-US" smtClean="0"/>
              <a:t>‹#›</a:t>
            </a:fld>
            <a:endParaRPr lang="en-US"/>
          </a:p>
        </p:txBody>
      </p:sp>
    </p:spTree>
    <p:extLst>
      <p:ext uri="{BB962C8B-B14F-4D97-AF65-F5344CB8AC3E}">
        <p14:creationId xmlns:p14="http://schemas.microsoft.com/office/powerpoint/2010/main" val="23284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6DAC33-0F5D-47F2-8FB9-7843051E38A1}" type="datetimeFigureOut">
              <a:rPr lang="en-US" smtClean="0"/>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68170A-74D3-43B9-97D6-56B9942AD5F4}" type="slidenum">
              <a:rPr lang="en-US" smtClean="0"/>
              <a:t>‹#›</a:t>
            </a:fld>
            <a:endParaRPr lang="en-US"/>
          </a:p>
        </p:txBody>
      </p:sp>
    </p:spTree>
    <p:extLst>
      <p:ext uri="{BB962C8B-B14F-4D97-AF65-F5344CB8AC3E}">
        <p14:creationId xmlns:p14="http://schemas.microsoft.com/office/powerpoint/2010/main" val="240406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6DAC33-0F5D-47F2-8FB9-7843051E38A1}" type="datetimeFigureOut">
              <a:rPr lang="en-US" smtClean="0"/>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68170A-74D3-43B9-97D6-56B9942AD5F4}" type="slidenum">
              <a:rPr lang="en-US" smtClean="0"/>
              <a:t>‹#›</a:t>
            </a:fld>
            <a:endParaRPr lang="en-US"/>
          </a:p>
        </p:txBody>
      </p:sp>
    </p:spTree>
    <p:extLst>
      <p:ext uri="{BB962C8B-B14F-4D97-AF65-F5344CB8AC3E}">
        <p14:creationId xmlns:p14="http://schemas.microsoft.com/office/powerpoint/2010/main" val="206899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DAC33-0F5D-47F2-8FB9-7843051E38A1}" type="datetimeFigureOut">
              <a:rPr lang="en-US" smtClean="0"/>
              <a:t>5/27/2020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68170A-74D3-43B9-97D6-56B9942AD5F4}" type="slidenum">
              <a:rPr lang="en-US" smtClean="0"/>
              <a:t>‹#›</a:t>
            </a:fld>
            <a:endParaRPr lang="en-US"/>
          </a:p>
        </p:txBody>
      </p:sp>
    </p:spTree>
    <p:extLst>
      <p:ext uri="{BB962C8B-B14F-4D97-AF65-F5344CB8AC3E}">
        <p14:creationId xmlns:p14="http://schemas.microsoft.com/office/powerpoint/2010/main" val="374705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6DAC33-0F5D-47F2-8FB9-7843051E38A1}"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8170A-74D3-43B9-97D6-56B9942AD5F4}" type="slidenum">
              <a:rPr lang="en-US" smtClean="0"/>
              <a:t>‹#›</a:t>
            </a:fld>
            <a:endParaRPr lang="en-US"/>
          </a:p>
        </p:txBody>
      </p:sp>
    </p:spTree>
    <p:extLst>
      <p:ext uri="{BB962C8B-B14F-4D97-AF65-F5344CB8AC3E}">
        <p14:creationId xmlns:p14="http://schemas.microsoft.com/office/powerpoint/2010/main" val="288459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6DAC33-0F5D-47F2-8FB9-7843051E38A1}"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8170A-74D3-43B9-97D6-56B9942AD5F4}" type="slidenum">
              <a:rPr lang="en-US" smtClean="0"/>
              <a:t>‹#›</a:t>
            </a:fld>
            <a:endParaRPr lang="en-US"/>
          </a:p>
        </p:txBody>
      </p:sp>
    </p:spTree>
    <p:extLst>
      <p:ext uri="{BB962C8B-B14F-4D97-AF65-F5344CB8AC3E}">
        <p14:creationId xmlns:p14="http://schemas.microsoft.com/office/powerpoint/2010/main" val="899163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DAC33-0F5D-47F2-8FB9-7843051E38A1}" type="datetimeFigureOut">
              <a:rPr lang="en-US" smtClean="0"/>
              <a:t>5/27/2020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8170A-74D3-43B9-97D6-56B9942AD5F4}" type="slidenum">
              <a:rPr lang="en-US" smtClean="0"/>
              <a:t>‹#›</a:t>
            </a:fld>
            <a:endParaRPr lang="en-US"/>
          </a:p>
        </p:txBody>
      </p:sp>
    </p:spTree>
    <p:extLst>
      <p:ext uri="{BB962C8B-B14F-4D97-AF65-F5344CB8AC3E}">
        <p14:creationId xmlns:p14="http://schemas.microsoft.com/office/powerpoint/2010/main" val="675208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Vortex Identification Algorithms – </a:t>
            </a:r>
            <a:r>
              <a:rPr lang="en-US" b="1" dirty="0" err="1"/>
              <a:t>Graftieaux</a:t>
            </a:r>
            <a:r>
              <a:rPr lang="en-US" b="1" dirty="0"/>
              <a:t> et al. (2001)</a:t>
            </a:r>
            <a:endParaRPr lang="en-US" dirty="0"/>
          </a:p>
        </p:txBody>
      </p:sp>
      <p:sp>
        <p:nvSpPr>
          <p:cNvPr id="3" name="Subtitle 2"/>
          <p:cNvSpPr>
            <a:spLocks noGrp="1"/>
          </p:cNvSpPr>
          <p:nvPr>
            <p:ph type="subTitle" idx="1"/>
          </p:nvPr>
        </p:nvSpPr>
        <p:spPr/>
        <p:txBody>
          <a:bodyPr/>
          <a:lstStyle/>
          <a:p>
            <a:r>
              <a:rPr lang="en-US" dirty="0"/>
              <a:t>Critical review for Lab Meeting – 27.5.2020</a:t>
            </a:r>
          </a:p>
        </p:txBody>
      </p:sp>
    </p:spTree>
    <p:extLst>
      <p:ext uri="{BB962C8B-B14F-4D97-AF65-F5344CB8AC3E}">
        <p14:creationId xmlns:p14="http://schemas.microsoft.com/office/powerpoint/2010/main" val="503605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2800" b="1" dirty="0"/>
              <a:t>Combining PIV, POD and vortex identification algorithms for the study of unsteady turbulent swirling flows</a:t>
            </a:r>
            <a:endParaRPr lang="en-US" sz="2800" dirty="0"/>
          </a:p>
        </p:txBody>
      </p:sp>
      <p:sp>
        <p:nvSpPr>
          <p:cNvPr id="4" name="Subtitle 3"/>
          <p:cNvSpPr>
            <a:spLocks noGrp="1"/>
          </p:cNvSpPr>
          <p:nvPr>
            <p:ph type="subTitle" idx="1"/>
          </p:nvPr>
        </p:nvSpPr>
        <p:spPr>
          <a:xfrm>
            <a:off x="6296297" y="3795469"/>
            <a:ext cx="4754880" cy="1655762"/>
          </a:xfrm>
        </p:spPr>
        <p:txBody>
          <a:bodyPr/>
          <a:lstStyle/>
          <a:p>
            <a:r>
              <a:rPr lang="en-US" b="1" dirty="0" err="1"/>
              <a:t>Graftieaux</a:t>
            </a:r>
            <a:r>
              <a:rPr lang="en-US" b="1" dirty="0"/>
              <a:t> et al (2001)</a:t>
            </a:r>
            <a:endParaRPr lang="en-US" dirty="0"/>
          </a:p>
        </p:txBody>
      </p:sp>
      <p:sp>
        <p:nvSpPr>
          <p:cNvPr id="6" name="TextBox 5"/>
          <p:cNvSpPr txBox="1"/>
          <p:nvPr/>
        </p:nvSpPr>
        <p:spPr>
          <a:xfrm>
            <a:off x="10668000" y="6374674"/>
            <a:ext cx="1471941" cy="369332"/>
          </a:xfrm>
          <a:prstGeom prst="rect">
            <a:avLst/>
          </a:prstGeom>
          <a:noFill/>
        </p:spPr>
        <p:txBody>
          <a:bodyPr wrap="none" rtlCol="0">
            <a:spAutoFit/>
          </a:bodyPr>
          <a:lstStyle/>
          <a:p>
            <a:r>
              <a:rPr lang="en-US" dirty="0" smtClean="0"/>
              <a:t>Ϯ Graph-</a:t>
            </a:r>
            <a:r>
              <a:rPr lang="en-US" dirty="0" err="1" smtClean="0"/>
              <a:t>Thi</a:t>
            </a:r>
            <a:r>
              <a:rPr lang="en-US" dirty="0" smtClean="0"/>
              <a:t>-o</a:t>
            </a:r>
            <a:endParaRPr lang="en-US" dirty="0"/>
          </a:p>
        </p:txBody>
      </p:sp>
      <p:sp>
        <p:nvSpPr>
          <p:cNvPr id="2" name="TextBox 1"/>
          <p:cNvSpPr txBox="1"/>
          <p:nvPr/>
        </p:nvSpPr>
        <p:spPr>
          <a:xfrm>
            <a:off x="329678" y="6374674"/>
            <a:ext cx="5766322" cy="369332"/>
          </a:xfrm>
          <a:prstGeom prst="rect">
            <a:avLst/>
          </a:prstGeom>
          <a:noFill/>
        </p:spPr>
        <p:txBody>
          <a:bodyPr wrap="none" rtlCol="0">
            <a:spAutoFit/>
          </a:bodyPr>
          <a:lstStyle/>
          <a:p>
            <a:r>
              <a:rPr lang="en-US" dirty="0" smtClean="0"/>
              <a:t>*all figures in the upcoming slides are taken from this work.</a:t>
            </a:r>
            <a:endParaRPr lang="en-US" dirty="0"/>
          </a:p>
        </p:txBody>
      </p:sp>
    </p:spTree>
    <p:extLst>
      <p:ext uri="{BB962C8B-B14F-4D97-AF65-F5344CB8AC3E}">
        <p14:creationId xmlns:p14="http://schemas.microsoft.com/office/powerpoint/2010/main" val="4076675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 goals and intro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77108"/>
                <a:ext cx="10515600" cy="5205045"/>
              </a:xfrm>
            </p:spPr>
            <p:txBody>
              <a:bodyPr>
                <a:normAutofit fontScale="92500" lnSpcReduction="20000"/>
              </a:bodyPr>
              <a:lstStyle/>
              <a:p>
                <a:r>
                  <a:rPr lang="en-US" dirty="0" smtClean="0"/>
                  <a:t>Vortices </a:t>
                </a:r>
                <a:r>
                  <a:rPr lang="en-US" dirty="0"/>
                  <a:t>in reciprocating engines </a:t>
                </a:r>
                <a:r>
                  <a:rPr lang="en-US" dirty="0" smtClean="0"/>
                  <a:t>induce fluctuations (type - A). </a:t>
                </a:r>
                <a:r>
                  <a:rPr lang="en-US" dirty="0"/>
                  <a:t>Identifying certain properties </a:t>
                </a:r>
                <a:r>
                  <a:rPr lang="en-US" dirty="0" smtClean="0"/>
                  <a:t>of these vortices like </a:t>
                </a:r>
                <a:r>
                  <a:rPr lang="en-US" dirty="0"/>
                  <a:t>location and radius are crucial in controlling the cyclical fluctuations induced by </a:t>
                </a:r>
                <a:r>
                  <a:rPr lang="en-US" dirty="0" smtClean="0"/>
                  <a:t>these vortices. This control problem has a huge effect on the </a:t>
                </a:r>
                <a:r>
                  <a:rPr lang="en-US" dirty="0"/>
                  <a:t>performance of the </a:t>
                </a:r>
                <a:r>
                  <a:rPr lang="en-US" dirty="0" smtClean="0"/>
                  <a:t>engine. </a:t>
                </a:r>
              </a:p>
              <a:p>
                <a:r>
                  <a:rPr lang="en-US" dirty="0" smtClean="0"/>
                  <a:t>In these engines small scale fluctuations are also inevitably caused along regions of high shear, along the walls(type - B). These </a:t>
                </a:r>
                <a:r>
                  <a:rPr lang="en-US" dirty="0"/>
                  <a:t>cannot be controlled. The fluctuation due to the large scale coherent structure can be controlled. So we hope to isolate them. </a:t>
                </a:r>
              </a:p>
              <a:p>
                <a:r>
                  <a:rPr lang="en-US" dirty="0"/>
                  <a:t>The goal of the paper is to </a:t>
                </a:r>
                <a:r>
                  <a:rPr lang="en-US" dirty="0" smtClean="0"/>
                  <a:t>decompose the flow into these two scales and identify </a:t>
                </a:r>
                <a:r>
                  <a:rPr lang="en-US" dirty="0"/>
                  <a:t>the dominant POD modes which are responsible for pseudo </a:t>
                </a:r>
                <a:r>
                  <a:rPr lang="en-US" dirty="0" smtClean="0"/>
                  <a:t>fluctuations (type-A) </a:t>
                </a:r>
                <a:r>
                  <a:rPr lang="en-US" dirty="0"/>
                  <a:t>and separate them from small scale fluctuations</a:t>
                </a:r>
                <a:r>
                  <a:rPr lang="en-US" dirty="0" smtClean="0"/>
                  <a:t>.(type - B) </a:t>
                </a:r>
              </a:p>
              <a:p>
                <a:r>
                  <a:rPr lang="en-US" dirty="0" smtClean="0"/>
                  <a:t>In order to achieve this goal, the authors formulate two analytical functions called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1</m:t>
                        </m:r>
                      </m:sub>
                    </m:sSub>
                  </m:oMath>
                </a14:m>
                <a:r>
                  <a:rPr lang="en-US" dirty="0" smtClean="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2</m:t>
                        </m:r>
                      </m:sub>
                    </m:sSub>
                  </m:oMath>
                </a14:m>
                <a:r>
                  <a:rPr lang="en-US" dirty="0" smtClean="0"/>
                  <a:t>, which are used to obtain the center of the vortex and the radius of the vortex based on the velocity field. We hope to integrate these functions to obtain better vortex candidates for the MCMC analysis.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77108"/>
                <a:ext cx="10515600" cy="5205045"/>
              </a:xfrm>
              <a:blipFill>
                <a:blip r:embed="rId2"/>
                <a:stretch>
                  <a:fillRect l="-928" t="-2927" r="-1623"/>
                </a:stretch>
              </a:blipFill>
            </p:spPr>
            <p:txBody>
              <a:bodyPr/>
              <a:lstStyle/>
              <a:p>
                <a:r>
                  <a:rPr lang="en-US">
                    <a:noFill/>
                  </a:rPr>
                  <a:t> </a:t>
                </a:r>
              </a:p>
            </p:txBody>
          </p:sp>
        </mc:Fallback>
      </mc:AlternateContent>
    </p:spTree>
    <p:extLst>
      <p:ext uri="{BB962C8B-B14F-4D97-AF65-F5344CB8AC3E}">
        <p14:creationId xmlns:p14="http://schemas.microsoft.com/office/powerpoint/2010/main" val="468531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 Setup</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85000" lnSpcReduction="20000"/>
              </a:bodyPr>
              <a:lstStyle/>
              <a:p>
                <a:r>
                  <a:rPr lang="en-US" dirty="0" smtClean="0"/>
                  <a:t>The work presented in this paper is based on a simple experimental set up.</a:t>
                </a:r>
              </a:p>
              <a:p>
                <a:r>
                  <a:rPr lang="en-US" dirty="0" smtClean="0"/>
                  <a:t>A </a:t>
                </a:r>
                <a:r>
                  <a:rPr lang="en-US" dirty="0"/>
                  <a:t>swirling flow is generated in a circular duct and snapshots of the fluid are taken using PIV measurements. </a:t>
                </a:r>
              </a:p>
              <a:p>
                <a:r>
                  <a:rPr lang="en-US" dirty="0"/>
                  <a:t>The goal is to decompose velocity field into </a:t>
                </a:r>
                <a14:m>
                  <m:oMath xmlns:m="http://schemas.openxmlformats.org/officeDocument/2006/math">
                    <m:sSub>
                      <m:sSubPr>
                        <m:ctrlPr>
                          <a:rPr lang="en-US" b="0" i="1" smtClean="0">
                            <a:latin typeface="Cambria Math" panose="02040503050406030204" pitchFamily="18" charset="0"/>
                          </a:rPr>
                        </m:ctrlPr>
                      </m:sSubPr>
                      <m:e>
                        <m:r>
                          <m:rPr>
                            <m:sty m:val="p"/>
                          </m:rPr>
                          <a:rPr lang="en-US" b="0" i="1" smtClean="0">
                            <a:latin typeface="Cambria Math" panose="02040503050406030204" pitchFamily="18" charset="0"/>
                          </a:rPr>
                          <m:t>U</m:t>
                        </m:r>
                      </m:e>
                      <m:sub>
                        <m:r>
                          <a:rPr lang="en-US" b="0" i="1" smtClean="0">
                            <a:latin typeface="Cambria Math" panose="02040503050406030204" pitchFamily="18" charset="0"/>
                          </a:rPr>
                          <m:t>𝑆𝑆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𝐿𝑆</m:t>
                        </m:r>
                      </m:sub>
                    </m:sSub>
                  </m:oMath>
                </a14:m>
                <a:r>
                  <a:rPr lang="en-US" dirty="0"/>
                  <a:t>*, unlike the typical Reynolds decomposition (&lt;U&gt; + &lt;u</a:t>
                </a:r>
                <a:r>
                  <a:rPr lang="en-US" dirty="0" smtClean="0"/>
                  <a:t>&gt;) into mean and fluctuations.</a:t>
                </a:r>
                <a:endParaRPr lang="en-US" dirty="0"/>
              </a:p>
              <a:p>
                <a:endParaRPr lang="en-US" dirty="0"/>
              </a:p>
              <a:p>
                <a:pPr marL="0" indent="0">
                  <a:buNone/>
                </a:pPr>
                <a:r>
                  <a:rPr lang="en-US" sz="1200" dirty="0" smtClean="0"/>
                  <a:t>  *LS</a:t>
                </a:r>
                <a:r>
                  <a:rPr lang="en-US" sz="1200" dirty="0"/>
                  <a:t> </a:t>
                </a:r>
                <a:r>
                  <a:rPr lang="en-US" sz="1200" dirty="0" smtClean="0"/>
                  <a:t>– Large scale due to vortex structure </a:t>
                </a:r>
              </a:p>
              <a:p>
                <a:pPr marL="0" indent="0">
                  <a:buNone/>
                </a:pPr>
                <a:r>
                  <a:rPr lang="en-US" sz="1200" dirty="0" smtClean="0"/>
                  <a:t>** SS – Small scale turbulent fluctuations</a:t>
                </a:r>
                <a:endParaRPr lang="en-US" sz="12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647" t="-3221"/>
                </a:stretch>
              </a:blipFill>
            </p:spPr>
            <p:txBody>
              <a:bodyPr/>
              <a:lstStyle/>
              <a:p>
                <a:r>
                  <a:rPr lang="en-US">
                    <a:noFill/>
                  </a:rPr>
                  <a:t> </a:t>
                </a:r>
              </a:p>
            </p:txBody>
          </p:sp>
        </mc:Fallback>
      </mc:AlternateContent>
      <p:sp>
        <p:nvSpPr>
          <p:cNvPr id="4" name="TextBox 3"/>
          <p:cNvSpPr txBox="1"/>
          <p:nvPr/>
        </p:nvSpPr>
        <p:spPr>
          <a:xfrm>
            <a:off x="9483634" y="365125"/>
            <a:ext cx="2340321" cy="923330"/>
          </a:xfrm>
          <a:prstGeom prst="rect">
            <a:avLst/>
          </a:prstGeom>
          <a:noFill/>
        </p:spPr>
        <p:txBody>
          <a:bodyPr wrap="none" rtlCol="0">
            <a:spAutoFit/>
          </a:bodyPr>
          <a:lstStyle/>
          <a:p>
            <a:pPr marL="342900" indent="-342900">
              <a:buAutoNum type="arabicPeriod"/>
            </a:pPr>
            <a:r>
              <a:rPr lang="en-US" b="1" dirty="0"/>
              <a:t>Setup</a:t>
            </a:r>
          </a:p>
          <a:p>
            <a:pPr marL="342900" indent="-342900">
              <a:buAutoNum type="arabicPeriod"/>
            </a:pPr>
            <a:r>
              <a:rPr lang="en-US" dirty="0"/>
              <a:t>Analytical Methods</a:t>
            </a:r>
          </a:p>
          <a:p>
            <a:pPr marL="342900" indent="-342900">
              <a:buAutoNum type="arabicPeriod"/>
            </a:pPr>
            <a:r>
              <a:rPr lang="en-US" dirty="0"/>
              <a:t>POD results</a:t>
            </a:r>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173313"/>
            <a:ext cx="4924425" cy="532783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6133" y="1288455"/>
            <a:ext cx="6515867" cy="5212695"/>
          </a:xfrm>
          <a:prstGeom prst="rect">
            <a:avLst/>
          </a:prstGeom>
        </p:spPr>
      </p:pic>
    </p:spTree>
    <p:extLst>
      <p:ext uri="{BB962C8B-B14F-4D97-AF65-F5344CB8AC3E}">
        <p14:creationId xmlns:p14="http://schemas.microsoft.com/office/powerpoint/2010/main" val="30241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to Identify Vortices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lnSpcReduction="20000"/>
              </a:bodyPr>
              <a:lstStyle/>
              <a:p>
                <a:r>
                  <a:rPr lang="en-US" dirty="0" smtClean="0"/>
                  <a:t>The flow is decomposed into orthogonal modes based on the seminal work by </a:t>
                </a:r>
                <a:r>
                  <a:rPr lang="en-US" dirty="0" err="1"/>
                  <a:t>Sirovich</a:t>
                </a:r>
                <a:r>
                  <a:rPr lang="en-US" dirty="0"/>
                  <a:t> et al. (1987). </a:t>
                </a:r>
              </a:p>
              <a:p>
                <a:r>
                  <a:rPr lang="en-US" dirty="0" err="1"/>
                  <a:t>Sirovich</a:t>
                </a:r>
                <a:r>
                  <a:rPr lang="en-US" dirty="0"/>
                  <a:t> et al. worked with images of human faces and notably popularized the concept of </a:t>
                </a:r>
                <a:r>
                  <a:rPr lang="en-US" i="1" dirty="0"/>
                  <a:t>Eigen faces</a:t>
                </a:r>
                <a:r>
                  <a:rPr lang="en-US" dirty="0"/>
                  <a:t>. This was extended to images of PIV measurements of the velocity field. </a:t>
                </a:r>
              </a:p>
              <a:p>
                <a:r>
                  <a:rPr lang="en-US" dirty="0"/>
                  <a:t>Two new function are proposed to identify the center of the vortex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1</m:t>
                        </m:r>
                      </m:sub>
                    </m:sSub>
                  </m:oMath>
                </a14:m>
                <a:r>
                  <a:rPr lang="en-US" dirty="0"/>
                  <a:t>and the extent of the vortex core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2</m:t>
                        </m:r>
                      </m:sub>
                    </m:sSub>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882" t="-3501" r="-2353" b="-1261"/>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normAutofit fontScale="92500" lnSpcReduction="20000"/>
          </a:bodyPr>
          <a:lstStyle/>
          <a:p>
            <a:r>
              <a:rPr lang="en-US" dirty="0" smtClean="0"/>
              <a:t>POD decomposes the modes based on their contribution to the total energy.</a:t>
            </a:r>
          </a:p>
          <a:p>
            <a:r>
              <a:rPr lang="en-US" dirty="0" smtClean="0"/>
              <a:t>Since the fluctuations due to large scale coherent structures correspond to higher KE, this decomposition works really well.  </a:t>
            </a:r>
            <a:endParaRPr lang="en-US" dirty="0"/>
          </a:p>
        </p:txBody>
      </p:sp>
      <p:sp>
        <p:nvSpPr>
          <p:cNvPr id="4" name="TextBox 3"/>
          <p:cNvSpPr txBox="1"/>
          <p:nvPr/>
        </p:nvSpPr>
        <p:spPr>
          <a:xfrm>
            <a:off x="9483634" y="365125"/>
            <a:ext cx="2403222" cy="923330"/>
          </a:xfrm>
          <a:prstGeom prst="rect">
            <a:avLst/>
          </a:prstGeom>
          <a:noFill/>
        </p:spPr>
        <p:txBody>
          <a:bodyPr wrap="none" rtlCol="0">
            <a:spAutoFit/>
          </a:bodyPr>
          <a:lstStyle/>
          <a:p>
            <a:pPr marL="342900" indent="-342900">
              <a:buAutoNum type="arabicPeriod"/>
            </a:pPr>
            <a:r>
              <a:rPr lang="en-US" dirty="0"/>
              <a:t>Setup</a:t>
            </a:r>
          </a:p>
          <a:p>
            <a:pPr marL="342900" indent="-342900">
              <a:buAutoNum type="arabicPeriod"/>
            </a:pPr>
            <a:r>
              <a:rPr lang="en-US" b="1" dirty="0"/>
              <a:t>Analytical Methods</a:t>
            </a:r>
          </a:p>
          <a:p>
            <a:pPr marL="342900" indent="-342900">
              <a:buAutoNum type="arabicPeriod"/>
            </a:pPr>
            <a:r>
              <a:rPr lang="en-US" dirty="0"/>
              <a:t>POD results</a:t>
            </a:r>
          </a:p>
        </p:txBody>
      </p:sp>
    </p:spTree>
    <p:extLst>
      <p:ext uri="{BB962C8B-B14F-4D97-AF65-F5344CB8AC3E}">
        <p14:creationId xmlns:p14="http://schemas.microsoft.com/office/powerpoint/2010/main" val="2087953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62500" lnSpcReduction="20000"/>
              </a:bodyPr>
              <a:lstStyle/>
              <a:p>
                <a:r>
                  <a:rPr lang="en-US" dirty="0" smtClean="0"/>
                  <a:t>Equations to get POD modes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marL="0" indent="0">
                  <a:buNone/>
                </a:pPr>
                <a:endParaRPr lang="en-US" dirty="0" smtClean="0"/>
              </a:p>
              <a:p>
                <a:endParaRPr lang="en-US" dirty="0" smtClean="0"/>
              </a:p>
              <a:p>
                <a:r>
                  <a:rPr lang="en-US" dirty="0" smtClean="0"/>
                  <a:t>U – snapshots of PIV data. K – correlation matrix. </a:t>
                </a:r>
                <a14:m>
                  <m:oMath xmlns:m="http://schemas.openxmlformats.org/officeDocument/2006/math">
                    <m:r>
                      <a:rPr lang="en-US" b="0" i="1" smtClean="0">
                        <a:latin typeface="Cambria Math" panose="02040503050406030204" pitchFamily="18" charset="0"/>
                      </a:rPr>
                      <m:t>𝜙</m:t>
                    </m:r>
                  </m:oMath>
                </a14:m>
                <a:r>
                  <a:rPr lang="en-US" dirty="0" smtClean="0"/>
                  <a:t> is the POD mode.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oMath>
                </a14:m>
                <a:r>
                  <a:rPr lang="en-US" dirty="0" smtClean="0"/>
                  <a:t> is the coefficient of the modes, helpful in reconstruction. (Contribution)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824" t="-2241"/>
                </a:stretch>
              </a:blipFill>
            </p:spPr>
            <p:txBody>
              <a:bodyPr/>
              <a:lstStyle/>
              <a:p>
                <a:r>
                  <a:rPr lang="en-US">
                    <a:noFill/>
                  </a:rPr>
                  <a:t> </a:t>
                </a:r>
              </a:p>
            </p:txBody>
          </p:sp>
        </mc:Fallback>
      </mc:AlternateContent>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800" y="1171575"/>
            <a:ext cx="5802356" cy="5367179"/>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611" y="2062310"/>
            <a:ext cx="4066185" cy="106773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4157" y="2923578"/>
            <a:ext cx="4003639" cy="118035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1592" y="4047782"/>
            <a:ext cx="2766221" cy="83365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8017" y="5726081"/>
            <a:ext cx="2829796" cy="1131919"/>
          </a:xfrm>
          <a:prstGeom prst="rect">
            <a:avLst/>
          </a:prstGeom>
        </p:spPr>
      </p:pic>
    </p:spTree>
    <p:extLst>
      <p:ext uri="{BB962C8B-B14F-4D97-AF65-F5344CB8AC3E}">
        <p14:creationId xmlns:p14="http://schemas.microsoft.com/office/powerpoint/2010/main" val="1402787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Algorithms to Identify Vortices –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𝜏</m:t>
                        </m:r>
                      </m:e>
                      <m:sub>
                        <m:r>
                          <a:rPr lang="en-US" i="1" dirty="0">
                            <a:latin typeface="Cambria Math" panose="02040503050406030204" pitchFamily="18" charset="0"/>
                          </a:rPr>
                          <m:t>1</m:t>
                        </m:r>
                      </m:sub>
                    </m:sSub>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half" idx="1"/>
              </p:nvPr>
            </p:nvSpPr>
            <p:spPr/>
            <p:txBody>
              <a:bodyPr>
                <a:normAutofit fontScale="92500" lnSpcReduction="10000"/>
              </a:bodyPr>
              <a:lstStyle/>
              <a:p>
                <a:r>
                  <a:rPr lang="en-US" dirty="0"/>
                  <a:t>The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𝜏</m:t>
                        </m:r>
                      </m:e>
                      <m:sub>
                        <m:r>
                          <a:rPr lang="en-US" i="1" dirty="0">
                            <a:latin typeface="Cambria Math" panose="02040503050406030204" pitchFamily="18" charset="0"/>
                          </a:rPr>
                          <m:t>1</m:t>
                        </m:r>
                      </m:sub>
                    </m:sSub>
                  </m:oMath>
                </a14:m>
                <a:r>
                  <a:rPr lang="en-US" dirty="0" smtClean="0"/>
                  <a:t> </a:t>
                </a:r>
                <a:r>
                  <a:rPr lang="en-US" dirty="0"/>
                  <a:t>function: to identify the center of the vortex. </a:t>
                </a:r>
              </a:p>
              <a:p>
                <a:r>
                  <a:rPr lang="en-US" dirty="0"/>
                  <a:t>The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𝜏</m:t>
                        </m:r>
                      </m:e>
                      <m:sub>
                        <m:r>
                          <a:rPr lang="en-US" i="1" dirty="0">
                            <a:latin typeface="Cambria Math" panose="02040503050406030204" pitchFamily="18" charset="0"/>
                          </a:rPr>
                          <m:t>1</m:t>
                        </m:r>
                      </m:sub>
                    </m:sSub>
                  </m:oMath>
                </a14:m>
                <a:r>
                  <a:rPr lang="en-US" dirty="0" smtClean="0"/>
                  <a:t> </a:t>
                </a:r>
                <a:r>
                  <a:rPr lang="en-US" dirty="0"/>
                  <a:t>function is an area integral average of the individual angles of a region around a point P.</a:t>
                </a:r>
              </a:p>
              <a:p>
                <a:r>
                  <a:rPr lang="en-US" dirty="0"/>
                  <a:t>Assuming an axisymmetric vortex, the center of the vortex would make 90</a:t>
                </a:r>
                <a14:m>
                  <m:oMath xmlns:m="http://schemas.openxmlformats.org/officeDocument/2006/math">
                    <m:r>
                      <a:rPr lang="en-US" i="1">
                        <a:latin typeface="Cambria Math" panose="02040503050406030204" pitchFamily="18" charset="0"/>
                      </a:rPr>
                      <m:t>° </m:t>
                    </m:r>
                  </m:oMath>
                </a14:m>
                <a:r>
                  <a:rPr lang="en-US" dirty="0"/>
                  <a:t>with all the velocity vectors of the points in the core.</a:t>
                </a:r>
              </a:p>
              <a:p>
                <a:r>
                  <a:rPr lang="en-US" dirty="0"/>
                  <a:t>Hence, the function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𝜏</m:t>
                        </m:r>
                      </m:e>
                      <m:sub>
                        <m:r>
                          <a:rPr lang="en-US" i="1" dirty="0">
                            <a:latin typeface="Cambria Math" panose="02040503050406030204" pitchFamily="18" charset="0"/>
                          </a:rPr>
                          <m:t>1</m:t>
                        </m:r>
                      </m:sub>
                    </m:sSub>
                  </m:oMath>
                </a14:m>
                <a:r>
                  <a:rPr lang="en-US" dirty="0" smtClean="0"/>
                  <a:t> </a:t>
                </a:r>
                <a:r>
                  <a:rPr lang="en-US" dirty="0"/>
                  <a:t>would be maximized at the center of the vortex.   </a:t>
                </a:r>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blipFill>
                <a:blip r:embed="rId3"/>
                <a:stretch>
                  <a:fillRect l="-1882" t="-2801" b="-2241"/>
                </a:stretch>
              </a:blipFill>
            </p:spPr>
            <p:txBody>
              <a:bodyPr/>
              <a:lstStyle/>
              <a:p>
                <a:r>
                  <a:rPr lang="en-US">
                    <a:noFill/>
                  </a:rPr>
                  <a:t> </a:t>
                </a:r>
              </a:p>
            </p:txBody>
          </p:sp>
        </mc:Fallback>
      </mc:AlternateContent>
      <p:sp>
        <p:nvSpPr>
          <p:cNvPr id="5" name="TextBox 4"/>
          <p:cNvSpPr txBox="1"/>
          <p:nvPr/>
        </p:nvSpPr>
        <p:spPr>
          <a:xfrm>
            <a:off x="9483634" y="365125"/>
            <a:ext cx="2403222" cy="923330"/>
          </a:xfrm>
          <a:prstGeom prst="rect">
            <a:avLst/>
          </a:prstGeom>
          <a:noFill/>
        </p:spPr>
        <p:txBody>
          <a:bodyPr wrap="none" rtlCol="0">
            <a:spAutoFit/>
          </a:bodyPr>
          <a:lstStyle/>
          <a:p>
            <a:pPr marL="342900" indent="-342900">
              <a:buAutoNum type="arabicPeriod"/>
            </a:pPr>
            <a:r>
              <a:rPr lang="en-US" dirty="0"/>
              <a:t>Setup</a:t>
            </a:r>
          </a:p>
          <a:p>
            <a:pPr marL="342900" indent="-342900">
              <a:buAutoNum type="arabicPeriod"/>
            </a:pPr>
            <a:r>
              <a:rPr lang="en-US" b="1" dirty="0"/>
              <a:t>Analytical Methods</a:t>
            </a:r>
          </a:p>
          <a:p>
            <a:pPr marL="342900" indent="-342900">
              <a:buAutoNum type="arabicPeriod"/>
            </a:pPr>
            <a:r>
              <a:rPr lang="en-US" dirty="0"/>
              <a:t>POD results</a:t>
            </a:r>
          </a:p>
        </p:txBody>
      </p:sp>
      <p:pic>
        <p:nvPicPr>
          <p:cNvPr id="11" name="Content Placeholder 4"/>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10059" y="1825625"/>
            <a:ext cx="4943741" cy="4475257"/>
          </a:xfrm>
          <a:prstGeom prst="rect">
            <a:avLst/>
          </a:prstGeom>
        </p:spPr>
      </p:pic>
      <p:sp>
        <p:nvSpPr>
          <p:cNvPr id="13" name="TextBox 12"/>
          <p:cNvSpPr txBox="1"/>
          <p:nvPr/>
        </p:nvSpPr>
        <p:spPr>
          <a:xfrm>
            <a:off x="9925460" y="6236770"/>
            <a:ext cx="1428340" cy="369332"/>
          </a:xfrm>
          <a:prstGeom prst="rect">
            <a:avLst/>
          </a:prstGeom>
          <a:noFill/>
        </p:spPr>
        <p:txBody>
          <a:bodyPr wrap="none" rtlCol="0">
            <a:spAutoFit/>
          </a:bodyPr>
          <a:lstStyle/>
          <a:p>
            <a:r>
              <a:rPr lang="en-US" dirty="0" smtClean="0"/>
              <a:t>Velocity Field</a:t>
            </a:r>
            <a:endParaRPr lang="en-US" dirty="0"/>
          </a:p>
        </p:txBody>
      </p:sp>
    </p:spTree>
    <p:extLst>
      <p:ext uri="{BB962C8B-B14F-4D97-AF65-F5344CB8AC3E}">
        <p14:creationId xmlns:p14="http://schemas.microsoft.com/office/powerpoint/2010/main" val="3155494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Algorithms to Identify Vortices –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𝜏</m:t>
                        </m:r>
                      </m:e>
                      <m:sub>
                        <m:r>
                          <a:rPr lang="en-US" i="1" dirty="0">
                            <a:latin typeface="Cambria Math" panose="02040503050406030204" pitchFamily="18" charset="0"/>
                          </a:rPr>
                          <m:t>1</m:t>
                        </m:r>
                      </m:sub>
                    </m:sSub>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lnSpcReduction="10000"/>
              </a:bodyPr>
              <a:lstStyle/>
              <a:p>
                <a:r>
                  <a:rPr lang="en-US" dirty="0"/>
                  <a:t>Hence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𝜏</m:t>
                        </m:r>
                      </m:e>
                      <m:sub>
                        <m:r>
                          <a:rPr lang="en-US" i="1" dirty="0">
                            <a:latin typeface="Cambria Math" panose="02040503050406030204" pitchFamily="18" charset="0"/>
                          </a:rPr>
                          <m:t>1</m:t>
                        </m:r>
                      </m:sub>
                    </m:sSub>
                  </m:oMath>
                </a14:m>
                <a:r>
                  <a:rPr lang="en-US" dirty="0"/>
                  <a:t> can be written as: </a:t>
                </a:r>
              </a:p>
              <a:p>
                <a:endParaRPr lang="en-US" dirty="0"/>
              </a:p>
              <a:p>
                <a:endParaRPr lang="en-US" dirty="0"/>
              </a:p>
              <a:p>
                <a:r>
                  <a:rPr lang="en-US" dirty="0"/>
                  <a:t>Which can be expresses in terms of an outer product as : </a:t>
                </a:r>
              </a:p>
              <a:p>
                <a:endParaRPr lang="en-US" dirty="0"/>
              </a:p>
              <a:p>
                <a:endParaRPr lang="en-US" dirty="0"/>
              </a:p>
              <a:p>
                <a:endParaRPr lang="en-US" dirty="0" smtClean="0"/>
              </a:p>
              <a:p>
                <a:r>
                  <a:rPr lang="en-US" dirty="0" smtClean="0"/>
                  <a:t>A </a:t>
                </a:r>
                <a:r>
                  <a:rPr lang="en-US" dirty="0"/>
                  <a:t>discretized version of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𝜏</m:t>
                        </m:r>
                      </m:e>
                      <m:sub>
                        <m:r>
                          <a:rPr lang="en-US" i="1" dirty="0">
                            <a:latin typeface="Cambria Math" panose="02040503050406030204" pitchFamily="18" charset="0"/>
                          </a:rPr>
                          <m:t>1</m:t>
                        </m:r>
                      </m:sub>
                    </m:sSub>
                  </m:oMath>
                </a14:m>
                <a:r>
                  <a:rPr lang="en-US" dirty="0"/>
                  <a:t> for PIV data: </a:t>
                </a:r>
              </a:p>
              <a:p>
                <a:endParaRPr lang="en-US" dirty="0" smtClean="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3"/>
                <a:stretch>
                  <a:fillRect l="-1882" t="-2801" r="-2353"/>
                </a:stretch>
              </a:blipFill>
            </p:spPr>
            <p:txBody>
              <a:bodyPr/>
              <a:lstStyle/>
              <a:p>
                <a:r>
                  <a:rPr lang="en-US">
                    <a:noFill/>
                  </a:rPr>
                  <a:t> </a:t>
                </a:r>
              </a:p>
            </p:txBody>
          </p:sp>
        </mc:Fallback>
      </mc:AlternateContent>
      <p:pic>
        <p:nvPicPr>
          <p:cNvPr id="5" name="Content Placeholder 4"/>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849255" y="1786490"/>
            <a:ext cx="4916149" cy="4450280"/>
          </a:xfrm>
          <a:prstGeom prst="rect">
            <a:avLst/>
          </a:prstGeom>
        </p:spPr>
      </p:pic>
      <p:sp>
        <p:nvSpPr>
          <p:cNvPr id="6" name="TextBox 5"/>
          <p:cNvSpPr txBox="1"/>
          <p:nvPr/>
        </p:nvSpPr>
        <p:spPr>
          <a:xfrm>
            <a:off x="9925460" y="6236770"/>
            <a:ext cx="1428340" cy="369332"/>
          </a:xfrm>
          <a:prstGeom prst="rect">
            <a:avLst/>
          </a:prstGeom>
          <a:noFill/>
        </p:spPr>
        <p:txBody>
          <a:bodyPr wrap="none" rtlCol="0">
            <a:spAutoFit/>
          </a:bodyPr>
          <a:lstStyle/>
          <a:p>
            <a:r>
              <a:rPr lang="en-US" dirty="0" smtClean="0"/>
              <a:t>Velocity Field</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7795" y="2137760"/>
            <a:ext cx="1899807" cy="99120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6462" y="4000501"/>
            <a:ext cx="4245259" cy="112086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4992" y="5729288"/>
            <a:ext cx="5347334" cy="876814"/>
          </a:xfrm>
          <a:prstGeom prst="rect">
            <a:avLst/>
          </a:prstGeom>
        </p:spPr>
      </p:pic>
    </p:spTree>
    <p:extLst>
      <p:ext uri="{BB962C8B-B14F-4D97-AF65-F5344CB8AC3E}">
        <p14:creationId xmlns:p14="http://schemas.microsoft.com/office/powerpoint/2010/main" val="3442717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Algorithms to Identify Vortices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2</m:t>
                        </m:r>
                      </m:sub>
                    </m:sSub>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The T2 function to identify whether a point lies inside or out of the vortex core. </a:t>
                </a:r>
              </a:p>
              <a:p>
                <a:r>
                  <a:rPr lang="en-US" dirty="0"/>
                  <a:t>With similar intuitions used for T1, T2 can be expresses as:</a:t>
                </a:r>
              </a:p>
              <a:p>
                <a:endParaRPr lang="en-US" dirty="0" smtClean="0"/>
              </a:p>
              <a:p>
                <a:endParaRPr lang="en-US" dirty="0"/>
              </a:p>
              <a:p>
                <a:endParaRPr lang="en-US" dirty="0" smtClean="0"/>
              </a:p>
              <a:p>
                <a:r>
                  <a:rPr lang="en-US" dirty="0" smtClean="0"/>
                  <a:t>Here,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U</m:t>
                        </m:r>
                      </m:e>
                      <m:sub>
                        <m:r>
                          <a:rPr lang="en-US" b="0" i="1" smtClean="0">
                            <a:latin typeface="Cambria Math" panose="02040503050406030204" pitchFamily="18" charset="0"/>
                          </a:rPr>
                          <m:t>𝑝</m:t>
                        </m:r>
                      </m:sub>
                    </m:sSub>
                    <m:r>
                      <a:rPr lang="en-US" b="0" i="1" smtClean="0">
                        <a:latin typeface="Cambria Math" panose="02040503050406030204" pitchFamily="18" charset="0"/>
                      </a:rPr>
                      <m:t> </m:t>
                    </m:r>
                  </m:oMath>
                </a14:m>
                <a:r>
                  <a:rPr lang="en-US" dirty="0" smtClean="0"/>
                  <a:t>is the area average of the value of the velocity at that region.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 can be easily understood by observing the extreme cases. </a:t>
                </a:r>
                <a:endParaRPr lang="en-US" dirty="0"/>
              </a:p>
              <a:p>
                <a:r>
                  <a:rPr lang="en-US" dirty="0"/>
                  <a:t>A point lies on the boundary when T2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𝜋</m:t>
                        </m:r>
                      </m:den>
                    </m:f>
                    <m:r>
                      <a:rPr lang="en-US" b="0" i="0" smtClean="0">
                        <a:latin typeface="Cambria Math" panose="02040503050406030204" pitchFamily="18" charset="0"/>
                      </a:rPr>
                      <m:t>. </m:t>
                    </m:r>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en-US">
                    <a:noFill/>
                  </a:rPr>
                  <a:t> </a:t>
                </a:r>
              </a:p>
            </p:txBody>
          </p:sp>
        </mc:Fallback>
      </mc:AlternateContent>
      <p:sp>
        <p:nvSpPr>
          <p:cNvPr id="5" name="TextBox 4"/>
          <p:cNvSpPr txBox="1"/>
          <p:nvPr/>
        </p:nvSpPr>
        <p:spPr>
          <a:xfrm>
            <a:off x="9483634" y="365125"/>
            <a:ext cx="2403222" cy="923330"/>
          </a:xfrm>
          <a:prstGeom prst="rect">
            <a:avLst/>
          </a:prstGeom>
          <a:noFill/>
        </p:spPr>
        <p:txBody>
          <a:bodyPr wrap="none" rtlCol="0">
            <a:spAutoFit/>
          </a:bodyPr>
          <a:lstStyle/>
          <a:p>
            <a:pPr marL="342900" indent="-342900">
              <a:buAutoNum type="arabicPeriod"/>
            </a:pPr>
            <a:r>
              <a:rPr lang="en-US" dirty="0"/>
              <a:t>Setup</a:t>
            </a:r>
          </a:p>
          <a:p>
            <a:pPr marL="342900" indent="-342900">
              <a:buAutoNum type="arabicPeriod"/>
            </a:pPr>
            <a:r>
              <a:rPr lang="en-US" b="1" dirty="0"/>
              <a:t>Analytical Methods</a:t>
            </a:r>
          </a:p>
          <a:p>
            <a:pPr marL="342900" indent="-342900">
              <a:buAutoNum type="arabicPeriod"/>
            </a:pPr>
            <a:r>
              <a:rPr lang="en-US" dirty="0"/>
              <a:t>POD results</a:t>
            </a:r>
          </a:p>
        </p:txBody>
      </p:sp>
      <p:pic>
        <p:nvPicPr>
          <p:cNvPr id="8"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0704" y="3330341"/>
            <a:ext cx="3801005" cy="866896"/>
          </a:xfrm>
          <a:prstGeom prst="rect">
            <a:avLst/>
          </a:prstGeom>
        </p:spPr>
      </p:pic>
    </p:spTree>
    <p:extLst>
      <p:ext uri="{BB962C8B-B14F-4D97-AF65-F5344CB8AC3E}">
        <p14:creationId xmlns:p14="http://schemas.microsoft.com/office/powerpoint/2010/main" val="2810638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Applying T1, T2 to Lamb-</a:t>
            </a:r>
            <a:r>
              <a:rPr lang="en-US" dirty="0" err="1"/>
              <a:t>Oseen</a:t>
            </a:r>
            <a:r>
              <a:rPr lang="en-US" dirty="0"/>
              <a:t> Vortex model </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993336"/>
            <a:ext cx="4867954" cy="4048690"/>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07272" y="1842012"/>
            <a:ext cx="4884728" cy="4351338"/>
          </a:xfrm>
        </p:spPr>
      </p:pic>
      <p:sp>
        <p:nvSpPr>
          <p:cNvPr id="4" name="TextBox 3"/>
          <p:cNvSpPr txBox="1"/>
          <p:nvPr/>
        </p:nvSpPr>
        <p:spPr>
          <a:xfrm>
            <a:off x="10419912" y="365125"/>
            <a:ext cx="1772088" cy="646331"/>
          </a:xfrm>
          <a:prstGeom prst="rect">
            <a:avLst/>
          </a:prstGeom>
          <a:noFill/>
        </p:spPr>
        <p:txBody>
          <a:bodyPr wrap="none" rtlCol="0">
            <a:spAutoFit/>
          </a:bodyPr>
          <a:lstStyle/>
          <a:p>
            <a:pPr marL="342900" indent="-342900">
              <a:buAutoNum type="arabicPeriod"/>
            </a:pPr>
            <a:r>
              <a:rPr lang="en-US" sz="1200" dirty="0"/>
              <a:t>Setup</a:t>
            </a:r>
          </a:p>
          <a:p>
            <a:pPr marL="342900" indent="-342900">
              <a:buAutoNum type="arabicPeriod"/>
            </a:pPr>
            <a:r>
              <a:rPr lang="en-US" sz="1200" dirty="0"/>
              <a:t>Analytical Methods</a:t>
            </a:r>
          </a:p>
          <a:p>
            <a:pPr marL="342900" indent="-342900">
              <a:buAutoNum type="arabicPeriod"/>
            </a:pPr>
            <a:r>
              <a:rPr lang="en-US" sz="1200" b="1" dirty="0"/>
              <a:t>POD results</a:t>
            </a:r>
          </a:p>
        </p:txBody>
      </p:sp>
      <p:sp>
        <p:nvSpPr>
          <p:cNvPr id="9" name="TextBox 8"/>
          <p:cNvSpPr txBox="1"/>
          <p:nvPr/>
        </p:nvSpPr>
        <p:spPr>
          <a:xfrm>
            <a:off x="4702629" y="2385222"/>
            <a:ext cx="3135086" cy="3139321"/>
          </a:xfrm>
          <a:prstGeom prst="rect">
            <a:avLst/>
          </a:prstGeom>
          <a:noFill/>
        </p:spPr>
        <p:txBody>
          <a:bodyPr wrap="square" rtlCol="0">
            <a:spAutoFit/>
          </a:bodyPr>
          <a:lstStyle/>
          <a:p>
            <a:r>
              <a:rPr lang="en-US" dirty="0"/>
              <a:t>Left: The T1 function identifies the center at r = 0</a:t>
            </a:r>
          </a:p>
          <a:p>
            <a:endParaRPr lang="en-US" dirty="0"/>
          </a:p>
          <a:p>
            <a:r>
              <a:rPr lang="en-US" dirty="0"/>
              <a:t>Right: the points between –r and +r are identified to be within the vortex core</a:t>
            </a:r>
          </a:p>
          <a:p>
            <a:endParaRPr lang="en-US" dirty="0"/>
          </a:p>
          <a:p>
            <a:r>
              <a:rPr lang="en-US" dirty="0"/>
              <a:t>Note: the Lamb-</a:t>
            </a:r>
            <a:r>
              <a:rPr lang="en-US" dirty="0" err="1"/>
              <a:t>Oseen</a:t>
            </a:r>
            <a:r>
              <a:rPr lang="en-US" dirty="0"/>
              <a:t> model’s azimuth angle can be observed in the </a:t>
            </a:r>
            <a:r>
              <a:rPr lang="en-US" dirty="0" smtClean="0"/>
              <a:t>plots, which is governed by the equation show above.</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7644" y="1011456"/>
            <a:ext cx="2683984" cy="864980"/>
          </a:xfrm>
          <a:prstGeom prst="rect">
            <a:avLst/>
          </a:prstGeom>
        </p:spPr>
      </p:pic>
    </p:spTree>
    <p:extLst>
      <p:ext uri="{BB962C8B-B14F-4D97-AF65-F5344CB8AC3E}">
        <p14:creationId xmlns:p14="http://schemas.microsoft.com/office/powerpoint/2010/main" val="854454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POD Reconstruction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85789" y="1444692"/>
            <a:ext cx="2957656" cy="2787022"/>
          </a:xfrm>
        </p:spPr>
      </p:pic>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8200" y="4231714"/>
            <a:ext cx="2594893" cy="2661898"/>
          </a:xfr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2964" y="2770255"/>
            <a:ext cx="2703036" cy="277366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1764" y="797322"/>
            <a:ext cx="4367212" cy="3889683"/>
          </a:xfrm>
          <a:prstGeom prst="rect">
            <a:avLst/>
          </a:prstGeom>
        </p:spPr>
      </p:pic>
      <p:sp>
        <p:nvSpPr>
          <p:cNvPr id="10" name="TextBox 9"/>
          <p:cNvSpPr txBox="1"/>
          <p:nvPr/>
        </p:nvSpPr>
        <p:spPr>
          <a:xfrm>
            <a:off x="5586448" y="5757098"/>
            <a:ext cx="6943725" cy="923330"/>
          </a:xfrm>
          <a:prstGeom prst="rect">
            <a:avLst/>
          </a:prstGeom>
          <a:noFill/>
        </p:spPr>
        <p:txBody>
          <a:bodyPr wrap="square" rtlCol="0">
            <a:spAutoFit/>
          </a:bodyPr>
          <a:lstStyle/>
          <a:p>
            <a:r>
              <a:rPr lang="en-US" dirty="0"/>
              <a:t>The first three modes of the flow contain 90% of the energy.</a:t>
            </a:r>
          </a:p>
          <a:p>
            <a:endParaRPr lang="en-US" dirty="0"/>
          </a:p>
          <a:p>
            <a:r>
              <a:rPr lang="en-US" dirty="0"/>
              <a:t>Identifying the center using the first three modes, using T1 function.</a:t>
            </a:r>
          </a:p>
        </p:txBody>
      </p:sp>
      <p:sp>
        <p:nvSpPr>
          <p:cNvPr id="3" name="Plus 2"/>
          <p:cNvSpPr/>
          <p:nvPr/>
        </p:nvSpPr>
        <p:spPr>
          <a:xfrm>
            <a:off x="9264168" y="2474271"/>
            <a:ext cx="485775" cy="573019"/>
          </a:xfrm>
          <a:prstGeom prst="mathPlus">
            <a:avLst/>
          </a:prstGeom>
          <a:solidFill>
            <a:schemeClr val="tx1">
              <a:lumMod val="95000"/>
              <a:lumOff val="5000"/>
            </a:schemeClr>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a:off x="3242194" y="3047290"/>
            <a:ext cx="465192" cy="769441"/>
          </a:xfrm>
          <a:prstGeom prst="rect">
            <a:avLst/>
          </a:prstGeom>
          <a:noFill/>
        </p:spPr>
        <p:txBody>
          <a:bodyPr wrap="none" rtlCol="0">
            <a:spAutoFit/>
          </a:bodyPr>
          <a:lstStyle/>
          <a:p>
            <a:r>
              <a:rPr lang="en-US" sz="4400" b="1" dirty="0" smtClean="0"/>
              <a:t>+</a:t>
            </a:r>
            <a:endParaRPr lang="en-US" sz="4400" b="1" dirty="0"/>
          </a:p>
        </p:txBody>
      </p:sp>
      <p:sp>
        <p:nvSpPr>
          <p:cNvPr id="12" name="TextBox 11"/>
          <p:cNvSpPr txBox="1"/>
          <p:nvPr/>
        </p:nvSpPr>
        <p:spPr>
          <a:xfrm>
            <a:off x="3328450" y="4295602"/>
            <a:ext cx="465192" cy="769441"/>
          </a:xfrm>
          <a:prstGeom prst="rect">
            <a:avLst/>
          </a:prstGeom>
          <a:noFill/>
        </p:spPr>
        <p:txBody>
          <a:bodyPr wrap="none" rtlCol="0">
            <a:spAutoFit/>
          </a:bodyPr>
          <a:lstStyle/>
          <a:p>
            <a:r>
              <a:rPr lang="en-US" sz="4400" b="1" dirty="0" smtClean="0"/>
              <a:t>+</a:t>
            </a:r>
            <a:endParaRPr lang="en-US" sz="4400" b="1" dirty="0"/>
          </a:p>
        </p:txBody>
      </p:sp>
      <p:sp>
        <p:nvSpPr>
          <p:cNvPr id="13" name="TextBox 12"/>
          <p:cNvSpPr txBox="1"/>
          <p:nvPr/>
        </p:nvSpPr>
        <p:spPr>
          <a:xfrm>
            <a:off x="6043860" y="3363122"/>
            <a:ext cx="465192" cy="769441"/>
          </a:xfrm>
          <a:prstGeom prst="rect">
            <a:avLst/>
          </a:prstGeom>
          <a:noFill/>
        </p:spPr>
        <p:txBody>
          <a:bodyPr wrap="none" rtlCol="0">
            <a:spAutoFit/>
          </a:bodyPr>
          <a:lstStyle/>
          <a:p>
            <a:r>
              <a:rPr lang="en-US" sz="4400" b="1" dirty="0"/>
              <a:t>=</a:t>
            </a:r>
          </a:p>
        </p:txBody>
      </p:sp>
    </p:spTree>
    <p:extLst>
      <p:ext uri="{BB962C8B-B14F-4D97-AF65-F5344CB8AC3E}">
        <p14:creationId xmlns:p14="http://schemas.microsoft.com/office/powerpoint/2010/main" val="3259925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Updates on MCMC – Recap : Goals</a:t>
            </a:r>
          </a:p>
        </p:txBody>
      </p:sp>
      <p:sp>
        <p:nvSpPr>
          <p:cNvPr id="3" name="Content Placeholder 2"/>
          <p:cNvSpPr>
            <a:spLocks noGrp="1"/>
          </p:cNvSpPr>
          <p:nvPr>
            <p:ph sz="half" idx="1"/>
          </p:nvPr>
        </p:nvSpPr>
        <p:spPr/>
        <p:txBody>
          <a:bodyPr>
            <a:normAutofit fontScale="92500"/>
          </a:bodyPr>
          <a:lstStyle/>
          <a:p>
            <a:r>
              <a:rPr lang="en-US" sz="2400" b="1" dirty="0" smtClean="0"/>
              <a:t>Goal 1 </a:t>
            </a:r>
            <a:r>
              <a:rPr lang="en-US" sz="2400" dirty="0" smtClean="0"/>
              <a:t>: Identify </a:t>
            </a:r>
            <a:r>
              <a:rPr lang="en-US" sz="2400" dirty="0"/>
              <a:t>a vortex in a turbulent </a:t>
            </a:r>
            <a:r>
              <a:rPr lang="en-US" sz="2400" dirty="0" smtClean="0"/>
              <a:t>flow. </a:t>
            </a:r>
            <a:endParaRPr lang="en-US" sz="2400" dirty="0"/>
          </a:p>
          <a:p>
            <a:r>
              <a:rPr lang="en-US" sz="2400" b="1" dirty="0" smtClean="0"/>
              <a:t>Goal 2 :</a:t>
            </a:r>
            <a:r>
              <a:rPr lang="en-US" sz="2400" dirty="0" smtClean="0"/>
              <a:t> Identify </a:t>
            </a:r>
            <a:r>
              <a:rPr lang="en-US" sz="2400" dirty="0"/>
              <a:t>the information about the properties of the vortex: Circulation strength</a:t>
            </a:r>
            <a:r>
              <a:rPr lang="en-US" sz="2400" dirty="0" smtClean="0"/>
              <a:t>, Inner </a:t>
            </a:r>
            <a:r>
              <a:rPr lang="en-US" sz="2400" dirty="0"/>
              <a:t>Core Radius, X,Y </a:t>
            </a:r>
            <a:r>
              <a:rPr lang="en-US" sz="2400" dirty="0" smtClean="0"/>
              <a:t>positions of the center of the core and the  Convective Velocity. </a:t>
            </a:r>
            <a:endParaRPr lang="en-US" sz="2400" dirty="0"/>
          </a:p>
        </p:txBody>
      </p:sp>
      <mc:AlternateContent xmlns:mc="http://schemas.openxmlformats.org/markup-compatibility/2006" xmlns:a14="http://schemas.microsoft.com/office/drawing/2010/main">
        <mc:Choice Requires="a14">
          <p:sp>
            <p:nvSpPr>
              <p:cNvPr id="7" name="Content Placeholder 6"/>
              <p:cNvSpPr>
                <a:spLocks noGrp="1"/>
              </p:cNvSpPr>
              <p:nvPr>
                <p:ph sz="half" idx="2"/>
              </p:nvPr>
            </p:nvSpPr>
            <p:spPr/>
            <p:txBody>
              <a:bodyPr>
                <a:normAutofit fontScale="92500"/>
              </a:bodyPr>
              <a:lstStyle/>
              <a:p>
                <a:r>
                  <a:rPr lang="en-US" sz="2400" dirty="0" smtClean="0"/>
                  <a:t>(1) We use a swirling strength criterion to identify the vortex in the flow. </a:t>
                </a:r>
              </a:p>
              <a:p>
                <a:r>
                  <a:rPr lang="en-US" sz="2400" dirty="0" smtClean="0"/>
                  <a:t>Swirling strength: </a:t>
                </a:r>
              </a:p>
              <a:p>
                <a:endParaRPr lang="en-US" sz="2400" dirty="0"/>
              </a:p>
              <a:p>
                <a:endParaRPr lang="en-US" sz="2400" dirty="0" smtClean="0"/>
              </a:p>
              <a:p>
                <a:r>
                  <a:rPr lang="en-US" sz="2400" dirty="0" smtClean="0"/>
                  <a:t>The velocity gradient tensor can be decomposed as the above. The imaginary </a:t>
                </a:r>
                <a:r>
                  <a:rPr lang="en-US" sz="2400" dirty="0"/>
                  <a:t>E</a:t>
                </a:r>
                <a:r>
                  <a:rPr lang="en-US" sz="2400" dirty="0" smtClean="0"/>
                  <a:t>igen value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𝑐𝑖</m:t>
                        </m:r>
                      </m:sub>
                    </m:sSub>
                    <m:r>
                      <a:rPr lang="en-US" sz="2400" b="0" i="1" smtClean="0">
                        <a:latin typeface="Cambria Math" panose="02040503050406030204" pitchFamily="18" charset="0"/>
                      </a:rPr>
                      <m:t> </m:t>
                    </m:r>
                  </m:oMath>
                </a14:m>
                <a:r>
                  <a:rPr lang="en-US" sz="2400" dirty="0" smtClean="0"/>
                  <a:t>is the </a:t>
                </a:r>
                <a:r>
                  <a:rPr lang="en-US" sz="2400" b="1" dirty="0" smtClean="0"/>
                  <a:t>Swirling strength</a:t>
                </a:r>
                <a:r>
                  <a:rPr lang="en-US" sz="2400" dirty="0" smtClean="0"/>
                  <a:t>.</a:t>
                </a:r>
              </a:p>
              <a:p>
                <a:r>
                  <a:rPr lang="en-US" sz="2400" dirty="0" smtClean="0"/>
                  <a:t>A region with a high swirling strength can be indicative towards the presence of ‘swirl’ or rotation in the region.  </a:t>
                </a:r>
                <a:endParaRPr lang="en-US" sz="2400" dirty="0"/>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blipFill>
                <a:blip r:embed="rId2"/>
                <a:stretch>
                  <a:fillRect l="-1412" t="-1681" r="-1412"/>
                </a:stretch>
              </a:blipFill>
            </p:spPr>
            <p:txBody>
              <a:bodyPr/>
              <a:lstStyle/>
              <a:p>
                <a:r>
                  <a:rPr lang="en-US">
                    <a:noFill/>
                  </a:rPr>
                  <a:t> </a:t>
                </a:r>
              </a:p>
            </p:txBody>
          </p:sp>
        </mc:Fallback>
      </mc:AlternateContent>
      <p:pic>
        <p:nvPicPr>
          <p:cNvPr id="9"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355" y="2972466"/>
            <a:ext cx="4401164" cy="914528"/>
          </a:xfrm>
          <a:prstGeom prst="rect">
            <a:avLst/>
          </a:prstGeom>
        </p:spPr>
      </p:pic>
    </p:spTree>
    <p:extLst>
      <p:ext uri="{BB962C8B-B14F-4D97-AF65-F5344CB8AC3E}">
        <p14:creationId xmlns:p14="http://schemas.microsoft.com/office/powerpoint/2010/main" val="3320662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POD Reconstruction </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5180" y="1853106"/>
            <a:ext cx="5115639" cy="4296375"/>
          </a:xfrm>
          <a:prstGeom prst="rect">
            <a:avLst/>
          </a:prstGeom>
        </p:spPr>
      </p:pic>
      <p:sp>
        <p:nvSpPr>
          <p:cNvPr id="6" name="Rectangle 5"/>
          <p:cNvSpPr/>
          <p:nvPr/>
        </p:nvSpPr>
        <p:spPr>
          <a:xfrm>
            <a:off x="6822488" y="6311899"/>
            <a:ext cx="4290598" cy="369332"/>
          </a:xfrm>
          <a:prstGeom prst="rect">
            <a:avLst/>
          </a:prstGeom>
        </p:spPr>
        <p:txBody>
          <a:bodyPr wrap="none">
            <a:spAutoFit/>
          </a:bodyPr>
          <a:lstStyle/>
          <a:p>
            <a:r>
              <a:rPr lang="en-US" dirty="0"/>
              <a:t>The Center matches with original flow data!</a:t>
            </a:r>
          </a:p>
        </p:txBody>
      </p:sp>
      <p:sp>
        <p:nvSpPr>
          <p:cNvPr id="7" name="Plus 6"/>
          <p:cNvSpPr/>
          <p:nvPr/>
        </p:nvSpPr>
        <p:spPr>
          <a:xfrm>
            <a:off x="8967787" y="3574408"/>
            <a:ext cx="485775" cy="573019"/>
          </a:xfrm>
          <a:prstGeom prst="mathPlus">
            <a:avLst/>
          </a:prstGeom>
          <a:solidFill>
            <a:schemeClr val="tx1">
              <a:lumMod val="95000"/>
              <a:lumOff val="5000"/>
            </a:schemeClr>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33128" y="1867396"/>
            <a:ext cx="4791744" cy="4267796"/>
          </a:xfrm>
          <a:prstGeom prst="rect">
            <a:avLst/>
          </a:prstGeom>
        </p:spPr>
      </p:pic>
      <p:sp>
        <p:nvSpPr>
          <p:cNvPr id="9" name="Plus 8"/>
          <p:cNvSpPr/>
          <p:nvPr/>
        </p:nvSpPr>
        <p:spPr>
          <a:xfrm>
            <a:off x="3549168" y="3714783"/>
            <a:ext cx="485775" cy="573019"/>
          </a:xfrm>
          <a:prstGeom prst="mathPlus">
            <a:avLst/>
          </a:prstGeom>
          <a:solidFill>
            <a:schemeClr val="tx1">
              <a:lumMod val="95000"/>
              <a:lumOff val="5000"/>
            </a:schemeClr>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3904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Spatial Correlation (using</a:t>
                </a:r>
                <a14:m>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sp>
        <p:nvSpPr>
          <p:cNvPr id="7" name="Content Placeholder 6"/>
          <p:cNvSpPr>
            <a:spLocks noGrp="1"/>
          </p:cNvSpPr>
          <p:nvPr>
            <p:ph idx="1"/>
          </p:nvPr>
        </p:nvSpPr>
        <p:spPr/>
        <p:txBody>
          <a:bodyPr>
            <a:normAutofit/>
          </a:bodyPr>
          <a:lstStyle/>
          <a:p>
            <a:r>
              <a:rPr lang="en-US" dirty="0" smtClean="0"/>
              <a:t>To </a:t>
            </a:r>
            <a:r>
              <a:rPr lang="en-US" dirty="0"/>
              <a:t>establish the correlation between the first three modes and the large scale velocity fluctuations, the variance of T2 is plotted. First, on the entire flow data and next using the first three modes.</a:t>
            </a:r>
          </a:p>
          <a:p>
            <a:r>
              <a:rPr lang="en-US" dirty="0" smtClean="0"/>
              <a:t>The goal is to show prove that we have successfully identified the large scale velocity </a:t>
            </a:r>
            <a:r>
              <a:rPr lang="en-US" dirty="0"/>
              <a:t>fluctuation by </a:t>
            </a:r>
            <a:r>
              <a:rPr lang="en-US" dirty="0" smtClean="0"/>
              <a:t>the POD modes.</a:t>
            </a:r>
          </a:p>
          <a:p>
            <a:r>
              <a:rPr lang="en-US" dirty="0" smtClean="0"/>
              <a:t>Then we can claim that they are </a:t>
            </a:r>
            <a:r>
              <a:rPr lang="en-US" dirty="0"/>
              <a:t>directly induced by the fluctuation on the vortex boundary, which cause the pseudo-fluctuations</a:t>
            </a:r>
            <a:r>
              <a:rPr lang="en-US" dirty="0" smtClean="0"/>
              <a:t>. </a:t>
            </a:r>
            <a:endParaRPr lang="en-US" dirty="0"/>
          </a:p>
        </p:txBody>
      </p:sp>
    </p:spTree>
    <p:extLst>
      <p:ext uri="{BB962C8B-B14F-4D97-AF65-F5344CB8AC3E}">
        <p14:creationId xmlns:p14="http://schemas.microsoft.com/office/powerpoint/2010/main" val="2980710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Spatial Correlation –using</a:t>
                </a:r>
                <a14:m>
                  <m:oMath xmlns:m="http://schemas.openxmlformats.org/officeDocument/2006/math">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2</m:t>
                        </m:r>
                      </m:sub>
                    </m:sSub>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46183" y="1604950"/>
            <a:ext cx="5461585" cy="4471473"/>
          </a:xfrm>
          <a:prstGeom prst="rect">
            <a:avLst/>
          </a:prstGeom>
        </p:spPr>
      </p:pic>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65479" y="1604950"/>
            <a:ext cx="5280338" cy="4385735"/>
          </a:xfrm>
        </p:spPr>
      </p:pic>
      <p:sp>
        <p:nvSpPr>
          <p:cNvPr id="7" name="TextBox 6"/>
          <p:cNvSpPr txBox="1"/>
          <p:nvPr/>
        </p:nvSpPr>
        <p:spPr>
          <a:xfrm>
            <a:off x="1606011" y="6080645"/>
            <a:ext cx="9161226" cy="646331"/>
          </a:xfrm>
          <a:prstGeom prst="rect">
            <a:avLst/>
          </a:prstGeom>
          <a:noFill/>
        </p:spPr>
        <p:txBody>
          <a:bodyPr wrap="none" rtlCol="0">
            <a:spAutoFit/>
          </a:bodyPr>
          <a:lstStyle/>
          <a:p>
            <a:r>
              <a:rPr lang="en-US" dirty="0"/>
              <a:t>The same crown structure of high variance is observed in both </a:t>
            </a:r>
            <a:r>
              <a:rPr lang="en-US" dirty="0" smtClean="0"/>
              <a:t>figures, and our claims hold true. </a:t>
            </a:r>
            <a:endParaRPr lang="en-US" dirty="0"/>
          </a:p>
          <a:p>
            <a:endParaRPr lang="en-US" dirty="0"/>
          </a:p>
        </p:txBody>
      </p:sp>
    </p:spTree>
    <p:extLst>
      <p:ext uri="{BB962C8B-B14F-4D97-AF65-F5344CB8AC3E}">
        <p14:creationId xmlns:p14="http://schemas.microsoft.com/office/powerpoint/2010/main" val="1401418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a:t>
            </a:r>
          </a:p>
        </p:txBody>
      </p:sp>
      <p:sp>
        <p:nvSpPr>
          <p:cNvPr id="4" name="Text Placeholder 3"/>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2726305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Vortex Identification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179" y="1408928"/>
            <a:ext cx="5220889" cy="251517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9782" y="433101"/>
            <a:ext cx="3366267" cy="251517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6627" y="3924101"/>
            <a:ext cx="3366267" cy="251517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599" y="4342827"/>
            <a:ext cx="3366267" cy="2515173"/>
          </a:xfrm>
          <a:prstGeom prst="rect">
            <a:avLst/>
          </a:prstGeom>
        </p:spPr>
      </p:pic>
      <p:sp>
        <p:nvSpPr>
          <p:cNvPr id="10" name="TextBox 9"/>
          <p:cNvSpPr txBox="1"/>
          <p:nvPr/>
        </p:nvSpPr>
        <p:spPr>
          <a:xfrm>
            <a:off x="1804577" y="3802275"/>
            <a:ext cx="2522357" cy="369332"/>
          </a:xfrm>
          <a:prstGeom prst="rect">
            <a:avLst/>
          </a:prstGeom>
          <a:noFill/>
        </p:spPr>
        <p:txBody>
          <a:bodyPr wrap="none" rtlCol="0">
            <a:spAutoFit/>
          </a:bodyPr>
          <a:lstStyle/>
          <a:p>
            <a:r>
              <a:rPr lang="en-US" b="1" dirty="0" smtClean="0"/>
              <a:t>Velocity field of the flow</a:t>
            </a:r>
            <a:endParaRPr lang="en-US" b="1" dirty="0"/>
          </a:p>
        </p:txBody>
      </p:sp>
      <p:cxnSp>
        <p:nvCxnSpPr>
          <p:cNvPr id="12" name="Straight Arrow Connector 11"/>
          <p:cNvCxnSpPr>
            <a:stCxn id="21" idx="0"/>
          </p:cNvCxnSpPr>
          <p:nvPr/>
        </p:nvCxnSpPr>
        <p:spPr>
          <a:xfrm flipV="1">
            <a:off x="2281535" y="1552377"/>
            <a:ext cx="4319290" cy="136352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8729663" y="3011114"/>
            <a:ext cx="10213" cy="91298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21" idx="5"/>
          </p:cNvCxnSpPr>
          <p:nvPr/>
        </p:nvCxnSpPr>
        <p:spPr>
          <a:xfrm flipV="1">
            <a:off x="2405926" y="1552376"/>
            <a:ext cx="4194899" cy="1723415"/>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Oval 20"/>
          <p:cNvSpPr/>
          <p:nvPr/>
        </p:nvSpPr>
        <p:spPr>
          <a:xfrm>
            <a:off x="2105619" y="2915906"/>
            <a:ext cx="351832" cy="421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H="1">
            <a:off x="5629276" y="5588002"/>
            <a:ext cx="2087351" cy="12411"/>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0378350" y="659757"/>
            <a:ext cx="1275757" cy="1754326"/>
          </a:xfrm>
          <a:prstGeom prst="rect">
            <a:avLst/>
          </a:prstGeom>
          <a:noFill/>
        </p:spPr>
        <p:txBody>
          <a:bodyPr wrap="square" rtlCol="0">
            <a:spAutoFit/>
          </a:bodyPr>
          <a:lstStyle/>
          <a:p>
            <a:r>
              <a:rPr lang="en-US" dirty="0" smtClean="0"/>
              <a:t>Swirling strength profile </a:t>
            </a:r>
          </a:p>
          <a:p>
            <a:r>
              <a:rPr lang="en-US" dirty="0" smtClean="0"/>
              <a:t>at that particular region</a:t>
            </a:r>
            <a:endParaRPr lang="en-US" dirty="0"/>
          </a:p>
        </p:txBody>
      </p:sp>
      <p:sp>
        <p:nvSpPr>
          <p:cNvPr id="28" name="TextBox 27"/>
          <p:cNvSpPr txBox="1"/>
          <p:nvPr/>
        </p:nvSpPr>
        <p:spPr>
          <a:xfrm>
            <a:off x="7035811" y="6379163"/>
            <a:ext cx="4798429" cy="369332"/>
          </a:xfrm>
          <a:prstGeom prst="rect">
            <a:avLst/>
          </a:prstGeom>
          <a:noFill/>
        </p:spPr>
        <p:txBody>
          <a:bodyPr wrap="none" rtlCol="0">
            <a:spAutoFit/>
          </a:bodyPr>
          <a:lstStyle/>
          <a:p>
            <a:r>
              <a:rPr lang="en-US" dirty="0" smtClean="0"/>
              <a:t>Swirling Strength Profile – Normalized, De-noised</a:t>
            </a:r>
            <a:endParaRPr lang="en-US" dirty="0"/>
          </a:p>
        </p:txBody>
      </p:sp>
      <p:sp>
        <p:nvSpPr>
          <p:cNvPr id="29" name="TextBox 28"/>
          <p:cNvSpPr txBox="1"/>
          <p:nvPr/>
        </p:nvSpPr>
        <p:spPr>
          <a:xfrm>
            <a:off x="473092" y="4610344"/>
            <a:ext cx="1595802" cy="2585323"/>
          </a:xfrm>
          <a:prstGeom prst="rect">
            <a:avLst/>
          </a:prstGeom>
          <a:noFill/>
        </p:spPr>
        <p:txBody>
          <a:bodyPr wrap="square" rtlCol="0">
            <a:spAutoFit/>
          </a:bodyPr>
          <a:lstStyle/>
          <a:p>
            <a:r>
              <a:rPr lang="en-US" dirty="0" smtClean="0"/>
              <a:t>Utilizing the geometric center of the cleaned swirling strength blob to identify the vortex.</a:t>
            </a:r>
          </a:p>
          <a:p>
            <a:endParaRPr lang="en-US" dirty="0"/>
          </a:p>
        </p:txBody>
      </p:sp>
    </p:spTree>
    <p:extLst>
      <p:ext uri="{BB962C8B-B14F-4D97-AF65-F5344CB8AC3E}">
        <p14:creationId xmlns:p14="http://schemas.microsoft.com/office/powerpoint/2010/main" val="1434239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Vortex Analysis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85000" lnSpcReduction="20000"/>
              </a:bodyPr>
              <a:lstStyle/>
              <a:p>
                <a:r>
                  <a:rPr lang="en-US" dirty="0" smtClean="0"/>
                  <a:t>Once you have identified the vortex in a flow, we can try use some vortex model to reconstruct or replicate the identified vortex. In process, learn the vortex properties. </a:t>
                </a:r>
              </a:p>
              <a:p>
                <a:r>
                  <a:rPr lang="en-US" dirty="0" smtClean="0"/>
                  <a:t>We use a Rankine Vortex model. The figure shows the angular velocity profile. The Tau is the Circulation strength, R (</a:t>
                </a:r>
                <a14:m>
                  <m:oMath xmlns:m="http://schemas.openxmlformats.org/officeDocument/2006/math">
                    <m:r>
                      <m:rPr>
                        <m:sty m:val="p"/>
                      </m:rPr>
                      <a:rPr lang="en-US" b="0" i="0" smtClean="0">
                        <a:latin typeface="Cambria Math" panose="02040503050406030204" pitchFamily="18" charset="0"/>
                      </a:rPr>
                      <m:t>or</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0</m:t>
                        </m:r>
                      </m:sub>
                    </m:sSub>
                  </m:oMath>
                </a14:m>
                <a:r>
                  <a:rPr lang="en-US" dirty="0" smtClean="0"/>
                  <a:t>) is the radius of the core. </a:t>
                </a:r>
              </a:p>
              <a:p>
                <a:r>
                  <a:rPr lang="en-US" dirty="0"/>
                  <a:t>We use a Markov Chain Monte Carlo Analysis to </a:t>
                </a:r>
                <a:r>
                  <a:rPr lang="en-US" dirty="0" smtClean="0"/>
                  <a:t>estimate the values of Tau, </a:t>
                </a:r>
                <a14:m>
                  <m:oMath xmlns:m="http://schemas.openxmlformats.org/officeDocument/2006/math">
                    <m:r>
                      <a:rPr lang="en-US" b="0" i="1" smtClean="0">
                        <a:latin typeface="Cambria Math" panose="02040503050406030204" pitchFamily="18" charset="0"/>
                      </a:rPr>
                      <m:t>𝑟𝑜</m:t>
                    </m:r>
                    <m:r>
                      <a:rPr lang="en-US" b="0" i="1" smtClean="0">
                        <a:latin typeface="Cambria Math" panose="02040503050406030204" pitchFamily="18" charset="0"/>
                      </a:rPr>
                      <m:t>, </m:t>
                    </m:r>
                  </m:oMath>
                </a14:m>
                <a:r>
                  <a:rPr lang="en-US" dirty="0" smtClean="0"/>
                  <a:t>x, y and the Convective velocity of the vortex.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647" t="-3221" r="-2000"/>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6291" y="4675835"/>
            <a:ext cx="3874444" cy="898635"/>
          </a:xfrm>
          <a:prstGeom prst="rect">
            <a:avLst/>
          </a:prstGeom>
        </p:spPr>
      </p:pic>
      <p:pic>
        <p:nvPicPr>
          <p:cNvPr id="7" name="Content Placeholder 3"/>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1592637"/>
            <a:ext cx="5181600" cy="3182838"/>
          </a:xfrm>
          <a:prstGeom prst="rect">
            <a:avLst/>
          </a:prstGeom>
        </p:spPr>
      </p:pic>
    </p:spTree>
    <p:extLst>
      <p:ext uri="{BB962C8B-B14F-4D97-AF65-F5344CB8AC3E}">
        <p14:creationId xmlns:p14="http://schemas.microsoft.com/office/powerpoint/2010/main" val="3128237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Vortex Analysis</a:t>
            </a:r>
            <a:endParaRPr lang="en-US" dirty="0"/>
          </a:p>
        </p:txBody>
      </p:sp>
      <p:sp>
        <p:nvSpPr>
          <p:cNvPr id="10" name="Content Placeholder 9"/>
          <p:cNvSpPr>
            <a:spLocks noGrp="1"/>
          </p:cNvSpPr>
          <p:nvPr>
            <p:ph sz="half" idx="2"/>
          </p:nvPr>
        </p:nvSpPr>
        <p:spPr/>
        <p:txBody>
          <a:bodyPr>
            <a:normAutofit fontScale="77500" lnSpcReduction="20000"/>
          </a:bodyPr>
          <a:lstStyle/>
          <a:p>
            <a:r>
              <a:rPr lang="en-US" dirty="0" smtClean="0"/>
              <a:t>Figure on the left shows a MCMC analysis for </a:t>
            </a:r>
            <a:r>
              <a:rPr lang="en-US" b="1" dirty="0" smtClean="0"/>
              <a:t>one </a:t>
            </a:r>
            <a:r>
              <a:rPr lang="en-US" dirty="0" smtClean="0"/>
              <a:t>vortex. It is a corner plot.</a:t>
            </a:r>
          </a:p>
          <a:p>
            <a:r>
              <a:rPr lang="en-US" dirty="0" smtClean="0"/>
              <a:t>It shows 5 probability distribution functions </a:t>
            </a:r>
            <a:r>
              <a:rPr lang="en-US" dirty="0"/>
              <a:t>(PDFs) for all the 5 parameters </a:t>
            </a:r>
            <a:r>
              <a:rPr lang="en-US" dirty="0" smtClean="0"/>
              <a:t>of the vortex which we wanted to learn.</a:t>
            </a:r>
            <a:endParaRPr lang="en-US" dirty="0"/>
          </a:p>
          <a:p>
            <a:r>
              <a:rPr lang="en-US" dirty="0" smtClean="0"/>
              <a:t>The mean of the PDF is the most likely value of the parameter! Clear peaks in x, y show that we did a good job at identifying the vortices. </a:t>
            </a:r>
          </a:p>
          <a:p>
            <a:r>
              <a:rPr lang="en-US" dirty="0" smtClean="0"/>
              <a:t>The </a:t>
            </a:r>
            <a:r>
              <a:rPr lang="en-US" dirty="0"/>
              <a:t>figure on the left would be the ideal case which we hope to get for every vortex, with clear peaks and convergence. However, there are many different kinds of failures</a:t>
            </a:r>
            <a:r>
              <a:rPr lang="en-US" dirty="0" smtClean="0"/>
              <a:t>..</a:t>
            </a:r>
          </a:p>
          <a:p>
            <a:endParaRPr lang="en-US" dirty="0"/>
          </a:p>
        </p:txBody>
      </p:sp>
      <p:pic>
        <p:nvPicPr>
          <p:cNvPr id="14" name="Picture 4" descr="MCMC_VI765_BB15"/>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13402" y="1510506"/>
            <a:ext cx="5347494" cy="534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942742" y="1363960"/>
            <a:ext cx="1385111" cy="923330"/>
          </a:xfrm>
          <a:prstGeom prst="rect">
            <a:avLst/>
          </a:prstGeom>
          <a:noFill/>
        </p:spPr>
        <p:txBody>
          <a:bodyPr wrap="square" rtlCol="0">
            <a:spAutoFit/>
          </a:bodyPr>
          <a:lstStyle/>
          <a:p>
            <a:r>
              <a:rPr lang="en-US" b="1" dirty="0" smtClean="0"/>
              <a:t>Circulation Strength PDF</a:t>
            </a:r>
            <a:endParaRPr lang="en-US" b="1" dirty="0"/>
          </a:p>
        </p:txBody>
      </p:sp>
      <p:sp>
        <p:nvSpPr>
          <p:cNvPr id="7" name="TextBox 6"/>
          <p:cNvSpPr txBox="1"/>
          <p:nvPr/>
        </p:nvSpPr>
        <p:spPr>
          <a:xfrm>
            <a:off x="2946573" y="2178139"/>
            <a:ext cx="1158423" cy="923330"/>
          </a:xfrm>
          <a:prstGeom prst="rect">
            <a:avLst/>
          </a:prstGeom>
          <a:noFill/>
        </p:spPr>
        <p:txBody>
          <a:bodyPr wrap="square" rtlCol="0">
            <a:spAutoFit/>
          </a:bodyPr>
          <a:lstStyle/>
          <a:p>
            <a:r>
              <a:rPr lang="en-US" b="1" dirty="0" smtClean="0"/>
              <a:t>Core Radius PDF</a:t>
            </a:r>
            <a:endParaRPr lang="en-US" b="1" dirty="0"/>
          </a:p>
        </p:txBody>
      </p:sp>
      <p:sp>
        <p:nvSpPr>
          <p:cNvPr id="8" name="TextBox 7"/>
          <p:cNvSpPr txBox="1"/>
          <p:nvPr/>
        </p:nvSpPr>
        <p:spPr>
          <a:xfrm>
            <a:off x="4085323" y="2657997"/>
            <a:ext cx="1183020" cy="923330"/>
          </a:xfrm>
          <a:prstGeom prst="rect">
            <a:avLst/>
          </a:prstGeom>
          <a:noFill/>
        </p:spPr>
        <p:txBody>
          <a:bodyPr wrap="square" rtlCol="0">
            <a:spAutoFit/>
          </a:bodyPr>
          <a:lstStyle/>
          <a:p>
            <a:r>
              <a:rPr lang="en-US" b="1" dirty="0" smtClean="0"/>
              <a:t>Center x – position PDF</a:t>
            </a:r>
            <a:endParaRPr lang="en-US" b="1" dirty="0"/>
          </a:p>
        </p:txBody>
      </p:sp>
      <p:sp>
        <p:nvSpPr>
          <p:cNvPr id="9" name="TextBox 8"/>
          <p:cNvSpPr txBox="1"/>
          <p:nvPr/>
        </p:nvSpPr>
        <p:spPr>
          <a:xfrm>
            <a:off x="4386150" y="4427032"/>
            <a:ext cx="1183020" cy="923330"/>
          </a:xfrm>
          <a:prstGeom prst="rect">
            <a:avLst/>
          </a:prstGeom>
          <a:noFill/>
        </p:spPr>
        <p:txBody>
          <a:bodyPr wrap="square" rtlCol="0">
            <a:spAutoFit/>
          </a:bodyPr>
          <a:lstStyle/>
          <a:p>
            <a:r>
              <a:rPr lang="en-US" b="1" dirty="0" smtClean="0"/>
              <a:t>Center y – position PDF</a:t>
            </a:r>
            <a:endParaRPr lang="en-US" b="1" dirty="0"/>
          </a:p>
        </p:txBody>
      </p:sp>
      <p:sp>
        <p:nvSpPr>
          <p:cNvPr id="11" name="TextBox 10"/>
          <p:cNvSpPr txBox="1"/>
          <p:nvPr/>
        </p:nvSpPr>
        <p:spPr>
          <a:xfrm>
            <a:off x="5460895" y="5850235"/>
            <a:ext cx="1311379" cy="923330"/>
          </a:xfrm>
          <a:prstGeom prst="rect">
            <a:avLst/>
          </a:prstGeom>
          <a:noFill/>
        </p:spPr>
        <p:txBody>
          <a:bodyPr wrap="square" rtlCol="0">
            <a:spAutoFit/>
          </a:bodyPr>
          <a:lstStyle/>
          <a:p>
            <a:r>
              <a:rPr lang="en-US" b="1" dirty="0" smtClean="0"/>
              <a:t>Convective Velocity PDF</a:t>
            </a:r>
            <a:endParaRPr lang="en-US" b="1" dirty="0"/>
          </a:p>
        </p:txBody>
      </p:sp>
      <p:sp>
        <p:nvSpPr>
          <p:cNvPr id="4" name="Oval 3"/>
          <p:cNvSpPr/>
          <p:nvPr/>
        </p:nvSpPr>
        <p:spPr>
          <a:xfrm>
            <a:off x="419385" y="1363960"/>
            <a:ext cx="1171289" cy="13255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4" idx="0"/>
          </p:cNvCxnSpPr>
          <p:nvPr/>
        </p:nvCxnSpPr>
        <p:spPr>
          <a:xfrm>
            <a:off x="1005030" y="1363960"/>
            <a:ext cx="937712" cy="146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1350307" y="2399407"/>
            <a:ext cx="1171289" cy="13255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19466" y="3428187"/>
            <a:ext cx="1171289" cy="13255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1863866" y="2400875"/>
            <a:ext cx="937712" cy="146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2908695" y="3168056"/>
            <a:ext cx="1098274" cy="262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5602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Updates on MCMC - Types of Failures </a:t>
            </a:r>
          </a:p>
        </p:txBody>
      </p:sp>
      <p:sp>
        <p:nvSpPr>
          <p:cNvPr id="3" name="Content Placeholder 2"/>
          <p:cNvSpPr>
            <a:spLocks noGrp="1"/>
          </p:cNvSpPr>
          <p:nvPr>
            <p:ph sz="half" idx="1"/>
          </p:nvPr>
        </p:nvSpPr>
        <p:spPr/>
        <p:txBody>
          <a:bodyPr>
            <a:normAutofit/>
          </a:bodyPr>
          <a:lstStyle/>
          <a:p>
            <a:endParaRPr lang="en-US" dirty="0" smtClean="0"/>
          </a:p>
          <a:p>
            <a:r>
              <a:rPr lang="en-US" dirty="0" smtClean="0"/>
              <a:t>We have classified the failures into 3 major types. They are referred as F1, F2 and F3. </a:t>
            </a:r>
            <a:endParaRPr lang="en-US" dirty="0"/>
          </a:p>
          <a:p>
            <a:r>
              <a:rPr lang="en-US" dirty="0" smtClean="0"/>
              <a:t>F1 </a:t>
            </a:r>
            <a:r>
              <a:rPr lang="en-US" dirty="0"/>
              <a:t>– At least one of the pdfs in the MCMC analysis has multiple peaks (right image)</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1281285"/>
            <a:ext cx="5495925" cy="5449462"/>
          </a:xfrm>
        </p:spPr>
      </p:pic>
      <p:sp>
        <p:nvSpPr>
          <p:cNvPr id="4" name="Oval 3"/>
          <p:cNvSpPr/>
          <p:nvPr/>
        </p:nvSpPr>
        <p:spPr>
          <a:xfrm>
            <a:off x="6300788" y="1825625"/>
            <a:ext cx="714375" cy="71755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7353300" y="2868993"/>
            <a:ext cx="714375" cy="71755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8791190" y="3851942"/>
            <a:ext cx="714375" cy="71755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86843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Updates on MCMC - Types of Failures </a:t>
            </a:r>
          </a:p>
        </p:txBody>
      </p:sp>
      <p:sp>
        <p:nvSpPr>
          <p:cNvPr id="3" name="Content Placeholder 2"/>
          <p:cNvSpPr>
            <a:spLocks noGrp="1"/>
          </p:cNvSpPr>
          <p:nvPr>
            <p:ph sz="half" idx="1"/>
          </p:nvPr>
        </p:nvSpPr>
        <p:spPr/>
        <p:txBody>
          <a:bodyPr/>
          <a:lstStyle/>
          <a:p>
            <a:r>
              <a:rPr lang="en-US" dirty="0"/>
              <a:t>F2 – In at least one of the pdfs in the MCMC analysis, the total convergence is not contained within the bounds which we have set.</a:t>
            </a:r>
          </a:p>
        </p:txBody>
      </p:sp>
      <p:pic>
        <p:nvPicPr>
          <p:cNvPr id="10" name="Content Placeholder 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019800" y="1258094"/>
            <a:ext cx="5510213" cy="5510213"/>
          </a:xfrm>
          <a:prstGeom prst="rect">
            <a:avLst/>
          </a:prstGeom>
        </p:spPr>
      </p:pic>
      <p:sp>
        <p:nvSpPr>
          <p:cNvPr id="11" name="Oval 10"/>
          <p:cNvSpPr/>
          <p:nvPr/>
        </p:nvSpPr>
        <p:spPr>
          <a:xfrm>
            <a:off x="8060531" y="2798039"/>
            <a:ext cx="714375" cy="71755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68469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Updates on MCMC - Types of Failures </a:t>
            </a:r>
          </a:p>
        </p:txBody>
      </p:sp>
      <p:sp>
        <p:nvSpPr>
          <p:cNvPr id="3" name="Content Placeholder 2"/>
          <p:cNvSpPr>
            <a:spLocks noGrp="1"/>
          </p:cNvSpPr>
          <p:nvPr>
            <p:ph sz="half" idx="1"/>
          </p:nvPr>
        </p:nvSpPr>
        <p:spPr/>
        <p:txBody>
          <a:bodyPr/>
          <a:lstStyle/>
          <a:p>
            <a:endParaRPr lang="en-US" dirty="0" smtClean="0"/>
          </a:p>
          <a:p>
            <a:r>
              <a:rPr lang="en-US" dirty="0" smtClean="0"/>
              <a:t>A stricter F2!</a:t>
            </a:r>
          </a:p>
          <a:p>
            <a:r>
              <a:rPr lang="en-US" dirty="0" smtClean="0"/>
              <a:t>F3 </a:t>
            </a:r>
            <a:r>
              <a:rPr lang="en-US" dirty="0"/>
              <a:t>- In at least one of the pdfs in the MCMC analysis, there is divergence. </a:t>
            </a:r>
          </a:p>
          <a:p>
            <a:r>
              <a:rPr lang="en-US" dirty="0"/>
              <a:t>All F3 are also F2 failures</a:t>
            </a:r>
            <a:r>
              <a:rPr lang="en-US" dirty="0" smtClean="0"/>
              <a:t>.</a:t>
            </a:r>
          </a:p>
          <a:p>
            <a:r>
              <a:rPr lang="en-US" dirty="0"/>
              <a:t>So, how can we rectify these</a:t>
            </a:r>
            <a:r>
              <a:rPr lang="en-US" dirty="0" smtClean="0"/>
              <a:t>?</a:t>
            </a:r>
          </a:p>
          <a:p>
            <a:endParaRPr lang="en-US" dirty="0"/>
          </a:p>
          <a:p>
            <a:endParaRPr lang="en-US" dirty="0"/>
          </a:p>
          <a:p>
            <a:endParaRPr lang="en-US" dirty="0"/>
          </a:p>
          <a:p>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452394" y="1690688"/>
            <a:ext cx="4901406" cy="4901406"/>
          </a:xfrm>
          <a:prstGeom prst="rect">
            <a:avLst/>
          </a:prstGeom>
        </p:spPr>
      </p:pic>
      <p:sp>
        <p:nvSpPr>
          <p:cNvPr id="6" name="Oval 5"/>
          <p:cNvSpPr/>
          <p:nvPr/>
        </p:nvSpPr>
        <p:spPr>
          <a:xfrm>
            <a:off x="8188722" y="2426564"/>
            <a:ext cx="714375" cy="71755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60063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Motivation for using </a:t>
            </a:r>
            <a:r>
              <a:rPr lang="en-US" dirty="0" err="1" smtClean="0"/>
              <a:t>Graftieaux</a:t>
            </a:r>
            <a:r>
              <a:rPr lang="en-US" dirty="0" smtClean="0"/>
              <a:t>. </a:t>
            </a:r>
            <a:endParaRPr lang="en-US" dirty="0"/>
          </a:p>
        </p:txBody>
      </p:sp>
      <p:sp>
        <p:nvSpPr>
          <p:cNvPr id="6" name="Content Placeholder 5"/>
          <p:cNvSpPr>
            <a:spLocks noGrp="1"/>
          </p:cNvSpPr>
          <p:nvPr>
            <p:ph idx="1"/>
          </p:nvPr>
        </p:nvSpPr>
        <p:spPr/>
        <p:txBody>
          <a:bodyPr/>
          <a:lstStyle/>
          <a:p>
            <a:r>
              <a:rPr lang="en-US" dirty="0" smtClean="0"/>
              <a:t>The most crucial part of our entire model is based on accurately identifying the vortices from the flow and localizing them using a bounding box.</a:t>
            </a:r>
          </a:p>
          <a:p>
            <a:r>
              <a:rPr lang="en-US" dirty="0" smtClean="0"/>
              <a:t>We currently take the geometric center of the (cleaned) swirling strength blob as the center of the vortex core. </a:t>
            </a:r>
            <a:endParaRPr lang="en-US" dirty="0"/>
          </a:p>
          <a:p>
            <a:r>
              <a:rPr lang="en-US" dirty="0" smtClean="0"/>
              <a:t>Most of the failures seem to happen due to improper identification of the vortex center and the bounds.</a:t>
            </a:r>
          </a:p>
          <a:p>
            <a:r>
              <a:rPr lang="en-US" dirty="0" smtClean="0"/>
              <a:t>So we need better estimates of them.  </a:t>
            </a:r>
            <a:endParaRPr lang="en-US" dirty="0"/>
          </a:p>
        </p:txBody>
      </p:sp>
    </p:spTree>
    <p:extLst>
      <p:ext uri="{BB962C8B-B14F-4D97-AF65-F5344CB8AC3E}">
        <p14:creationId xmlns:p14="http://schemas.microsoft.com/office/powerpoint/2010/main" val="120535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1221</Words>
  <Application>Microsoft Office PowerPoint</Application>
  <PresentationFormat>Widescreen</PresentationFormat>
  <Paragraphs>151</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Vortex Identification Algorithms – Graftieaux et al. (2001)</vt:lpstr>
      <vt:lpstr>Updates on MCMC – Recap : Goals</vt:lpstr>
      <vt:lpstr>Vortex Identification </vt:lpstr>
      <vt:lpstr>Vortex Analysis </vt:lpstr>
      <vt:lpstr>Vortex Analysis</vt:lpstr>
      <vt:lpstr>Updates on MCMC - Types of Failures </vt:lpstr>
      <vt:lpstr>Updates on MCMC - Types of Failures </vt:lpstr>
      <vt:lpstr>Updates on MCMC - Types of Failures </vt:lpstr>
      <vt:lpstr>Motivation for using Graftieaux. </vt:lpstr>
      <vt:lpstr>Combining PIV, POD and vortex identification algorithms for the study of unsteady turbulent swirling flows</vt:lpstr>
      <vt:lpstr>Paper – goals and intro </vt:lpstr>
      <vt:lpstr>Paper – Setup</vt:lpstr>
      <vt:lpstr>Algorithms to Identify Vortices</vt:lpstr>
      <vt:lpstr>POD</vt:lpstr>
      <vt:lpstr>Algorithms to Identify Vortices – τ_1</vt:lpstr>
      <vt:lpstr>Algorithms to Identify Vortices – τ_1</vt:lpstr>
      <vt:lpstr>Algorithms to Identify Vortices - τ_2</vt:lpstr>
      <vt:lpstr>Results – Applying T1, T2 to Lamb-Oseen Vortex model </vt:lpstr>
      <vt:lpstr>POD Reconstruction (τ_1  ) </vt:lpstr>
      <vt:lpstr>POD Reconstruction </vt:lpstr>
      <vt:lpstr>Spatial Correlation (using τ_2)</vt:lpstr>
      <vt:lpstr>Spatial Correlation –using(τ_2)</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Vortex Identification Algorithms – Graftieaux et al. (2001)</dc:title>
  <dc:creator>kommalapati sahil</dc:creator>
  <cp:lastModifiedBy>kommalapati sahil</cp:lastModifiedBy>
  <cp:revision>53</cp:revision>
  <cp:lastPrinted>2020-05-23T17:49:39Z</cp:lastPrinted>
  <dcterms:created xsi:type="dcterms:W3CDTF">2020-05-22T05:00:51Z</dcterms:created>
  <dcterms:modified xsi:type="dcterms:W3CDTF">2020-05-27T22:21:58Z</dcterms:modified>
</cp:coreProperties>
</file>