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797675" cy="9928225"/>
  <p:defaultTextStyle>
    <a:defPPr>
      <a:defRPr lang="en-U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A4"/>
    <a:srgbClr val="663333"/>
    <a:srgbClr val="6F1807"/>
    <a:srgbClr val="6E0F08"/>
    <a:srgbClr val="98280A"/>
    <a:srgbClr val="CB1C0F"/>
    <a:srgbClr val="99150B"/>
    <a:srgbClr val="0055A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02" y="-4884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6" y="1212097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7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750" y="28189541"/>
            <a:ext cx="21396325" cy="21078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396325" cy="324643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44" y="108963"/>
            <a:ext cx="2514600" cy="290887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" y="-55226"/>
            <a:ext cx="21404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37A4"/>
                </a:solidFill>
                <a:latin typeface="Palatino Linotype" pitchFamily="18" charset="0"/>
              </a:rPr>
              <a:t>Undergraduate Research Symposium </a:t>
            </a:r>
            <a:endParaRPr lang="en-US" sz="5000" dirty="0">
              <a:solidFill>
                <a:srgbClr val="0037A4"/>
              </a:solidFill>
              <a:latin typeface="Palatino Linotype" pitchFamily="18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87" y="78122"/>
            <a:ext cx="3152775" cy="2811460"/>
            <a:chOff x="1587" y="363268"/>
            <a:chExt cx="3152775" cy="281146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" y="363268"/>
              <a:ext cx="2887446" cy="28114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 rot="16200000">
              <a:off x="2441346" y="22946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663333"/>
                  </a:solidFill>
                  <a:latin typeface="Palatino Linotype" pitchFamily="18" charset="0"/>
                  <a:cs typeface="Times New Roman" pitchFamily="18" charset="0"/>
                </a:rPr>
                <a:t>2018</a:t>
              </a:r>
              <a:endParaRPr lang="en-US" sz="2800" dirty="0">
                <a:solidFill>
                  <a:srgbClr val="663333"/>
                </a:solidFill>
                <a:latin typeface="Palatino Linotype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75276" y="832100"/>
            <a:ext cx="959968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8"/>
            <a:ext cx="9453759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50"/>
            <a:ext cx="9453759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7" y="6775108"/>
            <a:ext cx="9457473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7" y="9598650"/>
            <a:ext cx="9457473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0"/>
            <a:ext cx="7039244" cy="2070365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21187093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2704437"/>
            <a:ext cx="12837795" cy="1816036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23688349"/>
            <a:ext cx="12837795" cy="355219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28053282"/>
            <a:ext cx="6775503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http://www.me.iitb.ac.in/~amit.agrawal/amit.agrawal@iitb.ac.in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hyperlink" Target="mailto:sahil15105@mechyd.ac.in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3893" y="691966"/>
            <a:ext cx="134637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6C0015"/>
                </a:solidFill>
              </a:rPr>
              <a:t>Enhancing miscible fluid mixing using</a:t>
            </a:r>
          </a:p>
          <a:p>
            <a:pPr algn="ctr"/>
            <a:r>
              <a:rPr lang="en-US" sz="6000" b="1" dirty="0">
                <a:solidFill>
                  <a:srgbClr val="6C0015"/>
                </a:solidFill>
              </a:rPr>
              <a:t>Golden ratio spiral </a:t>
            </a:r>
            <a:r>
              <a:rPr lang="en-US" sz="6000" b="1" dirty="0" smtClean="0">
                <a:solidFill>
                  <a:srgbClr val="6C0015"/>
                </a:solidFill>
              </a:rPr>
              <a:t>Microchannel</a:t>
            </a:r>
          </a:p>
          <a:p>
            <a:pPr algn="ctr"/>
            <a:r>
              <a:rPr lang="en-US" sz="5000" dirty="0" smtClean="0">
                <a:solidFill>
                  <a:srgbClr val="002060"/>
                </a:solidFill>
              </a:rPr>
              <a:t>Kommalapati Sahil</a:t>
            </a:r>
            <a:r>
              <a:rPr lang="en-US" sz="5000" baseline="30000" dirty="0" smtClean="0">
                <a:solidFill>
                  <a:srgbClr val="002060"/>
                </a:solidFill>
              </a:rPr>
              <a:t>1</a:t>
            </a:r>
            <a:r>
              <a:rPr lang="en-US" sz="5000" dirty="0" smtClean="0">
                <a:solidFill>
                  <a:srgbClr val="002060"/>
                </a:solidFill>
              </a:rPr>
              <a:t>, Amit Agrawal</a:t>
            </a:r>
            <a:r>
              <a:rPr lang="en-US" sz="5000" baseline="30000" dirty="0" smtClean="0">
                <a:solidFill>
                  <a:srgbClr val="002060"/>
                </a:solidFill>
              </a:rPr>
              <a:t>2</a:t>
            </a:r>
            <a:endParaRPr lang="en-US" sz="5000" i="1" baseline="300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3026" y="3361003"/>
            <a:ext cx="10691813" cy="786825"/>
            <a:chOff x="158749" y="3374012"/>
            <a:chExt cx="10691813" cy="786825"/>
          </a:xfrm>
        </p:grpSpPr>
        <p:sp>
          <p:nvSpPr>
            <p:cNvPr id="4" name="Rectangle 3"/>
            <p:cNvSpPr/>
            <p:nvPr/>
          </p:nvSpPr>
          <p:spPr>
            <a:xfrm>
              <a:off x="158749" y="3374012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374" y="3498484"/>
              <a:ext cx="2516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Introduction: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0216" y="14478886"/>
            <a:ext cx="10691813" cy="786825"/>
            <a:chOff x="152400" y="13352024"/>
            <a:chExt cx="10691813" cy="786825"/>
          </a:xfrm>
        </p:grpSpPr>
        <p:sp>
          <p:nvSpPr>
            <p:cNvPr id="6" name="Rectangle 5"/>
            <p:cNvSpPr/>
            <p:nvPr/>
          </p:nvSpPr>
          <p:spPr>
            <a:xfrm>
              <a:off x="152400" y="13352024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425" y="13453050"/>
              <a:ext cx="2077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Literature: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958" y="4269297"/>
            <a:ext cx="1053941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Mixing of fluids has numerous applications.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It </a:t>
            </a:r>
            <a:r>
              <a:rPr lang="en-US" sz="2500" b="1" dirty="0" smtClean="0"/>
              <a:t>is </a:t>
            </a:r>
            <a:r>
              <a:rPr lang="en-US" sz="2500" b="1" dirty="0"/>
              <a:t>crucial in maintaining a homogenous environment for chemical and biological experimentation</a:t>
            </a:r>
            <a:r>
              <a:rPr lang="en-US" sz="2500" b="1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Particularly with </a:t>
            </a:r>
            <a:r>
              <a:rPr lang="en-US" sz="2500" b="1" dirty="0" smtClean="0"/>
              <a:t>micro channels</a:t>
            </a:r>
            <a:r>
              <a:rPr lang="en-US" sz="2500" b="1" dirty="0"/>
              <a:t>, it is used in lab-on-a-chip </a:t>
            </a:r>
            <a:r>
              <a:rPr lang="en-US" sz="2500" b="1" dirty="0" smtClean="0"/>
              <a:t>applications.</a:t>
            </a:r>
            <a:r>
              <a:rPr lang="en-US" sz="2500" b="1" baseline="30000" dirty="0" smtClean="0"/>
              <a:t>[2] </a:t>
            </a:r>
            <a:endParaRPr lang="en-US" sz="2500" b="1" baseline="300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/>
              <a:t>Every chemical reaction among various components on the chip are governed by understanding the physics behind mixing.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Mixing of miscible fluids using a T-shaped microchannel has been a </a:t>
            </a:r>
            <a:r>
              <a:rPr lang="en-US" sz="2500" b="1" dirty="0" smtClean="0"/>
              <a:t>standard</a:t>
            </a:r>
            <a:r>
              <a:rPr lang="en-US" sz="2500" b="1" baseline="30000" dirty="0" smtClean="0"/>
              <a:t>[1].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W.R. Dean’s works on the fluid behavior in curved channels </a:t>
            </a:r>
            <a:r>
              <a:rPr lang="en-US" sz="2500" b="1" dirty="0" smtClean="0"/>
              <a:t>has revolutionized mixing</a:t>
            </a:r>
            <a:r>
              <a:rPr lang="en-US" sz="2500" b="1" baseline="30000" dirty="0" smtClean="0"/>
              <a:t>[2]</a:t>
            </a:r>
            <a:r>
              <a:rPr lang="en-US" sz="2500" b="1" dirty="0" smtClean="0"/>
              <a:t>.</a:t>
            </a:r>
            <a:endParaRPr lang="en-US" sz="2500" b="1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The anomalous </a:t>
            </a:r>
            <a:r>
              <a:rPr lang="en-US" sz="2500" b="1" dirty="0" smtClean="0">
                <a:cs typeface="Times New Roman" pitchFamily="18" charset="0"/>
              </a:rPr>
              <a:t>behavior of </a:t>
            </a:r>
            <a:r>
              <a:rPr lang="en-US" sz="2500" b="1" dirty="0">
                <a:cs typeface="Times New Roman" pitchFamily="18" charset="0"/>
              </a:rPr>
              <a:t>the golden </a:t>
            </a:r>
            <a:r>
              <a:rPr lang="en-US" sz="2500" b="1" dirty="0" smtClean="0">
                <a:cs typeface="Times New Roman" pitchFamily="18" charset="0"/>
              </a:rPr>
              <a:t>ratio</a:t>
            </a:r>
            <a:r>
              <a:rPr lang="en-US" sz="2500" b="1" baseline="30000" dirty="0" smtClean="0">
                <a:cs typeface="Times New Roman" pitchFamily="18" charset="0"/>
              </a:rPr>
              <a:t>[4]</a:t>
            </a:r>
            <a:r>
              <a:rPr lang="en-US" sz="2500" b="1" dirty="0" smtClean="0">
                <a:cs typeface="Times New Roman" pitchFamily="18" charset="0"/>
              </a:rPr>
              <a:t> spiral microchannel </a:t>
            </a:r>
            <a:r>
              <a:rPr lang="en-US" sz="2500" b="1" dirty="0">
                <a:cs typeface="Times New Roman" pitchFamily="18" charset="0"/>
              </a:rPr>
              <a:t>and the physics </a:t>
            </a:r>
            <a:r>
              <a:rPr lang="en-US" sz="2500" b="1" dirty="0" smtClean="0">
                <a:cs typeface="Times New Roman" pitchFamily="18" charset="0"/>
              </a:rPr>
              <a:t>behind it is analyzed.</a:t>
            </a:r>
            <a:endParaRPr lang="en-US" sz="25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156955" y="24658956"/>
            <a:ext cx="10691813" cy="786825"/>
            <a:chOff x="158749" y="21276790"/>
            <a:chExt cx="10691813" cy="786825"/>
          </a:xfrm>
        </p:grpSpPr>
        <p:sp>
          <p:nvSpPr>
            <p:cNvPr id="9" name="Rectangle 8"/>
            <p:cNvSpPr/>
            <p:nvPr/>
          </p:nvSpPr>
          <p:spPr>
            <a:xfrm>
              <a:off x="158749" y="21276790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774" y="21377816"/>
              <a:ext cx="1921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Methods: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888029" y="3361004"/>
            <a:ext cx="10424160" cy="786825"/>
            <a:chOff x="10865802" y="11729940"/>
            <a:chExt cx="10424160" cy="786825"/>
          </a:xfrm>
        </p:grpSpPr>
        <p:sp>
          <p:nvSpPr>
            <p:cNvPr id="15" name="Rectangle 14"/>
            <p:cNvSpPr/>
            <p:nvPr/>
          </p:nvSpPr>
          <p:spPr>
            <a:xfrm>
              <a:off x="10865802" y="11729940"/>
              <a:ext cx="10424160" cy="786825"/>
            </a:xfrm>
            <a:prstGeom prst="rect">
              <a:avLst/>
            </a:prstGeom>
            <a:solidFill>
              <a:srgbClr val="CCCC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49025" y="11848219"/>
              <a:ext cx="1613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Results: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80594" y="20217421"/>
            <a:ext cx="10424160" cy="786825"/>
            <a:chOff x="10865802" y="18162249"/>
            <a:chExt cx="10424160" cy="786825"/>
          </a:xfrm>
        </p:grpSpPr>
        <p:sp>
          <p:nvSpPr>
            <p:cNvPr id="17" name="Rectangle 16"/>
            <p:cNvSpPr/>
            <p:nvPr/>
          </p:nvSpPr>
          <p:spPr>
            <a:xfrm>
              <a:off x="10865802" y="18162249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87125" y="18280528"/>
              <a:ext cx="24112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Conclusions: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898187" y="24399290"/>
            <a:ext cx="10424160" cy="786825"/>
            <a:chOff x="10824026" y="24408399"/>
            <a:chExt cx="10424160" cy="786825"/>
          </a:xfrm>
        </p:grpSpPr>
        <p:sp>
          <p:nvSpPr>
            <p:cNvPr id="19" name="Rectangle 18"/>
            <p:cNvSpPr/>
            <p:nvPr/>
          </p:nvSpPr>
          <p:spPr>
            <a:xfrm>
              <a:off x="10824026" y="24408399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38864" y="24523789"/>
              <a:ext cx="4080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Important References: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34097" y="28606478"/>
            <a:ext cx="429155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hlinkClick r:id="rId2"/>
              </a:rPr>
              <a:t>sahil15105@mechyd.ac.in</a:t>
            </a:r>
            <a:endParaRPr lang="en-US" sz="3000" kern="0" dirty="0">
              <a:solidFill>
                <a:srgbClr val="C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hlinkClick r:id="rId3"/>
              </a:rPr>
              <a:t>amit.agrawal@iitb.ac.in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9636" y="28544259"/>
            <a:ext cx="7255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solidFill>
                  <a:srgbClr val="6E0F08"/>
                </a:solidFill>
              </a:rPr>
              <a:t>Research carried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Microfluidics Laboratory, </a:t>
            </a:r>
            <a:r>
              <a:rPr lang="en-US" sz="3600" b="1" kern="0" dirty="0" smtClean="0">
                <a:solidFill>
                  <a:srgbClr val="6E0F08"/>
                </a:solidFill>
              </a:rPr>
              <a:t>IIT Bombay</a:t>
            </a:r>
            <a:endParaRPr kumimoji="0" lang="en-US" sz="1800" b="1" i="0" strike="noStrike" kern="0" cap="none" spc="0" normalizeH="0" baseline="0" noProof="0" dirty="0">
              <a:ln>
                <a:noFill/>
              </a:ln>
              <a:solidFill>
                <a:srgbClr val="6E0F08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17289"/>
              </p:ext>
            </p:extLst>
          </p:nvPr>
        </p:nvGraphicFramePr>
        <p:xfrm>
          <a:off x="11115751" y="8596363"/>
          <a:ext cx="10086899" cy="9737674"/>
        </p:xfrm>
        <a:graphic>
          <a:graphicData uri="http://schemas.openxmlformats.org/drawingml/2006/table">
            <a:tbl>
              <a:tblPr firstRow="1" bandRow="1"/>
              <a:tblGrid>
                <a:gridCol w="2545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9173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Geometry</a:t>
                      </a:r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Velocity helicity</a:t>
                      </a:r>
                    </a:p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lang="en-US" sz="25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 outlet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Mass-fraction at </a:t>
                      </a:r>
                    </a:p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outlet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226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75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 smtClean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0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952534" y="19010762"/>
            <a:ext cx="104460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All contours above are plotted at Re=10. Red and blue </a:t>
            </a:r>
            <a:r>
              <a:rPr lang="en-US" sz="2500" b="1" dirty="0" smtClean="0">
                <a:cs typeface="Times New Roman" pitchFamily="18" charset="0"/>
              </a:rPr>
              <a:t>dyed liquids (water) </a:t>
            </a:r>
            <a:r>
              <a:rPr lang="en-US" sz="2500" b="1" dirty="0" smtClean="0">
                <a:cs typeface="Times New Roman" pitchFamily="18" charset="0"/>
              </a:rPr>
              <a:t>are </a:t>
            </a:r>
            <a:r>
              <a:rPr lang="en-US" sz="2500" b="1" dirty="0" smtClean="0">
                <a:cs typeface="Times New Roman" pitchFamily="18" charset="0"/>
              </a:rPr>
              <a:t>passed </a:t>
            </a:r>
            <a:r>
              <a:rPr lang="en-US" sz="2500" b="1" dirty="0" smtClean="0">
                <a:cs typeface="Times New Roman" pitchFamily="18" charset="0"/>
              </a:rPr>
              <a:t>through inlets in a vertical configuration</a:t>
            </a:r>
            <a:r>
              <a:rPr lang="en-US" sz="2500" b="1" dirty="0" smtClean="0">
                <a:cs typeface="Times New Roman" pitchFamily="18" charset="0"/>
              </a:rPr>
              <a:t>. The formation of Green dye </a:t>
            </a:r>
            <a:r>
              <a:rPr lang="en-US" sz="2500" b="1" dirty="0" smtClean="0">
                <a:cs typeface="Times New Roman" pitchFamily="18" charset="0"/>
              </a:rPr>
              <a:t>indicates complete mixing. </a:t>
            </a:r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7041" y="20956480"/>
            <a:ext cx="1057126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/>
              <a:t>The anomalous behavior of the golden ratio spiral can be attributed to the sudden change in the radius of curvature of the spiral (for every quarter turn</a:t>
            </a:r>
            <a:r>
              <a:rPr lang="en-US" sz="2500" b="1" dirty="0" smtClean="0"/>
              <a:t>).</a:t>
            </a:r>
            <a:endParaRPr lang="en-US" sz="2500" b="1" dirty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/>
              <a:t>A </a:t>
            </a:r>
            <a:r>
              <a:rPr lang="en-US" sz="2500" b="1" dirty="0"/>
              <a:t>sudden change in the dean’s </a:t>
            </a:r>
            <a:r>
              <a:rPr lang="en-US" sz="2500" b="1" dirty="0" smtClean="0"/>
              <a:t>number (</a:t>
            </a:r>
            <a:r>
              <a:rPr lang="el-GR" sz="2500" b="1" dirty="0" smtClean="0"/>
              <a:t>α</a:t>
            </a:r>
            <a:r>
              <a:rPr lang="en-US" sz="2500" b="1" dirty="0" smtClean="0"/>
              <a:t> 1/R) is </a:t>
            </a:r>
            <a:r>
              <a:rPr lang="en-US" sz="2500" b="1" dirty="0"/>
              <a:t>observed. </a:t>
            </a:r>
            <a:endParaRPr lang="en-US" sz="2500" b="1" dirty="0" smtClean="0"/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/>
              <a:t>A dispersion of the dean’s vortices is observed, which also lead to an increase in the swirling strength</a:t>
            </a:r>
            <a:r>
              <a:rPr lang="en-US" sz="2500" b="1" dirty="0" smtClean="0"/>
              <a:t>.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/>
              <a:t>T</a:t>
            </a:r>
            <a:r>
              <a:rPr lang="en-US" sz="2500" b="1" dirty="0" smtClean="0"/>
              <a:t>he </a:t>
            </a:r>
            <a:r>
              <a:rPr lang="en-US" sz="2500" b="1" dirty="0"/>
              <a:t>golden </a:t>
            </a:r>
            <a:r>
              <a:rPr lang="en-US" sz="2500" b="1" dirty="0" smtClean="0"/>
              <a:t>ratio</a:t>
            </a:r>
            <a:r>
              <a:rPr lang="en-US" sz="2500" b="1" baseline="30000" dirty="0" smtClean="0"/>
              <a:t>[4]</a:t>
            </a:r>
            <a:r>
              <a:rPr lang="en-US" sz="2500" b="1" dirty="0" smtClean="0"/>
              <a:t> </a:t>
            </a:r>
            <a:r>
              <a:rPr lang="en-US" sz="2500" b="1" dirty="0"/>
              <a:t>spiral </a:t>
            </a:r>
            <a:r>
              <a:rPr lang="en-US" sz="2500" b="1" dirty="0" smtClean="0"/>
              <a:t>gives </a:t>
            </a:r>
            <a:r>
              <a:rPr lang="en-US" sz="2500" b="1" dirty="0"/>
              <a:t>us an insight on how fluid mixing can be enhanced through a </a:t>
            </a:r>
            <a:r>
              <a:rPr lang="en-US" sz="2500" b="1" dirty="0" smtClean="0"/>
              <a:t>crude approximation of the growth rate as the golden ratio.</a:t>
            </a:r>
            <a:endParaRPr lang="en-US" sz="25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3188" y="14872623"/>
            <a:ext cx="105394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The effect of miniaturization of dimension to </a:t>
            </a:r>
            <a:r>
              <a:rPr lang="en-US" sz="2500" b="1" dirty="0" smtClean="0"/>
              <a:t>a micrometer </a:t>
            </a:r>
            <a:r>
              <a:rPr lang="en-US" sz="2500" b="1" dirty="0"/>
              <a:t>scale </a:t>
            </a:r>
            <a:r>
              <a:rPr lang="en-US" sz="2500" b="1" dirty="0" smtClean="0"/>
              <a:t>increases the ratio of surface </a:t>
            </a:r>
            <a:r>
              <a:rPr lang="en-US" sz="2500" b="1" dirty="0"/>
              <a:t>area relative to fluid volume</a:t>
            </a:r>
            <a:r>
              <a:rPr lang="en-US" sz="2500" b="1" dirty="0" smtClean="0"/>
              <a:t>. This enhances mixing as well as the heat transfer between the fluids</a:t>
            </a:r>
            <a:r>
              <a:rPr lang="en-US" sz="2500" b="1" baseline="30000" dirty="0" smtClean="0"/>
              <a:t>[2]</a:t>
            </a:r>
            <a:r>
              <a:rPr lang="en-US" sz="2500" b="1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/>
              <a:t>The inertial forces enable the inter and intra molecular diffusion, which upon formulation results in the species transport equation</a:t>
            </a:r>
            <a:r>
              <a:rPr lang="en-US" sz="2500" b="1" baseline="30000" dirty="0" smtClean="0"/>
              <a:t>[1][3]</a:t>
            </a:r>
            <a:r>
              <a:rPr lang="en-US" sz="2500" b="1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/>
              <a:t>The introduction of curvature in the microchannel path leads to the generation of a net shear force along the axial plane</a:t>
            </a:r>
            <a:r>
              <a:rPr lang="en-US" sz="2500" b="1" baseline="30000" dirty="0" smtClean="0"/>
              <a:t>[1][2][3]</a:t>
            </a:r>
            <a:r>
              <a:rPr lang="en-US" sz="2500" b="1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/>
              <a:t>Balancing this force, keeping the conservation of mass in mind results in the formation of vortices knows as Dean’s vortices in the fluid.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/>
              <a:t>These vortices enhance the mixing properties, by introducing a localized swirling motion. This was previously absent in the straight microchannel.</a:t>
            </a:r>
            <a:endParaRPr lang="en-US" sz="2500" b="1" dirty="0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0956476" y="25180667"/>
            <a:ext cx="1017020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US" sz="1800" b="1" dirty="0" smtClean="0"/>
              <a:t>[1] V</a:t>
            </a:r>
            <a:r>
              <a:rPr lang="en-US" sz="1800" b="1" dirty="0"/>
              <a:t>. S. </a:t>
            </a:r>
            <a:r>
              <a:rPr lang="en-US" sz="1800" b="1" dirty="0" err="1"/>
              <a:t>Duryodhan</a:t>
            </a:r>
            <a:r>
              <a:rPr lang="en-US" sz="1800" b="1" dirty="0"/>
              <a:t>, R. Chatterjee, S. G. Singh and A. Agrawal</a:t>
            </a:r>
            <a:r>
              <a:rPr lang="en-US" sz="1800" dirty="0"/>
              <a:t> , "Mixing of Planar </a:t>
            </a:r>
            <a:r>
              <a:rPr lang="en-US" sz="1800" dirty="0" smtClean="0"/>
              <a:t>Spiral </a:t>
            </a:r>
            <a:r>
              <a:rPr lang="en-US" sz="1800" dirty="0"/>
              <a:t>Microchannel," Experimental Thermal Fluid Science, vol. 89, pp. 119-127, </a:t>
            </a:r>
            <a:r>
              <a:rPr lang="en-US" sz="1800" dirty="0" smtClean="0"/>
              <a:t>2017</a:t>
            </a:r>
          </a:p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[2] Di D Carlo,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 </a:t>
            </a:r>
            <a:r>
              <a:rPr lang="en-US" sz="1800" noProof="0" dirty="0" smtClean="0"/>
              <a:t>Inertial Microfluidics, Lab on a chip (9) 2009, 3038.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[3] </a:t>
            </a:r>
            <a:r>
              <a:rPr lang="en-US" sz="1800" b="1" dirty="0"/>
              <a:t>A. </a:t>
            </a:r>
            <a:r>
              <a:rPr lang="en-US" sz="1800" b="1" dirty="0" err="1"/>
              <a:t>Alam</a:t>
            </a:r>
            <a:r>
              <a:rPr lang="en-US" sz="1800" b="1" dirty="0"/>
              <a:t>, K.Y. Kim</a:t>
            </a:r>
            <a:r>
              <a:rPr lang="en-US" sz="1800" dirty="0"/>
              <a:t>, Analysis of mixing in curved microchannel with rectangular</a:t>
            </a:r>
          </a:p>
          <a:p>
            <a:r>
              <a:rPr lang="en-US" sz="2000" dirty="0" smtClean="0"/>
              <a:t>     grooves</a:t>
            </a:r>
            <a:r>
              <a:rPr lang="en-US" sz="2000" dirty="0"/>
              <a:t>, Chem. Eng. J. 181–182 (2012) </a:t>
            </a:r>
            <a:r>
              <a:rPr lang="en-US" sz="2000" dirty="0" smtClean="0"/>
              <a:t>708.</a:t>
            </a:r>
            <a:endParaRPr lang="en-US" sz="1800" b="1" kern="0" dirty="0" smtClean="0">
              <a:solidFill>
                <a:sysClr val="windowText" lastClr="000000"/>
              </a:solidFill>
              <a:ea typeface="ＭＳ Ｐゴシック" pitchFamily="1" charset="-128"/>
            </a:endParaRPr>
          </a:p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[4] </a:t>
            </a:r>
            <a:r>
              <a:rPr lang="en-US" sz="1800" b="1" dirty="0" err="1" smtClean="0"/>
              <a:t>Omotehinwa</a:t>
            </a:r>
            <a:r>
              <a:rPr lang="en-US" sz="1800" b="1" dirty="0" smtClean="0"/>
              <a:t> </a:t>
            </a:r>
            <a:r>
              <a:rPr lang="en-US" sz="1800" b="1" dirty="0"/>
              <a:t>T, Ramon S.O </a:t>
            </a:r>
            <a:r>
              <a:rPr lang="en-US" sz="1800" dirty="0"/>
              <a:t>Fibonacci Numbers and Golden Ratio in Mathematics and science,</a:t>
            </a:r>
          </a:p>
          <a:p>
            <a:r>
              <a:rPr lang="en-US" sz="1800" i="1" dirty="0" smtClean="0"/>
              <a:t>     International </a:t>
            </a:r>
            <a:r>
              <a:rPr lang="en-US" sz="1800" i="1" dirty="0"/>
              <a:t>Journal of Computer and Information Technology (ISSN: 2279-- 0764</a:t>
            </a:r>
            <a:r>
              <a:rPr lang="en-US" sz="1800" i="1" dirty="0" smtClean="0"/>
              <a:t>)</a:t>
            </a:r>
            <a:endParaRPr lang="en-US" sz="1800" kern="0" dirty="0" smtClean="0">
              <a:solidFill>
                <a:sysClr val="windowText" lastClr="000000"/>
              </a:solidFill>
              <a:ea typeface="ＭＳ Ｐゴシック" pitchFamily="1" charset="-128"/>
            </a:endParaRPr>
          </a:p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[</a:t>
            </a:r>
            <a:r>
              <a:rPr lang="en-US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5]</a:t>
            </a:r>
            <a:r>
              <a:rPr lang="en-US" sz="1800" kern="0" dirty="0">
                <a:solidFill>
                  <a:sysClr val="windowText" lastClr="000000"/>
                </a:solidFill>
                <a:ea typeface="ＭＳ Ｐゴシック" pitchFamily="1" charset="-128"/>
              </a:rPr>
              <a:t> </a:t>
            </a:r>
            <a:r>
              <a:rPr lang="en-US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openwetware.org</a:t>
            </a:r>
            <a:r>
              <a:rPr lang="en-US" sz="1800" kern="0" dirty="0">
                <a:solidFill>
                  <a:sysClr val="windowText" lastClr="000000"/>
                </a:solidFill>
                <a:ea typeface="ＭＳ Ｐゴシック" pitchFamily="1" charset="-128"/>
              </a:rPr>
              <a:t>/wiki/Sythetic_Organs_on_a_Chip,_</a:t>
            </a:r>
            <a:r>
              <a:rPr lang="en-US" sz="1800" kern="0" dirty="0" err="1" smtClean="0">
                <a:solidFill>
                  <a:sysClr val="windowText" lastClr="000000"/>
                </a:solidFill>
                <a:ea typeface="ＭＳ Ｐゴシック" pitchFamily="1" charset="-128"/>
              </a:rPr>
              <a:t>by_Manuel_Escanciano_and_Chris_Lowe</a:t>
            </a:r>
            <a:endParaRPr lang="en-US" sz="1800" kern="0" dirty="0">
              <a:solidFill>
                <a:sysClr val="windowText" lastClr="000000"/>
              </a:solidFill>
              <a:ea typeface="ＭＳ Ｐゴシック" pitchFamily="1" charset="-128"/>
            </a:endParaRPr>
          </a:p>
          <a:p>
            <a:pPr marL="28575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[6] </a:t>
            </a:r>
            <a:r>
              <a:rPr lang="en-US" sz="1800" b="1" kern="0" dirty="0" err="1" smtClean="0">
                <a:solidFill>
                  <a:sysClr val="windowText" lastClr="000000"/>
                </a:solidFill>
                <a:ea typeface="ＭＳ Ｐゴシック" pitchFamily="1" charset="-128"/>
              </a:rPr>
              <a:t>Kommalapati</a:t>
            </a:r>
            <a:r>
              <a:rPr lang="en-US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 </a:t>
            </a:r>
            <a:r>
              <a:rPr lang="en-US" sz="1800" b="1" kern="0" dirty="0" err="1" smtClean="0">
                <a:solidFill>
                  <a:sysClr val="windowText" lastClr="000000"/>
                </a:solidFill>
                <a:ea typeface="ＭＳ Ｐゴシック" pitchFamily="1" charset="-128"/>
              </a:rPr>
              <a:t>Sahil</a:t>
            </a:r>
            <a:r>
              <a:rPr lang="en-US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, Amit Agrawal  </a:t>
            </a:r>
            <a:r>
              <a:rPr lang="en-US" sz="1800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A comparative study on different spiral geometries for enhanced miscible fluid mixing.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6374" y="25000703"/>
            <a:ext cx="105394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In order to obtain a comparative on the various curved microchannel geometries, a study was done on various spiral geometries.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Archimedean, Hyperbolic and golden ratio spirals were utilized.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The governing equations along with the STE were solved in FLUENT.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 grid Independence test was carried ensure the accuracy of the solutions.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/>
              <a:t>The contours and data exportation was done from POST. MATLAB was utilized to calculate the mixing efficiency.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94" y="28225551"/>
            <a:ext cx="1875252" cy="18377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82" y="9179449"/>
            <a:ext cx="3316187" cy="4019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9688648"/>
            <a:ext cx="4897236" cy="3478592"/>
          </a:xfrm>
          <a:prstGeom prst="rect">
            <a:avLst/>
          </a:prstGeom>
        </p:spPr>
      </p:pic>
      <p:sp>
        <p:nvSpPr>
          <p:cNvPr id="43" name="Text Box 180"/>
          <p:cNvSpPr txBox="1">
            <a:spLocks noChangeArrowheads="1"/>
          </p:cNvSpPr>
          <p:nvPr/>
        </p:nvSpPr>
        <p:spPr bwMode="auto">
          <a:xfrm>
            <a:off x="6193756" y="13562204"/>
            <a:ext cx="3647744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Lungs on chip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44" name="Text Box 180"/>
          <p:cNvSpPr txBox="1">
            <a:spLocks noChangeArrowheads="1"/>
          </p:cNvSpPr>
          <p:nvPr/>
        </p:nvSpPr>
        <p:spPr bwMode="auto">
          <a:xfrm>
            <a:off x="865992" y="13556370"/>
            <a:ext cx="515456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1.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Mixing at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nlet position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76" y="19706306"/>
            <a:ext cx="3695293" cy="36891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9" y="19706306"/>
            <a:ext cx="3699850" cy="3699850"/>
          </a:xfrm>
          <a:prstGeom prst="rect">
            <a:avLst/>
          </a:prstGeom>
        </p:spPr>
      </p:pic>
      <p:sp>
        <p:nvSpPr>
          <p:cNvPr id="50" name="Text Box 180"/>
          <p:cNvSpPr txBox="1">
            <a:spLocks noChangeArrowheads="1"/>
          </p:cNvSpPr>
          <p:nvPr/>
        </p:nvSpPr>
        <p:spPr bwMode="auto">
          <a:xfrm>
            <a:off x="5607166" y="23572807"/>
            <a:ext cx="4849995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4.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Secondary dean vortices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[6]</a:t>
            </a:r>
          </a:p>
          <a:p>
            <a:pPr algn="ctr" eaLnBrk="1" hangingPunct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(Archimedean spiral, Re : 1000)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1011437" y="23572807"/>
            <a:ext cx="4731373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3.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Primary dean vortices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(Archimedean spiral, Re : 40)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087" y="4253247"/>
            <a:ext cx="5624143" cy="34172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50" y="4253247"/>
            <a:ext cx="5095822" cy="34241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19" y="9943115"/>
            <a:ext cx="4452693" cy="255293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4" y="12760576"/>
            <a:ext cx="4426688" cy="25471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4" y="15572273"/>
            <a:ext cx="4300206" cy="245284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62" y="12876905"/>
            <a:ext cx="2323254" cy="232325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62" y="10064304"/>
            <a:ext cx="2324262" cy="231056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61" y="15794792"/>
            <a:ext cx="2253349" cy="196585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719" y="15666387"/>
            <a:ext cx="2317517" cy="23122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807" y="12859755"/>
            <a:ext cx="2338490" cy="23488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676" y="10064304"/>
            <a:ext cx="2321524" cy="2324963"/>
          </a:xfrm>
          <a:prstGeom prst="rect">
            <a:avLst/>
          </a:prstGeom>
        </p:spPr>
      </p:pic>
      <p:sp>
        <p:nvSpPr>
          <p:cNvPr id="67" name="Text Box 180"/>
          <p:cNvSpPr txBox="1">
            <a:spLocks noChangeArrowheads="1"/>
          </p:cNvSpPr>
          <p:nvPr/>
        </p:nvSpPr>
        <p:spPr bwMode="auto">
          <a:xfrm>
            <a:off x="16756220" y="7782798"/>
            <a:ext cx="4378712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6.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oiseuille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number over </a:t>
            </a:r>
          </a:p>
          <a:p>
            <a:pPr algn="ctr" eaLnBrk="1" hangingPunct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Reynolds number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68" name="Text Box 180"/>
          <p:cNvSpPr txBox="1">
            <a:spLocks noChangeArrowheads="1"/>
          </p:cNvSpPr>
          <p:nvPr/>
        </p:nvSpPr>
        <p:spPr bwMode="auto">
          <a:xfrm>
            <a:off x="11931339" y="7782798"/>
            <a:ext cx="4255282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5.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Mixing efficiency over </a:t>
            </a:r>
          </a:p>
          <a:p>
            <a:pPr algn="ctr" eaLnBrk="1" hangingPunct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Reynolds number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69" name="Text Box 180"/>
          <p:cNvSpPr txBox="1">
            <a:spLocks noChangeArrowheads="1"/>
          </p:cNvSpPr>
          <p:nvPr/>
        </p:nvSpPr>
        <p:spPr bwMode="auto">
          <a:xfrm>
            <a:off x="12975136" y="18287813"/>
            <a:ext cx="6574442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Table 1.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omparison among straight, Archimedean </a:t>
            </a:r>
          </a:p>
          <a:p>
            <a:pPr algn="ctr" eaLnBrk="1" hangingPunct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Golden ratio spiral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microchannels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3847719" y="12389263"/>
            <a:ext cx="2292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718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Palatino Linotype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</dc:creator>
  <cp:lastModifiedBy>Windows User</cp:lastModifiedBy>
  <cp:revision>52</cp:revision>
  <cp:lastPrinted>2018-08-14T07:26:36Z</cp:lastPrinted>
  <dcterms:created xsi:type="dcterms:W3CDTF">2006-08-16T00:00:00Z</dcterms:created>
  <dcterms:modified xsi:type="dcterms:W3CDTF">2018-08-18T13:51:40Z</dcterms:modified>
</cp:coreProperties>
</file>