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75" r:id="rId5"/>
    <p:sldId id="276" r:id="rId6"/>
    <p:sldId id="277" r:id="rId7"/>
    <p:sldId id="278" r:id="rId8"/>
    <p:sldId id="279" r:id="rId9"/>
    <p:sldId id="281" r:id="rId10"/>
    <p:sldId id="282" r:id="rId11"/>
    <p:sldId id="283" r:id="rId12"/>
    <p:sldId id="284" r:id="rId13"/>
    <p:sldId id="285" r:id="rId1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FE76C7-DD29-479D-A5D0-AE48CC64CB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C417AD9-9E23-4F69-81FE-D06ED4A72F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504251A-DE8B-4A8F-8A85-8B242009A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F51F2-F777-4958-BC2C-2BDC5AC175B3}" type="datetimeFigureOut">
              <a:rPr kumimoji="1" lang="ja-JP" altLang="en-US" smtClean="0"/>
              <a:t>2021/3/14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959F4CC-0868-4BB0-ABB5-41691C1CA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E1F2B5A-6465-4F73-BEEC-BF96F9FE0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37DB9-B737-49CE-A72C-9F215839CF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2564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9C203C-22DE-40CF-8B0C-85E197FE2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C885AF4-93C3-4282-882A-DF3E0E1977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3453FB8-2BF7-4BEF-9E85-2A5E75230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F51F2-F777-4958-BC2C-2BDC5AC175B3}" type="datetimeFigureOut">
              <a:rPr kumimoji="1" lang="ja-JP" altLang="en-US" smtClean="0"/>
              <a:t>2021/3/14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6C45E91-FEF6-4E1D-BE79-4EB898DE2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E92717F-5F67-4B9D-96EE-B3BC47F89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37DB9-B737-49CE-A72C-9F215839CF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3108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7BA102E-0BD6-4528-A4D9-180B120581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D243792-8CD3-4354-BED5-D15C24A97C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FA65BEE-1152-4A99-A1B9-22CE695CE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F51F2-F777-4958-BC2C-2BDC5AC175B3}" type="datetimeFigureOut">
              <a:rPr kumimoji="1" lang="ja-JP" altLang="en-US" smtClean="0"/>
              <a:t>2021/3/14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EA003DE-8DAA-426C-AE4A-F5DBC71E1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0BFA171-A5DE-41C9-BCE5-6CB4987C7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37DB9-B737-49CE-A72C-9F215839CF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9604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23B438-60D6-40D8-BB3B-632E2707A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D13D21F-C9F1-49FB-8431-125E1742C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93FA26B-CA91-46C3-B087-3CB4AF51A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F51F2-F777-4958-BC2C-2BDC5AC175B3}" type="datetimeFigureOut">
              <a:rPr kumimoji="1" lang="ja-JP" altLang="en-US" smtClean="0"/>
              <a:t>2021/3/14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71C3C26-CEB0-4151-99FB-FDC38CB3A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2A4D26B-C887-45B6-A6C5-E329475E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37DB9-B737-49CE-A72C-9F215839CF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2983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6AD011-3D63-4CE7-9406-CADF2E497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CFB76CF-5C86-46EC-B69E-28BE81ECA9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2337F75-EDA6-48B9-975E-36259E62F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F51F2-F777-4958-BC2C-2BDC5AC175B3}" type="datetimeFigureOut">
              <a:rPr kumimoji="1" lang="ja-JP" altLang="en-US" smtClean="0"/>
              <a:t>2021/3/14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3C5B346-6277-4435-B5E8-CC998B880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81CD740-DC6E-4D25-B5D7-97C1BCDC2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37DB9-B737-49CE-A72C-9F215839CF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0552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E57470-9B7E-413F-B3ED-398D4EE4B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EA06865-2CAA-4E1D-82B0-C22B6044D6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6465657-40BE-4EF6-A5E9-C9D0E7DECD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FBA044C-C643-4A77-BBCE-2A96134ED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F51F2-F777-4958-BC2C-2BDC5AC175B3}" type="datetimeFigureOut">
              <a:rPr kumimoji="1" lang="ja-JP" altLang="en-US" smtClean="0"/>
              <a:t>2021/3/14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E62F4E2-5BB0-4F82-A21A-A62DB287A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48A31BA-472B-4C73-B3B0-9DE9B4302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37DB9-B737-49CE-A72C-9F215839CF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2894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6FBD815-6164-44AA-8C4C-501DB216A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074716A-7BF3-47D6-9B42-4DBA288CCB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871E7CB-D067-47D5-B0AB-B5FC0DB7A9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9360DC4-718A-4E9B-B965-42070E7205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18DCA62-7537-417C-8720-4BE80507D3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17CD3B8-2590-4D95-8962-0E69846BF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F51F2-F777-4958-BC2C-2BDC5AC175B3}" type="datetimeFigureOut">
              <a:rPr kumimoji="1" lang="ja-JP" altLang="en-US" smtClean="0"/>
              <a:t>2021/3/14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7718766-F1BB-4DB0-A27F-3DAB52354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BDE2E00-C1B7-484A-B557-D86BC57BE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37DB9-B737-49CE-A72C-9F215839CF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2573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8A368F-1CAE-47A6-8430-FD47CE218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2ED2502-BA74-4E88-A206-9EC77C630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F51F2-F777-4958-BC2C-2BDC5AC175B3}" type="datetimeFigureOut">
              <a:rPr kumimoji="1" lang="ja-JP" altLang="en-US" smtClean="0"/>
              <a:t>2021/3/14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C69D9C0-EFDB-46F7-BF28-1EAB6ACD8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14A3603-C6EE-4FAA-9B10-855B2954F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37DB9-B737-49CE-A72C-9F215839CF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614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E3E6748-AAFB-4914-9F68-12250C57E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F51F2-F777-4958-BC2C-2BDC5AC175B3}" type="datetimeFigureOut">
              <a:rPr kumimoji="1" lang="ja-JP" altLang="en-US" smtClean="0"/>
              <a:t>2021/3/14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D4A68E1-49CD-4A66-BAF2-C07BDEB2C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2772858-9283-44D1-9DAA-C50333541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37DB9-B737-49CE-A72C-9F215839CF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6747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BC8F0D-721C-48D7-82F7-7938EA1E1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2F35786-A7B0-489E-9047-0C88B8F4DB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19BA1CC-5A2F-423E-912A-169468285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C57871E-9A20-453C-8AB9-932961553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F51F2-F777-4958-BC2C-2BDC5AC175B3}" type="datetimeFigureOut">
              <a:rPr kumimoji="1" lang="ja-JP" altLang="en-US" smtClean="0"/>
              <a:t>2021/3/14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A034A8E-0773-4E8D-A16E-ED11ECAF0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CA6CEFA-84E9-4AAB-9778-BBE582CD0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37DB9-B737-49CE-A72C-9F215839CF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8452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4EAC7B-D8CA-4B18-B52E-EE9F5118A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0119A1C-C0D9-45D4-B66C-32747D4449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A479283-30F1-4094-BABB-355048C437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9C32B48-418D-448A-B830-A5876BF65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F51F2-F777-4958-BC2C-2BDC5AC175B3}" type="datetimeFigureOut">
              <a:rPr kumimoji="1" lang="ja-JP" altLang="en-US" smtClean="0"/>
              <a:t>2021/3/14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C7CB223-1A73-4713-8E49-80EF156C3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15DE73E-F8F5-4C33-8D9B-432B3D7D4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37DB9-B737-49CE-A72C-9F215839CF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4887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4686F15-69E5-4C6D-A773-150994993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ED65FD7-F526-4B21-BCE1-15E42E7711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CFC1C61-C3E1-45DE-ADF4-7CD0A2817E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1F51F2-F777-4958-BC2C-2BDC5AC175B3}" type="datetimeFigureOut">
              <a:rPr kumimoji="1" lang="ja-JP" altLang="en-US" smtClean="0"/>
              <a:t>2021/3/14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C099DFA-D9F9-4881-BCEA-DAF6EFD393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3DFFF47-B7A8-41FD-BD5D-D912F0D08A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37DB9-B737-49CE-A72C-9F215839CF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6217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5E5F76-5ABD-4934-A173-FC0586C87A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4800" dirty="0"/>
              <a:t>AHC001</a:t>
            </a:r>
            <a:endParaRPr kumimoji="1" lang="ja-JP" altLang="en-US" sz="4800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E77CFBB-5BED-4ADB-9716-05934CEB70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komori3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969226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DAD30E20-F48B-4AB1-B25B-57AF74F22C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2326" y="2814920"/>
            <a:ext cx="4907797" cy="1228160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F6525971-B89D-4466-A542-6287D1444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焼きなまし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12DD7AD-9982-4FA3-852A-DD8F85B14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遷移</a:t>
            </a:r>
            <a:r>
              <a:rPr lang="en-US" altLang="ja-JP" dirty="0"/>
              <a:t>: Deform(id, </a:t>
            </a:r>
            <a:r>
              <a:rPr lang="en-US" altLang="ja-JP" dirty="0" err="1"/>
              <a:t>dir</a:t>
            </a:r>
            <a:r>
              <a:rPr lang="en-US" altLang="ja-JP" dirty="0"/>
              <a:t>, inflate)</a:t>
            </a:r>
          </a:p>
          <a:p>
            <a:pPr lvl="1"/>
            <a:r>
              <a:rPr lang="ja-JP" altLang="en-US" dirty="0"/>
              <a:t>長方形 </a:t>
            </a:r>
            <a:r>
              <a:rPr lang="en-US" altLang="ja-JP" dirty="0"/>
              <a:t>id </a:t>
            </a:r>
            <a:r>
              <a:rPr lang="ja-JP" altLang="en-US" dirty="0"/>
              <a:t>を </a:t>
            </a:r>
            <a:r>
              <a:rPr lang="en-US" altLang="ja-JP" dirty="0" err="1"/>
              <a:t>dir</a:t>
            </a:r>
            <a:r>
              <a:rPr lang="en-US" altLang="ja-JP" dirty="0"/>
              <a:t> </a:t>
            </a:r>
            <a:r>
              <a:rPr lang="ja-JP" altLang="en-US" dirty="0"/>
              <a:t>方向に </a:t>
            </a:r>
            <a:r>
              <a:rPr lang="en-US" altLang="ja-JP" dirty="0"/>
              <a:t>inflate </a:t>
            </a:r>
            <a:r>
              <a:rPr lang="ja-JP" altLang="en-US" dirty="0"/>
              <a:t>だけ膨張させる</a:t>
            </a:r>
            <a:r>
              <a:rPr lang="en-US" altLang="ja-JP" dirty="0"/>
              <a:t>(inflate </a:t>
            </a:r>
            <a:r>
              <a:rPr lang="ja-JP" altLang="en-US" dirty="0"/>
              <a:t>負なら収縮</a:t>
            </a:r>
            <a:r>
              <a:rPr lang="en-US" altLang="ja-JP" dirty="0"/>
              <a:t>)</a:t>
            </a:r>
          </a:p>
          <a:p>
            <a:pPr lvl="1"/>
            <a:r>
              <a:rPr lang="ja-JP" altLang="en-US" dirty="0"/>
              <a:t>他の長方形と重なる遷移は許さない</a:t>
            </a:r>
            <a:endParaRPr lang="en-US" altLang="ja-JP" dirty="0"/>
          </a:p>
          <a:p>
            <a:r>
              <a:rPr lang="ja-JP" altLang="en-US" dirty="0"/>
              <a:t>パラメータ</a:t>
            </a:r>
            <a:endParaRPr lang="en-US" altLang="ja-JP" dirty="0"/>
          </a:p>
          <a:p>
            <a:pPr lvl="1"/>
            <a:r>
              <a:rPr lang="ja-JP" altLang="en-US" dirty="0"/>
              <a:t>初期温度 </a:t>
            </a:r>
            <a:r>
              <a:rPr lang="en-US" altLang="ja-JP" dirty="0"/>
              <a:t>0.03</a:t>
            </a:r>
          </a:p>
          <a:p>
            <a:pPr lvl="1"/>
            <a:r>
              <a:rPr lang="en-US" altLang="ja-JP" dirty="0"/>
              <a:t>Inflate </a:t>
            </a:r>
            <a:r>
              <a:rPr lang="ja-JP" altLang="en-US" dirty="0"/>
              <a:t>幅は </a:t>
            </a:r>
            <a:r>
              <a:rPr lang="en-US" altLang="ja-JP" dirty="0"/>
              <a:t>500 </a:t>
            </a:r>
            <a:r>
              <a:rPr lang="ja-JP" altLang="en-US" dirty="0"/>
              <a:t>→ </a:t>
            </a:r>
            <a:r>
              <a:rPr lang="en-US" altLang="ja-JP" dirty="0"/>
              <a:t>10 </a:t>
            </a:r>
            <a:r>
              <a:rPr lang="ja-JP" altLang="en-US" dirty="0"/>
              <a:t>で線形に減少</a:t>
            </a:r>
            <a:endParaRPr lang="en-US" altLang="ja-JP" dirty="0"/>
          </a:p>
          <a:p>
            <a:endParaRPr lang="en-US" altLang="ja-JP" dirty="0"/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478D763D-963F-44F5-A8E3-DDB576D3E14F}"/>
              </a:ext>
            </a:extLst>
          </p:cNvPr>
          <p:cNvCxnSpPr/>
          <p:nvPr/>
        </p:nvCxnSpPr>
        <p:spPr>
          <a:xfrm flipH="1">
            <a:off x="10953066" y="2984698"/>
            <a:ext cx="243444" cy="154379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7ACF81B-3D8D-49AE-AA13-90063F872C1E}"/>
              </a:ext>
            </a:extLst>
          </p:cNvPr>
          <p:cNvSpPr txBox="1"/>
          <p:nvPr/>
        </p:nvSpPr>
        <p:spPr>
          <a:xfrm>
            <a:off x="11134688" y="2814920"/>
            <a:ext cx="13092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>
                <a:solidFill>
                  <a:srgbClr val="FFFF00"/>
                </a:solidFill>
              </a:rPr>
              <a:t>~4.5</a:t>
            </a:r>
            <a:r>
              <a:rPr lang="ja-JP" altLang="en-US" sz="1200" dirty="0">
                <a:solidFill>
                  <a:srgbClr val="FFFF00"/>
                </a:solidFill>
              </a:rPr>
              <a:t> </a:t>
            </a:r>
            <a:r>
              <a:rPr lang="en-US" altLang="ja-JP" sz="1200" dirty="0">
                <a:solidFill>
                  <a:srgbClr val="FFFF00"/>
                </a:solidFill>
              </a:rPr>
              <a:t>sec</a:t>
            </a:r>
            <a:endParaRPr kumimoji="1" lang="ja-JP" altLang="en-US" sz="1200" dirty="0">
              <a:solidFill>
                <a:srgbClr val="FFFF00"/>
              </a:solidFill>
            </a:endParaRP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5ED3D2AE-4746-4CFA-8875-0377D7A6B1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083" y="4567456"/>
            <a:ext cx="6058243" cy="929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715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DAD30E20-F48B-4AB1-B25B-57AF74F22C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2326" y="2814920"/>
            <a:ext cx="4907797" cy="1228160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F6525971-B89D-4466-A542-6287D1444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焼きなまし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12DD7AD-9982-4FA3-852A-DD8F85B141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77996"/>
          </a:xfrm>
        </p:spPr>
        <p:txBody>
          <a:bodyPr/>
          <a:lstStyle/>
          <a:p>
            <a:r>
              <a:rPr lang="ja-JP" altLang="en-US" dirty="0"/>
              <a:t>遷移</a:t>
            </a:r>
            <a:r>
              <a:rPr lang="en-US" altLang="ja-JP" dirty="0"/>
              <a:t>: Deform(id, </a:t>
            </a:r>
            <a:r>
              <a:rPr lang="en-US" altLang="ja-JP" dirty="0" err="1"/>
              <a:t>dir</a:t>
            </a:r>
            <a:r>
              <a:rPr lang="en-US" altLang="ja-JP" dirty="0"/>
              <a:t>, inflate)</a:t>
            </a:r>
          </a:p>
          <a:p>
            <a:pPr lvl="1"/>
            <a:r>
              <a:rPr lang="ja-JP" altLang="en-US" dirty="0"/>
              <a:t>長方形 </a:t>
            </a:r>
            <a:r>
              <a:rPr lang="en-US" altLang="ja-JP" dirty="0"/>
              <a:t>id </a:t>
            </a:r>
            <a:r>
              <a:rPr lang="ja-JP" altLang="en-US" dirty="0"/>
              <a:t>を </a:t>
            </a:r>
            <a:r>
              <a:rPr lang="en-US" altLang="ja-JP" dirty="0" err="1"/>
              <a:t>dir</a:t>
            </a:r>
            <a:r>
              <a:rPr lang="en-US" altLang="ja-JP" dirty="0"/>
              <a:t> </a:t>
            </a:r>
            <a:r>
              <a:rPr lang="ja-JP" altLang="en-US" dirty="0"/>
              <a:t>方向に </a:t>
            </a:r>
            <a:r>
              <a:rPr lang="en-US" altLang="ja-JP" dirty="0"/>
              <a:t>inflate </a:t>
            </a:r>
            <a:r>
              <a:rPr lang="ja-JP" altLang="en-US" dirty="0"/>
              <a:t>だけ膨張させる</a:t>
            </a:r>
            <a:r>
              <a:rPr lang="en-US" altLang="ja-JP" dirty="0"/>
              <a:t>(inflate </a:t>
            </a:r>
            <a:r>
              <a:rPr lang="ja-JP" altLang="en-US" dirty="0"/>
              <a:t>負なら収縮</a:t>
            </a:r>
            <a:r>
              <a:rPr lang="en-US" altLang="ja-JP" dirty="0"/>
              <a:t>)</a:t>
            </a:r>
          </a:p>
          <a:p>
            <a:pPr lvl="1"/>
            <a:r>
              <a:rPr lang="ja-JP" altLang="en-US" dirty="0"/>
              <a:t>他の長方形と重なる遷移は許さない</a:t>
            </a:r>
            <a:endParaRPr lang="en-US" altLang="ja-JP" dirty="0"/>
          </a:p>
          <a:p>
            <a:r>
              <a:rPr lang="ja-JP" altLang="en-US" dirty="0"/>
              <a:t>パラメータ</a:t>
            </a:r>
            <a:endParaRPr lang="en-US" altLang="ja-JP" dirty="0"/>
          </a:p>
          <a:p>
            <a:pPr lvl="1"/>
            <a:r>
              <a:rPr lang="ja-JP" altLang="en-US" dirty="0"/>
              <a:t>初期温度 </a:t>
            </a:r>
            <a:r>
              <a:rPr lang="en-US" altLang="ja-JP" dirty="0"/>
              <a:t>0.03</a:t>
            </a:r>
          </a:p>
          <a:p>
            <a:pPr lvl="1"/>
            <a:r>
              <a:rPr lang="en-US" altLang="ja-JP" dirty="0"/>
              <a:t>Inflate </a:t>
            </a:r>
            <a:r>
              <a:rPr lang="ja-JP" altLang="en-US" dirty="0"/>
              <a:t>幅は </a:t>
            </a:r>
            <a:r>
              <a:rPr lang="en-US" altLang="ja-JP" dirty="0"/>
              <a:t>500 </a:t>
            </a:r>
            <a:r>
              <a:rPr lang="ja-JP" altLang="en-US" dirty="0"/>
              <a:t>→ </a:t>
            </a:r>
            <a:r>
              <a:rPr lang="en-US" altLang="ja-JP" dirty="0"/>
              <a:t>10 </a:t>
            </a:r>
            <a:r>
              <a:rPr lang="ja-JP" altLang="en-US" dirty="0"/>
              <a:t>で線形に減少</a:t>
            </a:r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最後にダメ押しの山登り </a:t>
            </a:r>
            <a:r>
              <a:rPr lang="en-US" altLang="ja-JP" dirty="0"/>
              <a:t>0.4sec</a:t>
            </a:r>
          </a:p>
          <a:p>
            <a:endParaRPr lang="en-US" altLang="ja-JP" dirty="0"/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478D763D-963F-44F5-A8E3-DDB576D3E14F}"/>
              </a:ext>
            </a:extLst>
          </p:cNvPr>
          <p:cNvCxnSpPr/>
          <p:nvPr/>
        </p:nvCxnSpPr>
        <p:spPr>
          <a:xfrm flipH="1">
            <a:off x="10953066" y="2984698"/>
            <a:ext cx="243444" cy="154379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7ACF81B-3D8D-49AE-AA13-90063F872C1E}"/>
              </a:ext>
            </a:extLst>
          </p:cNvPr>
          <p:cNvSpPr txBox="1"/>
          <p:nvPr/>
        </p:nvSpPr>
        <p:spPr>
          <a:xfrm>
            <a:off x="11134688" y="2814920"/>
            <a:ext cx="13092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>
                <a:solidFill>
                  <a:srgbClr val="FFFF00"/>
                </a:solidFill>
              </a:rPr>
              <a:t>~4.5</a:t>
            </a:r>
            <a:r>
              <a:rPr lang="ja-JP" altLang="en-US" sz="1200" dirty="0">
                <a:solidFill>
                  <a:srgbClr val="FFFF00"/>
                </a:solidFill>
              </a:rPr>
              <a:t> </a:t>
            </a:r>
            <a:r>
              <a:rPr lang="en-US" altLang="ja-JP" sz="1200" dirty="0">
                <a:solidFill>
                  <a:srgbClr val="FFFF00"/>
                </a:solidFill>
              </a:rPr>
              <a:t>sec</a:t>
            </a:r>
            <a:endParaRPr kumimoji="1" lang="ja-JP" altLang="en-US" sz="1200" dirty="0">
              <a:solidFill>
                <a:srgbClr val="FFFF00"/>
              </a:solidFill>
            </a:endParaRP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5ED3D2AE-4746-4CFA-8875-0377D7A6B1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083" y="4567456"/>
            <a:ext cx="6058243" cy="929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8322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DAD30E20-F48B-4AB1-B25B-57AF74F22C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2326" y="2814920"/>
            <a:ext cx="4907797" cy="1228160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F6525971-B89D-4466-A542-6287D1444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焼きなまし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12DD7AD-9982-4FA3-852A-DD8F85B141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77996"/>
          </a:xfrm>
        </p:spPr>
        <p:txBody>
          <a:bodyPr/>
          <a:lstStyle/>
          <a:p>
            <a:r>
              <a:rPr lang="ja-JP" altLang="en-US" dirty="0"/>
              <a:t>遷移</a:t>
            </a:r>
            <a:r>
              <a:rPr lang="en-US" altLang="ja-JP" dirty="0"/>
              <a:t>: Deform(id, </a:t>
            </a:r>
            <a:r>
              <a:rPr lang="en-US" altLang="ja-JP" dirty="0" err="1"/>
              <a:t>dir</a:t>
            </a:r>
            <a:r>
              <a:rPr lang="en-US" altLang="ja-JP" dirty="0"/>
              <a:t>, inflate)</a:t>
            </a:r>
          </a:p>
          <a:p>
            <a:pPr lvl="1"/>
            <a:r>
              <a:rPr lang="ja-JP" altLang="en-US" dirty="0"/>
              <a:t>長方形 </a:t>
            </a:r>
            <a:r>
              <a:rPr lang="en-US" altLang="ja-JP" dirty="0"/>
              <a:t>id </a:t>
            </a:r>
            <a:r>
              <a:rPr lang="ja-JP" altLang="en-US" dirty="0"/>
              <a:t>を </a:t>
            </a:r>
            <a:r>
              <a:rPr lang="en-US" altLang="ja-JP" dirty="0" err="1"/>
              <a:t>dir</a:t>
            </a:r>
            <a:r>
              <a:rPr lang="en-US" altLang="ja-JP" dirty="0"/>
              <a:t> </a:t>
            </a:r>
            <a:r>
              <a:rPr lang="ja-JP" altLang="en-US" dirty="0"/>
              <a:t>方向に </a:t>
            </a:r>
            <a:r>
              <a:rPr lang="en-US" altLang="ja-JP" dirty="0"/>
              <a:t>inflate </a:t>
            </a:r>
            <a:r>
              <a:rPr lang="ja-JP" altLang="en-US" dirty="0"/>
              <a:t>だけ膨張させる</a:t>
            </a:r>
            <a:r>
              <a:rPr lang="en-US" altLang="ja-JP" dirty="0"/>
              <a:t>(inflate </a:t>
            </a:r>
            <a:r>
              <a:rPr lang="ja-JP" altLang="en-US" dirty="0"/>
              <a:t>負なら収縮</a:t>
            </a:r>
            <a:r>
              <a:rPr lang="en-US" altLang="ja-JP" dirty="0"/>
              <a:t>)</a:t>
            </a:r>
          </a:p>
          <a:p>
            <a:pPr lvl="1"/>
            <a:r>
              <a:rPr lang="ja-JP" altLang="en-US" dirty="0"/>
              <a:t>他の長方形と重なる遷移は許さない</a:t>
            </a:r>
            <a:endParaRPr lang="en-US" altLang="ja-JP" dirty="0"/>
          </a:p>
          <a:p>
            <a:r>
              <a:rPr lang="ja-JP" altLang="en-US" dirty="0"/>
              <a:t>パラメータ</a:t>
            </a:r>
            <a:endParaRPr lang="en-US" altLang="ja-JP" dirty="0"/>
          </a:p>
          <a:p>
            <a:pPr lvl="1"/>
            <a:r>
              <a:rPr lang="ja-JP" altLang="en-US" dirty="0"/>
              <a:t>初期温度 </a:t>
            </a:r>
            <a:r>
              <a:rPr lang="en-US" altLang="ja-JP" dirty="0"/>
              <a:t>0.03</a:t>
            </a:r>
          </a:p>
          <a:p>
            <a:pPr lvl="1"/>
            <a:r>
              <a:rPr lang="en-US" altLang="ja-JP" dirty="0"/>
              <a:t>Inflate </a:t>
            </a:r>
            <a:r>
              <a:rPr lang="ja-JP" altLang="en-US" dirty="0"/>
              <a:t>幅は </a:t>
            </a:r>
            <a:r>
              <a:rPr lang="en-US" altLang="ja-JP" dirty="0"/>
              <a:t>500 </a:t>
            </a:r>
            <a:r>
              <a:rPr lang="ja-JP" altLang="en-US" dirty="0"/>
              <a:t>→ </a:t>
            </a:r>
            <a:r>
              <a:rPr lang="en-US" altLang="ja-JP" dirty="0"/>
              <a:t>10 </a:t>
            </a:r>
            <a:r>
              <a:rPr lang="ja-JP" altLang="en-US" dirty="0"/>
              <a:t>で線形に減少</a:t>
            </a:r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最後にダメ押しの山登り </a:t>
            </a:r>
            <a:r>
              <a:rPr lang="en-US" altLang="ja-JP" dirty="0"/>
              <a:t>0.4sec</a:t>
            </a:r>
          </a:p>
          <a:p>
            <a:endParaRPr lang="en-US" altLang="ja-JP" dirty="0"/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478D763D-963F-44F5-A8E3-DDB576D3E14F}"/>
              </a:ext>
            </a:extLst>
          </p:cNvPr>
          <p:cNvCxnSpPr/>
          <p:nvPr/>
        </p:nvCxnSpPr>
        <p:spPr>
          <a:xfrm flipH="1">
            <a:off x="10953066" y="2984698"/>
            <a:ext cx="243444" cy="154379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7ACF81B-3D8D-49AE-AA13-90063F872C1E}"/>
              </a:ext>
            </a:extLst>
          </p:cNvPr>
          <p:cNvSpPr txBox="1"/>
          <p:nvPr/>
        </p:nvSpPr>
        <p:spPr>
          <a:xfrm>
            <a:off x="11134688" y="2814920"/>
            <a:ext cx="13092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>
                <a:solidFill>
                  <a:srgbClr val="FFFF00"/>
                </a:solidFill>
              </a:rPr>
              <a:t>~4.5</a:t>
            </a:r>
            <a:r>
              <a:rPr lang="ja-JP" altLang="en-US" sz="1200" dirty="0">
                <a:solidFill>
                  <a:srgbClr val="FFFF00"/>
                </a:solidFill>
              </a:rPr>
              <a:t> </a:t>
            </a:r>
            <a:r>
              <a:rPr lang="en-US" altLang="ja-JP" sz="1200" dirty="0">
                <a:solidFill>
                  <a:srgbClr val="FFFF00"/>
                </a:solidFill>
              </a:rPr>
              <a:t>sec</a:t>
            </a:r>
            <a:endParaRPr kumimoji="1" lang="ja-JP" altLang="en-US" sz="1200" dirty="0">
              <a:solidFill>
                <a:srgbClr val="FFFF00"/>
              </a:solidFill>
            </a:endParaRP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5ED3D2AE-4746-4CFA-8875-0377D7A6B1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083" y="4567456"/>
            <a:ext cx="6058243" cy="929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3536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グラフィカル ユーザー インターフェイス が含まれている画像&#10;&#10;自動的に生成された説明">
            <a:extLst>
              <a:ext uri="{FF2B5EF4-FFF2-40B4-BE49-F238E27FC236}">
                <a16:creationId xmlns:a16="http://schemas.microsoft.com/office/drawing/2014/main" id="{8FF81708-763F-4EC3-90B9-BB9AC84C1B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189" y="545609"/>
            <a:ext cx="5195719" cy="5319920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195DC16-7F08-4E31-B974-47A256442A7B}"/>
              </a:ext>
            </a:extLst>
          </p:cNvPr>
          <p:cNvSpPr txBox="1"/>
          <p:nvPr/>
        </p:nvSpPr>
        <p:spPr>
          <a:xfrm>
            <a:off x="1447105" y="6081558"/>
            <a:ext cx="35478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Seed0000:</a:t>
            </a:r>
            <a:r>
              <a:rPr kumimoji="1" lang="ja-JP" altLang="en-US" sz="2400" dirty="0"/>
              <a:t> </a:t>
            </a:r>
            <a:r>
              <a:rPr kumimoji="1" lang="en-US" altLang="ja-JP" sz="2400" dirty="0"/>
              <a:t>990432088</a:t>
            </a:r>
            <a:endParaRPr kumimoji="1" lang="ja-JP" altLang="en-US" sz="2400" dirty="0"/>
          </a:p>
        </p:txBody>
      </p:sp>
      <p:pic>
        <p:nvPicPr>
          <p:cNvPr id="12" name="図 11" descr="背景パターン が含まれている画像&#10;&#10;自動的に生成された説明">
            <a:extLst>
              <a:ext uri="{FF2B5EF4-FFF2-40B4-BE49-F238E27FC236}">
                <a16:creationId xmlns:a16="http://schemas.microsoft.com/office/drawing/2014/main" id="{887CE27B-3B90-4372-B321-C472491525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3094" y="545610"/>
            <a:ext cx="5195719" cy="5319919"/>
          </a:xfrm>
          <a:prstGeom prst="rect">
            <a:avLst/>
          </a:prstGeom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46E7765-B766-4F48-8D33-0073C1B3363D}"/>
              </a:ext>
            </a:extLst>
          </p:cNvPr>
          <p:cNvSpPr txBox="1"/>
          <p:nvPr/>
        </p:nvSpPr>
        <p:spPr>
          <a:xfrm>
            <a:off x="7197012" y="6081557"/>
            <a:ext cx="35478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Seed0019:</a:t>
            </a:r>
            <a:r>
              <a:rPr kumimoji="1" lang="ja-JP" altLang="en-US" sz="2400" dirty="0"/>
              <a:t> </a:t>
            </a:r>
            <a:r>
              <a:rPr kumimoji="1" lang="en-US" altLang="ja-JP" sz="2400" dirty="0"/>
              <a:t>989434988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19718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525971-B89D-4466-A542-6287D1444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概要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12DD7AD-9982-4FA3-852A-DD8F85B14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初期解候補生成</a:t>
            </a:r>
            <a:endParaRPr kumimoji="1" lang="en-US" altLang="ja-JP" dirty="0"/>
          </a:p>
          <a:p>
            <a:pPr lvl="1"/>
            <a:r>
              <a:rPr lang="ja-JP" altLang="en-US" dirty="0"/>
              <a:t>縦割りと横割りを繰り返して領域を分割する</a:t>
            </a:r>
            <a:endParaRPr lang="en-US" altLang="ja-JP" dirty="0"/>
          </a:p>
          <a:p>
            <a:pPr lvl="1"/>
            <a:r>
              <a:rPr kumimoji="1" lang="ja-JP" altLang="en-US" dirty="0"/>
              <a:t>ランダム性を持たせて候補をたくさん生成</a:t>
            </a:r>
            <a:endParaRPr lang="en-US" altLang="ja-JP" dirty="0"/>
          </a:p>
          <a:p>
            <a:r>
              <a:rPr lang="ja-JP" altLang="en-US" dirty="0"/>
              <a:t>初期解選択</a:t>
            </a:r>
            <a:endParaRPr lang="en-US" altLang="ja-JP" dirty="0"/>
          </a:p>
          <a:p>
            <a:pPr lvl="1"/>
            <a:r>
              <a:rPr kumimoji="1" lang="ja-JP" altLang="en-US" dirty="0"/>
              <a:t>ちょっと山登りしたあとのスコアで評価</a:t>
            </a:r>
            <a:endParaRPr kumimoji="1" lang="en-US" altLang="ja-JP" dirty="0"/>
          </a:p>
          <a:p>
            <a:r>
              <a:rPr lang="ja-JP" altLang="en-US" dirty="0"/>
              <a:t>焼きなまし</a:t>
            </a:r>
            <a:endParaRPr lang="en-US" altLang="ja-JP" dirty="0"/>
          </a:p>
          <a:p>
            <a:r>
              <a:rPr kumimoji="1" lang="ja-JP" altLang="en-US" dirty="0"/>
              <a:t>後処理</a:t>
            </a:r>
          </a:p>
        </p:txBody>
      </p:sp>
    </p:spTree>
    <p:extLst>
      <p:ext uri="{BB962C8B-B14F-4D97-AF65-F5344CB8AC3E}">
        <p14:creationId xmlns:p14="http://schemas.microsoft.com/office/powerpoint/2010/main" val="2401801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525971-B89D-4466-A542-6287D1444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初期解候補生成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12DD7AD-9982-4FA3-852A-DD8F85B14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縦割りと横割りを繰り返して領域を分割する</a:t>
            </a:r>
          </a:p>
        </p:txBody>
      </p:sp>
    </p:spTree>
    <p:extLst>
      <p:ext uri="{BB962C8B-B14F-4D97-AF65-F5344CB8AC3E}">
        <p14:creationId xmlns:p14="http://schemas.microsoft.com/office/powerpoint/2010/main" val="300901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525971-B89D-4466-A542-6287D1444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初期解候補生成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12DD7AD-9982-4FA3-852A-DD8F85B14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縦割りと横割りを繰り返して領域を分割する</a:t>
            </a:r>
            <a:endParaRPr kumimoji="1" lang="en-US" altLang="ja-JP" dirty="0"/>
          </a:p>
          <a:p>
            <a:pPr lvl="1"/>
            <a:r>
              <a:rPr lang="ja-JP" altLang="en-US" dirty="0"/>
              <a:t>こんな感じ</a:t>
            </a:r>
            <a:endParaRPr lang="en-US" altLang="ja-JP" dirty="0"/>
          </a:p>
          <a:p>
            <a:endParaRPr kumimoji="1" lang="ja-JP" altLang="en-US" dirty="0"/>
          </a:p>
        </p:txBody>
      </p:sp>
      <p:pic>
        <p:nvPicPr>
          <p:cNvPr id="12" name="図 11" descr="パソコンの画面&#10;&#10;自動的に生成された説明">
            <a:extLst>
              <a:ext uri="{FF2B5EF4-FFF2-40B4-BE49-F238E27FC236}">
                <a16:creationId xmlns:a16="http://schemas.microsoft.com/office/drawing/2014/main" id="{6B4E5AC8-BD11-4C06-B14E-3CD8920A71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2125" y="2326341"/>
            <a:ext cx="4312652" cy="4415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073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525971-B89D-4466-A542-6287D1444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初期解候補生成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12DD7AD-9982-4FA3-852A-DD8F85B14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縦割りと横割りを繰り返して領域を分割する</a:t>
            </a:r>
            <a:endParaRPr kumimoji="1" lang="en-US" altLang="ja-JP" dirty="0"/>
          </a:p>
          <a:p>
            <a:pPr lvl="1"/>
            <a:r>
              <a:rPr lang="ja-JP" altLang="en-US" dirty="0"/>
              <a:t>こんな感じ</a:t>
            </a:r>
            <a:endParaRPr lang="en-US" altLang="ja-JP" dirty="0"/>
          </a:p>
          <a:p>
            <a:pPr lvl="1"/>
            <a:r>
              <a:rPr lang="ja-JP" altLang="en-US" dirty="0"/>
              <a:t>スコア見積もりのためにフィット</a:t>
            </a:r>
            <a:endParaRPr lang="en-US" altLang="ja-JP" dirty="0"/>
          </a:p>
          <a:p>
            <a:endParaRPr lang="en-US" altLang="ja-JP" dirty="0"/>
          </a:p>
          <a:p>
            <a:endParaRPr kumimoji="1" lang="ja-JP" altLang="en-US" dirty="0"/>
          </a:p>
        </p:txBody>
      </p:sp>
      <p:pic>
        <p:nvPicPr>
          <p:cNvPr id="9" name="図 8" descr="パソコンの画面&#10;&#10;中程度の精度で自動的に生成された説明">
            <a:extLst>
              <a:ext uri="{FF2B5EF4-FFF2-40B4-BE49-F238E27FC236}">
                <a16:creationId xmlns:a16="http://schemas.microsoft.com/office/drawing/2014/main" id="{77264895-DDDA-40C8-B1C3-0234381458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2125" y="2320403"/>
            <a:ext cx="4312652" cy="4415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938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図 20">
            <a:extLst>
              <a:ext uri="{FF2B5EF4-FFF2-40B4-BE49-F238E27FC236}">
                <a16:creationId xmlns:a16="http://schemas.microsoft.com/office/drawing/2014/main" id="{A8186496-05E4-4A94-9477-64302A6831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589" y="3935926"/>
            <a:ext cx="6876490" cy="2800220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F6525971-B89D-4466-A542-6287D1444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初期解候補生成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12DD7AD-9982-4FA3-852A-DD8F85B14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縦割りと横割りを繰り返して領域を分割する</a:t>
            </a:r>
            <a:endParaRPr kumimoji="1" lang="en-US" altLang="ja-JP" dirty="0"/>
          </a:p>
          <a:p>
            <a:pPr lvl="1"/>
            <a:r>
              <a:rPr lang="ja-JP" altLang="en-US" dirty="0"/>
              <a:t>こんな感じ</a:t>
            </a:r>
            <a:endParaRPr lang="en-US" altLang="ja-JP" dirty="0"/>
          </a:p>
          <a:p>
            <a:pPr lvl="1"/>
            <a:r>
              <a:rPr lang="ja-JP" altLang="en-US" dirty="0"/>
              <a:t>スコア見積もりのためにフィット</a:t>
            </a:r>
            <a:endParaRPr lang="en-US" altLang="ja-JP" dirty="0"/>
          </a:p>
          <a:p>
            <a:r>
              <a:rPr lang="ja-JP" altLang="en-US" dirty="0"/>
              <a:t>たくさん生成する</a:t>
            </a:r>
            <a:endParaRPr lang="en-US" altLang="ja-JP" dirty="0"/>
          </a:p>
          <a:p>
            <a:endParaRPr lang="en-US" altLang="ja-JP" dirty="0"/>
          </a:p>
          <a:p>
            <a:endParaRPr kumimoji="1" lang="ja-JP" altLang="en-US" dirty="0"/>
          </a:p>
        </p:txBody>
      </p:sp>
      <p:pic>
        <p:nvPicPr>
          <p:cNvPr id="9" name="図 8" descr="パソコンの画面&#10;&#10;中程度の精度で自動的に生成された説明">
            <a:extLst>
              <a:ext uri="{FF2B5EF4-FFF2-40B4-BE49-F238E27FC236}">
                <a16:creationId xmlns:a16="http://schemas.microsoft.com/office/drawing/2014/main" id="{77264895-DDDA-40C8-B1C3-0234381458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2125" y="2320403"/>
            <a:ext cx="4312652" cy="4415743"/>
          </a:xfrm>
          <a:prstGeom prst="rect">
            <a:avLst/>
          </a:prstGeom>
        </p:spPr>
      </p:pic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1A74AECC-399B-4F6F-B664-2F673F211FCA}"/>
              </a:ext>
            </a:extLst>
          </p:cNvPr>
          <p:cNvCxnSpPr/>
          <p:nvPr/>
        </p:nvCxnSpPr>
        <p:spPr>
          <a:xfrm flipH="1">
            <a:off x="3556660" y="4346369"/>
            <a:ext cx="243444" cy="154379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FAB9256-2693-4F3B-BEC5-25838F0A5D73}"/>
              </a:ext>
            </a:extLst>
          </p:cNvPr>
          <p:cNvSpPr txBox="1"/>
          <p:nvPr/>
        </p:nvSpPr>
        <p:spPr>
          <a:xfrm>
            <a:off x="3800104" y="4167042"/>
            <a:ext cx="13092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>
                <a:solidFill>
                  <a:srgbClr val="FFFF00"/>
                </a:solidFill>
              </a:rPr>
              <a:t>1.5</a:t>
            </a:r>
            <a:r>
              <a:rPr lang="ja-JP" altLang="en-US" sz="1200" dirty="0">
                <a:solidFill>
                  <a:srgbClr val="FFFF00"/>
                </a:solidFill>
              </a:rPr>
              <a:t> </a:t>
            </a:r>
            <a:r>
              <a:rPr lang="en-US" altLang="ja-JP" sz="1200" dirty="0">
                <a:solidFill>
                  <a:srgbClr val="FFFF00"/>
                </a:solidFill>
              </a:rPr>
              <a:t>sec</a:t>
            </a:r>
            <a:endParaRPr kumimoji="1" lang="ja-JP" altLang="en-US" sz="1200" dirty="0">
              <a:solidFill>
                <a:srgbClr val="FFFF00"/>
              </a:solidFill>
            </a:endParaRP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B934894B-243B-4CE7-B97F-4693E49CF58A}"/>
              </a:ext>
            </a:extLst>
          </p:cNvPr>
          <p:cNvCxnSpPr>
            <a:cxnSpLocks/>
          </p:cNvCxnSpPr>
          <p:nvPr/>
        </p:nvCxnSpPr>
        <p:spPr>
          <a:xfrm flipH="1" flipV="1">
            <a:off x="5136079" y="4981699"/>
            <a:ext cx="102920" cy="166254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3DD92F45-0C8C-4306-8BD4-602E4B683408}"/>
              </a:ext>
            </a:extLst>
          </p:cNvPr>
          <p:cNvSpPr txBox="1"/>
          <p:nvPr/>
        </p:nvSpPr>
        <p:spPr>
          <a:xfrm>
            <a:off x="4786745" y="5144390"/>
            <a:ext cx="16378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>
                <a:solidFill>
                  <a:srgbClr val="FFFF00"/>
                </a:solidFill>
              </a:rPr>
              <a:t>ランダムで悪あがき</a:t>
            </a:r>
          </a:p>
        </p:txBody>
      </p:sp>
    </p:spTree>
    <p:extLst>
      <p:ext uri="{BB962C8B-B14F-4D97-AF65-F5344CB8AC3E}">
        <p14:creationId xmlns:p14="http://schemas.microsoft.com/office/powerpoint/2010/main" val="730328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525971-B89D-4466-A542-6287D1444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初期解選択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12DD7AD-9982-4FA3-852A-DD8F85B14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ちょっと山登りしたあとのスコアで評価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初期解候補をスコアの高いものから取り出す</a:t>
            </a:r>
            <a:endParaRPr lang="en-US" altLang="ja-JP" dirty="0"/>
          </a:p>
          <a:p>
            <a:pPr lvl="1"/>
            <a:r>
              <a:rPr lang="en-US" altLang="ja-JP" dirty="0"/>
              <a:t>100msec </a:t>
            </a:r>
            <a:r>
              <a:rPr lang="ja-JP" altLang="en-US" dirty="0"/>
              <a:t>山登り</a:t>
            </a:r>
            <a:endParaRPr lang="en-US" altLang="ja-JP" dirty="0"/>
          </a:p>
          <a:p>
            <a:pPr lvl="1"/>
            <a:r>
              <a:rPr lang="ja-JP" altLang="en-US" dirty="0"/>
              <a:t>スコア改善したなら初期解 </a:t>
            </a:r>
            <a:r>
              <a:rPr lang="en-US" altLang="ja-JP" dirty="0"/>
              <a:t>(</a:t>
            </a:r>
            <a:r>
              <a:rPr lang="en-US" altLang="ja-JP" dirty="0" err="1"/>
              <a:t>best_state</a:t>
            </a:r>
            <a:r>
              <a:rPr lang="en-US" altLang="ja-JP" dirty="0"/>
              <a:t>) </a:t>
            </a:r>
            <a:r>
              <a:rPr lang="ja-JP" altLang="en-US" dirty="0"/>
              <a:t>を更新</a:t>
            </a:r>
            <a:endParaRPr lang="en-US" altLang="ja-JP" dirty="0"/>
          </a:p>
          <a:p>
            <a:pPr lvl="1"/>
            <a:r>
              <a:rPr lang="en-US" altLang="ja-JP" dirty="0"/>
              <a:t>2.5 sec </a:t>
            </a:r>
            <a:r>
              <a:rPr lang="ja-JP" altLang="en-US" dirty="0"/>
              <a:t>まで回す</a:t>
            </a:r>
            <a:endParaRPr lang="en-US" altLang="ja-JP" dirty="0"/>
          </a:p>
          <a:p>
            <a:pPr lvl="1"/>
            <a:endParaRPr lang="en-US" altLang="ja-JP" dirty="0"/>
          </a:p>
          <a:p>
            <a:endParaRPr lang="en-US" altLang="ja-JP" dirty="0"/>
          </a:p>
          <a:p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E9AD3015-83DF-4AD6-AB4E-FA665BD326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8853" y="4242148"/>
            <a:ext cx="5082147" cy="2472977"/>
          </a:xfrm>
          <a:prstGeom prst="rect">
            <a:avLst/>
          </a:prstGeom>
        </p:spPr>
      </p:pic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478D763D-963F-44F5-A8E3-DDB576D3E14F}"/>
              </a:ext>
            </a:extLst>
          </p:cNvPr>
          <p:cNvCxnSpPr/>
          <p:nvPr/>
        </p:nvCxnSpPr>
        <p:spPr>
          <a:xfrm flipH="1">
            <a:off x="10806546" y="4524499"/>
            <a:ext cx="243444" cy="154379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7ACF81B-3D8D-49AE-AA13-90063F872C1E}"/>
              </a:ext>
            </a:extLst>
          </p:cNvPr>
          <p:cNvSpPr txBox="1"/>
          <p:nvPr/>
        </p:nvSpPr>
        <p:spPr>
          <a:xfrm>
            <a:off x="11049990" y="4345172"/>
            <a:ext cx="13092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>
                <a:solidFill>
                  <a:srgbClr val="FFFF00"/>
                </a:solidFill>
              </a:rPr>
              <a:t>2.5</a:t>
            </a:r>
            <a:r>
              <a:rPr lang="ja-JP" altLang="en-US" sz="1200" dirty="0">
                <a:solidFill>
                  <a:srgbClr val="FFFF00"/>
                </a:solidFill>
              </a:rPr>
              <a:t> </a:t>
            </a:r>
            <a:r>
              <a:rPr lang="en-US" altLang="ja-JP" sz="1200" dirty="0">
                <a:solidFill>
                  <a:srgbClr val="FFFF00"/>
                </a:solidFill>
              </a:rPr>
              <a:t>sec</a:t>
            </a:r>
            <a:endParaRPr kumimoji="1" lang="ja-JP" altLang="en-US" sz="12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048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525971-B89D-4466-A542-6287D1444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山登り遷移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12DD7AD-9982-4FA3-852A-DD8F85B14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/>
              <a:t>ForceDeform</a:t>
            </a:r>
            <a:r>
              <a:rPr lang="en-US" altLang="ja-JP" dirty="0"/>
              <a:t>(id, </a:t>
            </a:r>
            <a:r>
              <a:rPr lang="en-US" altLang="ja-JP" dirty="0" err="1"/>
              <a:t>dir</a:t>
            </a:r>
            <a:r>
              <a:rPr lang="en-US" altLang="ja-JP" dirty="0"/>
              <a:t>, inflate)</a:t>
            </a:r>
          </a:p>
          <a:p>
            <a:pPr lvl="1"/>
            <a:r>
              <a:rPr lang="ja-JP" altLang="en-US" dirty="0"/>
              <a:t>長方形 </a:t>
            </a:r>
            <a:r>
              <a:rPr lang="en-US" altLang="ja-JP" dirty="0"/>
              <a:t>id </a:t>
            </a:r>
            <a:r>
              <a:rPr lang="ja-JP" altLang="en-US" dirty="0"/>
              <a:t>を </a:t>
            </a:r>
            <a:r>
              <a:rPr lang="en-US" altLang="ja-JP" dirty="0" err="1"/>
              <a:t>dir</a:t>
            </a:r>
            <a:r>
              <a:rPr lang="en-US" altLang="ja-JP" dirty="0"/>
              <a:t> </a:t>
            </a:r>
            <a:r>
              <a:rPr lang="ja-JP" altLang="en-US" dirty="0"/>
              <a:t>方向に </a:t>
            </a:r>
            <a:r>
              <a:rPr lang="en-US" altLang="ja-JP" dirty="0"/>
              <a:t>inflate </a:t>
            </a:r>
            <a:r>
              <a:rPr lang="ja-JP" altLang="en-US" dirty="0"/>
              <a:t>だけ膨張させる</a:t>
            </a:r>
            <a:endParaRPr lang="en-US" altLang="ja-JP" dirty="0"/>
          </a:p>
          <a:p>
            <a:pPr lvl="1"/>
            <a:r>
              <a:rPr lang="ja-JP" altLang="en-US" dirty="0"/>
              <a:t>他の長方形と重なったら他の長方形を収縮させる</a:t>
            </a:r>
            <a:endParaRPr lang="en-US" altLang="ja-JP" dirty="0"/>
          </a:p>
          <a:p>
            <a:endParaRPr lang="en-US" altLang="ja-JP" dirty="0"/>
          </a:p>
          <a:p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E9AD3015-83DF-4AD6-AB4E-FA665BD326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8853" y="4242148"/>
            <a:ext cx="5082147" cy="2472977"/>
          </a:xfrm>
          <a:prstGeom prst="rect">
            <a:avLst/>
          </a:prstGeom>
        </p:spPr>
      </p:pic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478D763D-963F-44F5-A8E3-DDB576D3E14F}"/>
              </a:ext>
            </a:extLst>
          </p:cNvPr>
          <p:cNvCxnSpPr/>
          <p:nvPr/>
        </p:nvCxnSpPr>
        <p:spPr>
          <a:xfrm flipH="1">
            <a:off x="10806546" y="4524499"/>
            <a:ext cx="243444" cy="154379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7ACF81B-3D8D-49AE-AA13-90063F872C1E}"/>
              </a:ext>
            </a:extLst>
          </p:cNvPr>
          <p:cNvSpPr txBox="1"/>
          <p:nvPr/>
        </p:nvSpPr>
        <p:spPr>
          <a:xfrm>
            <a:off x="11049990" y="4345172"/>
            <a:ext cx="13092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>
                <a:solidFill>
                  <a:srgbClr val="FFFF00"/>
                </a:solidFill>
              </a:rPr>
              <a:t>2.5</a:t>
            </a:r>
            <a:r>
              <a:rPr lang="ja-JP" altLang="en-US" sz="1200" dirty="0">
                <a:solidFill>
                  <a:srgbClr val="FFFF00"/>
                </a:solidFill>
              </a:rPr>
              <a:t> </a:t>
            </a:r>
            <a:r>
              <a:rPr lang="en-US" altLang="ja-JP" sz="1200" dirty="0">
                <a:solidFill>
                  <a:srgbClr val="FFFF00"/>
                </a:solidFill>
              </a:rPr>
              <a:t>sec</a:t>
            </a:r>
            <a:endParaRPr kumimoji="1" lang="ja-JP" altLang="en-US" sz="1200" dirty="0">
              <a:solidFill>
                <a:srgbClr val="FFFF00"/>
              </a:solidFill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C422B911-41E3-467B-828D-4FFF12BD3C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457575"/>
            <a:ext cx="5591175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904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DAD30E20-F48B-4AB1-B25B-57AF74F22C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2326" y="2814920"/>
            <a:ext cx="4907797" cy="1228160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F6525971-B89D-4466-A542-6287D1444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焼きなまし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12DD7AD-9982-4FA3-852A-DD8F85B14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遷移</a:t>
            </a:r>
            <a:r>
              <a:rPr lang="en-US" altLang="ja-JP" dirty="0"/>
              <a:t>: Deform(id, </a:t>
            </a:r>
            <a:r>
              <a:rPr lang="en-US" altLang="ja-JP" dirty="0" err="1"/>
              <a:t>dir</a:t>
            </a:r>
            <a:r>
              <a:rPr lang="en-US" altLang="ja-JP" dirty="0"/>
              <a:t>, inflate)</a:t>
            </a:r>
          </a:p>
          <a:p>
            <a:pPr lvl="1"/>
            <a:r>
              <a:rPr lang="ja-JP" altLang="en-US" dirty="0"/>
              <a:t>長方形 </a:t>
            </a:r>
            <a:r>
              <a:rPr lang="en-US" altLang="ja-JP" dirty="0"/>
              <a:t>id </a:t>
            </a:r>
            <a:r>
              <a:rPr lang="ja-JP" altLang="en-US" dirty="0"/>
              <a:t>を </a:t>
            </a:r>
            <a:r>
              <a:rPr lang="en-US" altLang="ja-JP" dirty="0" err="1"/>
              <a:t>dir</a:t>
            </a:r>
            <a:r>
              <a:rPr lang="en-US" altLang="ja-JP" dirty="0"/>
              <a:t> </a:t>
            </a:r>
            <a:r>
              <a:rPr lang="ja-JP" altLang="en-US" dirty="0"/>
              <a:t>方向に </a:t>
            </a:r>
            <a:r>
              <a:rPr lang="en-US" altLang="ja-JP" dirty="0"/>
              <a:t>inflate </a:t>
            </a:r>
            <a:r>
              <a:rPr lang="ja-JP" altLang="en-US" dirty="0"/>
              <a:t>だけ膨張させる</a:t>
            </a:r>
            <a:r>
              <a:rPr lang="en-US" altLang="ja-JP" dirty="0"/>
              <a:t>(inflate </a:t>
            </a:r>
            <a:r>
              <a:rPr lang="ja-JP" altLang="en-US" dirty="0"/>
              <a:t>負なら収縮</a:t>
            </a:r>
            <a:r>
              <a:rPr lang="en-US" altLang="ja-JP" dirty="0"/>
              <a:t>)</a:t>
            </a:r>
          </a:p>
          <a:p>
            <a:pPr lvl="1"/>
            <a:r>
              <a:rPr lang="ja-JP" altLang="en-US" dirty="0"/>
              <a:t>他の長方形と重なる遷移は許さない</a:t>
            </a:r>
            <a:endParaRPr lang="en-US" altLang="ja-JP" dirty="0"/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478D763D-963F-44F5-A8E3-DDB576D3E14F}"/>
              </a:ext>
            </a:extLst>
          </p:cNvPr>
          <p:cNvCxnSpPr/>
          <p:nvPr/>
        </p:nvCxnSpPr>
        <p:spPr>
          <a:xfrm flipH="1">
            <a:off x="10953066" y="2984698"/>
            <a:ext cx="243444" cy="154379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7ACF81B-3D8D-49AE-AA13-90063F872C1E}"/>
              </a:ext>
            </a:extLst>
          </p:cNvPr>
          <p:cNvSpPr txBox="1"/>
          <p:nvPr/>
        </p:nvSpPr>
        <p:spPr>
          <a:xfrm>
            <a:off x="11134688" y="2814920"/>
            <a:ext cx="13092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>
                <a:solidFill>
                  <a:srgbClr val="FFFF00"/>
                </a:solidFill>
              </a:rPr>
              <a:t>~4.5</a:t>
            </a:r>
            <a:r>
              <a:rPr lang="ja-JP" altLang="en-US" sz="1200" dirty="0">
                <a:solidFill>
                  <a:srgbClr val="FFFF00"/>
                </a:solidFill>
              </a:rPr>
              <a:t> </a:t>
            </a:r>
            <a:r>
              <a:rPr lang="en-US" altLang="ja-JP" sz="1200" dirty="0">
                <a:solidFill>
                  <a:srgbClr val="FFFF00"/>
                </a:solidFill>
              </a:rPr>
              <a:t>sec</a:t>
            </a:r>
            <a:endParaRPr kumimoji="1" lang="ja-JP" altLang="en-US" sz="12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5160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415</Words>
  <Application>Microsoft Office PowerPoint</Application>
  <PresentationFormat>ワイド画面</PresentationFormat>
  <Paragraphs>80</Paragraphs>
  <Slides>13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7" baseType="lpstr">
      <vt:lpstr>游ゴシック</vt:lpstr>
      <vt:lpstr>游ゴシック Light</vt:lpstr>
      <vt:lpstr>Arial</vt:lpstr>
      <vt:lpstr>Office テーマ</vt:lpstr>
      <vt:lpstr>AHC001</vt:lpstr>
      <vt:lpstr>概要</vt:lpstr>
      <vt:lpstr>初期解候補生成</vt:lpstr>
      <vt:lpstr>初期解候補生成</vt:lpstr>
      <vt:lpstr>初期解候補生成</vt:lpstr>
      <vt:lpstr>初期解候補生成</vt:lpstr>
      <vt:lpstr>初期解選択</vt:lpstr>
      <vt:lpstr>山登り遷移</vt:lpstr>
      <vt:lpstr>焼きなまし</vt:lpstr>
      <vt:lpstr>焼きなまし</vt:lpstr>
      <vt:lpstr>焼きなまし</vt:lpstr>
      <vt:lpstr>焼きなまし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2HC2020 A問題 3位解法</dc:title>
  <dc:creator>小梛 拓哉</dc:creator>
  <cp:lastModifiedBy>小梛 拓哉</cp:lastModifiedBy>
  <cp:revision>25</cp:revision>
  <dcterms:created xsi:type="dcterms:W3CDTF">2021-03-11T06:29:02Z</dcterms:created>
  <dcterms:modified xsi:type="dcterms:W3CDTF">2021-03-14T10:58:05Z</dcterms:modified>
</cp:coreProperties>
</file>