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5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8D8597-4D11-488A-A2F5-30928F03DE65}" type="datetimeFigureOut">
              <a:rPr lang="en-US" smtClean="0"/>
              <a:t>13/8/2020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111999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D8597-4D11-488A-A2F5-30928F03DE65}" type="datetimeFigureOut">
              <a:rPr lang="en-US" smtClean="0"/>
              <a:t>13/8/2020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110728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D8597-4D11-488A-A2F5-30928F03DE65}" type="datetimeFigureOut">
              <a:rPr lang="en-US" smtClean="0"/>
              <a:t>13/8/2020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124078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D8597-4D11-488A-A2F5-30928F03DE65}" type="datetimeFigureOut">
              <a:rPr lang="en-US" smtClean="0"/>
              <a:t>13/8/2020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268072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D8597-4D11-488A-A2F5-30928F03DE65}" type="datetimeFigureOut">
              <a:rPr lang="en-US" smtClean="0"/>
              <a:t>13/8/2020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75689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8D8597-4D11-488A-A2F5-30928F03DE65}" type="datetimeFigureOut">
              <a:rPr lang="en-US" smtClean="0"/>
              <a:t>13/8/2020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17985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8D8597-4D11-488A-A2F5-30928F03DE65}" type="datetimeFigureOut">
              <a:rPr lang="en-US" smtClean="0"/>
              <a:t>13/8/2020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255128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8D8597-4D11-488A-A2F5-30928F03DE65}" type="datetimeFigureOut">
              <a:rPr lang="en-US" smtClean="0"/>
              <a:t>13/8/2020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287178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8597-4D11-488A-A2F5-30928F03DE65}" type="datetimeFigureOut">
              <a:rPr lang="en-US" smtClean="0"/>
              <a:t>13/8/2020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295196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D8597-4D11-488A-A2F5-30928F03DE65}" type="datetimeFigureOut">
              <a:rPr lang="en-US" smtClean="0"/>
              <a:t>13/8/2020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387150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D8597-4D11-488A-A2F5-30928F03DE65}" type="datetimeFigureOut">
              <a:rPr lang="en-US" smtClean="0"/>
              <a:t>13/8/2020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D8B20-8BE0-4553-93E7-6699D9D513EB}" type="slidenum">
              <a:rPr lang="en-US" smtClean="0"/>
              <a:t>‹#›</a:t>
            </a:fld>
            <a:endParaRPr lang="en-US"/>
          </a:p>
        </p:txBody>
      </p:sp>
    </p:spTree>
    <p:extLst>
      <p:ext uri="{BB962C8B-B14F-4D97-AF65-F5344CB8AC3E}">
        <p14:creationId xmlns:p14="http://schemas.microsoft.com/office/powerpoint/2010/main" val="54581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D8597-4D11-488A-A2F5-30928F03DE65}" type="datetimeFigureOut">
              <a:rPr lang="en-US" smtClean="0"/>
              <a:t>13/8/2020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D8B20-8BE0-4553-93E7-6699D9D513EB}" type="slidenum">
              <a:rPr lang="en-US" smtClean="0"/>
              <a:t>‹#›</a:t>
            </a:fld>
            <a:endParaRPr lang="en-US"/>
          </a:p>
        </p:txBody>
      </p:sp>
    </p:spTree>
    <p:extLst>
      <p:ext uri="{BB962C8B-B14F-4D97-AF65-F5344CB8AC3E}">
        <p14:creationId xmlns:p14="http://schemas.microsoft.com/office/powerpoint/2010/main" val="230690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mouro/Internet-Applica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4575"/>
            <a:ext cx="7772400" cy="1470025"/>
          </a:xfrm>
        </p:spPr>
        <p:txBody>
          <a:bodyPr>
            <a:normAutofit/>
          </a:bodyPr>
          <a:lstStyle/>
          <a:p>
            <a:r>
              <a:rPr lang="en-US" sz="5400" dirty="0" smtClean="0"/>
              <a:t>MOURO APP</a:t>
            </a:r>
            <a:endParaRPr lang="en-US" sz="5400" dirty="0"/>
          </a:p>
        </p:txBody>
      </p:sp>
      <p:sp>
        <p:nvSpPr>
          <p:cNvPr id="3" name="Subtitle 2"/>
          <p:cNvSpPr>
            <a:spLocks noGrp="1"/>
          </p:cNvSpPr>
          <p:nvPr>
            <p:ph type="subTitle" idx="1"/>
          </p:nvPr>
        </p:nvSpPr>
        <p:spPr>
          <a:xfrm>
            <a:off x="1371600" y="3200400"/>
            <a:ext cx="6400800" cy="1371600"/>
          </a:xfrm>
        </p:spPr>
        <p:txBody>
          <a:bodyPr>
            <a:normAutofit/>
          </a:bodyPr>
          <a:lstStyle/>
          <a:p>
            <a:r>
              <a:rPr lang="el-GR" sz="2400" dirty="0" smtClean="0">
                <a:solidFill>
                  <a:schemeClr val="tx1"/>
                </a:solidFill>
              </a:rPr>
              <a:t>Διαδίκτυο και Εφαρμογές</a:t>
            </a:r>
          </a:p>
          <a:p>
            <a:r>
              <a:rPr lang="en-US" sz="2400" dirty="0" err="1" smtClean="0">
                <a:solidFill>
                  <a:schemeClr val="tx1"/>
                </a:solidFill>
              </a:rPr>
              <a:t>Appathon@Ntua</a:t>
            </a:r>
            <a:r>
              <a:rPr lang="en-US" sz="2400" dirty="0" smtClean="0">
                <a:solidFill>
                  <a:schemeClr val="tx1"/>
                </a:solidFill>
              </a:rPr>
              <a:t> 2020</a:t>
            </a:r>
            <a:endParaRPr lang="el-GR" sz="2400" dirty="0" smtClean="0">
              <a:solidFill>
                <a:schemeClr val="tx1"/>
              </a:solidFill>
            </a:endParaRPr>
          </a:p>
          <a:p>
            <a:r>
              <a:rPr lang="el-GR" sz="2400" dirty="0" smtClean="0">
                <a:solidFill>
                  <a:schemeClr val="tx1"/>
                </a:solidFill>
              </a:rPr>
              <a:t>ΣΗΜΜΥ</a:t>
            </a:r>
          </a:p>
        </p:txBody>
      </p:sp>
      <p:sp>
        <p:nvSpPr>
          <p:cNvPr id="4" name="Subtitle 2"/>
          <p:cNvSpPr txBox="1">
            <a:spLocks/>
          </p:cNvSpPr>
          <p:nvPr/>
        </p:nvSpPr>
        <p:spPr>
          <a:xfrm>
            <a:off x="152400" y="5486400"/>
            <a:ext cx="4191000" cy="1219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l-GR" sz="1600" dirty="0" smtClean="0">
                <a:solidFill>
                  <a:schemeClr val="tx1"/>
                </a:solidFill>
              </a:rPr>
              <a:t>Ονοματεπώνυμο: Μουρογιάννης Κωνσταντίνος</a:t>
            </a:r>
          </a:p>
          <a:p>
            <a:pPr algn="l"/>
            <a:r>
              <a:rPr lang="el-GR" sz="1600" dirty="0" smtClean="0">
                <a:solidFill>
                  <a:schemeClr val="tx1"/>
                </a:solidFill>
              </a:rPr>
              <a:t>Αριθμός Μητρώου: 03116056</a:t>
            </a:r>
          </a:p>
          <a:p>
            <a:pPr algn="l"/>
            <a:r>
              <a:rPr lang="el-GR" sz="1600" dirty="0" smtClean="0">
                <a:solidFill>
                  <a:schemeClr val="tx1"/>
                </a:solidFill>
              </a:rPr>
              <a:t>Σχολή: ΗΜΜΥ</a:t>
            </a:r>
          </a:p>
          <a:p>
            <a:pPr algn="l"/>
            <a:r>
              <a:rPr lang="el-GR" sz="1600" dirty="0" smtClean="0">
                <a:solidFill>
                  <a:schemeClr val="tx1"/>
                </a:solidFill>
              </a:rPr>
              <a:t>Ακαδημαϊκό Έτος: 2019 – 2020</a:t>
            </a:r>
            <a:endParaRPr lang="el-GR" sz="1600" dirty="0">
              <a:solidFill>
                <a:schemeClr val="tx1"/>
              </a:solidFill>
            </a:endParaRPr>
          </a:p>
        </p:txBody>
      </p:sp>
    </p:spTree>
    <p:extLst>
      <p:ext uri="{BB962C8B-B14F-4D97-AF65-F5344CB8AC3E}">
        <p14:creationId xmlns:p14="http://schemas.microsoft.com/office/powerpoint/2010/main" val="350883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2400" dirty="0">
                <a:solidFill>
                  <a:prstClr val="black"/>
                </a:solidFill>
              </a:rPr>
              <a:t>Λειτουργικότητα στο </a:t>
            </a:r>
            <a:r>
              <a:rPr lang="en-US" sz="2400" dirty="0">
                <a:solidFill>
                  <a:prstClr val="black"/>
                </a:solidFill>
              </a:rPr>
              <a:t>Front-end</a:t>
            </a:r>
            <a:r>
              <a:rPr lang="el-GR" sz="2400" dirty="0">
                <a:solidFill>
                  <a:prstClr val="black"/>
                </a:solidFill>
              </a:rPr>
              <a:t> – Λειτουργία </a:t>
            </a:r>
            <a:r>
              <a:rPr lang="en-US" sz="2400" dirty="0" smtClean="0">
                <a:solidFill>
                  <a:prstClr val="black"/>
                </a:solidFill>
              </a:rPr>
              <a:t>Nearest Stations</a:t>
            </a:r>
            <a:endParaRPr lang="en-US" dirty="0"/>
          </a:p>
        </p:txBody>
      </p:sp>
      <p:pic>
        <p:nvPicPr>
          <p:cNvPr id="7170" name="Picture 2" descr="C:\Users\KOMO\Desktop\screenshots\Screenshot from 2020-08-14 02-57-1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3962400"/>
            <a:ext cx="4130240" cy="232212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KOMO\Desktop\screenshots\Screenshot from 2020-08-14 02-57-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3727" y="1295400"/>
            <a:ext cx="4130242" cy="232212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KOMO\Desktop\screenshots\Screenshot from 2020-08-14 02-57-0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962399"/>
            <a:ext cx="4130242" cy="2322127"/>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KOMO\Desktop\screenshots\Screenshot from 2020-08-14 02-56-4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1306106"/>
            <a:ext cx="4130242" cy="232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45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2400" dirty="0">
                <a:solidFill>
                  <a:prstClr val="black"/>
                </a:solidFill>
              </a:rPr>
              <a:t>Λειτουργικότητα στο </a:t>
            </a:r>
            <a:r>
              <a:rPr lang="en-US" sz="2400" dirty="0">
                <a:solidFill>
                  <a:prstClr val="black"/>
                </a:solidFill>
              </a:rPr>
              <a:t>Front-end</a:t>
            </a:r>
            <a:r>
              <a:rPr lang="el-GR" sz="2400" dirty="0">
                <a:solidFill>
                  <a:prstClr val="black"/>
                </a:solidFill>
              </a:rPr>
              <a:t> – Λειτουργία </a:t>
            </a:r>
            <a:r>
              <a:rPr lang="en-US" sz="2400" dirty="0" smtClean="0">
                <a:solidFill>
                  <a:prstClr val="black"/>
                </a:solidFill>
              </a:rPr>
              <a:t>Connection Routes</a:t>
            </a:r>
            <a:endParaRPr lang="en-US" dirty="0"/>
          </a:p>
        </p:txBody>
      </p:sp>
      <p:pic>
        <p:nvPicPr>
          <p:cNvPr id="8194" name="Picture 2" descr="C:\Users\KOMO\Desktop\screenshots\Screenshot from 2020-08-14 02-58-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286" y="3868271"/>
            <a:ext cx="4220502" cy="237287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KOMO\Desktop\screenshots\Screenshot from 2020-08-14 02-57-3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093" y="1219199"/>
            <a:ext cx="4201520" cy="23622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KOMO\Desktop\screenshots\Screenshot from 2020-08-14 02-5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9285" y="1219200"/>
            <a:ext cx="4201521" cy="2362202"/>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KOMO\Desktop\screenshots\Screenshot from 2020-08-14 02-58-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3886200"/>
            <a:ext cx="4188613" cy="235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8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839200" cy="1143000"/>
          </a:xfrm>
        </p:spPr>
        <p:txBody>
          <a:bodyPr>
            <a:normAutofit/>
          </a:bodyPr>
          <a:lstStyle/>
          <a:p>
            <a:r>
              <a:rPr lang="el-GR" sz="2400" dirty="0">
                <a:solidFill>
                  <a:prstClr val="black"/>
                </a:solidFill>
              </a:rPr>
              <a:t>Λειτουργικότητα στο </a:t>
            </a:r>
            <a:r>
              <a:rPr lang="en-US" sz="2400" dirty="0" smtClean="0">
                <a:solidFill>
                  <a:prstClr val="black"/>
                </a:solidFill>
              </a:rPr>
              <a:t>Front-end</a:t>
            </a:r>
            <a:r>
              <a:rPr lang="el-GR" sz="2400" dirty="0" smtClean="0">
                <a:solidFill>
                  <a:prstClr val="black"/>
                </a:solidFill>
              </a:rPr>
              <a:t> </a:t>
            </a:r>
            <a:r>
              <a:rPr lang="el-GR" sz="2400" dirty="0">
                <a:solidFill>
                  <a:prstClr val="black"/>
                </a:solidFill>
              </a:rPr>
              <a:t>– Λειτουργία </a:t>
            </a:r>
            <a:r>
              <a:rPr lang="en-US" sz="2400" dirty="0" smtClean="0">
                <a:solidFill>
                  <a:prstClr val="black"/>
                </a:solidFill>
              </a:rPr>
              <a:t>Weather Conditions</a:t>
            </a:r>
            <a:endParaRPr lang="en-US" sz="4000" dirty="0"/>
          </a:p>
        </p:txBody>
      </p:sp>
      <p:pic>
        <p:nvPicPr>
          <p:cNvPr id="9218" name="Picture 2" descr="C:\Users\KOMO\Desktop\screenshots\Screenshot from 2020-08-14 02-58-3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2029" y="3886199"/>
            <a:ext cx="4798371" cy="269776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KOMO\Desktop\screenshots\Screenshot from 2020-08-14 02-58-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95400"/>
            <a:ext cx="4191000" cy="23562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KOMO\Desktop\screenshots\Screenshot from 2020-08-14 02-58-2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295400"/>
            <a:ext cx="4191000" cy="235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2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l-GR" dirty="0" smtClean="0"/>
              <a:t>Σας ευχαριστώ για το χρόνο σας</a:t>
            </a:r>
            <a:endParaRPr lang="en-US" dirty="0"/>
          </a:p>
        </p:txBody>
      </p:sp>
    </p:spTree>
    <p:extLst>
      <p:ext uri="{BB962C8B-B14F-4D97-AF65-F5344CB8AC3E}">
        <p14:creationId xmlns:p14="http://schemas.microsoft.com/office/powerpoint/2010/main" val="331323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l-GR" dirty="0" smtClean="0"/>
              <a:t>Λειτουργική Περιγραφή</a:t>
            </a:r>
            <a:endParaRPr lang="en-US" dirty="0"/>
          </a:p>
        </p:txBody>
      </p:sp>
      <p:sp>
        <p:nvSpPr>
          <p:cNvPr id="3" name="Content Placeholder 2"/>
          <p:cNvSpPr>
            <a:spLocks noGrp="1"/>
          </p:cNvSpPr>
          <p:nvPr>
            <p:ph idx="1"/>
          </p:nvPr>
        </p:nvSpPr>
        <p:spPr>
          <a:xfrm>
            <a:off x="457200" y="1066800"/>
            <a:ext cx="8229600" cy="5638800"/>
          </a:xfrm>
        </p:spPr>
        <p:txBody>
          <a:bodyPr>
            <a:noAutofit/>
          </a:bodyPr>
          <a:lstStyle/>
          <a:p>
            <a:pPr marL="0" indent="0" algn="just">
              <a:buNone/>
            </a:pPr>
            <a:r>
              <a:rPr lang="el-GR" sz="1600" dirty="0" smtClean="0"/>
              <a:t>Η συγκεκριμένη εφαρμογή εξυπηρετεί χρήστες που ενδιαφέρονται για τη λεωφορειακή μετακίνηση τους στην πόλη </a:t>
            </a:r>
            <a:r>
              <a:rPr lang="el-GR" sz="1600" dirty="0"/>
              <a:t>της </a:t>
            </a:r>
            <a:r>
              <a:rPr lang="el-GR" sz="1600" dirty="0" smtClean="0"/>
              <a:t>Θεσσαλονίκης. Ωστόσο, η υποδομή της εφαρμογής επιτρέπει την αξιοποίηση της και με άλλου είδους δεδομένα που αφορούν σταθμούς και γραμμές μέσων μαζικής μεταφοράς. Οι τρεις βασικές λειτουργίες που έχουν υλοποιηθεί είναι οι εξής:</a:t>
            </a:r>
          </a:p>
          <a:p>
            <a:pPr algn="just"/>
            <a:r>
              <a:rPr lang="el-GR" sz="1600" dirty="0" smtClean="0"/>
              <a:t>Προσδιορίζονται οι m κοντινότερων στάσεις </a:t>
            </a:r>
            <a:r>
              <a:rPr lang="el-GR" sz="1600" dirty="0"/>
              <a:t>προς </a:t>
            </a:r>
            <a:r>
              <a:rPr lang="el-GR" sz="1600" dirty="0" smtClean="0"/>
              <a:t>μια τοποθεσία και επιστρέφονται </a:t>
            </a:r>
            <a:r>
              <a:rPr lang="el-GR" sz="1600" dirty="0"/>
              <a:t>τo id, το όνομα και οι συντεταγμένες κάθε στάσης. </a:t>
            </a:r>
            <a:r>
              <a:rPr lang="el-GR" sz="1600" dirty="0" smtClean="0"/>
              <a:t>Οι συντεταγμένες της τοποθεσίας και το </a:t>
            </a:r>
            <a:r>
              <a:rPr lang="el-GR" sz="1600" dirty="0"/>
              <a:t>m </a:t>
            </a:r>
            <a:r>
              <a:rPr lang="el-GR" sz="1600" dirty="0" smtClean="0"/>
              <a:t>ορίζονται </a:t>
            </a:r>
            <a:r>
              <a:rPr lang="el-GR" sz="1600" dirty="0"/>
              <a:t>δυναμικά μέσω κατάλληλης επιλογής από το χρήστη</a:t>
            </a:r>
            <a:r>
              <a:rPr lang="el-GR" sz="1600" dirty="0" smtClean="0"/>
              <a:t>.</a:t>
            </a:r>
          </a:p>
          <a:p>
            <a:pPr algn="just"/>
            <a:r>
              <a:rPr lang="el-GR" sz="1600" dirty="0" smtClean="0"/>
              <a:t>Προσδιορίζονται </a:t>
            </a:r>
            <a:r>
              <a:rPr lang="el-GR" sz="1600" dirty="0"/>
              <a:t>ο κοντινότερος σταθμός στην τοποθεσία </a:t>
            </a:r>
            <a:r>
              <a:rPr lang="el-GR" sz="1600" dirty="0" smtClean="0"/>
              <a:t>πηγής </a:t>
            </a:r>
            <a:r>
              <a:rPr lang="el-GR" sz="1600" dirty="0"/>
              <a:t>(σταθμός si) και ο κοντινότερος σταθμός στον προορισμό (σταθμός sj). Επιστρέφονται k διαδρομές (εφόσον υπάρχουν) που μπορούν να χρησιμοποιηθούν για τη μετάβαση από το σταθμό si στο σταθμό sj. Οι διαδρομές </a:t>
            </a:r>
            <a:r>
              <a:rPr lang="el-GR" sz="1600" dirty="0" smtClean="0"/>
              <a:t>έχουν την εξής μορφή si-</a:t>
            </a:r>
            <a:r>
              <a:rPr lang="el-GR" sz="1600" dirty="0"/>
              <a:t>&gt;s1-&gt;s2-&gt;...-&gt;sj, όπου s1, s2,... είναι σταθμοί που μπορούν να χρησιμοποιηθούν ως ενδιάμεσες στάσεις στη διαδρομή. Ο χρήστης </a:t>
            </a:r>
            <a:r>
              <a:rPr lang="el-GR" sz="1600" dirty="0" smtClean="0"/>
              <a:t>ορίζει δυναμικά </a:t>
            </a:r>
            <a:r>
              <a:rPr lang="el-GR" sz="1600" dirty="0"/>
              <a:t>τις συντεταγμένες της </a:t>
            </a:r>
            <a:r>
              <a:rPr lang="el-GR" sz="1600" dirty="0" smtClean="0"/>
              <a:t>τοποθεσίας πηγής, </a:t>
            </a:r>
            <a:r>
              <a:rPr lang="el-GR" sz="1600" dirty="0"/>
              <a:t>τις συντεταγμένες του προορισμού </a:t>
            </a:r>
            <a:r>
              <a:rPr lang="el-GR" sz="1600" dirty="0" smtClean="0"/>
              <a:t>του και το k.</a:t>
            </a:r>
          </a:p>
          <a:p>
            <a:pPr algn="just"/>
            <a:r>
              <a:rPr lang="el-GR" sz="1600" dirty="0"/>
              <a:t>Από τα δεδομένα του καιρού ο χρήστης μπορεί να μάθει για τις λεωφορειακές γραμμές όπου στην αφετηρία τους δε βρέχει την τρέχουσα χρονική στιγμή. Συγκεκριμένα, μπορεί να μάθει για τις στάσεις που δεν έχουν βροχερές καιρικές συνθήκες και μπορούν να χρησιμοποιηθούν ως σταθμοί-αφετηρίες. Παράλληλα, μπορεί να μάθει για τις στάσεις που είναι προσβάσιμες μέσω σταθμών όπου δε βρέχει και μπορούν να χρησιμοποιηθούν ως σταθμοί-προορισμοί</a:t>
            </a:r>
            <a:r>
              <a:rPr lang="el-GR" sz="1600" dirty="0" smtClean="0"/>
              <a:t>.</a:t>
            </a:r>
          </a:p>
          <a:p>
            <a:pPr marL="0" indent="0" algn="just">
              <a:buNone/>
            </a:pPr>
            <a:r>
              <a:rPr lang="el-GR" sz="1600" dirty="0" smtClean="0"/>
              <a:t>Παράλληλα, έχει υλοποιηθεί και η λειτουργία ελέγχου κατάστασης (</a:t>
            </a:r>
            <a:r>
              <a:rPr lang="en-US" sz="1600" dirty="0" err="1" smtClean="0"/>
              <a:t>HealthCheck</a:t>
            </a:r>
            <a:r>
              <a:rPr lang="el-GR" sz="1600" dirty="0" smtClean="0"/>
              <a:t>) του </a:t>
            </a:r>
            <a:r>
              <a:rPr lang="en-US" sz="1600" dirty="0" smtClean="0"/>
              <a:t>server</a:t>
            </a:r>
            <a:r>
              <a:rPr lang="el-GR" sz="1600" dirty="0" smtClean="0"/>
              <a:t>, κατά την οποία ο χρήστης μπορεί να επιβεβαιώσει αν η εφαρμογή λειτουργεί ομαλά.</a:t>
            </a:r>
            <a:endParaRPr lang="en-US" sz="1600" dirty="0"/>
          </a:p>
        </p:txBody>
      </p:sp>
    </p:spTree>
    <p:extLst>
      <p:ext uri="{BB962C8B-B14F-4D97-AF65-F5344CB8AC3E}">
        <p14:creationId xmlns:p14="http://schemas.microsoft.com/office/powerpoint/2010/main" val="375746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l-GR" dirty="0" smtClean="0"/>
              <a:t>Δομική Περιγραφή - Υλοποίηση</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pPr marL="0" indent="0">
              <a:buNone/>
            </a:pPr>
            <a:r>
              <a:rPr lang="en-US" sz="1800" b="1" u="sng" dirty="0" smtClean="0"/>
              <a:t>Back-end</a:t>
            </a:r>
            <a:endParaRPr lang="el-GR" sz="1800" b="1" u="sng" dirty="0" smtClean="0"/>
          </a:p>
          <a:p>
            <a:pPr marL="0" indent="0">
              <a:buNone/>
            </a:pPr>
            <a:r>
              <a:rPr lang="el-GR" sz="1800" dirty="0" smtClean="0"/>
              <a:t>Χρησιμοποιήθηκε το </a:t>
            </a:r>
            <a:r>
              <a:rPr lang="en-US" sz="1800" dirty="0" smtClean="0"/>
              <a:t>framework </a:t>
            </a:r>
            <a:r>
              <a:rPr lang="el-GR" sz="1800" dirty="0" smtClean="0"/>
              <a:t>της </a:t>
            </a:r>
            <a:r>
              <a:rPr lang="en-US" sz="1800" dirty="0" smtClean="0"/>
              <a:t>Node </a:t>
            </a:r>
            <a:r>
              <a:rPr lang="en-US" sz="1800" dirty="0" err="1" smtClean="0"/>
              <a:t>js</a:t>
            </a:r>
            <a:r>
              <a:rPr lang="el-GR" sz="1800" dirty="0"/>
              <a:t> </a:t>
            </a:r>
            <a:r>
              <a:rPr lang="el-GR" sz="1800" dirty="0" smtClean="0"/>
              <a:t>με τα εξής εργαλεία:</a:t>
            </a:r>
            <a:endParaRPr lang="en-US" sz="1800" dirty="0" smtClean="0"/>
          </a:p>
          <a:p>
            <a:r>
              <a:rPr lang="en-US" sz="1800" dirty="0" err="1" smtClean="0"/>
              <a:t>Nodemon</a:t>
            </a:r>
            <a:r>
              <a:rPr lang="en-US" sz="1800" dirty="0" smtClean="0"/>
              <a:t> </a:t>
            </a:r>
            <a:r>
              <a:rPr lang="el-GR" sz="1800" dirty="0" smtClean="0"/>
              <a:t>για την αυτοματοποιημένη οργάνωση της εφαρμογής</a:t>
            </a:r>
          </a:p>
          <a:p>
            <a:r>
              <a:rPr lang="en-US" sz="1800" dirty="0" smtClean="0"/>
              <a:t>Express</a:t>
            </a:r>
            <a:r>
              <a:rPr lang="el-GR" sz="1800" dirty="0" smtClean="0"/>
              <a:t> για τη δημιουργία του </a:t>
            </a:r>
            <a:r>
              <a:rPr lang="en-US" sz="1800" dirty="0" smtClean="0"/>
              <a:t>server</a:t>
            </a:r>
            <a:endParaRPr lang="el-GR" sz="1800" dirty="0" smtClean="0"/>
          </a:p>
          <a:p>
            <a:endParaRPr lang="en-US" sz="1800" dirty="0" smtClean="0"/>
          </a:p>
          <a:p>
            <a:pPr marL="0" indent="0">
              <a:buNone/>
            </a:pPr>
            <a:r>
              <a:rPr lang="en-US" sz="1800" b="1" u="sng" dirty="0" smtClean="0"/>
              <a:t>Front-end</a:t>
            </a:r>
            <a:endParaRPr lang="el-GR" sz="1800" b="1" u="sng" dirty="0" smtClean="0"/>
          </a:p>
          <a:p>
            <a:pPr marL="0" indent="0">
              <a:buNone/>
            </a:pPr>
            <a:r>
              <a:rPr lang="el-GR" sz="1800" dirty="0" smtClean="0"/>
              <a:t>Χρησιμοποιήθηκε </a:t>
            </a:r>
            <a:r>
              <a:rPr lang="en-US" sz="1800" dirty="0" smtClean="0"/>
              <a:t>Angular </a:t>
            </a:r>
            <a:r>
              <a:rPr lang="en-US" sz="1800" dirty="0" err="1" smtClean="0"/>
              <a:t>js</a:t>
            </a:r>
            <a:r>
              <a:rPr lang="el-GR" sz="1800" dirty="0"/>
              <a:t> </a:t>
            </a:r>
            <a:r>
              <a:rPr lang="el-GR" sz="1800" dirty="0" smtClean="0"/>
              <a:t>σε συνδυασμό με:</a:t>
            </a:r>
            <a:endParaRPr lang="en-US" sz="1800" dirty="0"/>
          </a:p>
          <a:p>
            <a:r>
              <a:rPr lang="en-US" sz="1800" dirty="0" smtClean="0"/>
              <a:t>Html </a:t>
            </a:r>
            <a:r>
              <a:rPr lang="el-GR" sz="1800" dirty="0" smtClean="0"/>
              <a:t>για τη σύσταση του </a:t>
            </a:r>
            <a:r>
              <a:rPr lang="en-US" sz="1800" dirty="0" smtClean="0"/>
              <a:t>web page</a:t>
            </a:r>
            <a:endParaRPr lang="el-GR" sz="1800" dirty="0"/>
          </a:p>
          <a:p>
            <a:r>
              <a:rPr lang="en-US" sz="1800" dirty="0" err="1" smtClean="0"/>
              <a:t>Css</a:t>
            </a:r>
            <a:r>
              <a:rPr lang="el-GR" sz="1800" dirty="0"/>
              <a:t> </a:t>
            </a:r>
            <a:r>
              <a:rPr lang="el-GR" sz="1800" dirty="0" smtClean="0"/>
              <a:t>για την κατάλληλη μορφοποίηση της σελίδας</a:t>
            </a:r>
          </a:p>
          <a:p>
            <a:r>
              <a:rPr lang="en-US" sz="1800" dirty="0" err="1"/>
              <a:t>XMLHttpRequest</a:t>
            </a:r>
            <a:r>
              <a:rPr lang="en-US" sz="1800" dirty="0"/>
              <a:t> </a:t>
            </a:r>
            <a:r>
              <a:rPr lang="el-GR" sz="1800" dirty="0" smtClean="0"/>
              <a:t>για τα αιτήματα προς το </a:t>
            </a:r>
            <a:r>
              <a:rPr lang="en-US" sz="1800" dirty="0" smtClean="0"/>
              <a:t>back-end</a:t>
            </a:r>
            <a:endParaRPr lang="el-GR" sz="1800" dirty="0" smtClean="0"/>
          </a:p>
          <a:p>
            <a:endParaRPr lang="en-US" sz="1800" dirty="0" smtClean="0"/>
          </a:p>
          <a:p>
            <a:pPr marL="0" indent="0">
              <a:buNone/>
            </a:pPr>
            <a:r>
              <a:rPr lang="en-US" sz="1800" b="1" u="sng" dirty="0" err="1" smtClean="0"/>
              <a:t>Cli</a:t>
            </a:r>
            <a:endParaRPr lang="el-GR" sz="1800" b="1" u="sng" dirty="0" smtClean="0"/>
          </a:p>
          <a:p>
            <a:pPr marL="0" indent="0">
              <a:buNone/>
            </a:pPr>
            <a:r>
              <a:rPr lang="el-GR" sz="1800" dirty="0" smtClean="0"/>
              <a:t>Χρησιμοποιήθηκε </a:t>
            </a:r>
            <a:r>
              <a:rPr lang="en-US" sz="1800" dirty="0" smtClean="0"/>
              <a:t>Python </a:t>
            </a:r>
            <a:r>
              <a:rPr lang="el-GR" sz="1800" dirty="0" smtClean="0"/>
              <a:t>με τις βιβλιοθήκες</a:t>
            </a:r>
          </a:p>
          <a:p>
            <a:r>
              <a:rPr lang="en-US" sz="1800" dirty="0" smtClean="0"/>
              <a:t>Click </a:t>
            </a:r>
            <a:r>
              <a:rPr lang="el-GR" sz="1800" dirty="0" smtClean="0"/>
              <a:t>για το </a:t>
            </a:r>
            <a:r>
              <a:rPr lang="en-US" sz="1800" dirty="0" smtClean="0"/>
              <a:t>parsing </a:t>
            </a:r>
            <a:r>
              <a:rPr lang="el-GR" sz="1800" dirty="0" smtClean="0"/>
              <a:t>των παραμέτρων</a:t>
            </a:r>
          </a:p>
          <a:p>
            <a:r>
              <a:rPr lang="en-US" sz="1800" dirty="0"/>
              <a:t>R</a:t>
            </a:r>
            <a:r>
              <a:rPr lang="en-US" sz="1800" dirty="0" smtClean="0"/>
              <a:t>equests </a:t>
            </a:r>
            <a:r>
              <a:rPr lang="el-GR" sz="1800" dirty="0" smtClean="0"/>
              <a:t>για τα αιτήματα προς το </a:t>
            </a:r>
            <a:r>
              <a:rPr lang="en-US" sz="1800" dirty="0" smtClean="0"/>
              <a:t>back-end</a:t>
            </a:r>
            <a:endParaRPr lang="el-GR" sz="1800" dirty="0"/>
          </a:p>
        </p:txBody>
      </p:sp>
    </p:spTree>
    <p:extLst>
      <p:ext uri="{BB962C8B-B14F-4D97-AF65-F5344CB8AC3E}">
        <p14:creationId xmlns:p14="http://schemas.microsoft.com/office/powerpoint/2010/main" val="76051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l-GR" dirty="0"/>
              <a:t>Δομική Περιγραφή </a:t>
            </a:r>
            <a:r>
              <a:rPr lang="el-GR" dirty="0" smtClean="0"/>
              <a:t>– Ιεραρχία Αρχείων</a:t>
            </a:r>
            <a:endParaRPr lang="en-US" dirty="0"/>
          </a:p>
        </p:txBody>
      </p:sp>
      <p:pic>
        <p:nvPicPr>
          <p:cNvPr id="1027" name="Picture 3" descr="C:\Users\KOMO\Desktop\MouroApp_file_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162800" cy="573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Αρχιτεκτονικό Μοντέλο</a:t>
            </a:r>
            <a:endParaRPr lang="en-US" dirty="0"/>
          </a:p>
        </p:txBody>
      </p:sp>
      <p:sp>
        <p:nvSpPr>
          <p:cNvPr id="3" name="Content Placeholder 2"/>
          <p:cNvSpPr>
            <a:spLocks noGrp="1"/>
          </p:cNvSpPr>
          <p:nvPr>
            <p:ph idx="1"/>
          </p:nvPr>
        </p:nvSpPr>
        <p:spPr>
          <a:xfrm>
            <a:off x="457200" y="1371600"/>
            <a:ext cx="8229600" cy="2130451"/>
          </a:xfrm>
        </p:spPr>
        <p:txBody>
          <a:bodyPr>
            <a:normAutofit/>
          </a:bodyPr>
          <a:lstStyle/>
          <a:p>
            <a:pPr marL="0" indent="0" algn="just">
              <a:buNone/>
            </a:pPr>
            <a:r>
              <a:rPr lang="el-GR" sz="1800" dirty="0" smtClean="0"/>
              <a:t>Ο χρήστης επικοινωνεί με το </a:t>
            </a:r>
            <a:r>
              <a:rPr lang="en-US" sz="1800" dirty="0" err="1" smtClean="0"/>
              <a:t>api</a:t>
            </a:r>
            <a:r>
              <a:rPr lang="en-US" sz="1800" dirty="0" smtClean="0"/>
              <a:t> </a:t>
            </a:r>
            <a:r>
              <a:rPr lang="el-GR" sz="1800" dirty="0" smtClean="0"/>
              <a:t>μέσω της διεπαφής φλοιού </a:t>
            </a:r>
            <a:r>
              <a:rPr lang="en-US" sz="1800" dirty="0" smtClean="0"/>
              <a:t>cli </a:t>
            </a:r>
            <a:r>
              <a:rPr lang="el-GR" sz="1800" dirty="0" smtClean="0"/>
              <a:t>ή το </a:t>
            </a:r>
            <a:r>
              <a:rPr lang="en-US" sz="1800" dirty="0" smtClean="0"/>
              <a:t>front-end</a:t>
            </a:r>
            <a:r>
              <a:rPr lang="el-GR" sz="1800" dirty="0" smtClean="0"/>
              <a:t>. Από την αρχική διεπαφή αυτή μεταβιβάζεται αίτημα στο </a:t>
            </a:r>
            <a:r>
              <a:rPr lang="en-US" sz="1800" dirty="0" smtClean="0"/>
              <a:t>server</a:t>
            </a:r>
            <a:r>
              <a:rPr lang="el-GR" sz="1800" dirty="0" smtClean="0"/>
              <a:t>, ο οποίος βασίζεται στο μοντέλο χρήσης των </a:t>
            </a:r>
            <a:r>
              <a:rPr lang="en-US" sz="1800" dirty="0" smtClean="0"/>
              <a:t>routes </a:t>
            </a:r>
            <a:r>
              <a:rPr lang="el-GR" sz="1800" dirty="0" smtClean="0"/>
              <a:t>και των </a:t>
            </a:r>
            <a:r>
              <a:rPr lang="en-US" sz="1800" dirty="0" smtClean="0"/>
              <a:t>controller</a:t>
            </a:r>
            <a:r>
              <a:rPr lang="el-GR" sz="1800" dirty="0" smtClean="0"/>
              <a:t> (όπως φαίνεται και στην προηγούμενη διαφάνεια). Ο κατάλληλος </a:t>
            </a:r>
            <a:r>
              <a:rPr lang="en-US" sz="1800" dirty="0" smtClean="0"/>
              <a:t>controller </a:t>
            </a:r>
            <a:r>
              <a:rPr lang="el-GR" sz="1800" dirty="0" smtClean="0"/>
              <a:t>είτε ανταλλάσσει αιτήματα και απαντήσεις με το </a:t>
            </a:r>
            <a:r>
              <a:rPr lang="en-US" sz="1800" dirty="0" smtClean="0"/>
              <a:t>web service</a:t>
            </a:r>
            <a:r>
              <a:rPr lang="el-GR" sz="1800" dirty="0" smtClean="0"/>
              <a:t> είτε διαβάζει δεδομένα από τοπικά αρχεία. Ύστερα, επεξεργάζεται τα δεδομένα και επιστρέφει πίσω στην αρχική διεπαφή τα αποτελέσματα της επεξεργασίας.</a:t>
            </a:r>
            <a:endParaRPr lang="en-US" sz="1800" dirty="0"/>
          </a:p>
        </p:txBody>
      </p:sp>
      <p:pic>
        <p:nvPicPr>
          <p:cNvPr id="2051" name="Picture 3" descr="C:\Users\KOMO\Desktop\MouroApp_Model.png"/>
          <p:cNvPicPr>
            <a:picLocks noChangeAspect="1" noChangeArrowheads="1"/>
          </p:cNvPicPr>
          <p:nvPr/>
        </p:nvPicPr>
        <p:blipFill rotWithShape="1">
          <a:blip r:embed="rId2">
            <a:extLst>
              <a:ext uri="{28A0092B-C50C-407E-A947-70E740481C1C}">
                <a14:useLocalDpi xmlns:a14="http://schemas.microsoft.com/office/drawing/2010/main" val="0"/>
              </a:ext>
            </a:extLst>
          </a:blip>
          <a:srcRect r="21117"/>
          <a:stretch/>
        </p:blipFill>
        <p:spPr bwMode="auto">
          <a:xfrm>
            <a:off x="2286000" y="3502051"/>
            <a:ext cx="4132433" cy="308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41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Οδηγίες Εγκατάστασης</a:t>
            </a:r>
            <a:endParaRPr lang="en-US" dirty="0"/>
          </a:p>
        </p:txBody>
      </p:sp>
      <p:sp>
        <p:nvSpPr>
          <p:cNvPr id="3" name="Content Placeholder 2"/>
          <p:cNvSpPr>
            <a:spLocks noGrp="1"/>
          </p:cNvSpPr>
          <p:nvPr>
            <p:ph idx="1"/>
          </p:nvPr>
        </p:nvSpPr>
        <p:spPr>
          <a:xfrm>
            <a:off x="457200" y="1600201"/>
            <a:ext cx="8229600" cy="762000"/>
          </a:xfrm>
        </p:spPr>
        <p:txBody>
          <a:bodyPr>
            <a:normAutofit/>
          </a:bodyPr>
          <a:lstStyle/>
          <a:p>
            <a:pPr marL="0" indent="0">
              <a:buNone/>
            </a:pPr>
            <a:r>
              <a:rPr lang="el-GR" sz="2000" dirty="0" smtClean="0"/>
              <a:t>Ακολουθεί συνοπτικός οδηγός εγκατάστασης, όπως αυτός έχει γραφθεί στο </a:t>
            </a:r>
            <a:r>
              <a:rPr lang="el-GR" sz="2000" dirty="0" smtClean="0"/>
              <a:t>αρχείο </a:t>
            </a:r>
            <a:r>
              <a:rPr lang="en-US" sz="2000" dirty="0" smtClean="0"/>
              <a:t>README.md</a:t>
            </a:r>
            <a:r>
              <a:rPr lang="el-GR" sz="2000" dirty="0" smtClean="0"/>
              <a:t> στο </a:t>
            </a:r>
            <a:r>
              <a:rPr lang="en-US" sz="2000" dirty="0">
                <a:hlinkClick r:id="rId2"/>
              </a:rPr>
              <a:t>https://</a:t>
            </a:r>
            <a:r>
              <a:rPr lang="en-US" sz="2000" dirty="0" smtClean="0">
                <a:hlinkClick r:id="rId2"/>
              </a:rPr>
              <a:t>github.com/komouro/Internet-Applications</a:t>
            </a:r>
            <a:r>
              <a:rPr lang="el-GR" sz="2000" dirty="0"/>
              <a:t>.</a:t>
            </a:r>
            <a:endParaRPr lang="en-US" sz="2000" dirty="0"/>
          </a:p>
        </p:txBody>
      </p:sp>
      <p:pic>
        <p:nvPicPr>
          <p:cNvPr id="3074" name="Picture 2" descr="C:\Users\KOMO\Desktop\gfgfg.png"/>
          <p:cNvPicPr>
            <a:picLocks noChangeAspect="1" noChangeArrowheads="1"/>
          </p:cNvPicPr>
          <p:nvPr/>
        </p:nvPicPr>
        <p:blipFill rotWithShape="1">
          <a:blip r:embed="rId3">
            <a:extLst>
              <a:ext uri="{28A0092B-C50C-407E-A947-70E740481C1C}">
                <a14:useLocalDpi xmlns:a14="http://schemas.microsoft.com/office/drawing/2010/main" val="0"/>
              </a:ext>
            </a:extLst>
          </a:blip>
          <a:srcRect r="11973"/>
          <a:stretch/>
        </p:blipFill>
        <p:spPr bwMode="auto">
          <a:xfrm>
            <a:off x="533400" y="2529085"/>
            <a:ext cx="794999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80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l-GR" sz="2400" dirty="0" smtClean="0"/>
              <a:t>Λειτουργικότητα στο </a:t>
            </a:r>
            <a:r>
              <a:rPr lang="en-US" sz="2400" dirty="0" err="1" smtClean="0"/>
              <a:t>C</a:t>
            </a:r>
            <a:r>
              <a:rPr lang="en-US" sz="2400" dirty="0" err="1" smtClean="0"/>
              <a:t>li</a:t>
            </a:r>
            <a:r>
              <a:rPr lang="el-GR" sz="2400" dirty="0" smtClean="0"/>
              <a:t> – Λειτουργία </a:t>
            </a:r>
            <a:r>
              <a:rPr lang="en-US" sz="2400" dirty="0" smtClean="0"/>
              <a:t>Nearest Stations</a:t>
            </a:r>
            <a:endParaRPr lang="en-US" sz="2400" dirty="0"/>
          </a:p>
        </p:txBody>
      </p:sp>
      <p:pic>
        <p:nvPicPr>
          <p:cNvPr id="4098" name="Picture 2" descr="C:\Users\KOMO\Desktop\screenshots\Screenshot from 2020-08-14 02-33-08.png"/>
          <p:cNvPicPr>
            <a:picLocks noChangeAspect="1" noChangeArrowheads="1"/>
          </p:cNvPicPr>
          <p:nvPr/>
        </p:nvPicPr>
        <p:blipFill rotWithShape="1">
          <a:blip r:embed="rId2">
            <a:extLst>
              <a:ext uri="{28A0092B-C50C-407E-A947-70E740481C1C}">
                <a14:useLocalDpi xmlns:a14="http://schemas.microsoft.com/office/drawing/2010/main" val="0"/>
              </a:ext>
            </a:extLst>
          </a:blip>
          <a:srcRect l="5011" t="32672" r="47690"/>
          <a:stretch/>
        </p:blipFill>
        <p:spPr bwMode="auto">
          <a:xfrm>
            <a:off x="4800600" y="1872557"/>
            <a:ext cx="3869714" cy="309693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KOMO\Desktop\screenshots\Screenshot from 2020-08-14 02-33-00.png"/>
          <p:cNvPicPr>
            <a:picLocks noChangeAspect="1" noChangeArrowheads="1"/>
          </p:cNvPicPr>
          <p:nvPr/>
        </p:nvPicPr>
        <p:blipFill rotWithShape="1">
          <a:blip r:embed="rId3">
            <a:extLst>
              <a:ext uri="{28A0092B-C50C-407E-A947-70E740481C1C}">
                <a14:useLocalDpi xmlns:a14="http://schemas.microsoft.com/office/drawing/2010/main" val="0"/>
              </a:ext>
            </a:extLst>
          </a:blip>
          <a:srcRect l="4443" t="32419" r="44795"/>
          <a:stretch/>
        </p:blipFill>
        <p:spPr bwMode="auto">
          <a:xfrm>
            <a:off x="381000" y="1872558"/>
            <a:ext cx="4137473" cy="309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8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l-GR" sz="2400" dirty="0">
                <a:solidFill>
                  <a:prstClr val="black"/>
                </a:solidFill>
              </a:rPr>
              <a:t>Λειτουργικότητα στο </a:t>
            </a:r>
            <a:r>
              <a:rPr lang="en-US" sz="2400" dirty="0" err="1">
                <a:solidFill>
                  <a:prstClr val="black"/>
                </a:solidFill>
              </a:rPr>
              <a:t>Cli</a:t>
            </a:r>
            <a:r>
              <a:rPr lang="el-GR" sz="2400" dirty="0">
                <a:solidFill>
                  <a:prstClr val="black"/>
                </a:solidFill>
              </a:rPr>
              <a:t> – Λειτουργία </a:t>
            </a:r>
            <a:r>
              <a:rPr lang="en-US" sz="2400" dirty="0" smtClean="0">
                <a:solidFill>
                  <a:prstClr val="black"/>
                </a:solidFill>
              </a:rPr>
              <a:t>Connection Routes</a:t>
            </a:r>
            <a:endParaRPr lang="en-US" sz="4000" dirty="0"/>
          </a:p>
        </p:txBody>
      </p:sp>
      <p:pic>
        <p:nvPicPr>
          <p:cNvPr id="5123" name="Picture 3" descr="C:\Users\KOMO\Desktop\screenshots\Screenshot from 2020-08-14 02-34-09.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21" t="20899" r="788"/>
          <a:stretch/>
        </p:blipFill>
        <p:spPr bwMode="auto">
          <a:xfrm>
            <a:off x="23301" y="1163786"/>
            <a:ext cx="4417525" cy="23568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KOMO\Desktop\screenshots\Screenshot from 2020-08-14 02-34-29.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586" t="14575"/>
          <a:stretch/>
        </p:blipFill>
        <p:spPr bwMode="auto">
          <a:xfrm>
            <a:off x="4575727" y="1155600"/>
            <a:ext cx="4150696" cy="2365034"/>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KOMO\Desktop\screenshots\Screenshot from 2020-08-14 02-34-4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69" t="20751"/>
          <a:stretch/>
        </p:blipFill>
        <p:spPr bwMode="auto">
          <a:xfrm>
            <a:off x="54974" y="4014041"/>
            <a:ext cx="4385852" cy="231532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KOMO\Desktop\screenshots\Screenshot from 2020-08-14 02-34-47.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98" t="13587"/>
          <a:stretch/>
        </p:blipFill>
        <p:spPr bwMode="auto">
          <a:xfrm>
            <a:off x="4531227" y="4014041"/>
            <a:ext cx="4195197" cy="231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l-GR" sz="2400" dirty="0">
                <a:solidFill>
                  <a:prstClr val="black"/>
                </a:solidFill>
              </a:rPr>
              <a:t>Λειτουργικότητα στο </a:t>
            </a:r>
            <a:r>
              <a:rPr lang="en-US" sz="2400" dirty="0" err="1">
                <a:solidFill>
                  <a:prstClr val="black"/>
                </a:solidFill>
              </a:rPr>
              <a:t>Cli</a:t>
            </a:r>
            <a:r>
              <a:rPr lang="el-GR" sz="2400" dirty="0">
                <a:solidFill>
                  <a:prstClr val="black"/>
                </a:solidFill>
              </a:rPr>
              <a:t> – Λειτουργία </a:t>
            </a:r>
            <a:r>
              <a:rPr lang="en-US" sz="2400" dirty="0" smtClean="0">
                <a:solidFill>
                  <a:prstClr val="black"/>
                </a:solidFill>
              </a:rPr>
              <a:t>Weather Conditions</a:t>
            </a:r>
            <a:endParaRPr lang="en-US" sz="4000" dirty="0"/>
          </a:p>
        </p:txBody>
      </p:sp>
      <p:pic>
        <p:nvPicPr>
          <p:cNvPr id="6150" name="Picture 6" descr="C:\Users\KOMO\Desktop\screenshots\Screenshot from 2020-08-14 02-39-49.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06" t="22980" r="21591"/>
          <a:stretch/>
        </p:blipFill>
        <p:spPr bwMode="auto">
          <a:xfrm>
            <a:off x="228600" y="1295400"/>
            <a:ext cx="4020551" cy="2362200"/>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descr="C:\Users\KOMO\Desktop\screenshots\Screenshot from 2020-08-14 02-40-24.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848" t="16199" r="9027"/>
          <a:stretch/>
        </p:blipFill>
        <p:spPr bwMode="auto">
          <a:xfrm>
            <a:off x="4343401" y="1284065"/>
            <a:ext cx="4338754" cy="237353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Users\KOMO\Desktop\screenshots\Screenshot from 2020-08-14 02-40-53.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860" t="13686" r="21651"/>
          <a:stretch/>
        </p:blipFill>
        <p:spPr bwMode="auto">
          <a:xfrm>
            <a:off x="228600" y="3810001"/>
            <a:ext cx="4020551" cy="2654946"/>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C:\Users\KOMO\Desktop\screenshots\Screenshot from 2020-08-14 02-44-42.png"/>
          <p:cNvPicPr>
            <a:picLocks noChangeAspect="1" noChangeArrowheads="1"/>
          </p:cNvPicPr>
          <p:nvPr/>
        </p:nvPicPr>
        <p:blipFill rotWithShape="1">
          <a:blip r:embed="rId5">
            <a:extLst>
              <a:ext uri="{28A0092B-C50C-407E-A947-70E740481C1C}">
                <a14:useLocalDpi xmlns:a14="http://schemas.microsoft.com/office/drawing/2010/main" val="0"/>
              </a:ext>
            </a:extLst>
          </a:blip>
          <a:srcRect l="4787" t="20160" r="21670"/>
          <a:stretch/>
        </p:blipFill>
        <p:spPr bwMode="auto">
          <a:xfrm>
            <a:off x="4355247" y="3820582"/>
            <a:ext cx="4315062" cy="263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92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512</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MOURO APP</vt:lpstr>
      <vt:lpstr>Λειτουργική Περιγραφή</vt:lpstr>
      <vt:lpstr>Δομική Περιγραφή - Υλοποίηση</vt:lpstr>
      <vt:lpstr>Δομική Περιγραφή – Ιεραρχία Αρχείων</vt:lpstr>
      <vt:lpstr>Αρχιτεκτονικό Μοντέλο</vt:lpstr>
      <vt:lpstr>Οδηγίες Εγκατάστασης</vt:lpstr>
      <vt:lpstr>Λειτουργικότητα στο Cli – Λειτουργία Nearest Stations</vt:lpstr>
      <vt:lpstr>Λειτουργικότητα στο Cli – Λειτουργία Connection Routes</vt:lpstr>
      <vt:lpstr>Λειτουργικότητα στο Cli – Λειτουργία Weather Conditions</vt:lpstr>
      <vt:lpstr>Λειτουργικότητα στο Front-end – Λειτουργία Nearest Stations</vt:lpstr>
      <vt:lpstr>Λειτουργικότητα στο Front-end – Λειτουργία Connection Routes</vt:lpstr>
      <vt:lpstr>Λειτουργικότητα στο Front-end – Λειτουργία Weather Conditions</vt:lpstr>
      <vt:lpstr>Σας ευχαριστώ για το χρόνο σας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KOMO</dc:creator>
  <cp:lastModifiedBy>KOMO</cp:lastModifiedBy>
  <cp:revision>21</cp:revision>
  <dcterms:created xsi:type="dcterms:W3CDTF">2020-08-13T17:42:10Z</dcterms:created>
  <dcterms:modified xsi:type="dcterms:W3CDTF">2020-08-14T00:28:33Z</dcterms:modified>
</cp:coreProperties>
</file>