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5"/>
  </p:notesMasterIdLst>
  <p:handoutMasterIdLst>
    <p:handoutMasterId r:id="rId26"/>
  </p:handoutMasterIdLst>
  <p:sldIdLst>
    <p:sldId id="256" r:id="rId5"/>
    <p:sldId id="262" r:id="rId6"/>
    <p:sldId id="264" r:id="rId7"/>
    <p:sldId id="261" r:id="rId8"/>
    <p:sldId id="266" r:id="rId9"/>
    <p:sldId id="267" r:id="rId10"/>
    <p:sldId id="269" r:id="rId11"/>
    <p:sldId id="270" r:id="rId12"/>
    <p:sldId id="268" r:id="rId13"/>
    <p:sldId id="271" r:id="rId14"/>
    <p:sldId id="279" r:id="rId15"/>
    <p:sldId id="272" r:id="rId16"/>
    <p:sldId id="273" r:id="rId17"/>
    <p:sldId id="274" r:id="rId18"/>
    <p:sldId id="275" r:id="rId19"/>
    <p:sldId id="276" r:id="rId20"/>
    <p:sldId id="277" r:id="rId21"/>
    <p:sldId id="280" r:id="rId22"/>
    <p:sldId id="278" r:id="rId23"/>
    <p:sldId id="26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p:scale>
          <a:sx n="75" d="100"/>
          <a:sy n="75" d="100"/>
        </p:scale>
        <p:origin x="974" y="19"/>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sz="1600" b="1"/>
              <a:t>Classification Accuracy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Sheet1!$G$11</c:f>
              <c:strCache>
                <c:ptCount val="1"/>
                <c:pt idx="0">
                  <c:v>TRAINING</c:v>
                </c:pt>
              </c:strCache>
            </c:strRef>
          </c:tx>
          <c:spPr>
            <a:solidFill>
              <a:schemeClr val="accent1"/>
            </a:solidFill>
            <a:ln>
              <a:noFill/>
            </a:ln>
            <a:effectLst/>
          </c:spPr>
          <c:invertIfNegative val="0"/>
          <c:val>
            <c:numRef>
              <c:f>Sheet1!$H$11</c:f>
              <c:numCache>
                <c:formatCode>0%</c:formatCode>
                <c:ptCount val="1"/>
                <c:pt idx="0">
                  <c:v>1</c:v>
                </c:pt>
              </c:numCache>
            </c:numRef>
          </c:val>
          <c:extLst>
            <c:ext xmlns:c16="http://schemas.microsoft.com/office/drawing/2014/chart" uri="{C3380CC4-5D6E-409C-BE32-E72D297353CC}">
              <c16:uniqueId val="{00000000-AC2C-4B86-980E-57CFFBC5E7F2}"/>
            </c:ext>
          </c:extLst>
        </c:ser>
        <c:ser>
          <c:idx val="1"/>
          <c:order val="1"/>
          <c:tx>
            <c:strRef>
              <c:f>Sheet1!$G$12</c:f>
              <c:strCache>
                <c:ptCount val="1"/>
                <c:pt idx="0">
                  <c:v>VALIDATION</c:v>
                </c:pt>
              </c:strCache>
            </c:strRef>
          </c:tx>
          <c:spPr>
            <a:solidFill>
              <a:schemeClr val="accent1">
                <a:lumMod val="20000"/>
                <a:lumOff val="80000"/>
              </a:schemeClr>
            </a:solidFill>
            <a:ln>
              <a:noFill/>
            </a:ln>
            <a:effectLst/>
          </c:spPr>
          <c:invertIfNegative val="0"/>
          <c:val>
            <c:numRef>
              <c:f>Sheet1!$H$12</c:f>
              <c:numCache>
                <c:formatCode>0%</c:formatCode>
                <c:ptCount val="1"/>
                <c:pt idx="0">
                  <c:v>1</c:v>
                </c:pt>
              </c:numCache>
            </c:numRef>
          </c:val>
          <c:extLst>
            <c:ext xmlns:c16="http://schemas.microsoft.com/office/drawing/2014/chart" uri="{C3380CC4-5D6E-409C-BE32-E72D297353CC}">
              <c16:uniqueId val="{00000001-AC2C-4B86-980E-57CFFBC5E7F2}"/>
            </c:ext>
          </c:extLst>
        </c:ser>
        <c:ser>
          <c:idx val="2"/>
          <c:order val="2"/>
          <c:tx>
            <c:strRef>
              <c:f>Sheet1!$G$13</c:f>
              <c:strCache>
                <c:ptCount val="1"/>
                <c:pt idx="0">
                  <c:v>TEST</c:v>
                </c:pt>
              </c:strCache>
            </c:strRef>
          </c:tx>
          <c:spPr>
            <a:solidFill>
              <a:schemeClr val="accent6">
                <a:lumMod val="40000"/>
                <a:lumOff val="60000"/>
              </a:schemeClr>
            </a:solidFill>
            <a:ln>
              <a:noFill/>
            </a:ln>
            <a:effectLst/>
          </c:spPr>
          <c:invertIfNegative val="0"/>
          <c:val>
            <c:numRef>
              <c:f>Sheet1!$H$13</c:f>
              <c:numCache>
                <c:formatCode>0.00%</c:formatCode>
                <c:ptCount val="1"/>
                <c:pt idx="0">
                  <c:v>0.96530000000000005</c:v>
                </c:pt>
              </c:numCache>
            </c:numRef>
          </c:val>
          <c:extLst>
            <c:ext xmlns:c16="http://schemas.microsoft.com/office/drawing/2014/chart" uri="{C3380CC4-5D6E-409C-BE32-E72D297353CC}">
              <c16:uniqueId val="{00000002-AC2C-4B86-980E-57CFFBC5E7F2}"/>
            </c:ext>
          </c:extLst>
        </c:ser>
        <c:dLbls>
          <c:showLegendKey val="0"/>
          <c:showVal val="0"/>
          <c:showCatName val="0"/>
          <c:showSerName val="0"/>
          <c:showPercent val="0"/>
          <c:showBubbleSize val="0"/>
        </c:dLbls>
        <c:gapWidth val="219"/>
        <c:overlap val="-27"/>
        <c:axId val="761315391"/>
        <c:axId val="774093935"/>
      </c:barChart>
      <c:catAx>
        <c:axId val="761315391"/>
        <c:scaling>
          <c:orientation val="minMax"/>
        </c:scaling>
        <c:delete val="1"/>
        <c:axPos val="b"/>
        <c:numFmt formatCode="General" sourceLinked="1"/>
        <c:majorTickMark val="out"/>
        <c:minorTickMark val="none"/>
        <c:tickLblPos val="nextTo"/>
        <c:crossAx val="774093935"/>
        <c:crosses val="autoZero"/>
        <c:auto val="1"/>
        <c:lblAlgn val="ctr"/>
        <c:lblOffset val="100"/>
        <c:noMultiLvlLbl val="0"/>
      </c:catAx>
      <c:valAx>
        <c:axId val="774093935"/>
        <c:scaling>
          <c:orientation val="minMax"/>
          <c:max val="1.2"/>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761315391"/>
        <c:crosses val="autoZero"/>
        <c:crossBetween val="between"/>
        <c:majorUnit val="0.25"/>
      </c:valAx>
      <c:spPr>
        <a:solidFill>
          <a:schemeClr val="bg1"/>
        </a:solidFill>
        <a:ln>
          <a:solidFill>
            <a:schemeClr val="accent1">
              <a:alpha val="96000"/>
            </a:schemeClr>
          </a:solidFill>
        </a:ln>
        <a:effectLst/>
      </c:spPr>
    </c:plotArea>
    <c:legend>
      <c:legendPos val="b"/>
      <c:layout>
        <c:manualLayout>
          <c:xMode val="edge"/>
          <c:yMode val="edge"/>
          <c:x val="0.29560669456066946"/>
          <c:y val="0.91844877679060166"/>
          <c:w val="0.46225011622501161"/>
          <c:h val="8.1551223209398296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alpha val="99000"/>
        </a:schemeClr>
      </a:solidFill>
      <a:round/>
    </a:ln>
    <a:effectLst>
      <a:softEdge rad="0"/>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8/11/2024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8/11/2024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12</a:t>
            </a:fld>
            <a:endParaRPr lang="en-US" dirty="0"/>
          </a:p>
        </p:txBody>
      </p:sp>
    </p:spTree>
    <p:extLst>
      <p:ext uri="{BB962C8B-B14F-4D97-AF65-F5344CB8AC3E}">
        <p14:creationId xmlns:p14="http://schemas.microsoft.com/office/powerpoint/2010/main" val="1676677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14</a:t>
            </a:fld>
            <a:endParaRPr lang="en-US" dirty="0"/>
          </a:p>
        </p:txBody>
      </p:sp>
    </p:spTree>
    <p:extLst>
      <p:ext uri="{BB962C8B-B14F-4D97-AF65-F5344CB8AC3E}">
        <p14:creationId xmlns:p14="http://schemas.microsoft.com/office/powerpoint/2010/main" val="1180943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15</a:t>
            </a:fld>
            <a:endParaRPr lang="en-US" dirty="0"/>
          </a:p>
        </p:txBody>
      </p:sp>
    </p:spTree>
    <p:extLst>
      <p:ext uri="{BB962C8B-B14F-4D97-AF65-F5344CB8AC3E}">
        <p14:creationId xmlns:p14="http://schemas.microsoft.com/office/powerpoint/2010/main" val="2305857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16</a:t>
            </a:fld>
            <a:endParaRPr lang="en-US" dirty="0"/>
          </a:p>
        </p:txBody>
      </p:sp>
    </p:spTree>
    <p:extLst>
      <p:ext uri="{BB962C8B-B14F-4D97-AF65-F5344CB8AC3E}">
        <p14:creationId xmlns:p14="http://schemas.microsoft.com/office/powerpoint/2010/main" val="2364786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17</a:t>
            </a:fld>
            <a:endParaRPr lang="en-US" dirty="0"/>
          </a:p>
        </p:txBody>
      </p:sp>
    </p:spTree>
    <p:extLst>
      <p:ext uri="{BB962C8B-B14F-4D97-AF65-F5344CB8AC3E}">
        <p14:creationId xmlns:p14="http://schemas.microsoft.com/office/powerpoint/2010/main" val="2861983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18</a:t>
            </a:fld>
            <a:endParaRPr lang="en-US" dirty="0"/>
          </a:p>
        </p:txBody>
      </p:sp>
    </p:spTree>
    <p:extLst>
      <p:ext uri="{BB962C8B-B14F-4D97-AF65-F5344CB8AC3E}">
        <p14:creationId xmlns:p14="http://schemas.microsoft.com/office/powerpoint/2010/main" val="4001705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19</a:t>
            </a:fld>
            <a:endParaRPr lang="en-US" dirty="0"/>
          </a:p>
        </p:txBody>
      </p:sp>
    </p:spTree>
    <p:extLst>
      <p:ext uri="{BB962C8B-B14F-4D97-AF65-F5344CB8AC3E}">
        <p14:creationId xmlns:p14="http://schemas.microsoft.com/office/powerpoint/2010/main" val="2105223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20</a:t>
            </a:fld>
            <a:endParaRPr lang="en-US" dirty="0"/>
          </a:p>
        </p:txBody>
      </p:sp>
    </p:spTree>
    <p:extLst>
      <p:ext uri="{BB962C8B-B14F-4D97-AF65-F5344CB8AC3E}">
        <p14:creationId xmlns:p14="http://schemas.microsoft.com/office/powerpoint/2010/main" val="1046714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3463474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4201469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3067417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3925954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9</a:t>
            </a:fld>
            <a:endParaRPr lang="en-US" dirty="0"/>
          </a:p>
        </p:txBody>
      </p:sp>
    </p:spTree>
    <p:extLst>
      <p:ext uri="{BB962C8B-B14F-4D97-AF65-F5344CB8AC3E}">
        <p14:creationId xmlns:p14="http://schemas.microsoft.com/office/powerpoint/2010/main" val="2230892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dirty="0"/>
          </a:p>
        </p:txBody>
      </p:sp>
    </p:spTree>
    <p:extLst>
      <p:ext uri="{BB962C8B-B14F-4D97-AF65-F5344CB8AC3E}">
        <p14:creationId xmlns:p14="http://schemas.microsoft.com/office/powerpoint/2010/main" val="3894042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dirty="0"/>
          </a:p>
        </p:txBody>
      </p:sp>
    </p:spTree>
    <p:extLst>
      <p:ext uri="{BB962C8B-B14F-4D97-AF65-F5344CB8AC3E}">
        <p14:creationId xmlns:p14="http://schemas.microsoft.com/office/powerpoint/2010/main" val="3659975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8/11/2024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8/11/2024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8/11/2024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8/11/2024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8/11/2024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8/11/2024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cs231n.github.io/"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www.tensorflow.org/tensorboard/get_started" TargetMode="External"/><Relationship Id="rId4" Type="http://schemas.openxmlformats.org/officeDocument/2006/relationships/hyperlink" Target="https://www.coursera.org/specializations/deep-learnin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Deep Face RECOGNITION</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CA" sz="1800" b="1" kern="100" dirty="0">
                <a:effectLst/>
                <a:latin typeface="Arial" panose="020B0604020202020204" pitchFamily="34" charset="0"/>
                <a:ea typeface="Aptos" panose="020B0004020202020204" pitchFamily="34" charset="0"/>
                <a:cs typeface="Times New Roman" panose="02020603050405020304" pitchFamily="18" charset="0"/>
              </a:rPr>
              <a:t>BDM 3035 - Big Data Capstone Project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sz="2800" dirty="0">
                <a:solidFill>
                  <a:schemeClr val="bg1"/>
                </a:solidFill>
              </a:rPr>
              <a:t>Methodology</a:t>
            </a:r>
          </a:p>
        </p:txBody>
      </p:sp>
      <p:sp>
        <p:nvSpPr>
          <p:cNvPr id="6" name="Content Placeholder 5">
            <a:extLst>
              <a:ext uri="{FF2B5EF4-FFF2-40B4-BE49-F238E27FC236}">
                <a16:creationId xmlns:a16="http://schemas.microsoft.com/office/drawing/2014/main" id="{5BEE15DA-197F-AAD8-6775-76C0055F6506}"/>
              </a:ext>
            </a:extLst>
          </p:cNvPr>
          <p:cNvSpPr>
            <a:spLocks noGrp="1"/>
          </p:cNvSpPr>
          <p:nvPr>
            <p:ph idx="1"/>
          </p:nvPr>
        </p:nvSpPr>
        <p:spPr>
          <a:xfrm>
            <a:off x="581192" y="2180496"/>
            <a:ext cx="11029615" cy="4443824"/>
          </a:xfrm>
        </p:spPr>
        <p:txBody>
          <a:bodyPr>
            <a:normAutofit/>
          </a:bodyPr>
          <a:lstStyle/>
          <a:p>
            <a:pPr algn="just"/>
            <a:r>
              <a:rPr lang="en-US" sz="2800" dirty="0">
                <a:latin typeface="Gill Sans MT (Body)"/>
                <a:ea typeface="Aptos" panose="020B0004020202020204" pitchFamily="34" charset="0"/>
                <a:sym typeface="Wingdings" panose="05000000000000000000" pitchFamily="2" charset="2"/>
              </a:rPr>
              <a:t>Brief explanation about:</a:t>
            </a:r>
          </a:p>
          <a:p>
            <a:pPr lvl="1" algn="just"/>
            <a:r>
              <a:rPr lang="en-US" sz="2600" dirty="0">
                <a:latin typeface="Gill Sans MT (Body)"/>
                <a:ea typeface="Aptos" panose="020B0004020202020204" pitchFamily="34" charset="0"/>
                <a:sym typeface="Wingdings" panose="05000000000000000000" pitchFamily="2" charset="2"/>
              </a:rPr>
              <a:t>TensorFlow, Keras, VGG16, GlobalMaxPooling2D</a:t>
            </a:r>
          </a:p>
          <a:p>
            <a:pPr lvl="1" algn="just"/>
            <a:r>
              <a:rPr lang="en-CA" sz="2800" dirty="0">
                <a:solidFill>
                  <a:schemeClr val="tx1"/>
                </a:solidFill>
              </a:rPr>
              <a:t>(Saurabh)</a:t>
            </a:r>
            <a:endParaRPr lang="en-US" sz="2600" dirty="0">
              <a:latin typeface="Gill Sans MT (Body)"/>
              <a:ea typeface="Aptos" panose="020B0004020202020204" pitchFamily="34" charset="0"/>
              <a:sym typeface="Wingdings" panose="05000000000000000000" pitchFamily="2" charset="2"/>
            </a:endParaRPr>
          </a:p>
        </p:txBody>
      </p:sp>
    </p:spTree>
    <p:extLst>
      <p:ext uri="{BB962C8B-B14F-4D97-AF65-F5344CB8AC3E}">
        <p14:creationId xmlns:p14="http://schemas.microsoft.com/office/powerpoint/2010/main" val="3216531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sz="2800" dirty="0">
                <a:solidFill>
                  <a:schemeClr val="bg1"/>
                </a:solidFill>
              </a:rPr>
              <a:t>Methodology</a:t>
            </a:r>
          </a:p>
        </p:txBody>
      </p:sp>
      <p:sp>
        <p:nvSpPr>
          <p:cNvPr id="6" name="Content Placeholder 5">
            <a:extLst>
              <a:ext uri="{FF2B5EF4-FFF2-40B4-BE49-F238E27FC236}">
                <a16:creationId xmlns:a16="http://schemas.microsoft.com/office/drawing/2014/main" id="{5BEE15DA-197F-AAD8-6775-76C0055F6506}"/>
              </a:ext>
            </a:extLst>
          </p:cNvPr>
          <p:cNvSpPr>
            <a:spLocks noGrp="1"/>
          </p:cNvSpPr>
          <p:nvPr>
            <p:ph idx="1"/>
          </p:nvPr>
        </p:nvSpPr>
        <p:spPr>
          <a:xfrm>
            <a:off x="581192" y="2180496"/>
            <a:ext cx="11029615" cy="4443824"/>
          </a:xfrm>
        </p:spPr>
        <p:txBody>
          <a:bodyPr>
            <a:normAutofit/>
          </a:bodyPr>
          <a:lstStyle/>
          <a:p>
            <a:pPr algn="just"/>
            <a:r>
              <a:rPr lang="en-US" sz="2800" dirty="0">
                <a:latin typeface="Gill Sans MT (Body)"/>
                <a:ea typeface="Aptos" panose="020B0004020202020204" pitchFamily="34" charset="0"/>
                <a:sym typeface="Wingdings" panose="05000000000000000000" pitchFamily="2" charset="2"/>
              </a:rPr>
              <a:t>Brief explanation about: (</a:t>
            </a:r>
            <a:r>
              <a:rPr lang="en-US" sz="2800" dirty="0" err="1">
                <a:latin typeface="Gill Sans MT (Body)"/>
                <a:ea typeface="Aptos" panose="020B0004020202020204" pitchFamily="34" charset="0"/>
                <a:sym typeface="Wingdings" panose="05000000000000000000" pitchFamily="2" charset="2"/>
              </a:rPr>
              <a:t>cont</a:t>
            </a:r>
            <a:r>
              <a:rPr lang="en-US" sz="2800" dirty="0">
                <a:latin typeface="Gill Sans MT (Body)"/>
                <a:ea typeface="Aptos" panose="020B0004020202020204" pitchFamily="34" charset="0"/>
                <a:sym typeface="Wingdings" panose="05000000000000000000" pitchFamily="2" charset="2"/>
              </a:rPr>
              <a:t>)</a:t>
            </a:r>
          </a:p>
          <a:p>
            <a:pPr lvl="1" algn="just"/>
            <a:r>
              <a:rPr lang="en-US" sz="2600" dirty="0">
                <a:latin typeface="Gill Sans MT (Body)"/>
                <a:ea typeface="Aptos" panose="020B0004020202020204" pitchFamily="34" charset="0"/>
                <a:sym typeface="Wingdings" panose="05000000000000000000" pitchFamily="2" charset="2"/>
              </a:rPr>
              <a:t>TensorFlow, Keras, VGG16, GlobalMaxPooling2D</a:t>
            </a:r>
          </a:p>
          <a:p>
            <a:pPr lvl="1" algn="just"/>
            <a:r>
              <a:rPr lang="en-CA" sz="2800" dirty="0">
                <a:solidFill>
                  <a:schemeClr val="tx1"/>
                </a:solidFill>
              </a:rPr>
              <a:t>(Saurabh)</a:t>
            </a:r>
            <a:endParaRPr lang="en-US" sz="2600" dirty="0">
              <a:latin typeface="Gill Sans MT (Body)"/>
              <a:ea typeface="Aptos" panose="020B0004020202020204" pitchFamily="34" charset="0"/>
              <a:sym typeface="Wingdings" panose="05000000000000000000" pitchFamily="2" charset="2"/>
            </a:endParaRPr>
          </a:p>
        </p:txBody>
      </p:sp>
    </p:spTree>
    <p:extLst>
      <p:ext uri="{BB962C8B-B14F-4D97-AF65-F5344CB8AC3E}">
        <p14:creationId xmlns:p14="http://schemas.microsoft.com/office/powerpoint/2010/main" val="2518035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sz="2800" dirty="0">
                <a:solidFill>
                  <a:schemeClr val="bg1"/>
                </a:solidFill>
              </a:rPr>
              <a:t>Methodology</a:t>
            </a:r>
          </a:p>
        </p:txBody>
      </p:sp>
      <p:sp>
        <p:nvSpPr>
          <p:cNvPr id="6" name="Content Placeholder 5">
            <a:extLst>
              <a:ext uri="{FF2B5EF4-FFF2-40B4-BE49-F238E27FC236}">
                <a16:creationId xmlns:a16="http://schemas.microsoft.com/office/drawing/2014/main" id="{5BEE15DA-197F-AAD8-6775-76C0055F6506}"/>
              </a:ext>
            </a:extLst>
          </p:cNvPr>
          <p:cNvSpPr>
            <a:spLocks noGrp="1"/>
          </p:cNvSpPr>
          <p:nvPr>
            <p:ph idx="1"/>
          </p:nvPr>
        </p:nvSpPr>
        <p:spPr>
          <a:xfrm>
            <a:off x="581192" y="2180496"/>
            <a:ext cx="11029615" cy="4443824"/>
          </a:xfrm>
        </p:spPr>
        <p:txBody>
          <a:bodyPr>
            <a:normAutofit/>
          </a:bodyPr>
          <a:lstStyle/>
          <a:p>
            <a:pPr algn="just"/>
            <a:r>
              <a:rPr lang="en-US" sz="2800" dirty="0">
                <a:latin typeface="Gill Sans MT (Body)"/>
                <a:ea typeface="Aptos" panose="020B0004020202020204" pitchFamily="34" charset="0"/>
                <a:sym typeface="Wingdings" panose="05000000000000000000" pitchFamily="2" charset="2"/>
              </a:rPr>
              <a:t>For compiling the model, we used the following settings:</a:t>
            </a:r>
          </a:p>
          <a:p>
            <a:pPr lvl="1" algn="just">
              <a:buFont typeface="Wingdings" panose="05000000000000000000" pitchFamily="2" charset="2"/>
              <a:buChar char="Ø"/>
            </a:pPr>
            <a:r>
              <a:rPr lang="en-US" sz="2200" dirty="0">
                <a:latin typeface="Gill Sans MT (Body)"/>
                <a:ea typeface="Aptos" panose="020B0004020202020204" pitchFamily="34" charset="0"/>
                <a:sym typeface="Wingdings" panose="05000000000000000000" pitchFamily="2" charset="2"/>
              </a:rPr>
              <a:t>Optimizer  Adam</a:t>
            </a:r>
          </a:p>
          <a:p>
            <a:pPr lvl="1" algn="just">
              <a:buFont typeface="Wingdings" panose="05000000000000000000" pitchFamily="2" charset="2"/>
              <a:buChar char="Ø"/>
            </a:pPr>
            <a:r>
              <a:rPr lang="en-US" sz="2200" dirty="0">
                <a:latin typeface="Gill Sans MT (Body)"/>
                <a:ea typeface="Aptos" panose="020B0004020202020204" pitchFamily="34" charset="0"/>
                <a:sym typeface="Wingdings" panose="05000000000000000000" pitchFamily="2" charset="2"/>
              </a:rPr>
              <a:t>Classification loss  SparseCategoricalCrossentropy</a:t>
            </a:r>
          </a:p>
          <a:p>
            <a:pPr lvl="1" algn="just"/>
            <a:endParaRPr lang="en-US" sz="2800" dirty="0">
              <a:latin typeface="Gill Sans MT (Body)"/>
              <a:ea typeface="Aptos" panose="020B0004020202020204" pitchFamily="34" charset="0"/>
              <a:sym typeface="Wingdings" panose="05000000000000000000" pitchFamily="2" charset="2"/>
            </a:endParaRPr>
          </a:p>
          <a:p>
            <a:pPr algn="just"/>
            <a:r>
              <a:rPr lang="en-US" sz="2800" dirty="0">
                <a:latin typeface="Gill Sans MT (Body)"/>
                <a:ea typeface="Aptos" panose="020B0004020202020204" pitchFamily="34" charset="0"/>
                <a:sym typeface="Wingdings" panose="05000000000000000000" pitchFamily="2" charset="2"/>
              </a:rPr>
              <a:t>For training process, we used the following callbacks:</a:t>
            </a:r>
          </a:p>
          <a:p>
            <a:pPr lvl="1" algn="just">
              <a:buFont typeface="Wingdings" panose="05000000000000000000" pitchFamily="2" charset="2"/>
              <a:buChar char="Ø"/>
            </a:pPr>
            <a:r>
              <a:rPr lang="en-US" sz="2200" dirty="0">
                <a:latin typeface="Gill Sans MT (Body)"/>
                <a:ea typeface="Aptos" panose="020B0004020202020204" pitchFamily="34" charset="0"/>
                <a:sym typeface="Wingdings" panose="05000000000000000000" pitchFamily="2" charset="2"/>
              </a:rPr>
              <a:t>TensorBoard  Just for logging (not for visualizations)</a:t>
            </a:r>
          </a:p>
          <a:p>
            <a:pPr lvl="1" algn="just">
              <a:buFont typeface="Wingdings" panose="05000000000000000000" pitchFamily="2" charset="2"/>
              <a:buChar char="Ø"/>
            </a:pPr>
            <a:r>
              <a:rPr lang="en-US" sz="2200" dirty="0">
                <a:latin typeface="Gill Sans MT (Body)"/>
                <a:ea typeface="Aptos" panose="020B0004020202020204" pitchFamily="34" charset="0"/>
                <a:sym typeface="Wingdings" panose="05000000000000000000" pitchFamily="2" charset="2"/>
              </a:rPr>
              <a:t>EarlyStopping  It stops epochs if metrics no longer get better</a:t>
            </a:r>
          </a:p>
          <a:p>
            <a:pPr lvl="1" algn="just">
              <a:buFont typeface="Wingdings" panose="05000000000000000000" pitchFamily="2" charset="2"/>
              <a:buChar char="Ø"/>
            </a:pPr>
            <a:r>
              <a:rPr lang="en-US" sz="2200" dirty="0">
                <a:latin typeface="Gill Sans MT (Body)"/>
                <a:ea typeface="Aptos" panose="020B0004020202020204" pitchFamily="34" charset="0"/>
                <a:sym typeface="Wingdings" panose="05000000000000000000" pitchFamily="2" charset="2"/>
              </a:rPr>
              <a:t>ModelCheckpoint  For tracking and saving the best weights and metrics</a:t>
            </a:r>
          </a:p>
          <a:p>
            <a:pPr lvl="1" algn="just"/>
            <a:endParaRPr lang="en-US" sz="2200" dirty="0">
              <a:latin typeface="Gill Sans MT (Body)"/>
              <a:ea typeface="Aptos" panose="020B0004020202020204" pitchFamily="34" charset="0"/>
              <a:sym typeface="Wingdings" panose="05000000000000000000" pitchFamily="2" charset="2"/>
            </a:endParaRPr>
          </a:p>
        </p:txBody>
      </p:sp>
    </p:spTree>
    <p:extLst>
      <p:ext uri="{BB962C8B-B14F-4D97-AF65-F5344CB8AC3E}">
        <p14:creationId xmlns:p14="http://schemas.microsoft.com/office/powerpoint/2010/main" val="810825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Analysis and Results</a:t>
            </a:r>
          </a:p>
        </p:txBody>
      </p:sp>
      <p:pic>
        <p:nvPicPr>
          <p:cNvPr id="11" name="Content Placeholder 4" descr="Charts">
            <a:extLst>
              <a:ext uri="{FF2B5EF4-FFF2-40B4-BE49-F238E27FC236}">
                <a16:creationId xmlns:a16="http://schemas.microsoft.com/office/drawing/2014/main" id="{47D9BE16-119C-43B2-9AE6-18C4A150C0EF}"/>
              </a:ext>
            </a:extLst>
          </p:cNvPr>
          <p:cNvPicPr>
            <a:picLocks noGrp="1" noChangeAspect="1"/>
          </p:cNvPicPr>
          <p:nvPr>
            <p:ph sz="half" idx="1"/>
          </p:nvPr>
        </p:nvPicPr>
        <p:blipFill rotWithShape="1">
          <a:blip r:embed="rId2" cstate="screen">
            <a:extLst>
              <a:ext uri="{28A0092B-C50C-407E-A947-70E740481C1C}">
                <a14:useLocalDpi xmlns:a14="http://schemas.microsoft.com/office/drawing/2010/main"/>
              </a:ext>
            </a:extLst>
          </a:blip>
          <a:stretch/>
        </p:blipFill>
        <p:spPr>
          <a:xfrm>
            <a:off x="581025" y="2231480"/>
            <a:ext cx="5422900" cy="3625353"/>
          </a:xfrm>
        </p:spPr>
      </p:pic>
      <p:graphicFrame>
        <p:nvGraphicFramePr>
          <p:cNvPr id="5" name="Content Placeholder 4">
            <a:extLst>
              <a:ext uri="{FF2B5EF4-FFF2-40B4-BE49-F238E27FC236}">
                <a16:creationId xmlns:a16="http://schemas.microsoft.com/office/drawing/2014/main" id="{D169724C-7B0B-C473-398B-B90A9BB9FAD9}"/>
              </a:ext>
            </a:extLst>
          </p:cNvPr>
          <p:cNvGraphicFramePr>
            <a:graphicFrameLocks noGrp="1"/>
          </p:cNvGraphicFramePr>
          <p:nvPr>
            <p:ph sz="half" idx="2"/>
            <p:extLst>
              <p:ext uri="{D42A27DB-BD31-4B8C-83A1-F6EECF244321}">
                <p14:modId xmlns:p14="http://schemas.microsoft.com/office/powerpoint/2010/main" val="320775543"/>
              </p:ext>
            </p:extLst>
          </p:nvPr>
        </p:nvGraphicFramePr>
        <p:xfrm>
          <a:off x="6188075" y="2227263"/>
          <a:ext cx="5422900" cy="36337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31270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t>Analysis and Results</a:t>
            </a:r>
            <a:endParaRPr lang="en-US" sz="2800" dirty="0">
              <a:solidFill>
                <a:schemeClr val="bg1"/>
              </a:solidFill>
            </a:endParaRPr>
          </a:p>
        </p:txBody>
      </p:sp>
      <p:sp>
        <p:nvSpPr>
          <p:cNvPr id="6" name="Content Placeholder 5">
            <a:extLst>
              <a:ext uri="{FF2B5EF4-FFF2-40B4-BE49-F238E27FC236}">
                <a16:creationId xmlns:a16="http://schemas.microsoft.com/office/drawing/2014/main" id="{5BEE15DA-197F-AAD8-6775-76C0055F6506}"/>
              </a:ext>
            </a:extLst>
          </p:cNvPr>
          <p:cNvSpPr>
            <a:spLocks noGrp="1"/>
          </p:cNvSpPr>
          <p:nvPr>
            <p:ph idx="1"/>
          </p:nvPr>
        </p:nvSpPr>
        <p:spPr>
          <a:xfrm>
            <a:off x="581192" y="2180496"/>
            <a:ext cx="11029615" cy="1995264"/>
          </a:xfrm>
        </p:spPr>
        <p:txBody>
          <a:bodyPr>
            <a:normAutofit/>
          </a:bodyPr>
          <a:lstStyle/>
          <a:p>
            <a:pPr algn="just"/>
            <a:r>
              <a:rPr lang="en-CA" sz="2200" dirty="0">
                <a:effectLst/>
                <a:latin typeface="Gill Sans MT (Body)"/>
                <a:ea typeface="Aptos" panose="020B0004020202020204" pitchFamily="34" charset="0"/>
              </a:rPr>
              <a:t>To evaluate regression predictions (coordinates) we used Intersection Over Union metric</a:t>
            </a:r>
          </a:p>
          <a:p>
            <a:pPr algn="just"/>
            <a:r>
              <a:rPr lang="en-CA" sz="2200" dirty="0">
                <a:effectLst/>
                <a:latin typeface="Gill Sans MT (Body)"/>
                <a:ea typeface="Aptos" panose="020B0004020202020204" pitchFamily="34" charset="0"/>
              </a:rPr>
              <a:t>Intersection over Union (</a:t>
            </a:r>
            <a:r>
              <a:rPr lang="en-CA" sz="2200" dirty="0" err="1">
                <a:effectLst/>
                <a:latin typeface="Gill Sans MT (Body)"/>
                <a:ea typeface="Aptos" panose="020B0004020202020204" pitchFamily="34" charset="0"/>
              </a:rPr>
              <a:t>IoU</a:t>
            </a:r>
            <a:r>
              <a:rPr lang="en-CA" sz="2200" dirty="0">
                <a:effectLst/>
                <a:latin typeface="Gill Sans MT (Body)"/>
                <a:ea typeface="Aptos" panose="020B0004020202020204" pitchFamily="34" charset="0"/>
              </a:rPr>
              <a:t>) is used to </a:t>
            </a:r>
            <a:r>
              <a:rPr lang="en-CA" sz="2200" dirty="0">
                <a:solidFill>
                  <a:srgbClr val="051E50"/>
                </a:solidFill>
                <a:effectLst/>
                <a:latin typeface="Gill Sans MT (Body)"/>
                <a:ea typeface="Aptos" panose="020B0004020202020204" pitchFamily="34" charset="0"/>
              </a:rPr>
              <a:t>measure the accuracy</a:t>
            </a:r>
            <a:r>
              <a:rPr lang="en-CA" sz="2200" dirty="0">
                <a:effectLst/>
                <a:latin typeface="Gill Sans MT (Body)"/>
                <a:ea typeface="Aptos" panose="020B0004020202020204" pitchFamily="34" charset="0"/>
              </a:rPr>
              <a:t> of object detection by comparing the ground-truth bounding box (green) to the predicted bounding box (red)</a:t>
            </a:r>
          </a:p>
          <a:p>
            <a:pPr algn="just"/>
            <a:r>
              <a:rPr lang="en-CA" sz="2200" dirty="0">
                <a:latin typeface="Gill Sans MT (Body)"/>
                <a:ea typeface="Aptos" panose="020B0004020202020204" pitchFamily="34" charset="0"/>
                <a:sym typeface="Wingdings" panose="05000000000000000000" pitchFamily="2" charset="2"/>
              </a:rPr>
              <a:t>We got 89.94% of precision for this metric</a:t>
            </a:r>
          </a:p>
        </p:txBody>
      </p:sp>
      <p:pic>
        <p:nvPicPr>
          <p:cNvPr id="4" name="Picture 3">
            <a:extLst>
              <a:ext uri="{FF2B5EF4-FFF2-40B4-BE49-F238E27FC236}">
                <a16:creationId xmlns:a16="http://schemas.microsoft.com/office/drawing/2014/main" id="{33D98B25-F33C-2D5D-4F1F-249FFBF0160A}"/>
              </a:ext>
            </a:extLst>
          </p:cNvPr>
          <p:cNvPicPr>
            <a:picLocks noChangeAspect="1"/>
          </p:cNvPicPr>
          <p:nvPr/>
        </p:nvPicPr>
        <p:blipFill>
          <a:blip r:embed="rId3"/>
          <a:stretch>
            <a:fillRect/>
          </a:stretch>
        </p:blipFill>
        <p:spPr>
          <a:xfrm>
            <a:off x="1701434" y="4265832"/>
            <a:ext cx="8743840" cy="2328008"/>
          </a:xfrm>
          <a:prstGeom prst="rect">
            <a:avLst/>
          </a:prstGeom>
        </p:spPr>
      </p:pic>
    </p:spTree>
    <p:extLst>
      <p:ext uri="{BB962C8B-B14F-4D97-AF65-F5344CB8AC3E}">
        <p14:creationId xmlns:p14="http://schemas.microsoft.com/office/powerpoint/2010/main" val="2939132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sz="2800" dirty="0">
                <a:solidFill>
                  <a:schemeClr val="bg1"/>
                </a:solidFill>
              </a:rPr>
              <a:t>Discussion</a:t>
            </a:r>
          </a:p>
        </p:txBody>
      </p:sp>
      <p:sp>
        <p:nvSpPr>
          <p:cNvPr id="6" name="Content Placeholder 5">
            <a:extLst>
              <a:ext uri="{FF2B5EF4-FFF2-40B4-BE49-F238E27FC236}">
                <a16:creationId xmlns:a16="http://schemas.microsoft.com/office/drawing/2014/main" id="{5BEE15DA-197F-AAD8-6775-76C0055F6506}"/>
              </a:ext>
            </a:extLst>
          </p:cNvPr>
          <p:cNvSpPr>
            <a:spLocks noGrp="1"/>
          </p:cNvSpPr>
          <p:nvPr>
            <p:ph idx="1"/>
          </p:nvPr>
        </p:nvSpPr>
        <p:spPr>
          <a:xfrm>
            <a:off x="581192" y="2180496"/>
            <a:ext cx="11029615" cy="4443824"/>
          </a:xfrm>
        </p:spPr>
        <p:txBody>
          <a:bodyPr>
            <a:normAutofit/>
          </a:bodyPr>
          <a:lstStyle/>
          <a:p>
            <a:pPr algn="just"/>
            <a:r>
              <a:rPr lang="en-US" sz="2200" dirty="0">
                <a:latin typeface="Gill Sans MT (Body)"/>
                <a:ea typeface="Aptos" panose="020B0004020202020204" pitchFamily="34" charset="0"/>
                <a:sym typeface="Wingdings" panose="05000000000000000000" pitchFamily="2" charset="2"/>
              </a:rPr>
              <a:t>Regarding to classification predictions, we got 100% of accuracy in train and validation datasets, however we also got 96.53% in test dataset which is good and demonstrate that our model is not overfitted.</a:t>
            </a:r>
          </a:p>
          <a:p>
            <a:pPr algn="just"/>
            <a:endParaRPr lang="en-US" sz="2200" dirty="0">
              <a:latin typeface="Gill Sans MT (Body)"/>
              <a:ea typeface="Aptos" panose="020B0004020202020204" pitchFamily="34" charset="0"/>
              <a:sym typeface="Wingdings" panose="05000000000000000000" pitchFamily="2" charset="2"/>
            </a:endParaRPr>
          </a:p>
          <a:p>
            <a:pPr algn="just"/>
            <a:r>
              <a:rPr lang="en-US" sz="2200" dirty="0">
                <a:latin typeface="Gill Sans MT (Body)"/>
                <a:ea typeface="Aptos" panose="020B0004020202020204" pitchFamily="34" charset="0"/>
                <a:sym typeface="Wingdings" panose="05000000000000000000" pitchFamily="2" charset="2"/>
              </a:rPr>
              <a:t>As for regression predictions, we used Intersection Over Union metric in test dataset, and we got 89.94%. Let's consider that any value greater than 0.5 on </a:t>
            </a:r>
            <a:r>
              <a:rPr lang="en-US" sz="2200" dirty="0" err="1">
                <a:latin typeface="Gill Sans MT (Body)"/>
                <a:ea typeface="Aptos" panose="020B0004020202020204" pitchFamily="34" charset="0"/>
                <a:sym typeface="Wingdings" panose="05000000000000000000" pitchFamily="2" charset="2"/>
              </a:rPr>
              <a:t>IoU</a:t>
            </a:r>
            <a:r>
              <a:rPr lang="en-US" sz="2200" dirty="0">
                <a:latin typeface="Gill Sans MT (Body)"/>
                <a:ea typeface="Aptos" panose="020B0004020202020204" pitchFamily="34" charset="0"/>
                <a:sym typeface="Wingdings" panose="05000000000000000000" pitchFamily="2" charset="2"/>
              </a:rPr>
              <a:t> is typically a good score.</a:t>
            </a:r>
          </a:p>
          <a:p>
            <a:pPr algn="just"/>
            <a:endParaRPr lang="en-US" sz="2200" dirty="0">
              <a:latin typeface="Gill Sans MT (Body)"/>
              <a:ea typeface="Aptos" panose="020B0004020202020204" pitchFamily="34" charset="0"/>
              <a:sym typeface="Wingdings" panose="05000000000000000000" pitchFamily="2" charset="2"/>
            </a:endParaRPr>
          </a:p>
        </p:txBody>
      </p:sp>
    </p:spTree>
    <p:extLst>
      <p:ext uri="{BB962C8B-B14F-4D97-AF65-F5344CB8AC3E}">
        <p14:creationId xmlns:p14="http://schemas.microsoft.com/office/powerpoint/2010/main" val="3286194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sz="2800" dirty="0">
                <a:solidFill>
                  <a:schemeClr val="bg1"/>
                </a:solidFill>
              </a:rPr>
              <a:t>Discussion</a:t>
            </a:r>
          </a:p>
        </p:txBody>
      </p:sp>
      <p:sp>
        <p:nvSpPr>
          <p:cNvPr id="6" name="Content Placeholder 5">
            <a:extLst>
              <a:ext uri="{FF2B5EF4-FFF2-40B4-BE49-F238E27FC236}">
                <a16:creationId xmlns:a16="http://schemas.microsoft.com/office/drawing/2014/main" id="{5BEE15DA-197F-AAD8-6775-76C0055F6506}"/>
              </a:ext>
            </a:extLst>
          </p:cNvPr>
          <p:cNvSpPr>
            <a:spLocks noGrp="1"/>
          </p:cNvSpPr>
          <p:nvPr>
            <p:ph idx="1"/>
          </p:nvPr>
        </p:nvSpPr>
        <p:spPr>
          <a:xfrm>
            <a:off x="581192" y="2180496"/>
            <a:ext cx="11029615" cy="4443824"/>
          </a:xfrm>
        </p:spPr>
        <p:txBody>
          <a:bodyPr>
            <a:normAutofit/>
          </a:bodyPr>
          <a:lstStyle/>
          <a:p>
            <a:pPr algn="just"/>
            <a:r>
              <a:rPr lang="en-US" sz="2200" dirty="0">
                <a:latin typeface="Gill Sans MT (Body)"/>
                <a:ea typeface="Aptos" panose="020B0004020202020204" pitchFamily="34" charset="0"/>
                <a:sym typeface="Wingdings" panose="05000000000000000000" pitchFamily="2" charset="2"/>
              </a:rPr>
              <a:t>We got 78% of classification accuracy on an unseen dataset, it means the accuracy decreased.</a:t>
            </a:r>
          </a:p>
          <a:p>
            <a:pPr algn="just"/>
            <a:endParaRPr lang="en-US" sz="2200" dirty="0">
              <a:latin typeface="Gill Sans MT (Body)"/>
              <a:ea typeface="Aptos" panose="020B0004020202020204" pitchFamily="34" charset="0"/>
              <a:sym typeface="Wingdings" panose="05000000000000000000" pitchFamily="2" charset="2"/>
            </a:endParaRPr>
          </a:p>
          <a:p>
            <a:pPr algn="just"/>
            <a:r>
              <a:rPr lang="en-US" sz="2200" dirty="0">
                <a:latin typeface="Gill Sans MT (Body)"/>
                <a:ea typeface="Aptos" panose="020B0004020202020204" pitchFamily="34" charset="0"/>
                <a:sym typeface="Wingdings" panose="05000000000000000000" pitchFamily="2" charset="2"/>
              </a:rPr>
              <a:t>However, we understand this could be due to factors such as: unseen pictures was taken with other phone model, some faces were not exactly in front of the camera, people appeared pulling faces in some pictures or faces covered just a little percentage of the picture, unlike training dataset where faces covered at least 30% of pictures.</a:t>
            </a:r>
          </a:p>
          <a:p>
            <a:pPr algn="just"/>
            <a:endParaRPr lang="en-US" sz="2200" dirty="0">
              <a:latin typeface="Gill Sans MT (Body)"/>
              <a:ea typeface="Aptos" panose="020B0004020202020204" pitchFamily="34" charset="0"/>
              <a:sym typeface="Wingdings" panose="05000000000000000000" pitchFamily="2" charset="2"/>
            </a:endParaRPr>
          </a:p>
          <a:p>
            <a:pPr algn="just"/>
            <a:r>
              <a:rPr lang="en-US" sz="2200" dirty="0">
                <a:latin typeface="Gill Sans MT (Body)"/>
                <a:ea typeface="Aptos" panose="020B0004020202020204" pitchFamily="34" charset="0"/>
                <a:sym typeface="Wingdings" panose="05000000000000000000" pitchFamily="2" charset="2"/>
              </a:rPr>
              <a:t>As a learning, we must select pictures from different sources and different conditions, such as: positions, light exposition, etc., so as to improve the robustness of the model.</a:t>
            </a:r>
          </a:p>
          <a:p>
            <a:pPr algn="just"/>
            <a:endParaRPr lang="en-US" sz="2200" dirty="0">
              <a:latin typeface="Gill Sans MT (Body)"/>
              <a:ea typeface="Aptos" panose="020B0004020202020204" pitchFamily="34" charset="0"/>
              <a:sym typeface="Wingdings" panose="05000000000000000000" pitchFamily="2" charset="2"/>
            </a:endParaRPr>
          </a:p>
        </p:txBody>
      </p:sp>
    </p:spTree>
    <p:extLst>
      <p:ext uri="{BB962C8B-B14F-4D97-AF65-F5344CB8AC3E}">
        <p14:creationId xmlns:p14="http://schemas.microsoft.com/office/powerpoint/2010/main" val="1510570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sz="2800" dirty="0">
                <a:solidFill>
                  <a:schemeClr val="bg1"/>
                </a:solidFill>
              </a:rPr>
              <a:t>Conclusion</a:t>
            </a:r>
          </a:p>
        </p:txBody>
      </p:sp>
      <p:sp>
        <p:nvSpPr>
          <p:cNvPr id="6" name="Content Placeholder 5">
            <a:extLst>
              <a:ext uri="{FF2B5EF4-FFF2-40B4-BE49-F238E27FC236}">
                <a16:creationId xmlns:a16="http://schemas.microsoft.com/office/drawing/2014/main" id="{5BEE15DA-197F-AAD8-6775-76C0055F6506}"/>
              </a:ext>
            </a:extLst>
          </p:cNvPr>
          <p:cNvSpPr>
            <a:spLocks noGrp="1"/>
          </p:cNvSpPr>
          <p:nvPr>
            <p:ph idx="1"/>
          </p:nvPr>
        </p:nvSpPr>
        <p:spPr>
          <a:xfrm>
            <a:off x="581192" y="2180496"/>
            <a:ext cx="11029615" cy="4443824"/>
          </a:xfrm>
        </p:spPr>
        <p:txBody>
          <a:bodyPr>
            <a:normAutofit/>
          </a:bodyPr>
          <a:lstStyle/>
          <a:p>
            <a:pPr algn="just"/>
            <a:r>
              <a:rPr lang="en-US" sz="2200" dirty="0">
                <a:latin typeface="Gill Sans MT (Body)"/>
                <a:ea typeface="Aptos" panose="020B0004020202020204" pitchFamily="34" charset="0"/>
                <a:sym typeface="Wingdings" panose="05000000000000000000" pitchFamily="2" charset="2"/>
              </a:rPr>
              <a:t>Our project aimed to develop a robust face recognition model using deep learning techniques, specifically Convolutional Neural Networks (CNNs).</a:t>
            </a:r>
          </a:p>
          <a:p>
            <a:pPr algn="just"/>
            <a:r>
              <a:rPr lang="en-US" sz="2200" dirty="0">
                <a:latin typeface="Gill Sans MT (Body)"/>
                <a:ea typeface="Aptos" panose="020B0004020202020204" pitchFamily="34" charset="0"/>
                <a:sym typeface="Wingdings" panose="05000000000000000000" pitchFamily="2" charset="2"/>
              </a:rPr>
              <a:t>Through a series of meticulously planned steps, from data collection and preprocessing to model training and evaluation, we achieved significant milestones.</a:t>
            </a:r>
          </a:p>
          <a:p>
            <a:pPr algn="just"/>
            <a:r>
              <a:rPr lang="en-US" sz="2200" dirty="0">
                <a:latin typeface="Gill Sans MT (Body)"/>
                <a:ea typeface="Aptos" panose="020B0004020202020204" pitchFamily="34" charset="0"/>
                <a:sym typeface="Wingdings" panose="05000000000000000000" pitchFamily="2" charset="2"/>
              </a:rPr>
              <a:t>Comprehensive data preprocessing and augmentation, which enhanced the model's ability to generalize.</a:t>
            </a:r>
          </a:p>
          <a:p>
            <a:pPr algn="just"/>
            <a:r>
              <a:rPr lang="en-US" sz="2200" dirty="0">
                <a:latin typeface="Gill Sans MT (Body)"/>
                <a:ea typeface="Aptos" panose="020B0004020202020204" pitchFamily="34" charset="0"/>
                <a:sym typeface="Wingdings" panose="05000000000000000000" pitchFamily="2" charset="2"/>
              </a:rPr>
              <a:t>Our project successfully developed a deep learning-based face recognition model with high accuracy. The use of CNNs and transfer learning significantly contributed to the model's performance by reduced training time and improved performance.</a:t>
            </a:r>
          </a:p>
          <a:p>
            <a:pPr algn="just"/>
            <a:endParaRPr lang="en-US" sz="2200" dirty="0">
              <a:latin typeface="Gill Sans MT (Body)"/>
              <a:ea typeface="Aptos" panose="020B0004020202020204" pitchFamily="34" charset="0"/>
              <a:sym typeface="Wingdings" panose="05000000000000000000" pitchFamily="2" charset="2"/>
            </a:endParaRPr>
          </a:p>
        </p:txBody>
      </p:sp>
    </p:spTree>
    <p:extLst>
      <p:ext uri="{BB962C8B-B14F-4D97-AF65-F5344CB8AC3E}">
        <p14:creationId xmlns:p14="http://schemas.microsoft.com/office/powerpoint/2010/main" val="2096623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7E73C-2B1A-4602-BFBE-CFE1E55D9B38}"/>
              </a:ext>
            </a:extLst>
          </p:cNvPr>
          <p:cNvSpPr>
            <a:spLocks noGrp="1"/>
          </p:cNvSpPr>
          <p:nvPr>
            <p:ph type="title"/>
          </p:nvPr>
        </p:nvSpPr>
        <p:spPr/>
        <p:txBody>
          <a:bodyPr>
            <a:normAutofit/>
          </a:bodyPr>
          <a:lstStyle/>
          <a:p>
            <a:r>
              <a:rPr lang="en-US" dirty="0">
                <a:solidFill>
                  <a:srgbClr val="FFFFFF"/>
                </a:solidFill>
              </a:rPr>
              <a:t>Final steps</a:t>
            </a:r>
          </a:p>
        </p:txBody>
      </p:sp>
      <p:sp>
        <p:nvSpPr>
          <p:cNvPr id="6" name="Subtitle 5">
            <a:extLst>
              <a:ext uri="{FF2B5EF4-FFF2-40B4-BE49-F238E27FC236}">
                <a16:creationId xmlns:a16="http://schemas.microsoft.com/office/drawing/2014/main" id="{FC90B05A-2448-C3D4-03AE-EECD099614A2}"/>
              </a:ext>
            </a:extLst>
          </p:cNvPr>
          <p:cNvSpPr>
            <a:spLocks noGrp="1"/>
          </p:cNvSpPr>
          <p:nvPr>
            <p:ph sz="half" idx="1"/>
          </p:nvPr>
        </p:nvSpPr>
        <p:spPr/>
        <p:txBody>
          <a:bodyPr>
            <a:normAutofit/>
          </a:bodyPr>
          <a:lstStyle/>
          <a:p>
            <a:r>
              <a:rPr lang="en-US" sz="4000" dirty="0"/>
              <a:t>DEMO </a:t>
            </a:r>
            <a:endParaRPr lang="en-CA" sz="4000" dirty="0"/>
          </a:p>
        </p:txBody>
      </p:sp>
      <p:sp>
        <p:nvSpPr>
          <p:cNvPr id="3" name="Content Placeholder 2">
            <a:extLst>
              <a:ext uri="{FF2B5EF4-FFF2-40B4-BE49-F238E27FC236}">
                <a16:creationId xmlns:a16="http://schemas.microsoft.com/office/drawing/2014/main" id="{65E0AAD3-83CD-A994-2DF4-9A8EC6A58B84}"/>
              </a:ext>
            </a:extLst>
          </p:cNvPr>
          <p:cNvSpPr>
            <a:spLocks noGrp="1"/>
          </p:cNvSpPr>
          <p:nvPr>
            <p:ph sz="half" idx="2"/>
          </p:nvPr>
        </p:nvSpPr>
        <p:spPr/>
        <p:txBody>
          <a:bodyPr>
            <a:normAutofit/>
          </a:bodyPr>
          <a:lstStyle/>
          <a:p>
            <a:r>
              <a:rPr lang="en-US" sz="4000" dirty="0"/>
              <a:t>QUESTIONS</a:t>
            </a:r>
            <a:endParaRPr lang="en-CA" sz="4000" dirty="0"/>
          </a:p>
        </p:txBody>
      </p:sp>
    </p:spTree>
    <p:extLst>
      <p:ext uri="{BB962C8B-B14F-4D97-AF65-F5344CB8AC3E}">
        <p14:creationId xmlns:p14="http://schemas.microsoft.com/office/powerpoint/2010/main" val="2644764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sz="2800" dirty="0">
                <a:solidFill>
                  <a:schemeClr val="bg1"/>
                </a:solidFill>
              </a:rPr>
              <a:t>References</a:t>
            </a:r>
          </a:p>
        </p:txBody>
      </p:sp>
      <p:sp>
        <p:nvSpPr>
          <p:cNvPr id="6" name="Content Placeholder 5">
            <a:extLst>
              <a:ext uri="{FF2B5EF4-FFF2-40B4-BE49-F238E27FC236}">
                <a16:creationId xmlns:a16="http://schemas.microsoft.com/office/drawing/2014/main" id="{5BEE15DA-197F-AAD8-6775-76C0055F6506}"/>
              </a:ext>
            </a:extLst>
          </p:cNvPr>
          <p:cNvSpPr>
            <a:spLocks noGrp="1"/>
          </p:cNvSpPr>
          <p:nvPr>
            <p:ph idx="1"/>
          </p:nvPr>
        </p:nvSpPr>
        <p:spPr>
          <a:xfrm>
            <a:off x="581192" y="2180496"/>
            <a:ext cx="11029615" cy="4443824"/>
          </a:xfrm>
        </p:spPr>
        <p:txBody>
          <a:bodyPr>
            <a:normAutofit fontScale="25000" lnSpcReduction="20000"/>
          </a:bodyPr>
          <a:lstStyle/>
          <a:p>
            <a:pPr algn="just"/>
            <a:endParaRPr lang="en-US" sz="2200" dirty="0">
              <a:latin typeface="Gill Sans MT (Body)"/>
              <a:ea typeface="Aptos" panose="020B0004020202020204" pitchFamily="34" charset="0"/>
              <a:sym typeface="Wingdings" panose="05000000000000000000" pitchFamily="2" charset="2"/>
            </a:endParaRPr>
          </a:p>
          <a:p>
            <a:pPr algn="just"/>
            <a:r>
              <a:rPr lang="en-US" sz="7200" dirty="0">
                <a:latin typeface="Gill Sans MT (Body)"/>
                <a:ea typeface="Aptos" panose="020B0004020202020204" pitchFamily="34" charset="0"/>
                <a:sym typeface="Wingdings" panose="05000000000000000000" pitchFamily="2" charset="2"/>
              </a:rPr>
              <a:t>CS231n convolutional neural networks for visual recognition. (n.d.). Retrieved June 11, 2024,</a:t>
            </a:r>
          </a:p>
          <a:p>
            <a:pPr marL="0" indent="0" algn="just">
              <a:buNone/>
            </a:pPr>
            <a:r>
              <a:rPr lang="en-US" sz="7200" dirty="0">
                <a:latin typeface="Gill Sans MT (Body)"/>
                <a:ea typeface="Aptos" panose="020B0004020202020204" pitchFamily="34" charset="0"/>
                <a:sym typeface="Wingdings" panose="05000000000000000000" pitchFamily="2" charset="2"/>
              </a:rPr>
              <a:t>	from </a:t>
            </a:r>
            <a:r>
              <a:rPr lang="en-US" sz="7200" dirty="0">
                <a:latin typeface="Gill Sans MT (Body)"/>
                <a:ea typeface="Aptos" panose="020B0004020202020204" pitchFamily="34" charset="0"/>
                <a:sym typeface="Wingdings" panose="05000000000000000000" pitchFamily="2" charset="2"/>
                <a:hlinkClick r:id="rId3"/>
              </a:rPr>
              <a:t>https://cs231n.github.io/</a:t>
            </a:r>
            <a:endParaRPr lang="en-US" sz="7200" dirty="0">
              <a:latin typeface="Gill Sans MT (Body)"/>
              <a:ea typeface="Aptos" panose="020B0004020202020204" pitchFamily="34" charset="0"/>
              <a:sym typeface="Wingdings" panose="05000000000000000000" pitchFamily="2" charset="2"/>
            </a:endParaRPr>
          </a:p>
          <a:p>
            <a:pPr marL="0" indent="0" algn="just">
              <a:buNone/>
            </a:pPr>
            <a:endParaRPr lang="en-US" sz="7200" dirty="0">
              <a:latin typeface="Gill Sans MT (Body)"/>
              <a:ea typeface="Aptos" panose="020B0004020202020204" pitchFamily="34" charset="0"/>
              <a:sym typeface="Wingdings" panose="05000000000000000000" pitchFamily="2" charset="2"/>
            </a:endParaRPr>
          </a:p>
          <a:p>
            <a:pPr algn="just"/>
            <a:r>
              <a:rPr lang="en-US" sz="7200" dirty="0" err="1">
                <a:latin typeface="Gill Sans MT (Body)"/>
                <a:ea typeface="Aptos" panose="020B0004020202020204" pitchFamily="34" charset="0"/>
                <a:sym typeface="Wingdings" panose="05000000000000000000" pitchFamily="2" charset="2"/>
              </a:rPr>
              <a:t>Géron</a:t>
            </a:r>
            <a:r>
              <a:rPr lang="en-US" sz="7200" dirty="0">
                <a:latin typeface="Gill Sans MT (Body)"/>
                <a:ea typeface="Aptos" panose="020B0004020202020204" pitchFamily="34" charset="0"/>
                <a:sym typeface="Wingdings" panose="05000000000000000000" pitchFamily="2" charset="2"/>
              </a:rPr>
              <a:t>, A. (2019). Hands-On machine learning with scikit-learn, </a:t>
            </a:r>
            <a:r>
              <a:rPr lang="en-US" sz="7200" dirty="0" err="1">
                <a:latin typeface="Gill Sans MT (Body)"/>
                <a:ea typeface="Aptos" panose="020B0004020202020204" pitchFamily="34" charset="0"/>
                <a:sym typeface="Wingdings" panose="05000000000000000000" pitchFamily="2" charset="2"/>
              </a:rPr>
              <a:t>keras</a:t>
            </a:r>
            <a:r>
              <a:rPr lang="en-US" sz="7200" dirty="0">
                <a:latin typeface="Gill Sans MT (Body)"/>
                <a:ea typeface="Aptos" panose="020B0004020202020204" pitchFamily="34" charset="0"/>
                <a:sym typeface="Wingdings" panose="05000000000000000000" pitchFamily="2" charset="2"/>
              </a:rPr>
              <a:t>, and </a:t>
            </a:r>
            <a:r>
              <a:rPr lang="en-US" sz="7200" dirty="0" err="1">
                <a:latin typeface="Gill Sans MT (Body)"/>
                <a:ea typeface="Aptos" panose="020B0004020202020204" pitchFamily="34" charset="0"/>
                <a:sym typeface="Wingdings" panose="05000000000000000000" pitchFamily="2" charset="2"/>
              </a:rPr>
              <a:t>tensorflow</a:t>
            </a:r>
            <a:r>
              <a:rPr lang="en-US" sz="7200" dirty="0">
                <a:latin typeface="Gill Sans MT (Body)"/>
                <a:ea typeface="Aptos" panose="020B0004020202020204" pitchFamily="34" charset="0"/>
                <a:sym typeface="Wingdings" panose="05000000000000000000" pitchFamily="2" charset="2"/>
              </a:rPr>
              <a:t>: Concepts, tools, and techniques to build intelligent systems. O’Reilly Media.</a:t>
            </a:r>
          </a:p>
          <a:p>
            <a:pPr algn="just"/>
            <a:endParaRPr lang="en-US" sz="7200" dirty="0">
              <a:latin typeface="Gill Sans MT (Body)"/>
              <a:ea typeface="Aptos" panose="020B0004020202020204" pitchFamily="34" charset="0"/>
              <a:sym typeface="Wingdings" panose="05000000000000000000" pitchFamily="2" charset="2"/>
            </a:endParaRPr>
          </a:p>
          <a:p>
            <a:pPr algn="just"/>
            <a:r>
              <a:rPr lang="en-US" sz="7200" dirty="0">
                <a:latin typeface="Gill Sans MT (Body)"/>
                <a:ea typeface="Aptos" panose="020B0004020202020204" pitchFamily="34" charset="0"/>
                <a:sym typeface="Wingdings" panose="05000000000000000000" pitchFamily="2" charset="2"/>
              </a:rPr>
              <a:t>Ng, A. (n.d.). Deep learning. Coursera. Retrieved June 11, 2024,</a:t>
            </a:r>
          </a:p>
          <a:p>
            <a:pPr marL="324000" lvl="1" indent="0" algn="just">
              <a:buNone/>
            </a:pPr>
            <a:r>
              <a:rPr lang="en-US" sz="7200" dirty="0">
                <a:latin typeface="Gill Sans MT (Body)"/>
                <a:ea typeface="Aptos" panose="020B0004020202020204" pitchFamily="34" charset="0"/>
                <a:sym typeface="Wingdings" panose="05000000000000000000" pitchFamily="2" charset="2"/>
              </a:rPr>
              <a:t>	from </a:t>
            </a:r>
            <a:r>
              <a:rPr lang="en-US" sz="7200" dirty="0">
                <a:latin typeface="Gill Sans MT (Body)"/>
                <a:ea typeface="Aptos" panose="020B0004020202020204" pitchFamily="34" charset="0"/>
                <a:sym typeface="Wingdings" panose="05000000000000000000" pitchFamily="2" charset="2"/>
                <a:hlinkClick r:id="rId4"/>
              </a:rPr>
              <a:t>https://www.coursera.org/specializations/deep-learning</a:t>
            </a:r>
            <a:endParaRPr lang="en-US" sz="7200" dirty="0">
              <a:latin typeface="Gill Sans MT (Body)"/>
              <a:ea typeface="Aptos" panose="020B0004020202020204" pitchFamily="34" charset="0"/>
              <a:sym typeface="Wingdings" panose="05000000000000000000" pitchFamily="2" charset="2"/>
            </a:endParaRPr>
          </a:p>
          <a:p>
            <a:pPr algn="just"/>
            <a:endParaRPr lang="en-US" sz="7200" dirty="0">
              <a:latin typeface="Gill Sans MT (Body)"/>
              <a:ea typeface="Aptos" panose="020B0004020202020204" pitchFamily="34" charset="0"/>
              <a:sym typeface="Wingdings" panose="05000000000000000000" pitchFamily="2" charset="2"/>
            </a:endParaRPr>
          </a:p>
          <a:p>
            <a:pPr algn="just"/>
            <a:r>
              <a:rPr lang="en-US" sz="7200" dirty="0">
                <a:latin typeface="Gill Sans MT (Body)"/>
                <a:ea typeface="Aptos" panose="020B0004020202020204" pitchFamily="34" charset="0"/>
                <a:sym typeface="Wingdings" panose="05000000000000000000" pitchFamily="2" charset="2"/>
              </a:rPr>
              <a:t>Scikit-Learn (2024). Official Documentation. Retrieved June 11, 2024</a:t>
            </a:r>
          </a:p>
          <a:p>
            <a:pPr marL="0" indent="0" algn="just">
              <a:buNone/>
            </a:pPr>
            <a:r>
              <a:rPr lang="en-US" sz="7200" dirty="0">
                <a:latin typeface="Gill Sans MT (Body)"/>
                <a:ea typeface="Aptos" panose="020B0004020202020204" pitchFamily="34" charset="0"/>
                <a:sym typeface="Wingdings" panose="05000000000000000000" pitchFamily="2" charset="2"/>
              </a:rPr>
              <a:t>	from https://scikitlearn.org/stable/</a:t>
            </a:r>
          </a:p>
          <a:p>
            <a:pPr algn="just"/>
            <a:endParaRPr lang="en-US" sz="7200" dirty="0">
              <a:latin typeface="Gill Sans MT (Body)"/>
              <a:ea typeface="Aptos" panose="020B0004020202020204" pitchFamily="34" charset="0"/>
              <a:sym typeface="Wingdings" panose="05000000000000000000" pitchFamily="2" charset="2"/>
            </a:endParaRPr>
          </a:p>
          <a:p>
            <a:pPr algn="just"/>
            <a:r>
              <a:rPr lang="en-US" sz="7200" dirty="0">
                <a:latin typeface="Gill Sans MT (Body)"/>
                <a:ea typeface="Aptos" panose="020B0004020202020204" pitchFamily="34" charset="0"/>
                <a:sym typeface="Wingdings" panose="05000000000000000000" pitchFamily="2" charset="2"/>
              </a:rPr>
              <a:t>tensorflow.org. (n.d.). Get started with TensorBoard. Retrieved</a:t>
            </a:r>
          </a:p>
          <a:p>
            <a:pPr marL="0" indent="0" algn="just">
              <a:buNone/>
            </a:pPr>
            <a:r>
              <a:rPr lang="en-US" sz="7200" dirty="0">
                <a:latin typeface="Gill Sans MT (Body)"/>
                <a:ea typeface="Aptos" panose="020B0004020202020204" pitchFamily="34" charset="0"/>
                <a:sym typeface="Wingdings" panose="05000000000000000000" pitchFamily="2" charset="2"/>
              </a:rPr>
              <a:t>	from Tensorflow: </a:t>
            </a:r>
            <a:r>
              <a:rPr lang="en-US" sz="7200" dirty="0">
                <a:latin typeface="Gill Sans MT (Body)"/>
                <a:ea typeface="Aptos" panose="020B0004020202020204" pitchFamily="34" charset="0"/>
                <a:sym typeface="Wingdings" panose="05000000000000000000" pitchFamily="2" charset="2"/>
                <a:hlinkClick r:id="rId5"/>
              </a:rPr>
              <a:t>https://www.tensorflow.org/tensorboard/get_started</a:t>
            </a:r>
            <a:endParaRPr lang="en-US" sz="7200" dirty="0">
              <a:latin typeface="Gill Sans MT (Body)"/>
              <a:ea typeface="Aptos" panose="020B0004020202020204" pitchFamily="34" charset="0"/>
              <a:sym typeface="Wingdings" panose="05000000000000000000" pitchFamily="2" charset="2"/>
            </a:endParaRPr>
          </a:p>
          <a:p>
            <a:pPr marL="0" indent="0" algn="just">
              <a:buNone/>
            </a:pPr>
            <a:endParaRPr lang="en-US" sz="2200" dirty="0">
              <a:latin typeface="Gill Sans MT (Body)"/>
              <a:ea typeface="Aptos" panose="020B0004020202020204" pitchFamily="34" charset="0"/>
              <a:sym typeface="Wingdings" panose="05000000000000000000" pitchFamily="2" charset="2"/>
            </a:endParaRPr>
          </a:p>
        </p:txBody>
      </p:sp>
    </p:spTree>
    <p:extLst>
      <p:ext uri="{BB962C8B-B14F-4D97-AF65-F5344CB8AC3E}">
        <p14:creationId xmlns:p14="http://schemas.microsoft.com/office/powerpoint/2010/main" val="1138959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normAutofit/>
          </a:bodyPr>
          <a:lstStyle/>
          <a:p>
            <a:r>
              <a:rPr lang="en-US" sz="3600" b="1" dirty="0"/>
              <a:t>GROUP H</a:t>
            </a:r>
          </a:p>
        </p:txBody>
      </p:sp>
      <p:pic>
        <p:nvPicPr>
          <p:cNvPr id="11" name="Content Placeholder 4" descr="Charts">
            <a:extLst>
              <a:ext uri="{FF2B5EF4-FFF2-40B4-BE49-F238E27FC236}">
                <a16:creationId xmlns:a16="http://schemas.microsoft.com/office/drawing/2014/main" id="{47D9BE16-119C-43B2-9AE6-18C4A150C0EF}"/>
              </a:ext>
            </a:extLst>
          </p:cNvPr>
          <p:cNvPicPr>
            <a:picLocks noGrp="1" noChangeAspect="1"/>
          </p:cNvPicPr>
          <p:nvPr>
            <p:ph sz="half" idx="1"/>
          </p:nvPr>
        </p:nvPicPr>
        <p:blipFill rotWithShape="1">
          <a:blip r:embed="rId2" cstate="screen">
            <a:extLst>
              <a:ext uri="{28A0092B-C50C-407E-A947-70E740481C1C}">
                <a14:useLocalDpi xmlns:a14="http://schemas.microsoft.com/office/drawing/2010/main"/>
              </a:ext>
            </a:extLst>
          </a:blip>
          <a:stretch/>
        </p:blipFill>
        <p:spPr>
          <a:xfrm>
            <a:off x="581025" y="2231480"/>
            <a:ext cx="5422900" cy="3625353"/>
          </a:xfrm>
        </p:spPr>
      </p:pic>
      <p:sp>
        <p:nvSpPr>
          <p:cNvPr id="4" name="Content Placeholder 3">
            <a:extLst>
              <a:ext uri="{FF2B5EF4-FFF2-40B4-BE49-F238E27FC236}">
                <a16:creationId xmlns:a16="http://schemas.microsoft.com/office/drawing/2014/main" id="{383FDC91-3016-DC16-8B4F-2538583C2D41}"/>
              </a:ext>
            </a:extLst>
          </p:cNvPr>
          <p:cNvSpPr>
            <a:spLocks noGrp="1"/>
          </p:cNvSpPr>
          <p:nvPr>
            <p:ph sz="half" idx="2"/>
          </p:nvPr>
        </p:nvSpPr>
        <p:spPr/>
        <p:txBody>
          <a:bodyPr>
            <a:normAutofit/>
          </a:bodyPr>
          <a:lstStyle/>
          <a:p>
            <a:r>
              <a:rPr lang="en-CA" sz="2200" dirty="0">
                <a:solidFill>
                  <a:schemeClr val="tx1"/>
                </a:solidFill>
              </a:rPr>
              <a:t>Marzieh Mohammadi </a:t>
            </a:r>
            <a:r>
              <a:rPr lang="en-CA" sz="2200" dirty="0" err="1">
                <a:solidFill>
                  <a:schemeClr val="tx1"/>
                </a:solidFill>
              </a:rPr>
              <a:t>Kokaneh</a:t>
            </a:r>
            <a:r>
              <a:rPr lang="en-CA" sz="2200" dirty="0">
                <a:solidFill>
                  <a:schemeClr val="tx1"/>
                </a:solidFill>
              </a:rPr>
              <a:t> (C089839)</a:t>
            </a:r>
          </a:p>
          <a:p>
            <a:r>
              <a:rPr lang="en-CA" sz="2200" dirty="0">
                <a:solidFill>
                  <a:schemeClr val="tx1"/>
                </a:solidFill>
              </a:rPr>
              <a:t>Saurabh </a:t>
            </a:r>
            <a:r>
              <a:rPr lang="en-CA" sz="2200" dirty="0" err="1">
                <a:solidFill>
                  <a:schemeClr val="tx1"/>
                </a:solidFill>
              </a:rPr>
              <a:t>Laltaprasad</a:t>
            </a:r>
            <a:r>
              <a:rPr lang="en-CA" sz="2200" dirty="0">
                <a:solidFill>
                  <a:schemeClr val="tx1"/>
                </a:solidFill>
              </a:rPr>
              <a:t> </a:t>
            </a:r>
            <a:r>
              <a:rPr lang="en-CA" sz="2200" dirty="0" err="1">
                <a:solidFill>
                  <a:schemeClr val="tx1"/>
                </a:solidFill>
              </a:rPr>
              <a:t>Gangwar</a:t>
            </a:r>
            <a:r>
              <a:rPr lang="en-CA" sz="2200" dirty="0">
                <a:solidFill>
                  <a:schemeClr val="tx1"/>
                </a:solidFill>
              </a:rPr>
              <a:t> (C0894380)</a:t>
            </a:r>
          </a:p>
          <a:p>
            <a:r>
              <a:rPr lang="en-CA" sz="2200" dirty="0">
                <a:solidFill>
                  <a:schemeClr val="tx1"/>
                </a:solidFill>
              </a:rPr>
              <a:t>Brayan Leonardo Gil Guevara (C0902422)</a:t>
            </a:r>
          </a:p>
          <a:p>
            <a:r>
              <a:rPr lang="en-CA" sz="2200" dirty="0">
                <a:solidFill>
                  <a:schemeClr val="tx1"/>
                </a:solidFill>
              </a:rPr>
              <a:t>Rohit Kumar (C0895100)</a:t>
            </a:r>
          </a:p>
          <a:p>
            <a:r>
              <a:rPr lang="en-CA" sz="2200" dirty="0">
                <a:solidFill>
                  <a:schemeClr val="tx1"/>
                </a:solidFill>
              </a:rPr>
              <a:t>Eduardo Williams Cascante (C0896405)</a:t>
            </a:r>
          </a:p>
        </p:txBody>
      </p:sp>
    </p:spTree>
    <p:extLst>
      <p:ext uri="{BB962C8B-B14F-4D97-AF65-F5344CB8AC3E}">
        <p14:creationId xmlns:p14="http://schemas.microsoft.com/office/powerpoint/2010/main" val="4004804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	Thanks!</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6" name="Subtitle 5">
            <a:extLst>
              <a:ext uri="{FF2B5EF4-FFF2-40B4-BE49-F238E27FC236}">
                <a16:creationId xmlns:a16="http://schemas.microsoft.com/office/drawing/2014/main" id="{FC90B05A-2448-C3D4-03AE-EECD099614A2}"/>
              </a:ext>
            </a:extLst>
          </p:cNvPr>
          <p:cNvSpPr>
            <a:spLocks noGrp="1"/>
          </p:cNvSpPr>
          <p:nvPr>
            <p:ph type="subTitle" idx="1"/>
          </p:nvPr>
        </p:nvSpPr>
        <p:spPr/>
        <p:txBody>
          <a:bodyPr/>
          <a:lstStyle/>
          <a:p>
            <a:r>
              <a:rPr lang="en-US" dirty="0"/>
              <a:t> </a:t>
            </a:r>
            <a:endParaRPr lang="en-CA" dirty="0"/>
          </a:p>
        </p:txBody>
      </p:sp>
    </p:spTree>
    <p:extLst>
      <p:ext uri="{BB962C8B-B14F-4D97-AF65-F5344CB8AC3E}">
        <p14:creationId xmlns:p14="http://schemas.microsoft.com/office/powerpoint/2010/main" val="35013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pSp>
      <p:sp>
        <p:nvSpPr>
          <p:cNvPr id="4" name="Content Placeholder 3">
            <a:extLst>
              <a:ext uri="{FF2B5EF4-FFF2-40B4-BE49-F238E27FC236}">
                <a16:creationId xmlns:a16="http://schemas.microsoft.com/office/drawing/2014/main" id="{FC53FAF6-A8EF-C005-7AB8-F5937E6E7AAF}"/>
              </a:ext>
            </a:extLst>
          </p:cNvPr>
          <p:cNvSpPr>
            <a:spLocks noGrp="1"/>
          </p:cNvSpPr>
          <p:nvPr>
            <p:ph idx="1"/>
          </p:nvPr>
        </p:nvSpPr>
        <p:spPr/>
        <p:txBody>
          <a:bodyPr>
            <a:normAutofit fontScale="55000" lnSpcReduction="20000"/>
          </a:bodyPr>
          <a:lstStyle/>
          <a:p>
            <a:r>
              <a:rPr lang="en-US" sz="5100" dirty="0">
                <a:solidFill>
                  <a:schemeClr val="bg1"/>
                </a:solidFill>
              </a:rPr>
              <a:t>Introduction</a:t>
            </a:r>
          </a:p>
          <a:p>
            <a:r>
              <a:rPr lang="en-US" sz="5100" dirty="0">
                <a:solidFill>
                  <a:schemeClr val="bg1"/>
                </a:solidFill>
              </a:rPr>
              <a:t>Data Collection and Preparation</a:t>
            </a:r>
          </a:p>
          <a:p>
            <a:r>
              <a:rPr lang="en-US" sz="5100" dirty="0">
                <a:solidFill>
                  <a:schemeClr val="bg1"/>
                </a:solidFill>
              </a:rPr>
              <a:t>Methodology</a:t>
            </a:r>
          </a:p>
          <a:p>
            <a:r>
              <a:rPr lang="en-US" sz="5100" dirty="0">
                <a:solidFill>
                  <a:schemeClr val="bg1"/>
                </a:solidFill>
              </a:rPr>
              <a:t>Analysis and Results</a:t>
            </a:r>
          </a:p>
          <a:p>
            <a:r>
              <a:rPr lang="en-US" sz="5100" dirty="0">
                <a:solidFill>
                  <a:schemeClr val="bg1"/>
                </a:solidFill>
              </a:rPr>
              <a:t>Discussion</a:t>
            </a:r>
          </a:p>
          <a:p>
            <a:r>
              <a:rPr lang="en-US" sz="5100" dirty="0">
                <a:solidFill>
                  <a:schemeClr val="bg1"/>
                </a:solidFill>
              </a:rPr>
              <a:t>Conclusion</a:t>
            </a:r>
          </a:p>
          <a:p>
            <a:r>
              <a:rPr lang="en-US" sz="5100" dirty="0">
                <a:solidFill>
                  <a:schemeClr val="bg1"/>
                </a:solidFill>
              </a:rPr>
              <a:t>References</a:t>
            </a:r>
            <a:endParaRPr lang="en-CA" sz="5100" dirty="0">
              <a:solidFill>
                <a:schemeClr val="bg1"/>
              </a:solidFill>
            </a:endParaRPr>
          </a:p>
          <a:p>
            <a:endParaRPr lang="en-CA" dirty="0"/>
          </a:p>
        </p:txBody>
      </p:sp>
      <p:sp>
        <p:nvSpPr>
          <p:cNvPr id="7" name="Title 6">
            <a:extLst>
              <a:ext uri="{FF2B5EF4-FFF2-40B4-BE49-F238E27FC236}">
                <a16:creationId xmlns:a16="http://schemas.microsoft.com/office/drawing/2014/main" id="{48929324-0CA4-0C7A-BE4F-3A1C108D1298}"/>
              </a:ext>
            </a:extLst>
          </p:cNvPr>
          <p:cNvSpPr>
            <a:spLocks noGrp="1"/>
          </p:cNvSpPr>
          <p:nvPr>
            <p:ph type="title"/>
          </p:nvPr>
        </p:nvSpPr>
        <p:spPr/>
        <p:txBody>
          <a:bodyPr>
            <a:normAutofit/>
          </a:bodyPr>
          <a:lstStyle/>
          <a:p>
            <a:r>
              <a:rPr lang="en-US" sz="3200" b="1" dirty="0"/>
              <a:t>agenda</a:t>
            </a:r>
            <a:endParaRPr lang="en-CA" sz="3200" dirty="0"/>
          </a:p>
        </p:txBody>
      </p:sp>
    </p:spTree>
    <p:extLst>
      <p:ext uri="{BB962C8B-B14F-4D97-AF65-F5344CB8AC3E}">
        <p14:creationId xmlns:p14="http://schemas.microsoft.com/office/powerpoint/2010/main" val="1393764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introduction</a:t>
            </a:r>
          </a:p>
        </p:txBody>
      </p:sp>
      <p:sp>
        <p:nvSpPr>
          <p:cNvPr id="6" name="Content Placeholder 5">
            <a:extLst>
              <a:ext uri="{FF2B5EF4-FFF2-40B4-BE49-F238E27FC236}">
                <a16:creationId xmlns:a16="http://schemas.microsoft.com/office/drawing/2014/main" id="{5BEE15DA-197F-AAD8-6775-76C0055F6506}"/>
              </a:ext>
            </a:extLst>
          </p:cNvPr>
          <p:cNvSpPr>
            <a:spLocks noGrp="1"/>
          </p:cNvSpPr>
          <p:nvPr>
            <p:ph idx="1"/>
          </p:nvPr>
        </p:nvSpPr>
        <p:spPr>
          <a:xfrm>
            <a:off x="581192" y="2180496"/>
            <a:ext cx="11029615" cy="4393024"/>
          </a:xfrm>
        </p:spPr>
        <p:txBody>
          <a:bodyPr>
            <a:normAutofit fontScale="55000" lnSpcReduction="20000"/>
          </a:bodyPr>
          <a:lstStyle/>
          <a:p>
            <a:endParaRPr lang="en-US" sz="2600" dirty="0">
              <a:latin typeface="Gill Sans MT (Body)"/>
            </a:endParaRPr>
          </a:p>
          <a:p>
            <a:pPr algn="just"/>
            <a:r>
              <a:rPr lang="en-US" sz="3600" dirty="0">
                <a:latin typeface="Gill Sans MT (Body)"/>
              </a:rPr>
              <a:t>This project explores the use of deep learning techniques for facial recognition, useful for understanding how Convolutional Neural Networks works</a:t>
            </a:r>
          </a:p>
          <a:p>
            <a:pPr algn="just"/>
            <a:endParaRPr lang="en-US" sz="3400" dirty="0">
              <a:latin typeface="Gill Sans MT (Body)"/>
            </a:endParaRPr>
          </a:p>
          <a:p>
            <a:pPr algn="just"/>
            <a:r>
              <a:rPr lang="en-US" sz="3600" dirty="0">
                <a:latin typeface="Gill Sans MT (Body)"/>
              </a:rPr>
              <a:t>This project can be applied in several fields such as: </a:t>
            </a:r>
          </a:p>
          <a:p>
            <a:pPr lvl="1" algn="just">
              <a:buFont typeface="Wingdings" panose="05000000000000000000" pitchFamily="2" charset="2"/>
              <a:buChar char="Ø"/>
            </a:pPr>
            <a:r>
              <a:rPr lang="en-US" sz="3600" dirty="0">
                <a:latin typeface="Gill Sans MT (Body)"/>
              </a:rPr>
              <a:t>Biometric control and access</a:t>
            </a:r>
          </a:p>
          <a:p>
            <a:pPr lvl="1" algn="just">
              <a:buFont typeface="Wingdings" panose="05000000000000000000" pitchFamily="2" charset="2"/>
              <a:buChar char="Ø"/>
            </a:pPr>
            <a:r>
              <a:rPr lang="en-US" sz="3600" dirty="0">
                <a:latin typeface="Gill Sans MT (Body)"/>
              </a:rPr>
              <a:t>Video surveillance solutions</a:t>
            </a:r>
          </a:p>
          <a:p>
            <a:pPr lvl="1" algn="just">
              <a:buFont typeface="Wingdings" panose="05000000000000000000" pitchFamily="2" charset="2"/>
              <a:buChar char="Ø"/>
            </a:pPr>
            <a:r>
              <a:rPr lang="en-US" sz="3600" dirty="0">
                <a:latin typeface="Gill Sans MT (Body)"/>
              </a:rPr>
              <a:t>Lost people searching, and so on</a:t>
            </a:r>
            <a:endParaRPr lang="en-CA" sz="3600" dirty="0">
              <a:latin typeface="Gill Sans MT (Body)"/>
              <a:ea typeface="Aptos" panose="020B0004020202020204" pitchFamily="34" charset="0"/>
            </a:endParaRPr>
          </a:p>
          <a:p>
            <a:pPr algn="just"/>
            <a:endParaRPr lang="en-CA" sz="3400" dirty="0">
              <a:effectLst/>
              <a:latin typeface="Gill Sans MT (Body)"/>
              <a:ea typeface="Aptos" panose="020B0004020202020204" pitchFamily="34" charset="0"/>
            </a:endParaRPr>
          </a:p>
          <a:p>
            <a:pPr algn="just"/>
            <a:r>
              <a:rPr lang="en-CA" sz="3600" dirty="0">
                <a:effectLst/>
                <a:latin typeface="Gill Sans MT (Body)"/>
                <a:ea typeface="Aptos" panose="020B0004020202020204" pitchFamily="34" charset="0"/>
              </a:rPr>
              <a:t>The original idea comes from creating a local dataset having different photos of our team’s members and training the model to detect the identity of each person. However</a:t>
            </a:r>
            <a:r>
              <a:rPr lang="en-CA" sz="3600" dirty="0">
                <a:latin typeface="Gill Sans MT (Body)"/>
                <a:ea typeface="Aptos" panose="020B0004020202020204" pitchFamily="34" charset="0"/>
              </a:rPr>
              <a:t>, due some resources limitations (time, processing capacity, etc.) we reduced the scope to just two group’s members.</a:t>
            </a:r>
          </a:p>
          <a:p>
            <a:pPr marL="0" indent="0">
              <a:buNone/>
            </a:pPr>
            <a:endParaRPr lang="en-CA" dirty="0">
              <a:effectLst/>
              <a:latin typeface="Gill Sans MT (Body)"/>
              <a:ea typeface="Aptos" panose="020B0004020202020204" pitchFamily="34" charset="0"/>
            </a:endParaRPr>
          </a:p>
          <a:p>
            <a:pPr marL="0" indent="0">
              <a:buNone/>
            </a:pPr>
            <a:endParaRPr lang="en-CA" dirty="0">
              <a:latin typeface="Arial" panose="020B0604020202020204" pitchFamily="34" charset="0"/>
              <a:ea typeface="Aptos" panose="020B0004020202020204" pitchFamily="34" charset="0"/>
            </a:endParaRPr>
          </a:p>
        </p:txBody>
      </p:sp>
    </p:spTree>
    <p:extLst>
      <p:ext uri="{BB962C8B-B14F-4D97-AF65-F5344CB8AC3E}">
        <p14:creationId xmlns:p14="http://schemas.microsoft.com/office/powerpoint/2010/main" val="1703342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introduction</a:t>
            </a:r>
          </a:p>
        </p:txBody>
      </p:sp>
      <p:sp>
        <p:nvSpPr>
          <p:cNvPr id="6" name="Content Placeholder 5">
            <a:extLst>
              <a:ext uri="{FF2B5EF4-FFF2-40B4-BE49-F238E27FC236}">
                <a16:creationId xmlns:a16="http://schemas.microsoft.com/office/drawing/2014/main" id="{5BEE15DA-197F-AAD8-6775-76C0055F6506}"/>
              </a:ext>
            </a:extLst>
          </p:cNvPr>
          <p:cNvSpPr>
            <a:spLocks noGrp="1"/>
          </p:cNvSpPr>
          <p:nvPr>
            <p:ph idx="1"/>
          </p:nvPr>
        </p:nvSpPr>
        <p:spPr/>
        <p:txBody>
          <a:bodyPr>
            <a:normAutofit/>
          </a:bodyPr>
          <a:lstStyle/>
          <a:p>
            <a:r>
              <a:rPr lang="en-CA" sz="2800" dirty="0">
                <a:effectLst/>
                <a:latin typeface="Gill Sans MT (Body)"/>
                <a:ea typeface="Aptos" panose="020B0004020202020204" pitchFamily="34" charset="0"/>
              </a:rPr>
              <a:t>Among the topics we will discuss about, we have:</a:t>
            </a:r>
          </a:p>
          <a:p>
            <a:endParaRPr lang="en-CA" sz="2200" dirty="0">
              <a:effectLst/>
              <a:latin typeface="Gill Sans MT (Body)"/>
              <a:ea typeface="Aptos" panose="020B0004020202020204" pitchFamily="34" charset="0"/>
            </a:endParaRPr>
          </a:p>
          <a:p>
            <a:pPr lvl="1">
              <a:buFont typeface="Wingdings" panose="05000000000000000000" pitchFamily="2" charset="2"/>
              <a:buChar char="Ø"/>
            </a:pPr>
            <a:r>
              <a:rPr lang="en-CA" sz="2200" dirty="0">
                <a:latin typeface="Gill Sans MT (Body)"/>
                <a:ea typeface="Aptos" panose="020B0004020202020204" pitchFamily="34" charset="0"/>
              </a:rPr>
              <a:t>Data collection and preparation</a:t>
            </a:r>
          </a:p>
          <a:p>
            <a:pPr lvl="1">
              <a:buFont typeface="Wingdings" panose="05000000000000000000" pitchFamily="2" charset="2"/>
              <a:buChar char="Ø"/>
            </a:pPr>
            <a:r>
              <a:rPr lang="en-CA" sz="2200" dirty="0">
                <a:effectLst/>
                <a:latin typeface="Gill Sans MT (Body)"/>
                <a:ea typeface="Aptos" panose="020B0004020202020204" pitchFamily="34" charset="0"/>
              </a:rPr>
              <a:t>CNN model implementation, by using </a:t>
            </a:r>
            <a:r>
              <a:rPr lang="en-CA" sz="2200" dirty="0" err="1">
                <a:effectLst/>
                <a:latin typeface="Gill Sans MT (Body)"/>
                <a:ea typeface="Aptos" panose="020B0004020202020204" pitchFamily="34" charset="0"/>
              </a:rPr>
              <a:t>Tensorflow</a:t>
            </a:r>
            <a:r>
              <a:rPr lang="en-CA" sz="2200" dirty="0">
                <a:effectLst/>
                <a:latin typeface="Gill Sans MT (Body)"/>
                <a:ea typeface="Aptos" panose="020B0004020202020204" pitchFamily="34" charset="0"/>
              </a:rPr>
              <a:t>, </a:t>
            </a:r>
            <a:r>
              <a:rPr lang="en-CA" sz="2200" dirty="0" err="1">
                <a:effectLst/>
                <a:latin typeface="Gill Sans MT (Body)"/>
                <a:ea typeface="Aptos" panose="020B0004020202020204" pitchFamily="34" charset="0"/>
              </a:rPr>
              <a:t>Keras</a:t>
            </a:r>
            <a:r>
              <a:rPr lang="en-CA" sz="2200" dirty="0">
                <a:latin typeface="Gill Sans MT (Body)"/>
                <a:ea typeface="Aptos" panose="020B0004020202020204" pitchFamily="34" charset="0"/>
              </a:rPr>
              <a:t>, and VGG16 libraries</a:t>
            </a:r>
          </a:p>
          <a:p>
            <a:pPr lvl="1">
              <a:buFont typeface="Wingdings" panose="05000000000000000000" pitchFamily="2" charset="2"/>
              <a:buChar char="Ø"/>
            </a:pPr>
            <a:r>
              <a:rPr lang="en-CA" sz="2200" dirty="0">
                <a:latin typeface="Gill Sans MT (Body)"/>
                <a:ea typeface="Aptos" panose="020B0004020202020204" pitchFamily="34" charset="0"/>
              </a:rPr>
              <a:t>Model training (including callbacks)</a:t>
            </a:r>
          </a:p>
          <a:p>
            <a:pPr lvl="1">
              <a:buFont typeface="Wingdings" panose="05000000000000000000" pitchFamily="2" charset="2"/>
              <a:buChar char="Ø"/>
            </a:pPr>
            <a:r>
              <a:rPr lang="en-CA" sz="2200" dirty="0">
                <a:latin typeface="Gill Sans MT (Body)"/>
                <a:ea typeface="Aptos" panose="020B0004020202020204" pitchFamily="34" charset="0"/>
              </a:rPr>
              <a:t>Model evaluation: Losses, Accuracy and Intersection Over Union</a:t>
            </a:r>
          </a:p>
          <a:p>
            <a:pPr marL="324000" lvl="1" indent="0">
              <a:buNone/>
            </a:pPr>
            <a:endParaRPr lang="en-CA" sz="2200" dirty="0">
              <a:effectLst/>
              <a:latin typeface="Gill Sans MT (Body)"/>
              <a:ea typeface="Aptos" panose="020B0004020202020204" pitchFamily="34" charset="0"/>
            </a:endParaRPr>
          </a:p>
        </p:txBody>
      </p:sp>
    </p:spTree>
    <p:extLst>
      <p:ext uri="{BB962C8B-B14F-4D97-AF65-F5344CB8AC3E}">
        <p14:creationId xmlns:p14="http://schemas.microsoft.com/office/powerpoint/2010/main" val="379898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Data Collection and Preparation</a:t>
            </a:r>
          </a:p>
        </p:txBody>
      </p:sp>
      <p:sp>
        <p:nvSpPr>
          <p:cNvPr id="6" name="Content Placeholder 5">
            <a:extLst>
              <a:ext uri="{FF2B5EF4-FFF2-40B4-BE49-F238E27FC236}">
                <a16:creationId xmlns:a16="http://schemas.microsoft.com/office/drawing/2014/main" id="{5BEE15DA-197F-AAD8-6775-76C0055F6506}"/>
              </a:ext>
            </a:extLst>
          </p:cNvPr>
          <p:cNvSpPr>
            <a:spLocks noGrp="1"/>
          </p:cNvSpPr>
          <p:nvPr>
            <p:ph idx="1"/>
          </p:nvPr>
        </p:nvSpPr>
        <p:spPr>
          <a:xfrm>
            <a:off x="581192" y="2180496"/>
            <a:ext cx="11029615" cy="4128864"/>
          </a:xfrm>
        </p:spPr>
        <p:txBody>
          <a:bodyPr>
            <a:normAutofit/>
          </a:bodyPr>
          <a:lstStyle/>
          <a:p>
            <a:r>
              <a:rPr lang="en-US" sz="2800" dirty="0">
                <a:latin typeface="Gill Sans MT (Body)"/>
                <a:ea typeface="Aptos" panose="020B0004020202020204" pitchFamily="34" charset="0"/>
              </a:rPr>
              <a:t>Data collection</a:t>
            </a:r>
          </a:p>
          <a:p>
            <a:pPr lvl="1">
              <a:buFont typeface="Wingdings" panose="05000000000000000000" pitchFamily="2" charset="2"/>
              <a:buChar char="Ø"/>
            </a:pPr>
            <a:r>
              <a:rPr lang="en-US" sz="2200" dirty="0">
                <a:latin typeface="Gill Sans MT (Body)"/>
                <a:ea typeface="Aptos" panose="020B0004020202020204" pitchFamily="34" charset="0"/>
              </a:rPr>
              <a:t>Each person took 150 pictures from its smartphone and fixed them to 480 x 480 pixels</a:t>
            </a:r>
          </a:p>
          <a:p>
            <a:pPr marL="324000" lvl="1" indent="0">
              <a:buNone/>
            </a:pPr>
            <a:endParaRPr lang="en-US" sz="2400" dirty="0">
              <a:latin typeface="Gill Sans MT (Body)"/>
              <a:ea typeface="Aptos" panose="020B0004020202020204" pitchFamily="34" charset="0"/>
            </a:endParaRPr>
          </a:p>
          <a:p>
            <a:r>
              <a:rPr lang="en-US" sz="2800" dirty="0">
                <a:latin typeface="Gill Sans MT (Body)"/>
                <a:ea typeface="Aptos" panose="020B0004020202020204" pitchFamily="34" charset="0"/>
              </a:rPr>
              <a:t>Data splitting</a:t>
            </a:r>
          </a:p>
          <a:p>
            <a:pPr lvl="1">
              <a:buFont typeface="Wingdings" panose="05000000000000000000" pitchFamily="2" charset="2"/>
              <a:buChar char="Ø"/>
            </a:pPr>
            <a:r>
              <a:rPr lang="en-US" sz="2200" dirty="0">
                <a:latin typeface="Gill Sans MT (Body)"/>
                <a:ea typeface="Aptos" panose="020B0004020202020204" pitchFamily="34" charset="0"/>
              </a:rPr>
              <a:t>Training dataset </a:t>
            </a:r>
            <a:r>
              <a:rPr lang="en-US" sz="2200" dirty="0">
                <a:latin typeface="Gill Sans MT (Body)"/>
                <a:ea typeface="Aptos" panose="020B0004020202020204" pitchFamily="34" charset="0"/>
                <a:sym typeface="Wingdings" panose="05000000000000000000" pitchFamily="2" charset="2"/>
              </a:rPr>
              <a:t> 100 pictures</a:t>
            </a:r>
          </a:p>
          <a:p>
            <a:pPr lvl="1">
              <a:buFont typeface="Wingdings" panose="05000000000000000000" pitchFamily="2" charset="2"/>
              <a:buChar char="Ø"/>
            </a:pPr>
            <a:r>
              <a:rPr lang="en-US" sz="2200" dirty="0">
                <a:latin typeface="Gill Sans MT (Body)"/>
                <a:ea typeface="Aptos" panose="020B0004020202020204" pitchFamily="34" charset="0"/>
                <a:sym typeface="Wingdings" panose="05000000000000000000" pitchFamily="2" charset="2"/>
              </a:rPr>
              <a:t>Validation dataset  20 pictures</a:t>
            </a:r>
          </a:p>
          <a:p>
            <a:pPr lvl="1">
              <a:buFont typeface="Wingdings" panose="05000000000000000000" pitchFamily="2" charset="2"/>
              <a:buChar char="Ø"/>
            </a:pPr>
            <a:r>
              <a:rPr lang="en-US" sz="2200" dirty="0">
                <a:latin typeface="Gill Sans MT (Body)"/>
                <a:ea typeface="Aptos" panose="020B0004020202020204" pitchFamily="34" charset="0"/>
                <a:sym typeface="Wingdings" panose="05000000000000000000" pitchFamily="2" charset="2"/>
              </a:rPr>
              <a:t>Test dataset  30 pictures</a:t>
            </a:r>
            <a:endParaRPr lang="en-US" sz="2200" dirty="0">
              <a:latin typeface="Gill Sans MT (Body)"/>
              <a:ea typeface="Aptos" panose="020B0004020202020204" pitchFamily="34" charset="0"/>
            </a:endParaRPr>
          </a:p>
          <a:p>
            <a:pPr marL="324000" lvl="1" indent="0">
              <a:buNone/>
            </a:pPr>
            <a:endParaRPr lang="en-CA" sz="2600" dirty="0">
              <a:effectLst/>
              <a:latin typeface="Gill Sans MT (Body)"/>
              <a:ea typeface="Aptos" panose="020B0004020202020204" pitchFamily="34" charset="0"/>
            </a:endParaRPr>
          </a:p>
        </p:txBody>
      </p:sp>
    </p:spTree>
    <p:extLst>
      <p:ext uri="{BB962C8B-B14F-4D97-AF65-F5344CB8AC3E}">
        <p14:creationId xmlns:p14="http://schemas.microsoft.com/office/powerpoint/2010/main" val="3786028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solidFill>
                  <a:srgbClr val="FFFEFF"/>
                </a:solidFill>
              </a:rPr>
              <a:t>Data Collection and Preparation</a:t>
            </a:r>
            <a:endParaRPr lang="en-US" dirty="0"/>
          </a:p>
        </p:txBody>
      </p:sp>
      <p:sp>
        <p:nvSpPr>
          <p:cNvPr id="4" name="Content Placeholder 3">
            <a:extLst>
              <a:ext uri="{FF2B5EF4-FFF2-40B4-BE49-F238E27FC236}">
                <a16:creationId xmlns:a16="http://schemas.microsoft.com/office/drawing/2014/main" id="{F22E8961-045A-FA84-F0F2-3A07AB4CEBD0}"/>
              </a:ext>
            </a:extLst>
          </p:cNvPr>
          <p:cNvSpPr>
            <a:spLocks noGrp="1"/>
          </p:cNvSpPr>
          <p:nvPr>
            <p:ph sz="half" idx="2"/>
          </p:nvPr>
        </p:nvSpPr>
        <p:spPr>
          <a:xfrm>
            <a:off x="6188417" y="2228003"/>
            <a:ext cx="5422392" cy="4020397"/>
          </a:xfrm>
        </p:spPr>
        <p:txBody>
          <a:bodyPr>
            <a:normAutofit fontScale="92500" lnSpcReduction="10000"/>
          </a:bodyPr>
          <a:lstStyle/>
          <a:p>
            <a:r>
              <a:rPr lang="en-US" sz="3000" dirty="0">
                <a:latin typeface="Gill Sans MT (Body)"/>
                <a:ea typeface="Aptos" panose="020B0004020202020204" pitchFamily="34" charset="0"/>
              </a:rPr>
              <a:t>Data annotation</a:t>
            </a:r>
          </a:p>
          <a:p>
            <a:endParaRPr lang="en-CA" sz="2800" dirty="0">
              <a:latin typeface="Gill Sans MT (Body)"/>
              <a:ea typeface="Aptos" panose="020B0004020202020204" pitchFamily="34" charset="0"/>
            </a:endParaRPr>
          </a:p>
          <a:p>
            <a:pPr lvl="1" algn="just">
              <a:buFont typeface="Wingdings" panose="05000000000000000000" pitchFamily="2" charset="2"/>
              <a:buChar char="Ø"/>
            </a:pPr>
            <a:r>
              <a:rPr lang="en-US" sz="2200" dirty="0">
                <a:latin typeface="Gill Sans MT (Body)"/>
                <a:ea typeface="Aptos" panose="020B0004020202020204" pitchFamily="34" charset="0"/>
              </a:rPr>
              <a:t>LabelMe is a free graphical annotation tool for image and video data</a:t>
            </a:r>
          </a:p>
          <a:p>
            <a:pPr lvl="1" algn="just">
              <a:buFont typeface="Wingdings" panose="05000000000000000000" pitchFamily="2" charset="2"/>
              <a:buChar char="Ø"/>
            </a:pPr>
            <a:endParaRPr lang="en-US" sz="2200" dirty="0">
              <a:latin typeface="Gill Sans MT (Body)"/>
              <a:ea typeface="Aptos" panose="020B0004020202020204" pitchFamily="34" charset="0"/>
            </a:endParaRPr>
          </a:p>
          <a:p>
            <a:pPr lvl="1" algn="just">
              <a:buFont typeface="Wingdings" panose="05000000000000000000" pitchFamily="2" charset="2"/>
              <a:buChar char="Ø"/>
            </a:pPr>
            <a:r>
              <a:rPr lang="en-US" sz="2200" dirty="0">
                <a:latin typeface="Gill Sans MT (Body)"/>
                <a:ea typeface="Aptos" panose="020B0004020202020204" pitchFamily="34" charset="0"/>
              </a:rPr>
              <a:t>LabelMe allows to label different objects over the same picture</a:t>
            </a:r>
          </a:p>
          <a:p>
            <a:pPr lvl="1" algn="just">
              <a:buFont typeface="Wingdings" panose="05000000000000000000" pitchFamily="2" charset="2"/>
              <a:buChar char="Ø"/>
            </a:pPr>
            <a:endParaRPr lang="en-US" sz="2200" dirty="0">
              <a:latin typeface="Gill Sans MT (Body)"/>
              <a:ea typeface="Aptos" panose="020B0004020202020204" pitchFamily="34" charset="0"/>
            </a:endParaRPr>
          </a:p>
          <a:p>
            <a:pPr lvl="1" algn="just">
              <a:buFont typeface="Wingdings" panose="05000000000000000000" pitchFamily="2" charset="2"/>
              <a:buChar char="Ø"/>
            </a:pPr>
            <a:r>
              <a:rPr lang="en-US" sz="2200" dirty="0">
                <a:latin typeface="Gill Sans MT (Body)"/>
                <a:ea typeface="Aptos" panose="020B0004020202020204" pitchFamily="34" charset="0"/>
              </a:rPr>
              <a:t>LabelMe saves labels and coordinates in a Json file (for each picture)</a:t>
            </a:r>
          </a:p>
        </p:txBody>
      </p:sp>
      <p:pic>
        <p:nvPicPr>
          <p:cNvPr id="8" name="Content Placeholder 7">
            <a:extLst>
              <a:ext uri="{FF2B5EF4-FFF2-40B4-BE49-F238E27FC236}">
                <a16:creationId xmlns:a16="http://schemas.microsoft.com/office/drawing/2014/main" id="{0C530351-5CAE-8B88-FE66-1AC146AEA24D}"/>
              </a:ext>
            </a:extLst>
          </p:cNvPr>
          <p:cNvPicPr>
            <a:picLocks noGrp="1" noChangeAspect="1"/>
          </p:cNvPicPr>
          <p:nvPr>
            <p:ph sz="half" idx="1"/>
          </p:nvPr>
        </p:nvPicPr>
        <p:blipFill>
          <a:blip r:embed="rId2"/>
          <a:stretch>
            <a:fillRect/>
          </a:stretch>
        </p:blipFill>
        <p:spPr>
          <a:xfrm>
            <a:off x="783360" y="2034223"/>
            <a:ext cx="5272596" cy="4427537"/>
          </a:xfrm>
        </p:spPr>
      </p:pic>
    </p:spTree>
    <p:extLst>
      <p:ext uri="{BB962C8B-B14F-4D97-AF65-F5344CB8AC3E}">
        <p14:creationId xmlns:p14="http://schemas.microsoft.com/office/powerpoint/2010/main" val="2113785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Data Collection and Preparation</a:t>
            </a:r>
          </a:p>
        </p:txBody>
      </p:sp>
      <p:sp>
        <p:nvSpPr>
          <p:cNvPr id="6" name="Content Placeholder 5">
            <a:extLst>
              <a:ext uri="{FF2B5EF4-FFF2-40B4-BE49-F238E27FC236}">
                <a16:creationId xmlns:a16="http://schemas.microsoft.com/office/drawing/2014/main" id="{5BEE15DA-197F-AAD8-6775-76C0055F6506}"/>
              </a:ext>
            </a:extLst>
          </p:cNvPr>
          <p:cNvSpPr>
            <a:spLocks noGrp="1"/>
          </p:cNvSpPr>
          <p:nvPr>
            <p:ph idx="1"/>
          </p:nvPr>
        </p:nvSpPr>
        <p:spPr>
          <a:xfrm>
            <a:off x="581192" y="2180496"/>
            <a:ext cx="11029615" cy="4240624"/>
          </a:xfrm>
        </p:spPr>
        <p:txBody>
          <a:bodyPr>
            <a:normAutofit/>
          </a:bodyPr>
          <a:lstStyle/>
          <a:p>
            <a:r>
              <a:rPr lang="en-US" sz="2800" dirty="0">
                <a:latin typeface="Gill Sans MT (Body)"/>
                <a:ea typeface="Aptos" panose="020B0004020202020204" pitchFamily="34" charset="0"/>
              </a:rPr>
              <a:t>Data augmentation</a:t>
            </a:r>
          </a:p>
          <a:p>
            <a:pPr lvl="1" algn="just">
              <a:buFont typeface="Wingdings" panose="05000000000000000000" pitchFamily="2" charset="2"/>
              <a:buChar char="Ø"/>
            </a:pPr>
            <a:endParaRPr lang="en-US" sz="2200" dirty="0">
              <a:latin typeface="Gill Sans MT (Body)"/>
              <a:ea typeface="Aptos" panose="020B0004020202020204" pitchFamily="34" charset="0"/>
            </a:endParaRPr>
          </a:p>
          <a:p>
            <a:pPr lvl="1" algn="just">
              <a:buFont typeface="Wingdings" panose="05000000000000000000" pitchFamily="2" charset="2"/>
              <a:buChar char="Ø"/>
            </a:pPr>
            <a:r>
              <a:rPr lang="en-US" sz="2200" dirty="0">
                <a:latin typeface="Gill Sans MT (Body)"/>
                <a:ea typeface="Aptos" panose="020B0004020202020204" pitchFamily="34" charset="0"/>
              </a:rPr>
              <a:t>Since 150 pictures are not enough for this process, we had to multiply them</a:t>
            </a:r>
          </a:p>
          <a:p>
            <a:pPr lvl="1" algn="just">
              <a:buFont typeface="Wingdings" panose="05000000000000000000" pitchFamily="2" charset="2"/>
              <a:buChar char="Ø"/>
            </a:pPr>
            <a:endParaRPr lang="en-US" sz="2200" dirty="0">
              <a:latin typeface="Gill Sans MT (Body)"/>
              <a:ea typeface="Aptos" panose="020B0004020202020204" pitchFamily="34" charset="0"/>
            </a:endParaRPr>
          </a:p>
          <a:p>
            <a:pPr lvl="1" algn="just">
              <a:buFont typeface="Wingdings" panose="05000000000000000000" pitchFamily="2" charset="2"/>
              <a:buChar char="Ø"/>
            </a:pPr>
            <a:r>
              <a:rPr lang="en-US" sz="2200" dirty="0">
                <a:latin typeface="Gill Sans MT (Body)"/>
                <a:ea typeface="Aptos" panose="020B0004020202020204" pitchFamily="34" charset="0"/>
              </a:rPr>
              <a:t>Albumentations is a fast and flexible image augmentation library</a:t>
            </a:r>
          </a:p>
          <a:p>
            <a:pPr lvl="1" algn="just">
              <a:buFont typeface="Wingdings" panose="05000000000000000000" pitchFamily="2" charset="2"/>
              <a:buChar char="Ø"/>
            </a:pPr>
            <a:endParaRPr lang="en-US" sz="2200" dirty="0">
              <a:latin typeface="Gill Sans MT (Body)"/>
              <a:ea typeface="Aptos" panose="020B0004020202020204" pitchFamily="34" charset="0"/>
            </a:endParaRPr>
          </a:p>
          <a:p>
            <a:pPr lvl="1" algn="just">
              <a:buFont typeface="Wingdings" panose="05000000000000000000" pitchFamily="2" charset="2"/>
              <a:buChar char="Ø"/>
            </a:pPr>
            <a:r>
              <a:rPr lang="en-US" sz="2200" dirty="0">
                <a:latin typeface="Gill Sans MT (Body)"/>
                <a:ea typeface="Aptos" panose="020B0004020202020204" pitchFamily="34" charset="0"/>
              </a:rPr>
              <a:t>Albumentations not only multiplied pictures but also applied some transformations on their position, heights, widths, and number of color channels, in order for training process to learn about different faces conditions</a:t>
            </a:r>
          </a:p>
        </p:txBody>
      </p:sp>
    </p:spTree>
    <p:extLst>
      <p:ext uri="{BB962C8B-B14F-4D97-AF65-F5344CB8AC3E}">
        <p14:creationId xmlns:p14="http://schemas.microsoft.com/office/powerpoint/2010/main" val="714068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sz="2800" dirty="0">
                <a:solidFill>
                  <a:schemeClr val="bg1"/>
                </a:solidFill>
              </a:rPr>
              <a:t>Methodology</a:t>
            </a:r>
          </a:p>
        </p:txBody>
      </p:sp>
      <p:sp>
        <p:nvSpPr>
          <p:cNvPr id="6" name="Content Placeholder 5">
            <a:extLst>
              <a:ext uri="{FF2B5EF4-FFF2-40B4-BE49-F238E27FC236}">
                <a16:creationId xmlns:a16="http://schemas.microsoft.com/office/drawing/2014/main" id="{5BEE15DA-197F-AAD8-6775-76C0055F6506}"/>
              </a:ext>
            </a:extLst>
          </p:cNvPr>
          <p:cNvSpPr>
            <a:spLocks noGrp="1"/>
          </p:cNvSpPr>
          <p:nvPr>
            <p:ph idx="1"/>
          </p:nvPr>
        </p:nvSpPr>
        <p:spPr>
          <a:xfrm>
            <a:off x="581192" y="2180496"/>
            <a:ext cx="11029615" cy="4443824"/>
          </a:xfrm>
        </p:spPr>
        <p:txBody>
          <a:bodyPr>
            <a:normAutofit/>
          </a:bodyPr>
          <a:lstStyle/>
          <a:p>
            <a:pPr algn="just"/>
            <a:r>
              <a:rPr lang="en-US" sz="2800" dirty="0">
                <a:latin typeface="Gill Sans MT (Body)"/>
                <a:ea typeface="Aptos" panose="020B0004020202020204" pitchFamily="34" charset="0"/>
              </a:rPr>
              <a:t>We created a CNN (Convolutional Neural Network), by using </a:t>
            </a:r>
            <a:r>
              <a:rPr lang="en-US" sz="2800" dirty="0">
                <a:latin typeface="Gill Sans MT (Body)"/>
                <a:ea typeface="Aptos" panose="020B0004020202020204" pitchFamily="34" charset="0"/>
                <a:sym typeface="Wingdings" panose="05000000000000000000" pitchFamily="2" charset="2"/>
              </a:rPr>
              <a:t>Tensorflow, Keras, GlobalMaxPooling2D, VGG16, among others</a:t>
            </a:r>
          </a:p>
          <a:p>
            <a:pPr algn="just"/>
            <a:endParaRPr lang="en-US" sz="2800" dirty="0">
              <a:latin typeface="Gill Sans MT (Body)"/>
              <a:ea typeface="Aptos" panose="020B0004020202020204" pitchFamily="34" charset="0"/>
              <a:sym typeface="Wingdings" panose="05000000000000000000" pitchFamily="2" charset="2"/>
            </a:endParaRPr>
          </a:p>
          <a:p>
            <a:pPr lvl="1" algn="just">
              <a:buFont typeface="Wingdings" panose="05000000000000000000" pitchFamily="2" charset="2"/>
              <a:buChar char="Ø"/>
            </a:pPr>
            <a:r>
              <a:rPr lang="en-US" sz="2000" dirty="0">
                <a:latin typeface="Gill Sans MT (Body)"/>
                <a:ea typeface="Aptos" panose="020B0004020202020204" pitchFamily="34" charset="0"/>
                <a:sym typeface="Wingdings" panose="05000000000000000000" pitchFamily="2" charset="2"/>
              </a:rPr>
              <a:t>Input layer shape (120,120,3)  (height, width, RGB)</a:t>
            </a:r>
          </a:p>
          <a:p>
            <a:pPr lvl="1" algn="just">
              <a:buFont typeface="Wingdings" panose="05000000000000000000" pitchFamily="2" charset="2"/>
              <a:buChar char="Ø"/>
            </a:pPr>
            <a:r>
              <a:rPr lang="en-US" sz="2000" dirty="0">
                <a:latin typeface="Gill Sans MT (Body)"/>
                <a:ea typeface="Aptos" panose="020B0004020202020204" pitchFamily="34" charset="0"/>
                <a:sym typeface="Wingdings" panose="05000000000000000000" pitchFamily="2" charset="2"/>
              </a:rPr>
              <a:t>VGG16 layer</a:t>
            </a:r>
          </a:p>
          <a:p>
            <a:pPr lvl="1" algn="just">
              <a:buFont typeface="Wingdings" panose="05000000000000000000" pitchFamily="2" charset="2"/>
              <a:buChar char="Ø"/>
            </a:pPr>
            <a:r>
              <a:rPr lang="en-US" sz="2000" dirty="0">
                <a:latin typeface="Gill Sans MT (Body)"/>
                <a:ea typeface="Aptos" panose="020B0004020202020204" pitchFamily="34" charset="0"/>
                <a:sym typeface="Wingdings" panose="05000000000000000000" pitchFamily="2" charset="2"/>
              </a:rPr>
              <a:t>GlobalMaxPooling2D layer for Classification  2048 units</a:t>
            </a:r>
          </a:p>
          <a:p>
            <a:pPr lvl="1" algn="just">
              <a:buFont typeface="Wingdings" panose="05000000000000000000" pitchFamily="2" charset="2"/>
              <a:buChar char="Ø"/>
            </a:pPr>
            <a:r>
              <a:rPr lang="en-US" sz="2000" dirty="0">
                <a:latin typeface="Gill Sans MT (Body)"/>
                <a:ea typeface="Aptos" panose="020B0004020202020204" pitchFamily="34" charset="0"/>
                <a:sym typeface="Wingdings" panose="05000000000000000000" pitchFamily="2" charset="2"/>
              </a:rPr>
              <a:t>GlobalMaxPooling2D layer for Regression  2048 units</a:t>
            </a:r>
            <a:endParaRPr lang="en-US" sz="2000" dirty="0">
              <a:latin typeface="Gill Sans MT (Body)"/>
              <a:ea typeface="Aptos" panose="020B0004020202020204" pitchFamily="34" charset="0"/>
            </a:endParaRPr>
          </a:p>
          <a:p>
            <a:pPr lvl="1" algn="just">
              <a:buFont typeface="Wingdings" panose="05000000000000000000" pitchFamily="2" charset="2"/>
              <a:buChar char="Ø"/>
            </a:pPr>
            <a:r>
              <a:rPr lang="en-US" sz="2000" dirty="0">
                <a:latin typeface="Gill Sans MT (Body)"/>
                <a:ea typeface="Aptos" panose="020B0004020202020204" pitchFamily="34" charset="0"/>
              </a:rPr>
              <a:t>Output layer for Classification </a:t>
            </a:r>
            <a:r>
              <a:rPr lang="en-US" sz="2000" dirty="0">
                <a:latin typeface="Gill Sans MT (Body)"/>
                <a:ea typeface="Aptos" panose="020B0004020202020204" pitchFamily="34" charset="0"/>
                <a:sym typeface="Wingdings" panose="05000000000000000000" pitchFamily="2" charset="2"/>
              </a:rPr>
              <a:t> </a:t>
            </a:r>
            <a:r>
              <a:rPr lang="en-US" sz="2000" b="1" dirty="0">
                <a:latin typeface="Gill Sans MT (Body)"/>
                <a:ea typeface="Aptos" panose="020B0004020202020204" pitchFamily="34" charset="0"/>
                <a:sym typeface="Wingdings" panose="05000000000000000000" pitchFamily="2" charset="2"/>
              </a:rPr>
              <a:t>Classes</a:t>
            </a:r>
          </a:p>
          <a:p>
            <a:pPr lvl="1" algn="just">
              <a:buFont typeface="Wingdings" panose="05000000000000000000" pitchFamily="2" charset="2"/>
              <a:buChar char="Ø"/>
            </a:pPr>
            <a:r>
              <a:rPr lang="en-US" sz="2000" dirty="0">
                <a:latin typeface="Gill Sans MT (Body)"/>
                <a:ea typeface="Aptos" panose="020B0004020202020204" pitchFamily="34" charset="0"/>
                <a:sym typeface="Wingdings" panose="05000000000000000000" pitchFamily="2" charset="2"/>
              </a:rPr>
              <a:t>Output layer for Regression  </a:t>
            </a:r>
            <a:r>
              <a:rPr lang="en-US" sz="2000" b="1" dirty="0">
                <a:latin typeface="Gill Sans MT (Body)"/>
                <a:ea typeface="Aptos" panose="020B0004020202020204" pitchFamily="34" charset="0"/>
                <a:sym typeface="Wingdings" panose="05000000000000000000" pitchFamily="2" charset="2"/>
              </a:rPr>
              <a:t>Coordinates</a:t>
            </a:r>
          </a:p>
          <a:p>
            <a:pPr lvl="1" algn="just">
              <a:buFont typeface="Wingdings" panose="05000000000000000000" pitchFamily="2" charset="2"/>
              <a:buChar char="Ø"/>
            </a:pPr>
            <a:endParaRPr lang="en-US" sz="2200" dirty="0">
              <a:latin typeface="Gill Sans MT (Body)"/>
              <a:ea typeface="Aptos" panose="020B0004020202020204" pitchFamily="34" charset="0"/>
            </a:endParaRPr>
          </a:p>
        </p:txBody>
      </p:sp>
    </p:spTree>
    <p:extLst>
      <p:ext uri="{BB962C8B-B14F-4D97-AF65-F5344CB8AC3E}">
        <p14:creationId xmlns:p14="http://schemas.microsoft.com/office/powerpoint/2010/main" val="457384689"/>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2.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Tech design</Template>
  <TotalTime>255</TotalTime>
  <Words>1028</Words>
  <Application>Microsoft Office PowerPoint</Application>
  <PresentationFormat>Widescreen</PresentationFormat>
  <Paragraphs>141</Paragraphs>
  <Slides>20</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Aptos</vt:lpstr>
      <vt:lpstr>Arial</vt:lpstr>
      <vt:lpstr>Calibri</vt:lpstr>
      <vt:lpstr>Gill Sans MT</vt:lpstr>
      <vt:lpstr>Gill Sans MT (Body)</vt:lpstr>
      <vt:lpstr>Wingdings</vt:lpstr>
      <vt:lpstr>Wingdings 2</vt:lpstr>
      <vt:lpstr>Custom</vt:lpstr>
      <vt:lpstr>Deep Face RECOGNITION</vt:lpstr>
      <vt:lpstr>GROUP H</vt:lpstr>
      <vt:lpstr>agenda</vt:lpstr>
      <vt:lpstr>introduction</vt:lpstr>
      <vt:lpstr>introduction</vt:lpstr>
      <vt:lpstr>Data Collection and Preparation</vt:lpstr>
      <vt:lpstr>Data Collection and Preparation</vt:lpstr>
      <vt:lpstr>Data Collection and Preparation</vt:lpstr>
      <vt:lpstr>Methodology</vt:lpstr>
      <vt:lpstr>Methodology</vt:lpstr>
      <vt:lpstr>Methodology</vt:lpstr>
      <vt:lpstr>Methodology</vt:lpstr>
      <vt:lpstr>Analysis and Results</vt:lpstr>
      <vt:lpstr>Analysis and Results</vt:lpstr>
      <vt:lpstr>Discussion</vt:lpstr>
      <vt:lpstr>Discussion</vt:lpstr>
      <vt:lpstr>Conclusion</vt:lpstr>
      <vt:lpstr>Final steps</vt:lpstr>
      <vt:lpstr>References</vt:lpstr>
      <vt:lpstr> 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Eduardo Williams</dc:creator>
  <cp:lastModifiedBy>Eduardo Williams</cp:lastModifiedBy>
  <cp:revision>11</cp:revision>
  <dcterms:created xsi:type="dcterms:W3CDTF">2024-08-11T17:19:10Z</dcterms:created>
  <dcterms:modified xsi:type="dcterms:W3CDTF">2024-08-11T21:34:13Z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