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2" r:id="rId6"/>
    <p:sldId id="264" r:id="rId7"/>
    <p:sldId id="261" r:id="rId8"/>
    <p:sldId id="267" r:id="rId9"/>
    <p:sldId id="269" r:id="rId10"/>
    <p:sldId id="270" r:id="rId11"/>
    <p:sldId id="268" r:id="rId12"/>
    <p:sldId id="271" r:id="rId13"/>
    <p:sldId id="279" r:id="rId14"/>
    <p:sldId id="272" r:id="rId15"/>
    <p:sldId id="273" r:id="rId16"/>
    <p:sldId id="274" r:id="rId17"/>
    <p:sldId id="275" r:id="rId18"/>
    <p:sldId id="276" r:id="rId19"/>
    <p:sldId id="277" r:id="rId20"/>
    <p:sldId id="280" r:id="rId21"/>
    <p:sldId id="278" r:id="rId22"/>
    <p:sldId id="26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600" b="1"/>
              <a:t>Classification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Sheet1!$G$11</c:f>
              <c:strCache>
                <c:ptCount val="1"/>
                <c:pt idx="0">
                  <c:v>TRAINING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Sheet1!$H$11</c:f>
              <c:numCache>
                <c:formatCode>0%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2C-4B86-980E-57CFFBC5E7F2}"/>
            </c:ext>
          </c:extLst>
        </c:ser>
        <c:ser>
          <c:idx val="1"/>
          <c:order val="1"/>
          <c:tx>
            <c:strRef>
              <c:f>Sheet1!$G$12</c:f>
              <c:strCache>
                <c:ptCount val="1"/>
                <c:pt idx="0">
                  <c:v>VALIDATION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Sheet1!$H$12</c:f>
              <c:numCache>
                <c:formatCode>0%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2C-4B86-980E-57CFFBC5E7F2}"/>
            </c:ext>
          </c:extLst>
        </c:ser>
        <c:ser>
          <c:idx val="2"/>
          <c:order val="2"/>
          <c:tx>
            <c:strRef>
              <c:f>Sheet1!$G$13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Sheet1!$H$13</c:f>
              <c:numCache>
                <c:formatCode>0.00%</c:formatCode>
                <c:ptCount val="1"/>
                <c:pt idx="0">
                  <c:v>0.96530000000000005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2C-4B86-980E-57CFFBC5E7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1315391"/>
        <c:axId val="774093935"/>
      </c:barChart>
      <c:catAx>
        <c:axId val="76131539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74093935"/>
        <c:crosses val="autoZero"/>
        <c:auto val="1"/>
        <c:lblAlgn val="ctr"/>
        <c:lblOffset val="100"/>
        <c:noMultiLvlLbl val="0"/>
      </c:catAx>
      <c:valAx>
        <c:axId val="774093935"/>
        <c:scaling>
          <c:orientation val="minMax"/>
          <c:max val="1.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1315391"/>
        <c:crosses val="autoZero"/>
        <c:crossBetween val="between"/>
        <c:majorUnit val="0.25"/>
      </c:valAx>
      <c:spPr>
        <a:solidFill>
          <a:schemeClr val="bg1"/>
        </a:solidFill>
        <a:ln>
          <a:solidFill>
            <a:schemeClr val="accent1">
              <a:alpha val="96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29560669456066946"/>
          <c:y val="0.91844877679060166"/>
          <c:w val="0.46225011622501161"/>
          <c:h val="8.15512232093982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>
          <a:alpha val="99000"/>
        </a:schemeClr>
      </a:solidFill>
      <a:round/>
    </a:ln>
    <a:effectLst>
      <a:softEdge rad="0"/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43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57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786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983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05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23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474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17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54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892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042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75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67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learn.org/stable/" TargetMode="External"/><Relationship Id="rId3" Type="http://schemas.openxmlformats.org/officeDocument/2006/relationships/hyperlink" Target="https://www.carsongroup.com/insights/blog/four-reasons-we-believe-stocks-wont-crash-in-october/" TargetMode="External"/><Relationship Id="rId7" Type="http://schemas.openxmlformats.org/officeDocument/2006/relationships/hyperlink" Target="https://panchuang.net/2021/07/12/%E6%B7%B1%E5%BA%A6%E5%AD%A6%E4%B9%A0%E4%B8%AD%E7%9A%84%E5%9B%BE%E5%83%8F%E5%A2%9E%E5%BC%BA%E7%AE%80%E4%BB%8B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ursera.org/specializations/deep-learning" TargetMode="External"/><Relationship Id="rId5" Type="http://schemas.openxmlformats.org/officeDocument/2006/relationships/hyperlink" Target="https://cs231n.github.io/" TargetMode="External"/><Relationship Id="rId10" Type="http://schemas.openxmlformats.org/officeDocument/2006/relationships/hyperlink" Target="https://venturebeat.com/business/the-art-and-science-of-saas-pricing-true-usage-based-pricing/" TargetMode="External"/><Relationship Id="rId4" Type="http://schemas.openxmlformats.org/officeDocument/2006/relationships/hyperlink" Target="https://butterflymx.com/blog/biometric-access-control/" TargetMode="External"/><Relationship Id="rId9" Type="http://schemas.openxmlformats.org/officeDocument/2006/relationships/hyperlink" Target="https://www.tensorflow.org/tensorboard/get_started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Deep Face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CA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BDM 3035 - Big Data Capstone Project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E15DA-197F-AAD8-6775-76C0055F6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43824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Gill Sans MT (Body)"/>
                <a:ea typeface="Aptos" panose="020B0004020202020204" pitchFamily="34" charset="0"/>
                <a:sym typeface="Wingdings" panose="05000000000000000000" pitchFamily="2" charset="2"/>
              </a:rPr>
              <a:t>Brief explanation about: (</a:t>
            </a:r>
            <a:r>
              <a:rPr lang="en-US" sz="2800" dirty="0" err="1">
                <a:latin typeface="Gill Sans MT (Body)"/>
                <a:ea typeface="Aptos" panose="020B0004020202020204" pitchFamily="34" charset="0"/>
                <a:sym typeface="Wingdings" panose="05000000000000000000" pitchFamily="2" charset="2"/>
              </a:rPr>
              <a:t>cont</a:t>
            </a:r>
            <a:r>
              <a:rPr lang="en-US" sz="2800" dirty="0">
                <a:latin typeface="Gill Sans MT (Body)"/>
                <a:ea typeface="Aptos" panose="020B0004020202020204" pitchFamily="34" charset="0"/>
                <a:sym typeface="Wingdings" panose="05000000000000000000" pitchFamily="2" charset="2"/>
              </a:rPr>
              <a:t>)</a:t>
            </a:r>
          </a:p>
          <a:p>
            <a:pPr lvl="1" algn="just"/>
            <a:r>
              <a:rPr lang="en-US" sz="2600" dirty="0">
                <a:latin typeface="Gill Sans MT (Body)"/>
                <a:ea typeface="Aptos" panose="020B0004020202020204" pitchFamily="34" charset="0"/>
                <a:sym typeface="Wingdings" panose="05000000000000000000" pitchFamily="2" charset="2"/>
              </a:rPr>
              <a:t>TensorFlow, Keras, VGG16, GlobalMaxPooling2D</a:t>
            </a:r>
          </a:p>
          <a:p>
            <a:pPr lvl="1" algn="just"/>
            <a:r>
              <a:rPr lang="en-CA" sz="2800" dirty="0">
                <a:solidFill>
                  <a:schemeClr val="tx1"/>
                </a:solidFill>
              </a:rPr>
              <a:t>(Saurabh)</a:t>
            </a:r>
            <a:endParaRPr lang="en-US" sz="2600" dirty="0">
              <a:latin typeface="Gill Sans MT (Body)"/>
              <a:ea typeface="Aptos" panose="020B00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18035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E15DA-197F-AAD8-6775-76C0055F6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43824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Gill Sans MT (Body)"/>
                <a:ea typeface="Aptos" panose="020B0004020202020204" pitchFamily="34" charset="0"/>
                <a:sym typeface="Wingdings" panose="05000000000000000000" pitchFamily="2" charset="2"/>
              </a:rPr>
              <a:t>For compiling the model, we used the following settings: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Gill Sans MT (Body)"/>
                <a:ea typeface="Aptos" panose="020B0004020202020204" pitchFamily="34" charset="0"/>
                <a:sym typeface="Wingdings" panose="05000000000000000000" pitchFamily="2" charset="2"/>
              </a:rPr>
              <a:t>Optimizer  Adam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Gill Sans MT (Body)"/>
                <a:ea typeface="Aptos" panose="020B0004020202020204" pitchFamily="34" charset="0"/>
                <a:sym typeface="Wingdings" panose="05000000000000000000" pitchFamily="2" charset="2"/>
              </a:rPr>
              <a:t>Classification loss  SparseCategoricalCrossentropy</a:t>
            </a:r>
          </a:p>
          <a:p>
            <a:pPr lvl="1" algn="just"/>
            <a:endParaRPr lang="en-US" sz="2800" dirty="0">
              <a:latin typeface="Gill Sans MT (Body)"/>
              <a:ea typeface="Aptos" panose="020B0004020202020204" pitchFamily="34" charset="0"/>
              <a:sym typeface="Wingdings" panose="05000000000000000000" pitchFamily="2" charset="2"/>
            </a:endParaRPr>
          </a:p>
          <a:p>
            <a:pPr algn="just"/>
            <a:r>
              <a:rPr lang="en-US" sz="2800" dirty="0">
                <a:latin typeface="Gill Sans MT (Body)"/>
                <a:ea typeface="Aptos" panose="020B0004020202020204" pitchFamily="34" charset="0"/>
                <a:sym typeface="Wingdings" panose="05000000000000000000" pitchFamily="2" charset="2"/>
              </a:rPr>
              <a:t>For training process, we used the following callbacks: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Gill Sans MT (Body)"/>
                <a:ea typeface="Aptos" panose="020B0004020202020204" pitchFamily="34" charset="0"/>
                <a:sym typeface="Wingdings" panose="05000000000000000000" pitchFamily="2" charset="2"/>
              </a:rPr>
              <a:t>TensorBoard  Just for logging (not for visualizations)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Gill Sans MT (Body)"/>
                <a:ea typeface="Aptos" panose="020B0004020202020204" pitchFamily="34" charset="0"/>
                <a:sym typeface="Wingdings" panose="05000000000000000000" pitchFamily="2" charset="2"/>
              </a:rPr>
              <a:t>EarlyStopping  It stops epochs if metrics no longer get better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Gill Sans MT (Body)"/>
                <a:ea typeface="Aptos" panose="020B0004020202020204" pitchFamily="34" charset="0"/>
                <a:sym typeface="Wingdings" panose="05000000000000000000" pitchFamily="2" charset="2"/>
              </a:rPr>
              <a:t>ModelCheckpoint  For tracking and saving the best weights and metrics</a:t>
            </a:r>
          </a:p>
          <a:p>
            <a:pPr lvl="1" algn="just"/>
            <a:endParaRPr lang="en-US" sz="2200" dirty="0">
              <a:latin typeface="Gill Sans MT (Body)"/>
              <a:ea typeface="Aptos" panose="020B00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10825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Results</a:t>
            </a:r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5915" y="2231480"/>
            <a:ext cx="5422900" cy="3625353"/>
          </a:xfr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169724C-7B0B-C473-398B-B90A9BB9FA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04540204"/>
              </p:ext>
            </p:extLst>
          </p:nvPr>
        </p:nvGraphicFramePr>
        <p:xfrm>
          <a:off x="6221474" y="2231480"/>
          <a:ext cx="5422900" cy="3633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57D25BD-B19E-696F-7B12-A2C10A643363}"/>
              </a:ext>
            </a:extLst>
          </p:cNvPr>
          <p:cNvSpPr txBox="1"/>
          <p:nvPr/>
        </p:nvSpPr>
        <p:spPr>
          <a:xfrm>
            <a:off x="4690871" y="5856833"/>
            <a:ext cx="1313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(VentureBeat. 2024)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3731270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and Results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E15DA-197F-AAD8-6775-76C0055F6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995264"/>
          </a:xfrm>
        </p:spPr>
        <p:txBody>
          <a:bodyPr>
            <a:normAutofit/>
          </a:bodyPr>
          <a:lstStyle/>
          <a:p>
            <a:pPr algn="just"/>
            <a:r>
              <a:rPr lang="en-CA" sz="2200" dirty="0">
                <a:effectLst/>
                <a:latin typeface="Gill Sans MT (Body)"/>
                <a:ea typeface="Aptos" panose="020B0004020202020204" pitchFamily="34" charset="0"/>
              </a:rPr>
              <a:t>To evaluate regression predictions (coordinates) we used Intersection Over Union metric</a:t>
            </a:r>
          </a:p>
          <a:p>
            <a:pPr algn="just"/>
            <a:r>
              <a:rPr lang="en-CA" sz="2200" dirty="0">
                <a:effectLst/>
                <a:latin typeface="Gill Sans MT (Body)"/>
                <a:ea typeface="Aptos" panose="020B0004020202020204" pitchFamily="34" charset="0"/>
              </a:rPr>
              <a:t>Intersection over Union (</a:t>
            </a:r>
            <a:r>
              <a:rPr lang="en-CA" sz="2200" dirty="0" err="1">
                <a:effectLst/>
                <a:latin typeface="Gill Sans MT (Body)"/>
                <a:ea typeface="Aptos" panose="020B0004020202020204" pitchFamily="34" charset="0"/>
              </a:rPr>
              <a:t>IoU</a:t>
            </a:r>
            <a:r>
              <a:rPr lang="en-CA" sz="2200" dirty="0">
                <a:effectLst/>
                <a:latin typeface="Gill Sans MT (Body)"/>
                <a:ea typeface="Aptos" panose="020B0004020202020204" pitchFamily="34" charset="0"/>
              </a:rPr>
              <a:t>) is used to </a:t>
            </a:r>
            <a:r>
              <a:rPr lang="en-CA" sz="2200" dirty="0">
                <a:solidFill>
                  <a:srgbClr val="051E50"/>
                </a:solidFill>
                <a:effectLst/>
                <a:latin typeface="Gill Sans MT (Body)"/>
                <a:ea typeface="Aptos" panose="020B0004020202020204" pitchFamily="34" charset="0"/>
              </a:rPr>
              <a:t>measure the accuracy</a:t>
            </a:r>
            <a:r>
              <a:rPr lang="en-CA" sz="2200" dirty="0">
                <a:effectLst/>
                <a:latin typeface="Gill Sans MT (Body)"/>
                <a:ea typeface="Aptos" panose="020B0004020202020204" pitchFamily="34" charset="0"/>
              </a:rPr>
              <a:t> of object detection by comparing the ground-truth bounding box (green) to the predicted bounding box (red)</a:t>
            </a:r>
          </a:p>
          <a:p>
            <a:pPr algn="just"/>
            <a:r>
              <a:rPr lang="en-CA" sz="2200" dirty="0">
                <a:latin typeface="Gill Sans MT (Body)"/>
                <a:ea typeface="Aptos" panose="020B0004020202020204" pitchFamily="34" charset="0"/>
                <a:sym typeface="Wingdings" panose="05000000000000000000" pitchFamily="2" charset="2"/>
              </a:rPr>
              <a:t>We got 89.94% of precision for this metric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D98B25-F33C-2D5D-4F1F-249FFBF01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026" y="4175760"/>
            <a:ext cx="8743840" cy="232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32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E15DA-197F-AAD8-6775-76C0055F6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43824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Gill Sans MT (Body)"/>
                <a:ea typeface="Aptos" panose="020B0004020202020204" pitchFamily="34" charset="0"/>
                <a:sym typeface="Wingdings" panose="05000000000000000000" pitchFamily="2" charset="2"/>
              </a:rPr>
              <a:t>Regarding to classification predictions, we got 100% of accuracy in train and validation datasets, however we also got 96.53% in test dataset which is good and demonstrate that our model is not overfitted.</a:t>
            </a:r>
          </a:p>
          <a:p>
            <a:pPr algn="just"/>
            <a:endParaRPr lang="en-US" sz="2200" dirty="0">
              <a:latin typeface="Gill Sans MT (Body)"/>
              <a:ea typeface="Aptos" panose="020B0004020202020204" pitchFamily="34" charset="0"/>
              <a:sym typeface="Wingdings" panose="05000000000000000000" pitchFamily="2" charset="2"/>
            </a:endParaRPr>
          </a:p>
          <a:p>
            <a:pPr algn="just"/>
            <a:r>
              <a:rPr lang="en-US" sz="2200" dirty="0">
                <a:latin typeface="Gill Sans MT (Body)"/>
                <a:ea typeface="Aptos" panose="020B0004020202020204" pitchFamily="34" charset="0"/>
                <a:sym typeface="Wingdings" panose="05000000000000000000" pitchFamily="2" charset="2"/>
              </a:rPr>
              <a:t>As for regression predictions, we used Intersection Over Union metric in test dataset, and we got 89.94%. Let's consider that any value greater than 0.5 on </a:t>
            </a:r>
            <a:r>
              <a:rPr lang="en-US" sz="2200" dirty="0" err="1">
                <a:latin typeface="Gill Sans MT (Body)"/>
                <a:ea typeface="Aptos" panose="020B0004020202020204" pitchFamily="34" charset="0"/>
                <a:sym typeface="Wingdings" panose="05000000000000000000" pitchFamily="2" charset="2"/>
              </a:rPr>
              <a:t>IoU</a:t>
            </a:r>
            <a:r>
              <a:rPr lang="en-US" sz="2200" dirty="0">
                <a:latin typeface="Gill Sans MT (Body)"/>
                <a:ea typeface="Aptos" panose="020B0004020202020204" pitchFamily="34" charset="0"/>
                <a:sym typeface="Wingdings" panose="05000000000000000000" pitchFamily="2" charset="2"/>
              </a:rPr>
              <a:t> is typically a good score.</a:t>
            </a:r>
          </a:p>
          <a:p>
            <a:pPr algn="just"/>
            <a:endParaRPr lang="en-US" sz="2200" dirty="0">
              <a:latin typeface="Gill Sans MT (Body)"/>
              <a:ea typeface="Aptos" panose="020B00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86194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E15DA-197F-AAD8-6775-76C0055F6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43824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Gill Sans MT (Body)"/>
                <a:ea typeface="Aptos" panose="020B0004020202020204" pitchFamily="34" charset="0"/>
                <a:sym typeface="Wingdings" panose="05000000000000000000" pitchFamily="2" charset="2"/>
              </a:rPr>
              <a:t>We got 78% of classification accuracy on an unseen dataset, it means the accuracy decreased.</a:t>
            </a:r>
          </a:p>
          <a:p>
            <a:pPr algn="just"/>
            <a:endParaRPr lang="en-US" sz="2200" dirty="0">
              <a:latin typeface="Gill Sans MT (Body)"/>
              <a:ea typeface="Aptos" panose="020B0004020202020204" pitchFamily="34" charset="0"/>
              <a:sym typeface="Wingdings" panose="05000000000000000000" pitchFamily="2" charset="2"/>
            </a:endParaRPr>
          </a:p>
          <a:p>
            <a:pPr algn="just"/>
            <a:r>
              <a:rPr lang="en-US" sz="2200" dirty="0">
                <a:latin typeface="Gill Sans MT (Body)"/>
                <a:ea typeface="Aptos" panose="020B0004020202020204" pitchFamily="34" charset="0"/>
                <a:sym typeface="Wingdings" panose="05000000000000000000" pitchFamily="2" charset="2"/>
              </a:rPr>
              <a:t>However, we understand this could be due to factors such as: unseen pictures was taken with other phone model, some faces were not exactly in front of the camera, people appeared pulling faces in some pictures or faces covered just a little percentage of the picture, unlike training dataset where faces covered at least 30% of pictures.</a:t>
            </a:r>
          </a:p>
          <a:p>
            <a:pPr algn="just"/>
            <a:endParaRPr lang="en-US" sz="2200" dirty="0">
              <a:latin typeface="Gill Sans MT (Body)"/>
              <a:ea typeface="Aptos" panose="020B0004020202020204" pitchFamily="34" charset="0"/>
              <a:sym typeface="Wingdings" panose="05000000000000000000" pitchFamily="2" charset="2"/>
            </a:endParaRPr>
          </a:p>
          <a:p>
            <a:pPr algn="just"/>
            <a:r>
              <a:rPr lang="en-US" sz="2200" dirty="0">
                <a:latin typeface="Gill Sans MT (Body)"/>
                <a:ea typeface="Aptos" panose="020B0004020202020204" pitchFamily="34" charset="0"/>
                <a:sym typeface="Wingdings" panose="05000000000000000000" pitchFamily="2" charset="2"/>
              </a:rPr>
              <a:t>As a learning, we must select pictures from different sources and different conditions, such as: positions, light exposition, etc., so as to improve the robustness of the model.</a:t>
            </a:r>
          </a:p>
          <a:p>
            <a:pPr algn="just"/>
            <a:endParaRPr lang="en-US" sz="2200" dirty="0">
              <a:latin typeface="Gill Sans MT (Body)"/>
              <a:ea typeface="Aptos" panose="020B00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10570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E15DA-197F-AAD8-6775-76C0055F6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43824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Gill Sans MT (Body)"/>
                <a:ea typeface="Aptos" panose="020B0004020202020204" pitchFamily="34" charset="0"/>
                <a:sym typeface="Wingdings" panose="05000000000000000000" pitchFamily="2" charset="2"/>
              </a:rPr>
              <a:t>Our project aimed to develop a robust face recognition model using deep learning techniques, specifically Convolutional Neural Networks (CNNs).</a:t>
            </a:r>
          </a:p>
          <a:p>
            <a:pPr algn="just"/>
            <a:r>
              <a:rPr lang="en-US" sz="2200" dirty="0">
                <a:latin typeface="Gill Sans MT (Body)"/>
                <a:ea typeface="Aptos" panose="020B0004020202020204" pitchFamily="34" charset="0"/>
                <a:sym typeface="Wingdings" panose="05000000000000000000" pitchFamily="2" charset="2"/>
              </a:rPr>
              <a:t>Through a series of meticulously planned steps, from data collection and preprocessing to model training and evaluation, we achieved significant milestones.</a:t>
            </a:r>
          </a:p>
          <a:p>
            <a:pPr algn="just"/>
            <a:r>
              <a:rPr lang="en-US" sz="2200" dirty="0">
                <a:latin typeface="Gill Sans MT (Body)"/>
                <a:ea typeface="Aptos" panose="020B0004020202020204" pitchFamily="34" charset="0"/>
                <a:sym typeface="Wingdings" panose="05000000000000000000" pitchFamily="2" charset="2"/>
              </a:rPr>
              <a:t>Comprehensive data preprocessing and augmentation, which enhanced the model's ability to generalize.</a:t>
            </a:r>
          </a:p>
          <a:p>
            <a:pPr algn="just"/>
            <a:r>
              <a:rPr lang="en-US" sz="2200" dirty="0">
                <a:latin typeface="Gill Sans MT (Body)"/>
                <a:ea typeface="Aptos" panose="020B0004020202020204" pitchFamily="34" charset="0"/>
                <a:sym typeface="Wingdings" panose="05000000000000000000" pitchFamily="2" charset="2"/>
              </a:rPr>
              <a:t>Our project successfully developed a deep learning-based face recognition model with high accuracy. The use of CNNs and transfer learning significantly contributed to the model's performance by reduced training time and improved performance.</a:t>
            </a:r>
          </a:p>
          <a:p>
            <a:pPr algn="just"/>
            <a:endParaRPr lang="en-US" sz="2200" dirty="0">
              <a:latin typeface="Gill Sans MT (Body)"/>
              <a:ea typeface="Aptos" panose="020B00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96623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Final steps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C90B05A-2448-C3D4-03AE-EECD099614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DEMO 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0AAD3-83CD-A994-2DF4-9A8EC6A58B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QUESTIONS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2644764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226D2D6-F3D1-8ECC-4948-4D9F62C43A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8896" y="2038172"/>
            <a:ext cx="1114191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Carson Group. (2023, October 3). </a:t>
            </a:r>
            <a:r>
              <a:rPr lang="en-CA" sz="16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Four reasons we believe stocks won’t crash in October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3"/>
              </a:rPr>
              <a:t> </a:t>
            </a:r>
            <a:r>
              <a:rPr lang="en-CA" sz="1600" b="0" i="0" u="sng" strike="noStrike" dirty="0">
                <a:solidFill>
                  <a:srgbClr val="1155CC"/>
                </a:solidFill>
                <a:effectLst/>
                <a:latin typeface="Calibri" panose="020F0502020204030204" pitchFamily="34" charset="0"/>
                <a:hlinkClick r:id="rId3"/>
              </a:rPr>
              <a:t>https://www.carsongroup.com/insights/blog/four-reasons-we-believe-stocks-wont-crash-in-october/</a:t>
            </a:r>
            <a:endParaRPr lang="en-CA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Cline, R. (2024, March 18). </a:t>
            </a:r>
            <a:r>
              <a:rPr lang="en-CA" sz="16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Biometric access control systems: Your complete guide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en-CA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ButterflyMX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® - Video Intercoms &amp; Access Control Systems.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4"/>
              </a:rPr>
              <a:t> </a:t>
            </a:r>
            <a:r>
              <a:rPr lang="en-CA" sz="1600" b="0" i="0" u="sng" strike="noStrike" dirty="0">
                <a:solidFill>
                  <a:srgbClr val="1155CC"/>
                </a:solidFill>
                <a:effectLst/>
                <a:latin typeface="Calibri" panose="020F0502020204030204" pitchFamily="34" charset="0"/>
                <a:hlinkClick r:id="rId4"/>
              </a:rPr>
              <a:t>https://butterflymx.com/blog/biometric-access-control/</a:t>
            </a:r>
            <a:endParaRPr lang="en-CA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CS231n: </a:t>
            </a:r>
            <a:r>
              <a:rPr lang="en-CA" sz="16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Convolutional neural networks for visual recognition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(n.d.). Retrieved June 11, 2024, from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5"/>
              </a:rPr>
              <a:t> </a:t>
            </a:r>
            <a:r>
              <a:rPr lang="en-CA" sz="1600" b="0" i="0" u="sng" strike="noStrike" dirty="0">
                <a:solidFill>
                  <a:srgbClr val="1155CC"/>
                </a:solidFill>
                <a:effectLst/>
                <a:latin typeface="Calibri" panose="020F0502020204030204" pitchFamily="34" charset="0"/>
                <a:hlinkClick r:id="rId5"/>
              </a:rPr>
              <a:t>https://cs231n.github.io/</a:t>
            </a:r>
            <a:endParaRPr lang="en-CA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Géron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A. (2019). </a:t>
            </a:r>
            <a:r>
              <a:rPr lang="en-CA" sz="16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Hands-on machine learning with scikit-learn, </a:t>
            </a:r>
            <a:r>
              <a:rPr lang="en-CA" sz="1600" b="0" i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Keras</a:t>
            </a:r>
            <a:r>
              <a:rPr lang="en-CA" sz="16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and TensorFlow: Concepts, tools, and techniques to build intelligent systems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O’Reilly Media.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Ng, A. (n.d.). </a:t>
            </a:r>
            <a:r>
              <a:rPr lang="en-CA" sz="16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Deep learning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Coursera. Retrieved June 11, 2024, from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6"/>
              </a:rPr>
              <a:t> </a:t>
            </a:r>
            <a:r>
              <a:rPr lang="en-CA" sz="1600" b="0" i="0" u="sng" strike="noStrike" dirty="0">
                <a:solidFill>
                  <a:srgbClr val="1155CC"/>
                </a:solidFill>
                <a:effectLst/>
                <a:latin typeface="Calibri" panose="020F0502020204030204" pitchFamily="34" charset="0"/>
                <a:hlinkClick r:id="rId6"/>
              </a:rPr>
              <a:t>https://www.coursera.org/specializations/deep-learning</a:t>
            </a:r>
            <a:endParaRPr lang="en-CA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Panchuang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(2021, July 12). </a:t>
            </a:r>
            <a:r>
              <a:rPr lang="en-CA" sz="16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Image augmentation in deep learning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en-CA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Panchuang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Blog.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7"/>
              </a:rPr>
              <a:t> </a:t>
            </a:r>
            <a:r>
              <a:rPr lang="en-CA" sz="1600" b="0" i="0" u="sng" strike="noStrike" dirty="0">
                <a:solidFill>
                  <a:srgbClr val="1155CC"/>
                </a:solidFill>
                <a:effectLst/>
                <a:latin typeface="Calibri" panose="020F0502020204030204" pitchFamily="34" charset="0"/>
                <a:hlinkClick r:id="rId7"/>
              </a:rPr>
              <a:t>https://panchuang.net/2021/07/12/%E6%B7%B1%E5%BA%A6%E5%AD%A6%E4%B9%A0%E4%B8%AD%E7%9A%84%E5%9B%BE%E5%83%8F%E5%A2%9E%E5%BC%BA%E7%AE%80%E4%BB%8B/</a:t>
            </a:r>
            <a:endParaRPr lang="en-CA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Scikit-Learn. (2024). </a:t>
            </a:r>
            <a:r>
              <a:rPr lang="en-CA" sz="16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Official Documentation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Retrieved June 11, 2024, from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8"/>
              </a:rPr>
              <a:t> </a:t>
            </a:r>
            <a:r>
              <a:rPr lang="en-CA" sz="1600" b="0" i="0" u="sng" strike="noStrike" dirty="0">
                <a:solidFill>
                  <a:srgbClr val="1155CC"/>
                </a:solidFill>
                <a:effectLst/>
                <a:latin typeface="Calibri" panose="020F0502020204030204" pitchFamily="34" charset="0"/>
                <a:hlinkClick r:id="rId8"/>
              </a:rPr>
              <a:t>https://scikitlearn.org/stable/</a:t>
            </a:r>
            <a:endParaRPr lang="en-CA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tensorflow.org. (n.d.). </a:t>
            </a:r>
            <a:r>
              <a:rPr lang="en-CA" sz="16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Get started with </a:t>
            </a:r>
            <a:r>
              <a:rPr lang="en-CA" sz="1600" b="0" i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TensorBoard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TensorFlow. Retrieved from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9"/>
              </a:rPr>
              <a:t> </a:t>
            </a:r>
            <a:r>
              <a:rPr lang="en-CA" sz="1600" b="0" i="0" u="sng" strike="noStrike" dirty="0">
                <a:solidFill>
                  <a:srgbClr val="1155CC"/>
                </a:solidFill>
                <a:effectLst/>
                <a:latin typeface="Calibri" panose="020F0502020204030204" pitchFamily="34" charset="0"/>
                <a:hlinkClick r:id="rId9"/>
              </a:rPr>
              <a:t>https://www.tensorflow.org/tensorboard/get_started</a:t>
            </a:r>
            <a:endParaRPr lang="en-CA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VentureBeat. (2024, August 9). </a:t>
            </a:r>
            <a:r>
              <a:rPr lang="en-CA" sz="16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art and science of SaaS pricing: True usage-based pricing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10"/>
              </a:rPr>
              <a:t> </a:t>
            </a:r>
            <a:r>
              <a:rPr lang="en-CA" sz="1600" b="0" i="0" u="sng" strike="noStrike" dirty="0">
                <a:solidFill>
                  <a:srgbClr val="1155CC"/>
                </a:solidFill>
                <a:effectLst/>
                <a:latin typeface="Calibri" panose="020F0502020204030204" pitchFamily="34" charset="0"/>
                <a:hlinkClick r:id="rId10"/>
              </a:rPr>
              <a:t>https://venturebeat.com/business/the-art-and-science-of-saas-pricing-true-usage-based-pricing/</a:t>
            </a:r>
            <a:endParaRPr lang="en-CA" sz="1600" b="0" i="0" u="sng" strike="noStrike" dirty="0">
              <a:solidFill>
                <a:srgbClr val="1155CC"/>
              </a:solidFill>
              <a:effectLst/>
              <a:latin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CA" sz="1600" u="sng" dirty="0">
              <a:solidFill>
                <a:srgbClr val="1155CC"/>
              </a:solidFill>
              <a:latin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CA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959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	Thanks!</a:t>
            </a: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FC90B05A-2448-C3D4-03AE-EECD099614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GROUP H</a:t>
            </a:r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FDC91-3016-DC16-8B4F-2538583C2D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CA" sz="2200" dirty="0">
                <a:solidFill>
                  <a:schemeClr val="tx1"/>
                </a:solidFill>
              </a:rPr>
              <a:t>Marzieh Mohammadi </a:t>
            </a:r>
            <a:r>
              <a:rPr lang="en-CA" sz="2200" dirty="0" err="1">
                <a:solidFill>
                  <a:schemeClr val="tx1"/>
                </a:solidFill>
              </a:rPr>
              <a:t>Kokaneh</a:t>
            </a:r>
            <a:r>
              <a:rPr lang="en-CA" sz="2200" dirty="0">
                <a:solidFill>
                  <a:schemeClr val="tx1"/>
                </a:solidFill>
              </a:rPr>
              <a:t> (C089839)</a:t>
            </a:r>
          </a:p>
          <a:p>
            <a:r>
              <a:rPr lang="en-CA" sz="2200" dirty="0">
                <a:solidFill>
                  <a:schemeClr val="tx1"/>
                </a:solidFill>
              </a:rPr>
              <a:t>Saurabh </a:t>
            </a:r>
            <a:r>
              <a:rPr lang="en-CA" sz="2200" dirty="0" err="1">
                <a:solidFill>
                  <a:schemeClr val="tx1"/>
                </a:solidFill>
              </a:rPr>
              <a:t>Laltaprasad</a:t>
            </a:r>
            <a:r>
              <a:rPr lang="en-CA" sz="2200" dirty="0">
                <a:solidFill>
                  <a:schemeClr val="tx1"/>
                </a:solidFill>
              </a:rPr>
              <a:t> </a:t>
            </a:r>
            <a:r>
              <a:rPr lang="en-CA" sz="2200" dirty="0" err="1">
                <a:solidFill>
                  <a:schemeClr val="tx1"/>
                </a:solidFill>
              </a:rPr>
              <a:t>Gangwar</a:t>
            </a:r>
            <a:r>
              <a:rPr lang="en-CA" sz="2200" dirty="0">
                <a:solidFill>
                  <a:schemeClr val="tx1"/>
                </a:solidFill>
              </a:rPr>
              <a:t> (C0894380)</a:t>
            </a:r>
          </a:p>
          <a:p>
            <a:r>
              <a:rPr lang="en-CA" sz="2200" dirty="0">
                <a:solidFill>
                  <a:schemeClr val="tx1"/>
                </a:solidFill>
              </a:rPr>
              <a:t>Brayan Leonardo Gil Guevara (C0902422)</a:t>
            </a:r>
          </a:p>
          <a:p>
            <a:r>
              <a:rPr lang="en-CA" sz="2200" dirty="0">
                <a:solidFill>
                  <a:schemeClr val="tx1"/>
                </a:solidFill>
              </a:rPr>
              <a:t>Rohit Kumar (C0895100)</a:t>
            </a:r>
          </a:p>
          <a:p>
            <a:r>
              <a:rPr lang="en-CA" sz="2200" dirty="0">
                <a:solidFill>
                  <a:schemeClr val="tx1"/>
                </a:solidFill>
              </a:rPr>
              <a:t>Eduardo Williams Cascante (C0896405)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58737C-1BCF-3D89-59C6-2EA22D487014}"/>
              </a:ext>
            </a:extLst>
          </p:cNvPr>
          <p:cNvSpPr txBox="1"/>
          <p:nvPr/>
        </p:nvSpPr>
        <p:spPr>
          <a:xfrm>
            <a:off x="4690871" y="5983705"/>
            <a:ext cx="1313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(VentureBeat, 2024)</a:t>
            </a:r>
          </a:p>
        </p:txBody>
      </p:sp>
    </p:spTree>
    <p:extLst>
      <p:ext uri="{BB962C8B-B14F-4D97-AF65-F5344CB8AC3E}">
        <p14:creationId xmlns:p14="http://schemas.microsoft.com/office/powerpoint/2010/main" val="400480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3FAF6-A8EF-C005-7AB8-F5937E6E7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5100" dirty="0">
                <a:solidFill>
                  <a:schemeClr val="bg1"/>
                </a:solidFill>
              </a:rPr>
              <a:t>Introduction</a:t>
            </a:r>
          </a:p>
          <a:p>
            <a:r>
              <a:rPr lang="en-US" sz="5100" dirty="0">
                <a:solidFill>
                  <a:schemeClr val="bg1"/>
                </a:solidFill>
              </a:rPr>
              <a:t>Data Collection and Preparation</a:t>
            </a:r>
          </a:p>
          <a:p>
            <a:r>
              <a:rPr lang="en-US" sz="5100" dirty="0">
                <a:solidFill>
                  <a:schemeClr val="bg1"/>
                </a:solidFill>
              </a:rPr>
              <a:t>Methodology</a:t>
            </a:r>
          </a:p>
          <a:p>
            <a:r>
              <a:rPr lang="en-US" sz="5100" dirty="0">
                <a:solidFill>
                  <a:schemeClr val="bg1"/>
                </a:solidFill>
              </a:rPr>
              <a:t>Analysis and Results</a:t>
            </a:r>
          </a:p>
          <a:p>
            <a:r>
              <a:rPr lang="en-US" sz="5100" dirty="0">
                <a:solidFill>
                  <a:schemeClr val="bg1"/>
                </a:solidFill>
              </a:rPr>
              <a:t>Discussion</a:t>
            </a:r>
          </a:p>
          <a:p>
            <a:r>
              <a:rPr lang="en-US" sz="5100" dirty="0">
                <a:solidFill>
                  <a:schemeClr val="bg1"/>
                </a:solidFill>
              </a:rPr>
              <a:t>Conclusion</a:t>
            </a:r>
          </a:p>
          <a:p>
            <a:r>
              <a:rPr lang="en-US" sz="5100" dirty="0">
                <a:solidFill>
                  <a:schemeClr val="bg1"/>
                </a:solidFill>
              </a:rPr>
              <a:t>References</a:t>
            </a:r>
            <a:endParaRPr lang="en-CA" sz="5100" dirty="0">
              <a:solidFill>
                <a:schemeClr val="bg1"/>
              </a:solidFill>
            </a:endParaRPr>
          </a:p>
          <a:p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8929324-0CA4-0C7A-BE4F-3A1C108D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agenda</a:t>
            </a:r>
            <a:endParaRPr lang="en-CA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D949A-9868-A0F2-F393-B830A8698FD3}"/>
              </a:ext>
            </a:extLst>
          </p:cNvPr>
          <p:cNvSpPr txBox="1"/>
          <p:nvPr/>
        </p:nvSpPr>
        <p:spPr>
          <a:xfrm>
            <a:off x="10762488" y="6400800"/>
            <a:ext cx="1429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(Carson Group, 2023)</a:t>
            </a:r>
            <a:endParaRPr lang="en-CA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76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E15DA-197F-AAD8-6775-76C0055F6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This project explores the use of deep learning techniques for facial recognition, useful for understanding how Convolutional Neural Networks works</a:t>
            </a:r>
          </a:p>
          <a:p>
            <a:pPr>
              <a:lnSpc>
                <a:spcPct val="90000"/>
              </a:lnSpc>
            </a:pPr>
            <a:endParaRPr lang="en-US" sz="200" dirty="0"/>
          </a:p>
          <a:p>
            <a:pPr>
              <a:lnSpc>
                <a:spcPct val="90000"/>
              </a:lnSpc>
            </a:pPr>
            <a:r>
              <a:rPr lang="en-US" sz="1600" dirty="0"/>
              <a:t>This project can be applied in several fields such as: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/>
              <a:t>Biometric control and access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/>
              <a:t>Video surveillance solutions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/>
              <a:t>Lost people searching, and so on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CA" sz="2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en-CA" sz="1600" dirty="0">
                <a:effectLst/>
              </a:rPr>
              <a:t>The original idea comes from creating a local dataset having different photos of our team’s members and training the model to detect the identity of each person. However</a:t>
            </a:r>
            <a:r>
              <a:rPr lang="en-CA" sz="1600" dirty="0"/>
              <a:t>, due some resources limitations (time, processing capacity, etc.) we reduced the scope to just two group’s members.</a:t>
            </a:r>
            <a:endParaRPr lang="en-CA" sz="1600" dirty="0">
              <a:effectLst/>
            </a:endParaRPr>
          </a:p>
        </p:txBody>
      </p:sp>
      <p:pic>
        <p:nvPicPr>
          <p:cNvPr id="1026" name="Picture 2" descr="Biometric Access Control Systems: Your Complete Guide">
            <a:extLst>
              <a:ext uri="{FF2B5EF4-FFF2-40B4-BE49-F238E27FC236}">
                <a16:creationId xmlns:a16="http://schemas.microsoft.com/office/drawing/2014/main" id="{F6056E5E-9046-B895-E377-036D183F2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" r="1" b="1"/>
          <a:stretch/>
        </p:blipFill>
        <p:spPr bwMode="auto">
          <a:xfrm>
            <a:off x="6188417" y="2228003"/>
            <a:ext cx="5422392" cy="363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D7C798-12D7-6AF4-40AE-DC18F5DDD7BA}"/>
              </a:ext>
            </a:extLst>
          </p:cNvPr>
          <p:cNvSpPr txBox="1"/>
          <p:nvPr/>
        </p:nvSpPr>
        <p:spPr>
          <a:xfrm>
            <a:off x="10661904" y="5861050"/>
            <a:ext cx="948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(Cline, 2024)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Data Collection and Preparation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E15DA-197F-AAD8-6775-76C0055F6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2886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Gill Sans MT (Body)"/>
                <a:ea typeface="Aptos" panose="020B0004020202020204" pitchFamily="34" charset="0"/>
              </a:rPr>
              <a:t>Data collection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Gill Sans MT (Body)"/>
                <a:ea typeface="Aptos" panose="020B0004020202020204" pitchFamily="34" charset="0"/>
              </a:rPr>
              <a:t>Each person took 150 pictures from its smartphone and fixed them to 480 x 480 pixels</a:t>
            </a:r>
          </a:p>
          <a:p>
            <a:pPr marL="324000" lvl="1" indent="0">
              <a:buNone/>
            </a:pPr>
            <a:endParaRPr lang="en-US" sz="2400" dirty="0">
              <a:latin typeface="Gill Sans MT (Body)"/>
              <a:ea typeface="Aptos" panose="020B0004020202020204" pitchFamily="34" charset="0"/>
            </a:endParaRPr>
          </a:p>
          <a:p>
            <a:r>
              <a:rPr lang="en-US" sz="2800" dirty="0">
                <a:latin typeface="Gill Sans MT (Body)"/>
                <a:ea typeface="Aptos" panose="020B0004020202020204" pitchFamily="34" charset="0"/>
              </a:rPr>
              <a:t>Data splitting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Gill Sans MT (Body)"/>
                <a:ea typeface="Aptos" panose="020B0004020202020204" pitchFamily="34" charset="0"/>
              </a:rPr>
              <a:t>Training dataset </a:t>
            </a:r>
            <a:r>
              <a:rPr lang="en-US" sz="2200" dirty="0">
                <a:latin typeface="Gill Sans MT (Body)"/>
                <a:ea typeface="Aptos" panose="020B0004020202020204" pitchFamily="34" charset="0"/>
                <a:sym typeface="Wingdings" panose="05000000000000000000" pitchFamily="2" charset="2"/>
              </a:rPr>
              <a:t> 100 pictures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Gill Sans MT (Body)"/>
                <a:ea typeface="Aptos" panose="020B0004020202020204" pitchFamily="34" charset="0"/>
                <a:sym typeface="Wingdings" panose="05000000000000000000" pitchFamily="2" charset="2"/>
              </a:rPr>
              <a:t>Validation dataset  20 pictures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Gill Sans MT (Body)"/>
                <a:ea typeface="Aptos" panose="020B0004020202020204" pitchFamily="34" charset="0"/>
                <a:sym typeface="Wingdings" panose="05000000000000000000" pitchFamily="2" charset="2"/>
              </a:rPr>
              <a:t>Test dataset  30 pictures</a:t>
            </a:r>
            <a:endParaRPr lang="en-US" sz="2200" dirty="0">
              <a:latin typeface="Gill Sans MT (Body)"/>
              <a:ea typeface="Aptos" panose="020B0004020202020204" pitchFamily="34" charset="0"/>
            </a:endParaRPr>
          </a:p>
          <a:p>
            <a:pPr marL="324000" lvl="1" indent="0">
              <a:buNone/>
            </a:pPr>
            <a:endParaRPr lang="en-CA" sz="2600" dirty="0">
              <a:effectLst/>
              <a:latin typeface="Gill Sans MT (Body)"/>
              <a:ea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02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EFF"/>
                </a:solidFill>
              </a:rPr>
              <a:t>Data Collection and Preparation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E8961-045A-FA84-F0F2-3A07AB4CE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4020397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>
                <a:latin typeface="Gill Sans MT (Body)"/>
                <a:ea typeface="Aptos" panose="020B0004020202020204" pitchFamily="34" charset="0"/>
              </a:rPr>
              <a:t>Data annotation</a:t>
            </a:r>
          </a:p>
          <a:p>
            <a:endParaRPr lang="en-CA" sz="2800" dirty="0">
              <a:latin typeface="Gill Sans MT (Body)"/>
              <a:ea typeface="Aptos" panose="020B00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Gill Sans MT (Body)"/>
                <a:ea typeface="Aptos" panose="020B0004020202020204" pitchFamily="34" charset="0"/>
              </a:rPr>
              <a:t>LabelMe is a free graphical annotation tool for image and video data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200" dirty="0">
              <a:latin typeface="Gill Sans MT (Body)"/>
              <a:ea typeface="Aptos" panose="020B00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Gill Sans MT (Body)"/>
                <a:ea typeface="Aptos" panose="020B0004020202020204" pitchFamily="34" charset="0"/>
              </a:rPr>
              <a:t>LabelMe allows to label different objects over the same picture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200" dirty="0">
              <a:latin typeface="Gill Sans MT (Body)"/>
              <a:ea typeface="Aptos" panose="020B00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Gill Sans MT (Body)"/>
                <a:ea typeface="Aptos" panose="020B0004020202020204" pitchFamily="34" charset="0"/>
              </a:rPr>
              <a:t>LabelMe saves labels and coordinates in a Json file (for each picture)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C530351-5CAE-8B88-FE66-1AC146AEA2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83360" y="2034223"/>
            <a:ext cx="5272596" cy="4427537"/>
          </a:xfrm>
        </p:spPr>
      </p:pic>
    </p:spTree>
    <p:extLst>
      <p:ext uri="{BB962C8B-B14F-4D97-AF65-F5344CB8AC3E}">
        <p14:creationId xmlns:p14="http://schemas.microsoft.com/office/powerpoint/2010/main" val="2113785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E67E97-461C-AE97-F6F7-1AE2532685FE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696712" y="3544125"/>
            <a:ext cx="5914096" cy="2520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Data Collection and Preparation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E15DA-197F-AAD8-6775-76C0055F6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716" y="1795301"/>
            <a:ext cx="11214568" cy="187991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Gill Sans MT (Body)"/>
                <a:ea typeface="Aptos" panose="020B0004020202020204" pitchFamily="34" charset="0"/>
              </a:rPr>
              <a:t>Data augmentation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Gill Sans MT (Body)"/>
                <a:ea typeface="Aptos" panose="020B0004020202020204" pitchFamily="34" charset="0"/>
              </a:rPr>
              <a:t>Since 150 pictures are not enough for this process, we had to multiply them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200" dirty="0" err="1">
                <a:latin typeface="Gill Sans MT (Body)"/>
                <a:ea typeface="Aptos" panose="020B0004020202020204" pitchFamily="34" charset="0"/>
              </a:rPr>
              <a:t>Albumentations</a:t>
            </a:r>
            <a:r>
              <a:rPr lang="en-US" sz="2200" dirty="0">
                <a:latin typeface="Gill Sans MT (Body)"/>
                <a:ea typeface="Aptos" panose="020B0004020202020204" pitchFamily="34" charset="0"/>
              </a:rPr>
              <a:t> is a fast and flexible  image augmentation library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7E4F9BE7-117F-9CC3-E982-493AA0D2D2B0}"/>
              </a:ext>
            </a:extLst>
          </p:cNvPr>
          <p:cNvSpPr txBox="1">
            <a:spLocks/>
          </p:cNvSpPr>
          <p:nvPr/>
        </p:nvSpPr>
        <p:spPr>
          <a:xfrm>
            <a:off x="488716" y="3544125"/>
            <a:ext cx="4951502" cy="228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buFont typeface="Wingdings" panose="05000000000000000000" pitchFamily="2" charset="2"/>
              <a:buChar char="Ø"/>
            </a:pPr>
            <a:r>
              <a:rPr lang="en-US" sz="2200" dirty="0" err="1">
                <a:latin typeface="Gill Sans MT (Body)"/>
                <a:ea typeface="Aptos" panose="020B0004020202020204" pitchFamily="34" charset="0"/>
              </a:rPr>
              <a:t>Albumentations</a:t>
            </a:r>
            <a:r>
              <a:rPr lang="en-US" sz="2200" dirty="0">
                <a:latin typeface="Gill Sans MT (Body)"/>
                <a:ea typeface="Aptos" panose="020B0004020202020204" pitchFamily="34" charset="0"/>
              </a:rPr>
              <a:t> not only multiplied pictures but also applied some transformations on their position, heights, widths, and number of color channels, in order for training process to learn about different faces conditions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510A77-E500-725C-4EB7-EE67187A00F0}"/>
              </a:ext>
            </a:extLst>
          </p:cNvPr>
          <p:cNvSpPr txBox="1"/>
          <p:nvPr/>
        </p:nvSpPr>
        <p:spPr>
          <a:xfrm>
            <a:off x="10570464" y="6093514"/>
            <a:ext cx="1279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</a:t>
            </a:r>
            <a:r>
              <a:rPr lang="en-US" sz="1000" dirty="0" err="1"/>
              <a:t>Panchuang</a:t>
            </a:r>
            <a:r>
              <a:rPr lang="en-US" sz="1000" dirty="0"/>
              <a:t>, 2021)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71406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E15DA-197F-AAD8-6775-76C0055F6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43824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Gill Sans MT (Body)"/>
                <a:ea typeface="Aptos" panose="020B0004020202020204" pitchFamily="34" charset="0"/>
              </a:rPr>
              <a:t>We created a CNN (Convolutional Neural Network), by using </a:t>
            </a:r>
            <a:r>
              <a:rPr lang="en-US" sz="2800" dirty="0">
                <a:latin typeface="Gill Sans MT (Body)"/>
                <a:ea typeface="Aptos" panose="020B0004020202020204" pitchFamily="34" charset="0"/>
                <a:sym typeface="Wingdings" panose="05000000000000000000" pitchFamily="2" charset="2"/>
              </a:rPr>
              <a:t>Tensorflow, Keras, GlobalMaxPooling2D, VGG16, among others</a:t>
            </a:r>
          </a:p>
          <a:p>
            <a:pPr algn="just"/>
            <a:endParaRPr lang="en-US" sz="2800" dirty="0">
              <a:latin typeface="Gill Sans MT (Body)"/>
              <a:ea typeface="Aptos" panose="020B0004020202020204" pitchFamily="34" charset="0"/>
              <a:sym typeface="Wingdings" panose="05000000000000000000" pitchFamily="2" charset="2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Gill Sans MT (Body)"/>
                <a:ea typeface="Aptos" panose="020B0004020202020204" pitchFamily="34" charset="0"/>
                <a:sym typeface="Wingdings" panose="05000000000000000000" pitchFamily="2" charset="2"/>
              </a:rPr>
              <a:t>Input layer shape (120,120,3)  (height, width, RGB)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Gill Sans MT (Body)"/>
                <a:ea typeface="Aptos" panose="020B0004020202020204" pitchFamily="34" charset="0"/>
                <a:sym typeface="Wingdings" panose="05000000000000000000" pitchFamily="2" charset="2"/>
              </a:rPr>
              <a:t>VGG16 layer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Gill Sans MT (Body)"/>
                <a:ea typeface="Aptos" panose="020B0004020202020204" pitchFamily="34" charset="0"/>
                <a:sym typeface="Wingdings" panose="05000000000000000000" pitchFamily="2" charset="2"/>
              </a:rPr>
              <a:t>GlobalMaxPooling2D layer for Classification  2048 units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Gill Sans MT (Body)"/>
                <a:ea typeface="Aptos" panose="020B0004020202020204" pitchFamily="34" charset="0"/>
                <a:sym typeface="Wingdings" panose="05000000000000000000" pitchFamily="2" charset="2"/>
              </a:rPr>
              <a:t>GlobalMaxPooling2D layer for Regression  2048 units</a:t>
            </a:r>
            <a:endParaRPr lang="en-US" sz="2000" dirty="0">
              <a:latin typeface="Gill Sans MT (Body)"/>
              <a:ea typeface="Aptos" panose="020B00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Gill Sans MT (Body)"/>
                <a:ea typeface="Aptos" panose="020B0004020202020204" pitchFamily="34" charset="0"/>
              </a:rPr>
              <a:t>Output layer for Classification </a:t>
            </a:r>
            <a:r>
              <a:rPr lang="en-US" sz="2000" dirty="0">
                <a:latin typeface="Gill Sans MT (Body)"/>
                <a:ea typeface="Aptos" panose="020B00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000" b="1" dirty="0">
                <a:latin typeface="Gill Sans MT (Body)"/>
                <a:ea typeface="Aptos" panose="020B0004020202020204" pitchFamily="34" charset="0"/>
                <a:sym typeface="Wingdings" panose="05000000000000000000" pitchFamily="2" charset="2"/>
              </a:rPr>
              <a:t>Classes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Gill Sans MT (Body)"/>
                <a:ea typeface="Aptos" panose="020B0004020202020204" pitchFamily="34" charset="0"/>
                <a:sym typeface="Wingdings" panose="05000000000000000000" pitchFamily="2" charset="2"/>
              </a:rPr>
              <a:t>Output layer for Regression  </a:t>
            </a:r>
            <a:r>
              <a:rPr lang="en-US" sz="2000" b="1" dirty="0">
                <a:latin typeface="Gill Sans MT (Body)"/>
                <a:ea typeface="Aptos" panose="020B0004020202020204" pitchFamily="34" charset="0"/>
                <a:sym typeface="Wingdings" panose="05000000000000000000" pitchFamily="2" charset="2"/>
              </a:rPr>
              <a:t>Coordinates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200" dirty="0">
              <a:latin typeface="Gill Sans MT (Body)"/>
              <a:ea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384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E15DA-197F-AAD8-6775-76C0055F6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43824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Gill Sans MT (Body)"/>
                <a:ea typeface="Aptos" panose="020B0004020202020204" pitchFamily="34" charset="0"/>
                <a:sym typeface="Wingdings" panose="05000000000000000000" pitchFamily="2" charset="2"/>
              </a:rPr>
              <a:t>Brief explanation about:</a:t>
            </a:r>
          </a:p>
          <a:p>
            <a:pPr lvl="1" algn="just"/>
            <a:r>
              <a:rPr lang="en-US" sz="2600" dirty="0">
                <a:latin typeface="Gill Sans MT (Body)"/>
                <a:ea typeface="Aptos" panose="020B0004020202020204" pitchFamily="34" charset="0"/>
                <a:sym typeface="Wingdings" panose="05000000000000000000" pitchFamily="2" charset="2"/>
              </a:rPr>
              <a:t>TensorFlow, Keras, VGG16, GlobalMaxPooling2D</a:t>
            </a:r>
          </a:p>
          <a:p>
            <a:pPr lvl="1" algn="just"/>
            <a:r>
              <a:rPr lang="en-CA" sz="2800" dirty="0">
                <a:solidFill>
                  <a:schemeClr val="tx1"/>
                </a:solidFill>
              </a:rPr>
              <a:t>(Saurabh)</a:t>
            </a:r>
            <a:endParaRPr lang="en-US" sz="2600" dirty="0">
              <a:latin typeface="Gill Sans MT (Body)"/>
              <a:ea typeface="Aptos" panose="020B00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1653135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325</TotalTime>
  <Words>1196</Words>
  <Application>Microsoft Office PowerPoint</Application>
  <PresentationFormat>Widescreen</PresentationFormat>
  <Paragraphs>129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Aptos</vt:lpstr>
      <vt:lpstr>Arial</vt:lpstr>
      <vt:lpstr>Calibri</vt:lpstr>
      <vt:lpstr>Gill Sans MT</vt:lpstr>
      <vt:lpstr>Gill Sans MT (Body)</vt:lpstr>
      <vt:lpstr>Wingdings</vt:lpstr>
      <vt:lpstr>Wingdings 2</vt:lpstr>
      <vt:lpstr>Custom</vt:lpstr>
      <vt:lpstr>Deep Face RECOGNITION</vt:lpstr>
      <vt:lpstr>GROUP H</vt:lpstr>
      <vt:lpstr>agenda</vt:lpstr>
      <vt:lpstr>introduction</vt:lpstr>
      <vt:lpstr>Data Collection and Preparation</vt:lpstr>
      <vt:lpstr>Data Collection and Preparation</vt:lpstr>
      <vt:lpstr>Data Collection and Preparation</vt:lpstr>
      <vt:lpstr>Methodology</vt:lpstr>
      <vt:lpstr>Methodology</vt:lpstr>
      <vt:lpstr>Methodology</vt:lpstr>
      <vt:lpstr>Methodology</vt:lpstr>
      <vt:lpstr>Analysis and Results</vt:lpstr>
      <vt:lpstr>Analysis and Results</vt:lpstr>
      <vt:lpstr>Discussion</vt:lpstr>
      <vt:lpstr>Discussion</vt:lpstr>
      <vt:lpstr>Conclusion</vt:lpstr>
      <vt:lpstr>Final steps</vt:lpstr>
      <vt:lpstr>References</vt:lpstr>
      <vt:lpstr> 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Eduardo Williams</dc:creator>
  <cp:lastModifiedBy>Marzieh Mohamadi</cp:lastModifiedBy>
  <cp:revision>13</cp:revision>
  <dcterms:created xsi:type="dcterms:W3CDTF">2024-08-11T17:19:10Z</dcterms:created>
  <dcterms:modified xsi:type="dcterms:W3CDTF">2024-08-12T03:30:33Z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