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4"/>
  </p:notesMasterIdLst>
  <p:handoutMasterIdLst>
    <p:handoutMasterId r:id="rId25"/>
  </p:handoutMasterIdLst>
  <p:sldIdLst>
    <p:sldId id="256" r:id="rId5"/>
    <p:sldId id="262" r:id="rId6"/>
    <p:sldId id="264" r:id="rId7"/>
    <p:sldId id="261" r:id="rId8"/>
    <p:sldId id="267" r:id="rId9"/>
    <p:sldId id="269" r:id="rId10"/>
    <p:sldId id="270" r:id="rId11"/>
    <p:sldId id="268" r:id="rId12"/>
    <p:sldId id="281" r:id="rId13"/>
    <p:sldId id="282" r:id="rId14"/>
    <p:sldId id="272" r:id="rId15"/>
    <p:sldId id="273" r:id="rId16"/>
    <p:sldId id="274" r:id="rId17"/>
    <p:sldId id="275" r:id="rId18"/>
    <p:sldId id="276" r:id="rId19"/>
    <p:sldId id="277" r:id="rId20"/>
    <p:sldId id="280" r:id="rId21"/>
    <p:sldId id="278"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600" b="1"/>
              <a:t>Classification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Sheet1!$G$11</c:f>
              <c:strCache>
                <c:ptCount val="1"/>
                <c:pt idx="0">
                  <c:v>TRAINING</c:v>
                </c:pt>
              </c:strCache>
            </c:strRef>
          </c:tx>
          <c:spPr>
            <a:solidFill>
              <a:schemeClr val="accent1"/>
            </a:solidFill>
            <a:ln>
              <a:noFill/>
            </a:ln>
            <a:effectLst/>
          </c:spPr>
          <c:invertIfNegative val="0"/>
          <c:val>
            <c:numRef>
              <c:f>Sheet1!$H$11</c:f>
              <c:numCache>
                <c:formatCode>0%</c:formatCode>
                <c:ptCount val="1"/>
                <c:pt idx="0">
                  <c:v>1</c:v>
                </c:pt>
              </c:numCache>
            </c:numRef>
          </c:val>
          <c:extLst>
            <c:ext xmlns:c16="http://schemas.microsoft.com/office/drawing/2014/chart" uri="{C3380CC4-5D6E-409C-BE32-E72D297353CC}">
              <c16:uniqueId val="{00000000-AC2C-4B86-980E-57CFFBC5E7F2}"/>
            </c:ext>
          </c:extLst>
        </c:ser>
        <c:ser>
          <c:idx val="1"/>
          <c:order val="1"/>
          <c:tx>
            <c:strRef>
              <c:f>Sheet1!$G$12</c:f>
              <c:strCache>
                <c:ptCount val="1"/>
                <c:pt idx="0">
                  <c:v>VALIDATION</c:v>
                </c:pt>
              </c:strCache>
            </c:strRef>
          </c:tx>
          <c:spPr>
            <a:solidFill>
              <a:schemeClr val="accent1">
                <a:lumMod val="20000"/>
                <a:lumOff val="80000"/>
              </a:schemeClr>
            </a:solidFill>
            <a:ln>
              <a:noFill/>
            </a:ln>
            <a:effectLst/>
          </c:spPr>
          <c:invertIfNegative val="0"/>
          <c:val>
            <c:numRef>
              <c:f>Sheet1!$H$12</c:f>
              <c:numCache>
                <c:formatCode>0%</c:formatCode>
                <c:ptCount val="1"/>
                <c:pt idx="0">
                  <c:v>1</c:v>
                </c:pt>
              </c:numCache>
            </c:numRef>
          </c:val>
          <c:extLst>
            <c:ext xmlns:c16="http://schemas.microsoft.com/office/drawing/2014/chart" uri="{C3380CC4-5D6E-409C-BE32-E72D297353CC}">
              <c16:uniqueId val="{00000001-AC2C-4B86-980E-57CFFBC5E7F2}"/>
            </c:ext>
          </c:extLst>
        </c:ser>
        <c:ser>
          <c:idx val="2"/>
          <c:order val="2"/>
          <c:tx>
            <c:strRef>
              <c:f>Sheet1!$G$13</c:f>
              <c:strCache>
                <c:ptCount val="1"/>
                <c:pt idx="0">
                  <c:v>TEST</c:v>
                </c:pt>
              </c:strCache>
            </c:strRef>
          </c:tx>
          <c:spPr>
            <a:solidFill>
              <a:schemeClr val="accent6">
                <a:lumMod val="40000"/>
                <a:lumOff val="60000"/>
              </a:schemeClr>
            </a:solidFill>
            <a:ln>
              <a:noFill/>
            </a:ln>
            <a:effectLst/>
          </c:spPr>
          <c:invertIfNegative val="0"/>
          <c:val>
            <c:numRef>
              <c:f>Sheet1!$H$13</c:f>
              <c:numCache>
                <c:formatCode>0.00%</c:formatCode>
                <c:ptCount val="1"/>
                <c:pt idx="0">
                  <c:v>0.96530000000000005</c:v>
                </c:pt>
              </c:numCache>
            </c:numRef>
          </c:val>
          <c:extLst>
            <c:ext xmlns:c16="http://schemas.microsoft.com/office/drawing/2014/chart" uri="{C3380CC4-5D6E-409C-BE32-E72D297353CC}">
              <c16:uniqueId val="{00000002-AC2C-4B86-980E-57CFFBC5E7F2}"/>
            </c:ext>
          </c:extLst>
        </c:ser>
        <c:dLbls>
          <c:showLegendKey val="0"/>
          <c:showVal val="0"/>
          <c:showCatName val="0"/>
          <c:showSerName val="0"/>
          <c:showPercent val="0"/>
          <c:showBubbleSize val="0"/>
        </c:dLbls>
        <c:gapWidth val="219"/>
        <c:overlap val="-27"/>
        <c:axId val="761315391"/>
        <c:axId val="774093935"/>
      </c:barChart>
      <c:catAx>
        <c:axId val="761315391"/>
        <c:scaling>
          <c:orientation val="minMax"/>
        </c:scaling>
        <c:delete val="1"/>
        <c:axPos val="b"/>
        <c:numFmt formatCode="General" sourceLinked="1"/>
        <c:majorTickMark val="out"/>
        <c:minorTickMark val="none"/>
        <c:tickLblPos val="nextTo"/>
        <c:crossAx val="774093935"/>
        <c:crosses val="autoZero"/>
        <c:auto val="1"/>
        <c:lblAlgn val="ctr"/>
        <c:lblOffset val="100"/>
        <c:noMultiLvlLbl val="0"/>
      </c:catAx>
      <c:valAx>
        <c:axId val="774093935"/>
        <c:scaling>
          <c:orientation val="minMax"/>
          <c:max val="1.2"/>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61315391"/>
        <c:crosses val="autoZero"/>
        <c:crossBetween val="between"/>
        <c:majorUnit val="0.25"/>
      </c:valAx>
      <c:spPr>
        <a:solidFill>
          <a:schemeClr val="bg1"/>
        </a:solidFill>
        <a:ln>
          <a:solidFill>
            <a:schemeClr val="accent1">
              <a:alpha val="96000"/>
            </a:schemeClr>
          </a:solidFill>
        </a:ln>
        <a:effectLst/>
      </c:spPr>
    </c:plotArea>
    <c:legend>
      <c:legendPos val="b"/>
      <c:layout>
        <c:manualLayout>
          <c:xMode val="edge"/>
          <c:yMode val="edge"/>
          <c:x val="0.29560669456066946"/>
          <c:y val="0.91844877679060166"/>
          <c:w val="0.46225011622501161"/>
          <c:h val="8.155122320939829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alpha val="99000"/>
        </a:schemeClr>
      </a:solidFill>
      <a:round/>
    </a:ln>
    <a:effectLst>
      <a:softEdge rad="0"/>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8/12/2024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18094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30585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236478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286198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4001705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210522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46347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06741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92595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223089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89404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659975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67667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scikitlearn.org/stable/" TargetMode="External"/><Relationship Id="rId3" Type="http://schemas.openxmlformats.org/officeDocument/2006/relationships/hyperlink" Target="https://www.carsongroup.com/insights/blog/four-reasons-we-believe-stocks-wont-crash-in-october/" TargetMode="External"/><Relationship Id="rId7" Type="http://schemas.openxmlformats.org/officeDocument/2006/relationships/hyperlink" Target="https://panchuang.net/2021/07/12/%E6%B7%B1%E5%BA%A6%E5%AD%A6%E4%B9%A0%E4%B8%AD%E7%9A%84%E5%9B%BE%E5%83%8F%E5%A2%9E%E5%BC%BA%E7%AE%80%E4%BB%8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coursera.org/specializations/deep-learning" TargetMode="External"/><Relationship Id="rId5" Type="http://schemas.openxmlformats.org/officeDocument/2006/relationships/hyperlink" Target="https://cs231n.github.io/" TargetMode="External"/><Relationship Id="rId10" Type="http://schemas.openxmlformats.org/officeDocument/2006/relationships/hyperlink" Target="https://venturebeat.com/business/the-art-and-science-of-saas-pricing-true-usage-based-pricing/" TargetMode="External"/><Relationship Id="rId4" Type="http://schemas.openxmlformats.org/officeDocument/2006/relationships/hyperlink" Target="https://butterflymx.com/blog/biometric-access-control/" TargetMode="External"/><Relationship Id="rId9" Type="http://schemas.openxmlformats.org/officeDocument/2006/relationships/hyperlink" Target="https://www.tensorflow.org/tensorboard/get_start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Deep Face RECOGNITION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CA" sz="1800" b="1" kern="100" dirty="0">
                <a:effectLst/>
                <a:latin typeface="Arial" panose="020B0604020202020204" pitchFamily="34" charset="0"/>
                <a:ea typeface="Aptos" panose="020B0004020202020204" pitchFamily="34" charset="0"/>
                <a:cs typeface="Times New Roman" panose="02020603050405020304" pitchFamily="18" charset="0"/>
              </a:rPr>
              <a:t>BDM 3035 - Big Data Capstone Project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243735" y="1941010"/>
            <a:ext cx="11476317" cy="4443824"/>
          </a:xfrm>
        </p:spPr>
        <p:txBody>
          <a:bodyPr>
            <a:normAutofit/>
          </a:bodyPr>
          <a:lstStyle/>
          <a:p>
            <a:pPr lvl="1" algn="just"/>
            <a:r>
              <a:rPr lang="en-US" sz="2800" dirty="0">
                <a:latin typeface="Gill Sans MT (Body)"/>
                <a:ea typeface="Aptos" panose="020B0004020202020204" pitchFamily="34" charset="0"/>
                <a:sym typeface="Wingdings" panose="05000000000000000000" pitchFamily="2" charset="2"/>
              </a:rPr>
              <a:t>VGG16</a:t>
            </a:r>
          </a:p>
          <a:p>
            <a:pPr lvl="2" algn="just">
              <a:buFont typeface="Wingdings" panose="05000000000000000000" pitchFamily="2" charset="2"/>
              <a:buChar char="Ø"/>
            </a:pPr>
            <a:r>
              <a:rPr lang="en-US" sz="2400" dirty="0">
                <a:latin typeface="Gill Sans MT (Body)"/>
                <a:ea typeface="Aptos" panose="020B0004020202020204" pitchFamily="34" charset="0"/>
                <a:sym typeface="Wingdings" panose="05000000000000000000" pitchFamily="2" charset="2"/>
              </a:rPr>
              <a:t>It </a:t>
            </a:r>
            <a:r>
              <a:rPr lang="en-US" sz="2400" dirty="0">
                <a:latin typeface="Gill Sans MT (Body)"/>
              </a:rPr>
              <a:t>is a convolutional neural network (CNN) architecture that was proposed by the Visual Geometry Group (VGG) at the University of Oxford.</a:t>
            </a:r>
          </a:p>
          <a:p>
            <a:pPr lvl="2" algn="just">
              <a:buFont typeface="Wingdings" panose="05000000000000000000" pitchFamily="2" charset="2"/>
              <a:buChar char="Ø"/>
            </a:pPr>
            <a:r>
              <a:rPr lang="en-US" sz="2400" dirty="0">
                <a:latin typeface="Gill Sans MT (Body)"/>
              </a:rPr>
              <a:t>It is one of the most well-known deep learning models for image classification.</a:t>
            </a:r>
          </a:p>
          <a:p>
            <a:pPr lvl="2" algn="just"/>
            <a:endParaRPr lang="en-US" sz="2400" dirty="0">
              <a:latin typeface="Gill Sans MT (Body)"/>
              <a:sym typeface="Wingdings" panose="05000000000000000000" pitchFamily="2" charset="2"/>
            </a:endParaRPr>
          </a:p>
          <a:p>
            <a:pPr lvl="1" algn="just"/>
            <a:r>
              <a:rPr lang="en-US" sz="2800" dirty="0">
                <a:latin typeface="Gill Sans MT (Body)"/>
              </a:rPr>
              <a:t>GlobalMaxPooling2D</a:t>
            </a:r>
          </a:p>
          <a:p>
            <a:pPr lvl="2" algn="just">
              <a:buFont typeface="Wingdings" panose="05000000000000000000" pitchFamily="2" charset="2"/>
              <a:buChar char="Ø"/>
            </a:pPr>
            <a:r>
              <a:rPr lang="en-US" sz="2400" dirty="0">
                <a:latin typeface="Gill Sans MT (Body)"/>
              </a:rPr>
              <a:t>It is a pooling operation commonly used in convolutional neural networks.</a:t>
            </a:r>
          </a:p>
          <a:p>
            <a:pPr lvl="2" algn="just">
              <a:buFont typeface="Wingdings" panose="05000000000000000000" pitchFamily="2" charset="2"/>
              <a:buChar char="Ø"/>
            </a:pPr>
            <a:r>
              <a:rPr lang="en-US" sz="2400" dirty="0">
                <a:latin typeface="Gill Sans MT (Body)"/>
              </a:rPr>
              <a:t>It reduces the spatial dimensions (height and width) of the input while retaining the most important features.</a:t>
            </a:r>
          </a:p>
        </p:txBody>
      </p:sp>
    </p:spTree>
    <p:extLst>
      <p:ext uri="{BB962C8B-B14F-4D97-AF65-F5344CB8AC3E}">
        <p14:creationId xmlns:p14="http://schemas.microsoft.com/office/powerpoint/2010/main" val="346530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sym typeface="Wingdings" panose="05000000000000000000" pitchFamily="2" charset="2"/>
              </a:rPr>
              <a:t>For compiling the model, we used the following settings: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Optimizer  Adam</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Classification loss  SparseCategoricalCrossentropy</a:t>
            </a:r>
          </a:p>
          <a:p>
            <a:pPr lvl="1" algn="just"/>
            <a:endParaRPr lang="en-US" sz="2800" dirty="0">
              <a:latin typeface="Gill Sans MT (Body)"/>
              <a:ea typeface="Aptos" panose="020B0004020202020204" pitchFamily="34" charset="0"/>
              <a:sym typeface="Wingdings" panose="05000000000000000000" pitchFamily="2" charset="2"/>
            </a:endParaRPr>
          </a:p>
          <a:p>
            <a:pPr algn="just"/>
            <a:r>
              <a:rPr lang="en-US" sz="2800" dirty="0">
                <a:latin typeface="Gill Sans MT (Body)"/>
                <a:ea typeface="Aptos" panose="020B0004020202020204" pitchFamily="34" charset="0"/>
                <a:sym typeface="Wingdings" panose="05000000000000000000" pitchFamily="2" charset="2"/>
              </a:rPr>
              <a:t>For training process, we used the following callbacks: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TensorBoard  Just for logging (not for visualizations)</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EarlyStopping  It stops epochs if metrics no longer get better</a:t>
            </a:r>
          </a:p>
          <a:p>
            <a:pPr lvl="1" algn="just">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ModelCheckpoint  For tracking and saving the best weights and metrics</a:t>
            </a:r>
          </a:p>
          <a:p>
            <a:pPr lvl="1"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81082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Analysis and Results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5915" y="2231480"/>
            <a:ext cx="5422900" cy="3625353"/>
          </a:xfrm>
        </p:spPr>
      </p:pic>
      <p:graphicFrame>
        <p:nvGraphicFramePr>
          <p:cNvPr id="5" name="Content Placeholder 4">
            <a:extLst>
              <a:ext uri="{FF2B5EF4-FFF2-40B4-BE49-F238E27FC236}">
                <a16:creationId xmlns:a16="http://schemas.microsoft.com/office/drawing/2014/main" id="{D169724C-7B0B-C473-398B-B90A9BB9FAD9}"/>
              </a:ext>
            </a:extLst>
          </p:cNvPr>
          <p:cNvGraphicFramePr>
            <a:graphicFrameLocks noGrp="1"/>
          </p:cNvGraphicFramePr>
          <p:nvPr>
            <p:ph sz="half" idx="2"/>
            <p:extLst>
              <p:ext uri="{D42A27DB-BD31-4B8C-83A1-F6EECF244321}">
                <p14:modId xmlns:p14="http://schemas.microsoft.com/office/powerpoint/2010/main" val="2404540204"/>
              </p:ext>
            </p:extLst>
          </p:nvPr>
        </p:nvGraphicFramePr>
        <p:xfrm>
          <a:off x="6221474" y="2231480"/>
          <a:ext cx="5422900" cy="363378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57D25BD-B19E-696F-7B12-A2C10A643363}"/>
              </a:ext>
            </a:extLst>
          </p:cNvPr>
          <p:cNvSpPr txBox="1"/>
          <p:nvPr/>
        </p:nvSpPr>
        <p:spPr>
          <a:xfrm>
            <a:off x="4690871" y="5856833"/>
            <a:ext cx="1313053" cy="246221"/>
          </a:xfrm>
          <a:prstGeom prst="rect">
            <a:avLst/>
          </a:prstGeom>
          <a:noFill/>
        </p:spPr>
        <p:txBody>
          <a:bodyPr wrap="square" rtlCol="0">
            <a:spAutoFit/>
          </a:bodyPr>
          <a:lstStyle/>
          <a:p>
            <a:r>
              <a:rPr lang="en-US" sz="1000" dirty="0"/>
              <a:t>(VentureBeat. 2024)</a:t>
            </a:r>
            <a:endParaRPr lang="en-CA" sz="1000" dirty="0"/>
          </a:p>
        </p:txBody>
      </p:sp>
    </p:spTree>
    <p:extLst>
      <p:ext uri="{BB962C8B-B14F-4D97-AF65-F5344CB8AC3E}">
        <p14:creationId xmlns:p14="http://schemas.microsoft.com/office/powerpoint/2010/main" val="373127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t>Analysis and Results</a:t>
            </a:r>
            <a:endParaRPr lang="en-US" sz="2800" dirty="0">
              <a:solidFill>
                <a:schemeClr val="bg1"/>
              </a:solidFill>
            </a:endParaRP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1995264"/>
          </a:xfrm>
        </p:spPr>
        <p:txBody>
          <a:bodyPr>
            <a:normAutofit/>
          </a:bodyPr>
          <a:lstStyle/>
          <a:p>
            <a:pPr algn="just"/>
            <a:r>
              <a:rPr lang="en-CA" sz="2200" dirty="0">
                <a:effectLst/>
                <a:latin typeface="Gill Sans MT (Body)"/>
                <a:ea typeface="Aptos" panose="020B0004020202020204" pitchFamily="34" charset="0"/>
              </a:rPr>
              <a:t>To evaluate regression predictions (coordinates) we used Intersection Over Union metric</a:t>
            </a:r>
          </a:p>
          <a:p>
            <a:pPr algn="just"/>
            <a:r>
              <a:rPr lang="en-CA" sz="2200" dirty="0">
                <a:effectLst/>
                <a:latin typeface="Gill Sans MT (Body)"/>
                <a:ea typeface="Aptos" panose="020B0004020202020204" pitchFamily="34" charset="0"/>
              </a:rPr>
              <a:t>Intersection over Union (</a:t>
            </a:r>
            <a:r>
              <a:rPr lang="en-CA" sz="2200" dirty="0" err="1">
                <a:effectLst/>
                <a:latin typeface="Gill Sans MT (Body)"/>
                <a:ea typeface="Aptos" panose="020B0004020202020204" pitchFamily="34" charset="0"/>
              </a:rPr>
              <a:t>IoU</a:t>
            </a:r>
            <a:r>
              <a:rPr lang="en-CA" sz="2200" dirty="0">
                <a:effectLst/>
                <a:latin typeface="Gill Sans MT (Body)"/>
                <a:ea typeface="Aptos" panose="020B0004020202020204" pitchFamily="34" charset="0"/>
              </a:rPr>
              <a:t>) is used to </a:t>
            </a:r>
            <a:r>
              <a:rPr lang="en-CA" sz="2200" dirty="0">
                <a:solidFill>
                  <a:srgbClr val="051E50"/>
                </a:solidFill>
                <a:effectLst/>
                <a:latin typeface="Gill Sans MT (Body)"/>
                <a:ea typeface="Aptos" panose="020B0004020202020204" pitchFamily="34" charset="0"/>
              </a:rPr>
              <a:t>measure the accuracy</a:t>
            </a:r>
            <a:r>
              <a:rPr lang="en-CA" sz="2200" dirty="0">
                <a:effectLst/>
                <a:latin typeface="Gill Sans MT (Body)"/>
                <a:ea typeface="Aptos" panose="020B0004020202020204" pitchFamily="34" charset="0"/>
              </a:rPr>
              <a:t> of object detection by comparing the ground-truth bounding box (green) to the predicted bounding box (red)</a:t>
            </a:r>
          </a:p>
          <a:p>
            <a:pPr algn="just"/>
            <a:r>
              <a:rPr lang="en-CA" sz="2200" dirty="0">
                <a:latin typeface="Gill Sans MT (Body)"/>
                <a:ea typeface="Aptos" panose="020B0004020202020204" pitchFamily="34" charset="0"/>
                <a:sym typeface="Wingdings" panose="05000000000000000000" pitchFamily="2" charset="2"/>
              </a:rPr>
              <a:t>We got 89.94% of precision for this metric</a:t>
            </a:r>
          </a:p>
        </p:txBody>
      </p:sp>
      <p:pic>
        <p:nvPicPr>
          <p:cNvPr id="4" name="Picture 3">
            <a:extLst>
              <a:ext uri="{FF2B5EF4-FFF2-40B4-BE49-F238E27FC236}">
                <a16:creationId xmlns:a16="http://schemas.microsoft.com/office/drawing/2014/main" id="{33D98B25-F33C-2D5D-4F1F-249FFBF0160A}"/>
              </a:ext>
            </a:extLst>
          </p:cNvPr>
          <p:cNvPicPr>
            <a:picLocks noChangeAspect="1"/>
          </p:cNvPicPr>
          <p:nvPr/>
        </p:nvPicPr>
        <p:blipFill>
          <a:blip r:embed="rId3"/>
          <a:stretch>
            <a:fillRect/>
          </a:stretch>
        </p:blipFill>
        <p:spPr>
          <a:xfrm>
            <a:off x="1866026" y="4175760"/>
            <a:ext cx="8743840" cy="2328008"/>
          </a:xfrm>
          <a:prstGeom prst="rect">
            <a:avLst/>
          </a:prstGeom>
        </p:spPr>
      </p:pic>
    </p:spTree>
    <p:extLst>
      <p:ext uri="{BB962C8B-B14F-4D97-AF65-F5344CB8AC3E}">
        <p14:creationId xmlns:p14="http://schemas.microsoft.com/office/powerpoint/2010/main" val="29391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Discussion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400" dirty="0">
                <a:latin typeface="Gill Sans MT (Body)"/>
                <a:ea typeface="Aptos" panose="020B0004020202020204" pitchFamily="34" charset="0"/>
                <a:sym typeface="Wingdings" panose="05000000000000000000" pitchFamily="2" charset="2"/>
              </a:rPr>
              <a:t>Regarding to classification predictions, we got 100% of accuracy in train and validation datasets, however we also got 96.53% in test dataset which is good and demonstrate that our model is not overfitted.</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400" dirty="0">
                <a:latin typeface="Gill Sans MT (Body)"/>
                <a:ea typeface="Aptos" panose="020B0004020202020204" pitchFamily="34" charset="0"/>
                <a:sym typeface="Wingdings" panose="05000000000000000000" pitchFamily="2" charset="2"/>
              </a:rPr>
              <a:t>As for regression predictions, we used Intersection Over Union metric in test dataset, and we got 89.94%. Let's consider that any value greater than 0.5 on </a:t>
            </a:r>
            <a:r>
              <a:rPr lang="en-US" sz="2400" dirty="0" err="1">
                <a:latin typeface="Gill Sans MT (Body)"/>
                <a:ea typeface="Aptos" panose="020B0004020202020204" pitchFamily="34" charset="0"/>
                <a:sym typeface="Wingdings" panose="05000000000000000000" pitchFamily="2" charset="2"/>
              </a:rPr>
              <a:t>IoU</a:t>
            </a:r>
            <a:r>
              <a:rPr lang="en-US" sz="2400" dirty="0">
                <a:latin typeface="Gill Sans MT (Body)"/>
                <a:ea typeface="Aptos" panose="020B0004020202020204" pitchFamily="34" charset="0"/>
                <a:sym typeface="Wingdings" panose="05000000000000000000" pitchFamily="2" charset="2"/>
              </a:rPr>
              <a:t> is typically a good score.</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328619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Discussion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lnSpcReduction="10000"/>
          </a:bodyPr>
          <a:lstStyle/>
          <a:p>
            <a:pPr algn="just"/>
            <a:r>
              <a:rPr lang="en-US" sz="2400" dirty="0">
                <a:latin typeface="Gill Sans MT (Body)"/>
                <a:ea typeface="Aptos" panose="020B0004020202020204" pitchFamily="34" charset="0"/>
                <a:sym typeface="Wingdings" panose="05000000000000000000" pitchFamily="2" charset="2"/>
              </a:rPr>
              <a:t>We got 78% of classification accuracy on an unseen dataset, it means the accuracy decreased.</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400" dirty="0">
                <a:latin typeface="Gill Sans MT (Body)"/>
                <a:ea typeface="Aptos" panose="020B0004020202020204" pitchFamily="34" charset="0"/>
                <a:sym typeface="Wingdings" panose="05000000000000000000" pitchFamily="2" charset="2"/>
              </a:rPr>
              <a:t>However, we understand this could be due to factors such as: unseen pictures was taken with other phone model, some faces were not exactly in front of the camera, people appeared pulling faces in some pictures or faces covered just a little percentage of the picture, unlike training dataset where faces covered at least 30% of pictures.</a:t>
            </a:r>
          </a:p>
          <a:p>
            <a:pPr algn="just"/>
            <a:endParaRPr lang="en-US" sz="2200" dirty="0">
              <a:latin typeface="Gill Sans MT (Body)"/>
              <a:ea typeface="Aptos" panose="020B0004020202020204" pitchFamily="34" charset="0"/>
              <a:sym typeface="Wingdings" panose="05000000000000000000" pitchFamily="2" charset="2"/>
            </a:endParaRPr>
          </a:p>
          <a:p>
            <a:pPr algn="just"/>
            <a:r>
              <a:rPr lang="en-US" sz="2400" dirty="0">
                <a:latin typeface="Gill Sans MT (Body)"/>
                <a:ea typeface="Aptos" panose="020B0004020202020204" pitchFamily="34" charset="0"/>
                <a:sym typeface="Wingdings" panose="05000000000000000000" pitchFamily="2" charset="2"/>
              </a:rPr>
              <a:t>As a learning, we must select pictures from different sources and different conditions, such as: positions, light exposition, etc., to improve the robustness of the model.</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151057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Conclusion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200" dirty="0">
                <a:latin typeface="Gill Sans MT (Body)"/>
                <a:ea typeface="Aptos" panose="020B0004020202020204" pitchFamily="34" charset="0"/>
                <a:sym typeface="Wingdings" panose="05000000000000000000" pitchFamily="2" charset="2"/>
              </a:rPr>
              <a:t>Our project aimed to develop a robust face recognition model using deep learning techniques, specifically Convolutional Neural Networks (CNNs).</a:t>
            </a:r>
          </a:p>
          <a:p>
            <a:pPr algn="just"/>
            <a:r>
              <a:rPr lang="en-US" sz="2200" dirty="0">
                <a:latin typeface="Gill Sans MT (Body)"/>
                <a:ea typeface="Aptos" panose="020B0004020202020204" pitchFamily="34" charset="0"/>
                <a:sym typeface="Wingdings" panose="05000000000000000000" pitchFamily="2" charset="2"/>
              </a:rPr>
              <a:t>Through a series of meticulously planned steps, from data collection and preprocessing to model training and evaluation, we achieved significant milestones.</a:t>
            </a:r>
          </a:p>
          <a:p>
            <a:pPr algn="just"/>
            <a:r>
              <a:rPr lang="en-US" sz="2200" dirty="0">
                <a:latin typeface="Gill Sans MT (Body)"/>
                <a:ea typeface="Aptos" panose="020B0004020202020204" pitchFamily="34" charset="0"/>
                <a:sym typeface="Wingdings" panose="05000000000000000000" pitchFamily="2" charset="2"/>
              </a:rPr>
              <a:t>Comprehensive data preprocessing and augmentation, which enhanced the model's ability to generalize.</a:t>
            </a:r>
          </a:p>
          <a:p>
            <a:pPr algn="just"/>
            <a:r>
              <a:rPr lang="en-US" sz="2200" dirty="0">
                <a:latin typeface="Gill Sans MT (Body)"/>
                <a:ea typeface="Aptos" panose="020B0004020202020204" pitchFamily="34" charset="0"/>
                <a:sym typeface="Wingdings" panose="05000000000000000000" pitchFamily="2" charset="2"/>
              </a:rPr>
              <a:t>Our project successfully developed a deep learning-based face recognition model with high accuracy. The use of CNNs and transfer learning significantly contributed to the model's performance by reduced training time and improved performance.</a:t>
            </a:r>
          </a:p>
          <a:p>
            <a:pPr algn="just"/>
            <a:endParaRPr lang="en-US" sz="2200" dirty="0">
              <a:latin typeface="Gill Sans MT (Body)"/>
              <a:ea typeface="Aptos" panose="020B0004020202020204" pitchFamily="34" charset="0"/>
              <a:sym typeface="Wingdings" panose="05000000000000000000" pitchFamily="2" charset="2"/>
            </a:endParaRPr>
          </a:p>
        </p:txBody>
      </p:sp>
    </p:spTree>
    <p:extLst>
      <p:ext uri="{BB962C8B-B14F-4D97-AF65-F5344CB8AC3E}">
        <p14:creationId xmlns:p14="http://schemas.microsoft.com/office/powerpoint/2010/main" val="209662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title"/>
          </p:nvPr>
        </p:nvSpPr>
        <p:spPr/>
        <p:txBody>
          <a:bodyPr>
            <a:normAutofit/>
          </a:bodyPr>
          <a:lstStyle/>
          <a:p>
            <a:r>
              <a:rPr lang="en-US" dirty="0">
                <a:solidFill>
                  <a:srgbClr val="FFFFFF"/>
                </a:solidFill>
              </a:rPr>
              <a:t>Final steps</a:t>
            </a:r>
          </a:p>
        </p:txBody>
      </p:sp>
      <p:sp>
        <p:nvSpPr>
          <p:cNvPr id="6" name="Subtitle 5">
            <a:extLst>
              <a:ext uri="{FF2B5EF4-FFF2-40B4-BE49-F238E27FC236}">
                <a16:creationId xmlns:a16="http://schemas.microsoft.com/office/drawing/2014/main" id="{FC90B05A-2448-C3D4-03AE-EECD099614A2}"/>
              </a:ext>
            </a:extLst>
          </p:cNvPr>
          <p:cNvSpPr>
            <a:spLocks noGrp="1"/>
          </p:cNvSpPr>
          <p:nvPr>
            <p:ph sz="half" idx="1"/>
          </p:nvPr>
        </p:nvSpPr>
        <p:spPr/>
        <p:txBody>
          <a:bodyPr>
            <a:normAutofit/>
          </a:bodyPr>
          <a:lstStyle/>
          <a:p>
            <a:r>
              <a:rPr lang="en-US" sz="4000" dirty="0"/>
              <a:t>DEMO </a:t>
            </a:r>
            <a:endParaRPr lang="en-CA" sz="4000" dirty="0"/>
          </a:p>
        </p:txBody>
      </p:sp>
      <p:sp>
        <p:nvSpPr>
          <p:cNvPr id="3" name="Content Placeholder 2">
            <a:extLst>
              <a:ext uri="{FF2B5EF4-FFF2-40B4-BE49-F238E27FC236}">
                <a16:creationId xmlns:a16="http://schemas.microsoft.com/office/drawing/2014/main" id="{65E0AAD3-83CD-A994-2DF4-9A8EC6A58B84}"/>
              </a:ext>
            </a:extLst>
          </p:cNvPr>
          <p:cNvSpPr>
            <a:spLocks noGrp="1"/>
          </p:cNvSpPr>
          <p:nvPr>
            <p:ph sz="half" idx="2"/>
          </p:nvPr>
        </p:nvSpPr>
        <p:spPr/>
        <p:txBody>
          <a:bodyPr>
            <a:normAutofit/>
          </a:bodyPr>
          <a:lstStyle/>
          <a:p>
            <a:r>
              <a:rPr lang="en-US" sz="4000" dirty="0"/>
              <a:t>QUESTIONS</a:t>
            </a:r>
            <a:endParaRPr lang="en-CA" sz="4000" dirty="0"/>
          </a:p>
        </p:txBody>
      </p:sp>
    </p:spTree>
    <p:extLst>
      <p:ext uri="{BB962C8B-B14F-4D97-AF65-F5344CB8AC3E}">
        <p14:creationId xmlns:p14="http://schemas.microsoft.com/office/powerpoint/2010/main" val="264476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References</a:t>
            </a:r>
          </a:p>
        </p:txBody>
      </p:sp>
      <p:sp>
        <p:nvSpPr>
          <p:cNvPr id="3" name="Rectangle 1">
            <a:extLst>
              <a:ext uri="{FF2B5EF4-FFF2-40B4-BE49-F238E27FC236}">
                <a16:creationId xmlns:a16="http://schemas.microsoft.com/office/drawing/2014/main" id="{7226D2D6-F3D1-8ECC-4948-4D9F62C43AA6}"/>
              </a:ext>
            </a:extLst>
          </p:cNvPr>
          <p:cNvSpPr>
            <a:spLocks noGrp="1" noChangeArrowheads="1"/>
          </p:cNvSpPr>
          <p:nvPr>
            <p:ph idx="1"/>
          </p:nvPr>
        </p:nvSpPr>
        <p:spPr bwMode="auto">
          <a:xfrm>
            <a:off x="468896" y="2038172"/>
            <a:ext cx="111419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Carson Group. (2023, October 3). </a:t>
            </a:r>
            <a:r>
              <a:rPr lang="en-CA" sz="1600" b="0" i="1" u="none" strike="noStrike" dirty="0">
                <a:solidFill>
                  <a:srgbClr val="000000"/>
                </a:solidFill>
                <a:effectLst/>
                <a:latin typeface="Calibri" panose="020F0502020204030204" pitchFamily="34" charset="0"/>
              </a:rPr>
              <a:t>Four reasons we believe stocks won’t crash in October</a:t>
            </a:r>
            <a:r>
              <a:rPr lang="en-CA" sz="1600" b="0" i="0" u="none" strike="noStrike" dirty="0">
                <a:solidFill>
                  <a:srgbClr val="000000"/>
                </a:solidFill>
                <a:effectLst/>
                <a:latin typeface="Calibri" panose="020F0502020204030204" pitchFamily="34" charset="0"/>
              </a:rPr>
              <a:t>.</a:t>
            </a:r>
            <a:r>
              <a:rPr lang="en-CA" sz="1600" b="0" i="0" u="none" strike="noStrike" dirty="0">
                <a:solidFill>
                  <a:srgbClr val="000000"/>
                </a:solidFill>
                <a:effectLst/>
                <a:latin typeface="Calibri" panose="020F0502020204030204" pitchFamily="34" charset="0"/>
                <a:hlinkClick r:id="rId3"/>
              </a:rPr>
              <a:t> </a:t>
            </a:r>
            <a:r>
              <a:rPr lang="en-CA" sz="1600" b="0" i="0" u="sng" strike="noStrike" dirty="0">
                <a:solidFill>
                  <a:srgbClr val="1155CC"/>
                </a:solidFill>
                <a:effectLst/>
                <a:latin typeface="Calibri" panose="020F0502020204030204" pitchFamily="34" charset="0"/>
                <a:hlinkClick r:id="rId3"/>
              </a:rPr>
              <a:t>https://www.carsongroup.com/insights/blog/four-reasons-we-believe-stocks-wont-crash-in-october/</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Cline, R. (2024, March 18). </a:t>
            </a:r>
            <a:r>
              <a:rPr lang="en-CA" sz="1600" b="0" i="1" u="none" strike="noStrike" dirty="0">
                <a:solidFill>
                  <a:srgbClr val="000000"/>
                </a:solidFill>
                <a:effectLst/>
                <a:latin typeface="Calibri" panose="020F0502020204030204" pitchFamily="34" charset="0"/>
              </a:rPr>
              <a:t>Biometric access control systems: Your complete guide</a:t>
            </a:r>
            <a:r>
              <a:rPr lang="en-CA" sz="1600" b="0" i="0" u="none" strike="noStrike" dirty="0">
                <a:solidFill>
                  <a:srgbClr val="000000"/>
                </a:solidFill>
                <a:effectLst/>
                <a:latin typeface="Calibri" panose="020F0502020204030204" pitchFamily="34" charset="0"/>
              </a:rPr>
              <a:t>. </a:t>
            </a:r>
            <a:r>
              <a:rPr lang="en-CA" sz="1600" b="0" i="0" u="none" strike="noStrike" dirty="0" err="1">
                <a:solidFill>
                  <a:srgbClr val="000000"/>
                </a:solidFill>
                <a:effectLst/>
                <a:latin typeface="Calibri" panose="020F0502020204030204" pitchFamily="34" charset="0"/>
              </a:rPr>
              <a:t>ButterflyMX</a:t>
            </a:r>
            <a:r>
              <a:rPr lang="en-CA" sz="1600" b="0" i="0" u="none" strike="noStrike" dirty="0">
                <a:solidFill>
                  <a:srgbClr val="000000"/>
                </a:solidFill>
                <a:effectLst/>
                <a:latin typeface="Calibri" panose="020F0502020204030204" pitchFamily="34" charset="0"/>
              </a:rPr>
              <a:t>® - Video Intercoms &amp; Access Control Systems.</a:t>
            </a:r>
            <a:r>
              <a:rPr lang="en-CA" sz="1600" b="0" i="0" u="none" strike="noStrike" dirty="0">
                <a:solidFill>
                  <a:srgbClr val="000000"/>
                </a:solidFill>
                <a:effectLst/>
                <a:latin typeface="Calibri" panose="020F0502020204030204" pitchFamily="34" charset="0"/>
                <a:hlinkClick r:id="rId4"/>
              </a:rPr>
              <a:t> </a:t>
            </a:r>
            <a:r>
              <a:rPr lang="en-CA" sz="1600" b="0" i="0" u="sng" strike="noStrike" dirty="0">
                <a:solidFill>
                  <a:srgbClr val="1155CC"/>
                </a:solidFill>
                <a:effectLst/>
                <a:latin typeface="Calibri" panose="020F0502020204030204" pitchFamily="34" charset="0"/>
                <a:hlinkClick r:id="rId4"/>
              </a:rPr>
              <a:t>https://butterflymx.com/blog/biometric-access-control/</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CS231n: </a:t>
            </a:r>
            <a:r>
              <a:rPr lang="en-CA" sz="1600" b="0" i="1" u="none" strike="noStrike" dirty="0">
                <a:solidFill>
                  <a:srgbClr val="000000"/>
                </a:solidFill>
                <a:effectLst/>
                <a:latin typeface="Calibri" panose="020F0502020204030204" pitchFamily="34" charset="0"/>
              </a:rPr>
              <a:t>Convolutional neural networks for visual recognition</a:t>
            </a:r>
            <a:r>
              <a:rPr lang="en-CA" sz="1600" b="0" i="0" u="none" strike="noStrike" dirty="0">
                <a:solidFill>
                  <a:srgbClr val="000000"/>
                </a:solidFill>
                <a:effectLst/>
                <a:latin typeface="Calibri" panose="020F0502020204030204" pitchFamily="34" charset="0"/>
              </a:rPr>
              <a:t>. (n.d.). Retrieved June 11, 2024, from</a:t>
            </a:r>
            <a:r>
              <a:rPr lang="en-CA" sz="1600" b="0" i="0" u="none" strike="noStrike" dirty="0">
                <a:solidFill>
                  <a:srgbClr val="000000"/>
                </a:solidFill>
                <a:effectLst/>
                <a:latin typeface="Calibri" panose="020F0502020204030204" pitchFamily="34" charset="0"/>
                <a:hlinkClick r:id="rId5"/>
              </a:rPr>
              <a:t> </a:t>
            </a:r>
            <a:r>
              <a:rPr lang="en-CA" sz="1600" b="0" i="0" u="sng" strike="noStrike" dirty="0">
                <a:solidFill>
                  <a:srgbClr val="1155CC"/>
                </a:solidFill>
                <a:effectLst/>
                <a:latin typeface="Calibri" panose="020F0502020204030204" pitchFamily="34" charset="0"/>
                <a:hlinkClick r:id="rId5"/>
              </a:rPr>
              <a:t>https://cs231n.github.io/</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err="1">
                <a:solidFill>
                  <a:srgbClr val="000000"/>
                </a:solidFill>
                <a:effectLst/>
                <a:latin typeface="Calibri" panose="020F0502020204030204" pitchFamily="34" charset="0"/>
              </a:rPr>
              <a:t>Géron</a:t>
            </a:r>
            <a:r>
              <a:rPr lang="en-CA" sz="1600" b="0" i="0" u="none" strike="noStrike" dirty="0">
                <a:solidFill>
                  <a:srgbClr val="000000"/>
                </a:solidFill>
                <a:effectLst/>
                <a:latin typeface="Calibri" panose="020F0502020204030204" pitchFamily="34" charset="0"/>
              </a:rPr>
              <a:t>, A. (2019). </a:t>
            </a:r>
            <a:r>
              <a:rPr lang="en-CA" sz="1600" b="0" i="1" u="none" strike="noStrike" dirty="0">
                <a:solidFill>
                  <a:srgbClr val="000000"/>
                </a:solidFill>
                <a:effectLst/>
                <a:latin typeface="Calibri" panose="020F0502020204030204" pitchFamily="34" charset="0"/>
              </a:rPr>
              <a:t>Hands-on machine learning with scikit-learn, </a:t>
            </a:r>
            <a:r>
              <a:rPr lang="en-CA" sz="1600" b="0" i="1" u="none" strike="noStrike" dirty="0" err="1">
                <a:solidFill>
                  <a:srgbClr val="000000"/>
                </a:solidFill>
                <a:effectLst/>
                <a:latin typeface="Calibri" panose="020F0502020204030204" pitchFamily="34" charset="0"/>
              </a:rPr>
              <a:t>Keras</a:t>
            </a:r>
            <a:r>
              <a:rPr lang="en-CA" sz="1600" b="0" i="1" u="none" strike="noStrike" dirty="0">
                <a:solidFill>
                  <a:srgbClr val="000000"/>
                </a:solidFill>
                <a:effectLst/>
                <a:latin typeface="Calibri" panose="020F0502020204030204" pitchFamily="34" charset="0"/>
              </a:rPr>
              <a:t>, and TensorFlow: Concepts, tools, and techniques to build intelligent systems</a:t>
            </a:r>
            <a:r>
              <a:rPr lang="en-CA" sz="1600" b="0" i="0" u="none" strike="noStrike" dirty="0">
                <a:solidFill>
                  <a:srgbClr val="000000"/>
                </a:solidFill>
                <a:effectLst/>
                <a:latin typeface="Calibri" panose="020F0502020204030204" pitchFamily="34" charset="0"/>
              </a:rPr>
              <a:t>. O’Reilly Media.</a:t>
            </a: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Ng, A. (n.d.). </a:t>
            </a:r>
            <a:r>
              <a:rPr lang="en-CA" sz="1600" b="0" i="1" u="none" strike="noStrike" dirty="0">
                <a:solidFill>
                  <a:srgbClr val="000000"/>
                </a:solidFill>
                <a:effectLst/>
                <a:latin typeface="Calibri" panose="020F0502020204030204" pitchFamily="34" charset="0"/>
              </a:rPr>
              <a:t>Deep learning</a:t>
            </a:r>
            <a:r>
              <a:rPr lang="en-CA" sz="1600" b="0" i="0" u="none" strike="noStrike" dirty="0">
                <a:solidFill>
                  <a:srgbClr val="000000"/>
                </a:solidFill>
                <a:effectLst/>
                <a:latin typeface="Calibri" panose="020F0502020204030204" pitchFamily="34" charset="0"/>
              </a:rPr>
              <a:t>. Coursera. Retrieved June 11, 2024, from</a:t>
            </a:r>
            <a:r>
              <a:rPr lang="en-CA" sz="1600" b="0" i="0" u="none" strike="noStrike" dirty="0">
                <a:solidFill>
                  <a:srgbClr val="000000"/>
                </a:solidFill>
                <a:effectLst/>
                <a:latin typeface="Calibri" panose="020F0502020204030204" pitchFamily="34" charset="0"/>
                <a:hlinkClick r:id="rId6"/>
              </a:rPr>
              <a:t> </a:t>
            </a:r>
            <a:r>
              <a:rPr lang="en-CA" sz="1600" b="0" i="0" u="sng" strike="noStrike" dirty="0">
                <a:solidFill>
                  <a:srgbClr val="1155CC"/>
                </a:solidFill>
                <a:effectLst/>
                <a:latin typeface="Calibri" panose="020F0502020204030204" pitchFamily="34" charset="0"/>
                <a:hlinkClick r:id="rId6"/>
              </a:rPr>
              <a:t>https://www.coursera.org/specializations/deep-learning</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err="1">
                <a:solidFill>
                  <a:srgbClr val="000000"/>
                </a:solidFill>
                <a:effectLst/>
                <a:latin typeface="Calibri" panose="020F0502020204030204" pitchFamily="34" charset="0"/>
              </a:rPr>
              <a:t>Panchuang</a:t>
            </a:r>
            <a:r>
              <a:rPr lang="en-CA" sz="1600" b="0" i="0" u="none" strike="noStrike" dirty="0">
                <a:solidFill>
                  <a:srgbClr val="000000"/>
                </a:solidFill>
                <a:effectLst/>
                <a:latin typeface="Calibri" panose="020F0502020204030204" pitchFamily="34" charset="0"/>
              </a:rPr>
              <a:t>. (2021, July 12). </a:t>
            </a:r>
            <a:r>
              <a:rPr lang="en-CA" sz="1600" b="0" i="1" u="none" strike="noStrike" dirty="0">
                <a:solidFill>
                  <a:srgbClr val="000000"/>
                </a:solidFill>
                <a:effectLst/>
                <a:latin typeface="Calibri" panose="020F0502020204030204" pitchFamily="34" charset="0"/>
              </a:rPr>
              <a:t>Image augmentation in deep learning</a:t>
            </a:r>
            <a:r>
              <a:rPr lang="en-CA" sz="1600" b="0" i="0" u="none" strike="noStrike" dirty="0">
                <a:solidFill>
                  <a:srgbClr val="000000"/>
                </a:solidFill>
                <a:effectLst/>
                <a:latin typeface="Calibri" panose="020F0502020204030204" pitchFamily="34" charset="0"/>
              </a:rPr>
              <a:t>. </a:t>
            </a:r>
            <a:r>
              <a:rPr lang="en-CA" sz="1600" b="0" i="0" u="none" strike="noStrike" dirty="0" err="1">
                <a:solidFill>
                  <a:srgbClr val="000000"/>
                </a:solidFill>
                <a:effectLst/>
                <a:latin typeface="Calibri" panose="020F0502020204030204" pitchFamily="34" charset="0"/>
              </a:rPr>
              <a:t>Panchuang</a:t>
            </a:r>
            <a:r>
              <a:rPr lang="en-CA" sz="1600" b="0" i="0" u="none" strike="noStrike" dirty="0">
                <a:solidFill>
                  <a:srgbClr val="000000"/>
                </a:solidFill>
                <a:effectLst/>
                <a:latin typeface="Calibri" panose="020F0502020204030204" pitchFamily="34" charset="0"/>
              </a:rPr>
              <a:t> Blog.</a:t>
            </a:r>
            <a:r>
              <a:rPr lang="en-CA" sz="1600" b="0" i="0" u="none" strike="noStrike" dirty="0">
                <a:solidFill>
                  <a:srgbClr val="000000"/>
                </a:solidFill>
                <a:effectLst/>
                <a:latin typeface="Calibri" panose="020F0502020204030204" pitchFamily="34" charset="0"/>
                <a:hlinkClick r:id="rId7"/>
              </a:rPr>
              <a:t> </a:t>
            </a:r>
            <a:r>
              <a:rPr lang="en-CA" sz="1600" b="0" i="0" u="sng" strike="noStrike" dirty="0">
                <a:solidFill>
                  <a:srgbClr val="1155CC"/>
                </a:solidFill>
                <a:effectLst/>
                <a:latin typeface="Calibri" panose="020F0502020204030204" pitchFamily="34" charset="0"/>
                <a:hlinkClick r:id="rId7"/>
              </a:rPr>
              <a:t>https://panchuang.net/2021/07/12/%E6%B7%B1%E5%BA%A6%E5%AD%A6%E4%B9%A0%E4%B8%AD%E7%9A%84%E5%9B%BE%E5%83%8F%E5%A2%9E%E5%BC%BA%E7%AE%80%E4%BB%8B/</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Scikit-Learn. (2024). </a:t>
            </a:r>
            <a:r>
              <a:rPr lang="en-CA" sz="1600" b="0" i="1" u="none" strike="noStrike" dirty="0">
                <a:solidFill>
                  <a:srgbClr val="000000"/>
                </a:solidFill>
                <a:effectLst/>
                <a:latin typeface="Calibri" panose="020F0502020204030204" pitchFamily="34" charset="0"/>
              </a:rPr>
              <a:t>Official Documentation</a:t>
            </a:r>
            <a:r>
              <a:rPr lang="en-CA" sz="1600" b="0" i="0" u="none" strike="noStrike" dirty="0">
                <a:solidFill>
                  <a:srgbClr val="000000"/>
                </a:solidFill>
                <a:effectLst/>
                <a:latin typeface="Calibri" panose="020F0502020204030204" pitchFamily="34" charset="0"/>
              </a:rPr>
              <a:t>. Retrieved June 11, 2024, from</a:t>
            </a:r>
            <a:r>
              <a:rPr lang="en-CA" sz="1600" b="0" i="0" u="none" strike="noStrike" dirty="0">
                <a:solidFill>
                  <a:srgbClr val="000000"/>
                </a:solidFill>
                <a:effectLst/>
                <a:latin typeface="Calibri" panose="020F0502020204030204" pitchFamily="34" charset="0"/>
                <a:hlinkClick r:id="rId8"/>
              </a:rPr>
              <a:t> </a:t>
            </a:r>
            <a:r>
              <a:rPr lang="en-CA" sz="1600" b="0" i="0" u="sng" strike="noStrike" dirty="0">
                <a:solidFill>
                  <a:srgbClr val="1155CC"/>
                </a:solidFill>
                <a:effectLst/>
                <a:latin typeface="Calibri" panose="020F0502020204030204" pitchFamily="34" charset="0"/>
                <a:hlinkClick r:id="rId8"/>
              </a:rPr>
              <a:t>https://scikitlearn.org/stable/</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tensorflow.org. (n.d.). </a:t>
            </a:r>
            <a:r>
              <a:rPr lang="en-CA" sz="1600" b="0" i="1" u="none" strike="noStrike" dirty="0">
                <a:solidFill>
                  <a:srgbClr val="000000"/>
                </a:solidFill>
                <a:effectLst/>
                <a:latin typeface="Calibri" panose="020F0502020204030204" pitchFamily="34" charset="0"/>
              </a:rPr>
              <a:t>Get started with </a:t>
            </a:r>
            <a:r>
              <a:rPr lang="en-CA" sz="1600" b="0" i="1" u="none" strike="noStrike" dirty="0" err="1">
                <a:solidFill>
                  <a:srgbClr val="000000"/>
                </a:solidFill>
                <a:effectLst/>
                <a:latin typeface="Calibri" panose="020F0502020204030204" pitchFamily="34" charset="0"/>
              </a:rPr>
              <a:t>TensorBoard</a:t>
            </a:r>
            <a:r>
              <a:rPr lang="en-CA" sz="1600" b="0" i="0" u="none" strike="noStrike" dirty="0">
                <a:solidFill>
                  <a:srgbClr val="000000"/>
                </a:solidFill>
                <a:effectLst/>
                <a:latin typeface="Calibri" panose="020F0502020204030204" pitchFamily="34" charset="0"/>
              </a:rPr>
              <a:t>. TensorFlow. Retrieved from</a:t>
            </a:r>
            <a:r>
              <a:rPr lang="en-CA" sz="1600" b="0" i="0" u="none" strike="noStrike" dirty="0">
                <a:solidFill>
                  <a:srgbClr val="000000"/>
                </a:solidFill>
                <a:effectLst/>
                <a:latin typeface="Calibri" panose="020F0502020204030204" pitchFamily="34" charset="0"/>
                <a:hlinkClick r:id="rId9"/>
              </a:rPr>
              <a:t> </a:t>
            </a:r>
            <a:r>
              <a:rPr lang="en-CA" sz="1600" b="0" i="0" u="sng" strike="noStrike" dirty="0">
                <a:solidFill>
                  <a:srgbClr val="1155CC"/>
                </a:solidFill>
                <a:effectLst/>
                <a:latin typeface="Calibri" panose="020F0502020204030204" pitchFamily="34" charset="0"/>
                <a:hlinkClick r:id="rId9"/>
              </a:rPr>
              <a:t>https://www.tensorflow.org/tensorboard/get_started</a:t>
            </a:r>
            <a:endParaRPr lang="en-CA"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mj-lt"/>
              <a:buAutoNum type="arabicPeriod"/>
            </a:pPr>
            <a:r>
              <a:rPr lang="en-CA" sz="1600" b="0" i="0" u="none" strike="noStrike" dirty="0">
                <a:solidFill>
                  <a:srgbClr val="000000"/>
                </a:solidFill>
                <a:effectLst/>
                <a:latin typeface="Calibri" panose="020F0502020204030204" pitchFamily="34" charset="0"/>
              </a:rPr>
              <a:t>VentureBeat. (2024, August 9). </a:t>
            </a:r>
            <a:r>
              <a:rPr lang="en-CA" sz="1600" b="0" i="1" u="none" strike="noStrike" dirty="0">
                <a:solidFill>
                  <a:srgbClr val="000000"/>
                </a:solidFill>
                <a:effectLst/>
                <a:latin typeface="Calibri" panose="020F0502020204030204" pitchFamily="34" charset="0"/>
              </a:rPr>
              <a:t>The art and science of SaaS pricing: True usage-based pricing</a:t>
            </a:r>
            <a:r>
              <a:rPr lang="en-CA" sz="1600" b="0" i="0" u="none" strike="noStrike" dirty="0">
                <a:solidFill>
                  <a:srgbClr val="000000"/>
                </a:solidFill>
                <a:effectLst/>
                <a:latin typeface="Calibri" panose="020F0502020204030204" pitchFamily="34" charset="0"/>
              </a:rPr>
              <a:t>.</a:t>
            </a:r>
            <a:r>
              <a:rPr lang="en-CA" sz="1600" b="0" i="0" u="none" strike="noStrike" dirty="0">
                <a:solidFill>
                  <a:srgbClr val="000000"/>
                </a:solidFill>
                <a:effectLst/>
                <a:latin typeface="Calibri" panose="020F0502020204030204" pitchFamily="34" charset="0"/>
                <a:hlinkClick r:id="rId10"/>
              </a:rPr>
              <a:t> </a:t>
            </a:r>
            <a:r>
              <a:rPr lang="en-CA" sz="1600" b="0" i="0" u="sng" strike="noStrike" dirty="0">
                <a:solidFill>
                  <a:srgbClr val="1155CC"/>
                </a:solidFill>
                <a:effectLst/>
                <a:latin typeface="Calibri" panose="020F0502020204030204" pitchFamily="34" charset="0"/>
                <a:hlinkClick r:id="rId10"/>
              </a:rPr>
              <a:t>https://venturebeat.com/business/the-art-and-science-of-saas-pricing-true-usage-based-pricing/</a:t>
            </a:r>
            <a:endParaRPr lang="en-CA" sz="1600" b="0" i="0" u="sng" strike="noStrike" dirty="0">
              <a:solidFill>
                <a:srgbClr val="1155CC"/>
              </a:solidFill>
              <a:effectLst/>
              <a:latin typeface="Calibri" panose="020F0502020204030204" pitchFamily="34" charset="0"/>
            </a:endParaRPr>
          </a:p>
          <a:p>
            <a:pPr rtl="0" fontAlgn="base">
              <a:spcBef>
                <a:spcPts val="0"/>
              </a:spcBef>
              <a:spcAft>
                <a:spcPts val="0"/>
              </a:spcAft>
              <a:buFont typeface="+mj-lt"/>
              <a:buAutoNum type="arabicPeriod"/>
            </a:pPr>
            <a:endParaRPr lang="en-CA" sz="1600" u="sng" dirty="0">
              <a:solidFill>
                <a:srgbClr val="1155CC"/>
              </a:solidFill>
              <a:latin typeface="Calibri" panose="020F0502020204030204" pitchFamily="34" charset="0"/>
            </a:endParaRPr>
          </a:p>
          <a:p>
            <a:pPr rtl="0" fontAlgn="base">
              <a:spcBef>
                <a:spcPts val="0"/>
              </a:spcBef>
              <a:spcAft>
                <a:spcPts val="0"/>
              </a:spcAft>
              <a:buFont typeface="+mj-lt"/>
              <a:buAutoNum type="arabicPeriod"/>
            </a:pPr>
            <a:endParaRPr lang="en-CA" sz="16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13895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	Thanks!</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FC90B05A-2448-C3D4-03AE-EECD099614A2}"/>
              </a:ext>
            </a:extLst>
          </p:cNvPr>
          <p:cNvSpPr>
            <a:spLocks noGrp="1"/>
          </p:cNvSpPr>
          <p:nvPr>
            <p:ph type="subTitle" idx="1"/>
          </p:nvPr>
        </p:nvSpPr>
        <p:spPr/>
        <p:txBody>
          <a:bodyPr/>
          <a:lstStyle/>
          <a:p>
            <a:r>
              <a:rPr lang="en-US" dirty="0"/>
              <a:t> </a:t>
            </a:r>
            <a:endParaRPr lang="en-CA"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3600" b="1" dirty="0"/>
              <a:t>GROUP H</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383FDC91-3016-DC16-8B4F-2538583C2D41}"/>
              </a:ext>
            </a:extLst>
          </p:cNvPr>
          <p:cNvSpPr>
            <a:spLocks noGrp="1"/>
          </p:cNvSpPr>
          <p:nvPr>
            <p:ph sz="half" idx="2"/>
          </p:nvPr>
        </p:nvSpPr>
        <p:spPr/>
        <p:txBody>
          <a:bodyPr>
            <a:normAutofit/>
          </a:bodyPr>
          <a:lstStyle/>
          <a:p>
            <a:r>
              <a:rPr lang="en-CA" sz="2200" dirty="0">
                <a:solidFill>
                  <a:schemeClr val="tx1"/>
                </a:solidFill>
              </a:rPr>
              <a:t>Marzieh Mohammadi </a:t>
            </a:r>
            <a:r>
              <a:rPr lang="en-CA" sz="2200" dirty="0" err="1">
                <a:solidFill>
                  <a:schemeClr val="tx1"/>
                </a:solidFill>
              </a:rPr>
              <a:t>Kokaneh</a:t>
            </a:r>
            <a:r>
              <a:rPr lang="en-CA" sz="2200" dirty="0">
                <a:solidFill>
                  <a:schemeClr val="tx1"/>
                </a:solidFill>
              </a:rPr>
              <a:t> (C089839)</a:t>
            </a:r>
          </a:p>
          <a:p>
            <a:r>
              <a:rPr lang="en-CA" sz="2200" dirty="0">
                <a:solidFill>
                  <a:schemeClr val="tx1"/>
                </a:solidFill>
              </a:rPr>
              <a:t>Saurabh </a:t>
            </a:r>
            <a:r>
              <a:rPr lang="en-CA" sz="2200" dirty="0" err="1">
                <a:solidFill>
                  <a:schemeClr val="tx1"/>
                </a:solidFill>
              </a:rPr>
              <a:t>Laltaprasad</a:t>
            </a:r>
            <a:r>
              <a:rPr lang="en-CA" sz="2200" dirty="0">
                <a:solidFill>
                  <a:schemeClr val="tx1"/>
                </a:solidFill>
              </a:rPr>
              <a:t> </a:t>
            </a:r>
            <a:r>
              <a:rPr lang="en-CA" sz="2200" dirty="0" err="1">
                <a:solidFill>
                  <a:schemeClr val="tx1"/>
                </a:solidFill>
              </a:rPr>
              <a:t>Gangwar</a:t>
            </a:r>
            <a:r>
              <a:rPr lang="en-CA" sz="2200" dirty="0">
                <a:solidFill>
                  <a:schemeClr val="tx1"/>
                </a:solidFill>
              </a:rPr>
              <a:t> (C0894380)</a:t>
            </a:r>
          </a:p>
          <a:p>
            <a:r>
              <a:rPr lang="en-CA" sz="2200" dirty="0">
                <a:solidFill>
                  <a:schemeClr val="tx1"/>
                </a:solidFill>
              </a:rPr>
              <a:t>Brayan Leonardo Gil Guevara (C0902422)</a:t>
            </a:r>
          </a:p>
          <a:p>
            <a:r>
              <a:rPr lang="en-CA" sz="2200" dirty="0">
                <a:solidFill>
                  <a:schemeClr val="tx1"/>
                </a:solidFill>
              </a:rPr>
              <a:t>Rohit Kumar (C0895100)</a:t>
            </a:r>
          </a:p>
          <a:p>
            <a:r>
              <a:rPr lang="en-CA" sz="2200" dirty="0">
                <a:solidFill>
                  <a:schemeClr val="tx1"/>
                </a:solidFill>
              </a:rPr>
              <a:t>Eduardo Williams Cascante (C0896405)</a:t>
            </a:r>
          </a:p>
        </p:txBody>
      </p:sp>
      <p:sp>
        <p:nvSpPr>
          <p:cNvPr id="3" name="TextBox 2">
            <a:extLst>
              <a:ext uri="{FF2B5EF4-FFF2-40B4-BE49-F238E27FC236}">
                <a16:creationId xmlns:a16="http://schemas.microsoft.com/office/drawing/2014/main" id="{D458737C-1BCF-3D89-59C6-2EA22D487014}"/>
              </a:ext>
            </a:extLst>
          </p:cNvPr>
          <p:cNvSpPr txBox="1"/>
          <p:nvPr/>
        </p:nvSpPr>
        <p:spPr>
          <a:xfrm>
            <a:off x="4690871" y="5983705"/>
            <a:ext cx="1313053" cy="246221"/>
          </a:xfrm>
          <a:prstGeom prst="rect">
            <a:avLst/>
          </a:prstGeom>
          <a:noFill/>
        </p:spPr>
        <p:txBody>
          <a:bodyPr wrap="square" rtlCol="0">
            <a:spAutoFit/>
          </a:bodyPr>
          <a:lstStyle/>
          <a:p>
            <a:r>
              <a:rPr lang="en-CA" sz="1000" dirty="0"/>
              <a:t>(VentureBeat, 2024)</a:t>
            </a:r>
          </a:p>
        </p:txBody>
      </p:sp>
    </p:spTree>
    <p:extLst>
      <p:ext uri="{BB962C8B-B14F-4D97-AF65-F5344CB8AC3E}">
        <p14:creationId xmlns:p14="http://schemas.microsoft.com/office/powerpoint/2010/main" val="400480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4" name="Content Placeholder 3">
            <a:extLst>
              <a:ext uri="{FF2B5EF4-FFF2-40B4-BE49-F238E27FC236}">
                <a16:creationId xmlns:a16="http://schemas.microsoft.com/office/drawing/2014/main" id="{FC53FAF6-A8EF-C005-7AB8-F5937E6E7AAF}"/>
              </a:ext>
            </a:extLst>
          </p:cNvPr>
          <p:cNvSpPr>
            <a:spLocks noGrp="1"/>
          </p:cNvSpPr>
          <p:nvPr>
            <p:ph idx="1"/>
          </p:nvPr>
        </p:nvSpPr>
        <p:spPr/>
        <p:txBody>
          <a:bodyPr>
            <a:normAutofit fontScale="55000" lnSpcReduction="20000"/>
          </a:bodyPr>
          <a:lstStyle/>
          <a:p>
            <a:r>
              <a:rPr lang="en-US" sz="5100" dirty="0">
                <a:solidFill>
                  <a:schemeClr val="bg1"/>
                </a:solidFill>
              </a:rPr>
              <a:t>Introduction</a:t>
            </a:r>
          </a:p>
          <a:p>
            <a:r>
              <a:rPr lang="en-US" sz="5100" dirty="0">
                <a:solidFill>
                  <a:schemeClr val="bg1"/>
                </a:solidFill>
              </a:rPr>
              <a:t>Data Collection and Preparation</a:t>
            </a:r>
          </a:p>
          <a:p>
            <a:r>
              <a:rPr lang="en-US" sz="5100" dirty="0">
                <a:solidFill>
                  <a:schemeClr val="bg1"/>
                </a:solidFill>
              </a:rPr>
              <a:t>Methodology</a:t>
            </a:r>
          </a:p>
          <a:p>
            <a:r>
              <a:rPr lang="en-US" sz="5100" dirty="0">
                <a:solidFill>
                  <a:schemeClr val="bg1"/>
                </a:solidFill>
              </a:rPr>
              <a:t>Analysis and Results</a:t>
            </a:r>
          </a:p>
          <a:p>
            <a:r>
              <a:rPr lang="en-US" sz="5100" dirty="0">
                <a:solidFill>
                  <a:schemeClr val="bg1"/>
                </a:solidFill>
              </a:rPr>
              <a:t>Discussion</a:t>
            </a:r>
          </a:p>
          <a:p>
            <a:r>
              <a:rPr lang="en-US" sz="5100" dirty="0">
                <a:solidFill>
                  <a:schemeClr val="bg1"/>
                </a:solidFill>
              </a:rPr>
              <a:t>Conclusion</a:t>
            </a:r>
          </a:p>
          <a:p>
            <a:r>
              <a:rPr lang="en-US" sz="5100" dirty="0">
                <a:solidFill>
                  <a:schemeClr val="bg1"/>
                </a:solidFill>
              </a:rPr>
              <a:t>References</a:t>
            </a:r>
            <a:endParaRPr lang="en-CA" sz="5100" dirty="0">
              <a:solidFill>
                <a:schemeClr val="bg1"/>
              </a:solidFill>
            </a:endParaRPr>
          </a:p>
          <a:p>
            <a:endParaRPr lang="en-CA" dirty="0"/>
          </a:p>
        </p:txBody>
      </p:sp>
      <p:sp>
        <p:nvSpPr>
          <p:cNvPr id="7" name="Title 6">
            <a:extLst>
              <a:ext uri="{FF2B5EF4-FFF2-40B4-BE49-F238E27FC236}">
                <a16:creationId xmlns:a16="http://schemas.microsoft.com/office/drawing/2014/main" id="{48929324-0CA4-0C7A-BE4F-3A1C108D1298}"/>
              </a:ext>
            </a:extLst>
          </p:cNvPr>
          <p:cNvSpPr>
            <a:spLocks noGrp="1"/>
          </p:cNvSpPr>
          <p:nvPr>
            <p:ph type="title"/>
          </p:nvPr>
        </p:nvSpPr>
        <p:spPr/>
        <p:txBody>
          <a:bodyPr>
            <a:normAutofit/>
          </a:bodyPr>
          <a:lstStyle/>
          <a:p>
            <a:r>
              <a:rPr lang="en-US" sz="3200" b="1" dirty="0"/>
              <a:t>agenda</a:t>
            </a:r>
            <a:endParaRPr lang="en-CA" sz="3200" dirty="0"/>
          </a:p>
        </p:txBody>
      </p:sp>
      <p:sp>
        <p:nvSpPr>
          <p:cNvPr id="2" name="TextBox 1">
            <a:extLst>
              <a:ext uri="{FF2B5EF4-FFF2-40B4-BE49-F238E27FC236}">
                <a16:creationId xmlns:a16="http://schemas.microsoft.com/office/drawing/2014/main" id="{75FD949A-9868-A0F2-F393-B830A8698FD3}"/>
              </a:ext>
            </a:extLst>
          </p:cNvPr>
          <p:cNvSpPr txBox="1"/>
          <p:nvPr/>
        </p:nvSpPr>
        <p:spPr>
          <a:xfrm>
            <a:off x="10762488" y="6400800"/>
            <a:ext cx="1429511" cy="246221"/>
          </a:xfrm>
          <a:prstGeom prst="rect">
            <a:avLst/>
          </a:prstGeom>
          <a:noFill/>
        </p:spPr>
        <p:txBody>
          <a:bodyPr wrap="square" rtlCol="0">
            <a:spAutoFit/>
          </a:bodyPr>
          <a:lstStyle/>
          <a:p>
            <a:r>
              <a:rPr lang="en-US" sz="1000" dirty="0">
                <a:solidFill>
                  <a:schemeClr val="bg1"/>
                </a:solidFill>
              </a:rPr>
              <a:t>(Carson Group, 2023)</a:t>
            </a:r>
            <a:endParaRPr lang="en-CA" sz="1000" dirty="0">
              <a:solidFill>
                <a:schemeClr val="bg1"/>
              </a:solidFill>
            </a:endParaRPr>
          </a:p>
        </p:txBody>
      </p:sp>
    </p:spTree>
    <p:extLst>
      <p:ext uri="{BB962C8B-B14F-4D97-AF65-F5344CB8AC3E}">
        <p14:creationId xmlns:p14="http://schemas.microsoft.com/office/powerpoint/2010/main" val="139376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3" y="729658"/>
            <a:ext cx="11029616" cy="988332"/>
          </a:xfrm>
        </p:spPr>
        <p:txBody>
          <a:bodyPr anchor="b">
            <a:normAutofit/>
          </a:bodyPr>
          <a:lstStyle/>
          <a:p>
            <a:r>
              <a:rPr lang="en-US"/>
              <a:t>introduction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sz="half" idx="1"/>
          </p:nvPr>
        </p:nvSpPr>
        <p:spPr>
          <a:xfrm>
            <a:off x="581193" y="2228003"/>
            <a:ext cx="5422390" cy="3633047"/>
          </a:xfrm>
        </p:spPr>
        <p:txBody>
          <a:bodyPr anchor="ctr">
            <a:noAutofit/>
          </a:bodyPr>
          <a:lstStyle/>
          <a:p>
            <a:pPr algn="just">
              <a:lnSpc>
                <a:spcPct val="90000"/>
              </a:lnSpc>
            </a:pPr>
            <a:r>
              <a:rPr lang="en-US" sz="1600" dirty="0"/>
              <a:t>This project explores the use of deep learning techniques for facial recognition, useful for understanding how Convolutional Neural Networks works</a:t>
            </a:r>
          </a:p>
          <a:p>
            <a:pPr>
              <a:lnSpc>
                <a:spcPct val="90000"/>
              </a:lnSpc>
            </a:pPr>
            <a:endParaRPr lang="en-US" sz="200" dirty="0"/>
          </a:p>
          <a:p>
            <a:pPr algn="just">
              <a:lnSpc>
                <a:spcPct val="90000"/>
              </a:lnSpc>
            </a:pPr>
            <a:r>
              <a:rPr lang="en-US" sz="1600" dirty="0"/>
              <a:t>This project can be applied in several fields such as: </a:t>
            </a:r>
          </a:p>
          <a:p>
            <a:pPr lvl="1" algn="just">
              <a:lnSpc>
                <a:spcPct val="90000"/>
              </a:lnSpc>
              <a:buFont typeface="Wingdings" panose="05000000000000000000" pitchFamily="2" charset="2"/>
              <a:buChar char="Ø"/>
            </a:pPr>
            <a:r>
              <a:rPr lang="en-US" dirty="0"/>
              <a:t>Biometric control and access</a:t>
            </a:r>
          </a:p>
          <a:p>
            <a:pPr lvl="1" algn="just">
              <a:lnSpc>
                <a:spcPct val="90000"/>
              </a:lnSpc>
              <a:buFont typeface="Wingdings" panose="05000000000000000000" pitchFamily="2" charset="2"/>
              <a:buChar char="Ø"/>
            </a:pPr>
            <a:r>
              <a:rPr lang="en-US" dirty="0"/>
              <a:t>Video surveillance solutions</a:t>
            </a:r>
          </a:p>
          <a:p>
            <a:pPr lvl="1" algn="just">
              <a:lnSpc>
                <a:spcPct val="90000"/>
              </a:lnSpc>
              <a:buFont typeface="Wingdings" panose="05000000000000000000" pitchFamily="2" charset="2"/>
              <a:buChar char="Ø"/>
            </a:pPr>
            <a:r>
              <a:rPr lang="en-US" dirty="0"/>
              <a:t>Lost people searching, and so on</a:t>
            </a:r>
          </a:p>
          <a:p>
            <a:pPr lvl="1">
              <a:lnSpc>
                <a:spcPct val="90000"/>
              </a:lnSpc>
              <a:buFont typeface="Wingdings" panose="05000000000000000000" pitchFamily="2" charset="2"/>
              <a:buChar char="Ø"/>
            </a:pPr>
            <a:endParaRPr lang="en-CA" sz="200" dirty="0">
              <a:effectLst/>
            </a:endParaRPr>
          </a:p>
          <a:p>
            <a:pPr algn="just">
              <a:lnSpc>
                <a:spcPct val="90000"/>
              </a:lnSpc>
            </a:pPr>
            <a:r>
              <a:rPr lang="en-CA" sz="1600" dirty="0">
                <a:effectLst/>
              </a:rPr>
              <a:t>The original idea comes from creating a local dataset having different photos of our team’s members and training the model to detect the identity of each person. However</a:t>
            </a:r>
            <a:r>
              <a:rPr lang="en-CA" sz="1600" dirty="0"/>
              <a:t>, due some resources limitations (time, processing capacity, etc.) we reduced the scope to just two group’s members.</a:t>
            </a:r>
            <a:endParaRPr lang="en-CA" sz="1600" dirty="0">
              <a:effectLst/>
            </a:endParaRPr>
          </a:p>
        </p:txBody>
      </p:sp>
      <p:pic>
        <p:nvPicPr>
          <p:cNvPr id="1026" name="Picture 2" descr="Biometric Access Control Systems: Your Complete Guide">
            <a:extLst>
              <a:ext uri="{FF2B5EF4-FFF2-40B4-BE49-F238E27FC236}">
                <a16:creationId xmlns:a16="http://schemas.microsoft.com/office/drawing/2014/main" id="{F6056E5E-9046-B895-E377-036D183F2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4" r="1" b="1"/>
          <a:stretch/>
        </p:blipFill>
        <p:spPr bwMode="auto">
          <a:xfrm>
            <a:off x="6188417" y="2228003"/>
            <a:ext cx="5422392" cy="36330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D7C798-12D7-6AF4-40AE-DC18F5DDD7BA}"/>
              </a:ext>
            </a:extLst>
          </p:cNvPr>
          <p:cNvSpPr txBox="1"/>
          <p:nvPr/>
        </p:nvSpPr>
        <p:spPr>
          <a:xfrm>
            <a:off x="10661904" y="5861050"/>
            <a:ext cx="948903" cy="261610"/>
          </a:xfrm>
          <a:prstGeom prst="rect">
            <a:avLst/>
          </a:prstGeom>
          <a:noFill/>
        </p:spPr>
        <p:txBody>
          <a:bodyPr wrap="square" rtlCol="0">
            <a:spAutoFit/>
          </a:bodyPr>
          <a:lstStyle/>
          <a:p>
            <a:r>
              <a:rPr lang="en-CA" sz="1100" dirty="0"/>
              <a:t>(Cline, 2024)</a:t>
            </a:r>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Data Collection and Preparation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128864"/>
          </a:xfrm>
        </p:spPr>
        <p:txBody>
          <a:bodyPr>
            <a:normAutofit/>
          </a:bodyPr>
          <a:lstStyle/>
          <a:p>
            <a:r>
              <a:rPr lang="en-US" sz="2800" dirty="0">
                <a:latin typeface="Gill Sans MT (Body)"/>
                <a:ea typeface="Aptos" panose="020B0004020202020204" pitchFamily="34" charset="0"/>
              </a:rPr>
              <a:t>Data collection</a:t>
            </a:r>
          </a:p>
          <a:p>
            <a:pPr lvl="1">
              <a:buFont typeface="Wingdings" panose="05000000000000000000" pitchFamily="2" charset="2"/>
              <a:buChar char="Ø"/>
            </a:pPr>
            <a:r>
              <a:rPr lang="en-US" sz="2200" dirty="0">
                <a:latin typeface="Gill Sans MT (Body)"/>
                <a:ea typeface="Aptos" panose="020B0004020202020204" pitchFamily="34" charset="0"/>
              </a:rPr>
              <a:t>Each person took 150 pictures from its smartphone and fixed them to 480 x 480 pixels</a:t>
            </a:r>
          </a:p>
          <a:p>
            <a:pPr marL="324000" lvl="1" indent="0">
              <a:buNone/>
            </a:pPr>
            <a:endParaRPr lang="en-US" sz="2400" dirty="0">
              <a:latin typeface="Gill Sans MT (Body)"/>
              <a:ea typeface="Aptos" panose="020B0004020202020204" pitchFamily="34" charset="0"/>
            </a:endParaRPr>
          </a:p>
          <a:p>
            <a:r>
              <a:rPr lang="en-US" sz="2800" dirty="0">
                <a:latin typeface="Gill Sans MT (Body)"/>
                <a:ea typeface="Aptos" panose="020B0004020202020204" pitchFamily="34" charset="0"/>
              </a:rPr>
              <a:t>Data splitting</a:t>
            </a:r>
          </a:p>
          <a:p>
            <a:pPr lvl="1">
              <a:buFont typeface="Wingdings" panose="05000000000000000000" pitchFamily="2" charset="2"/>
              <a:buChar char="Ø"/>
            </a:pPr>
            <a:r>
              <a:rPr lang="en-US" sz="2200" dirty="0">
                <a:latin typeface="Gill Sans MT (Body)"/>
                <a:ea typeface="Aptos" panose="020B0004020202020204" pitchFamily="34" charset="0"/>
              </a:rPr>
              <a:t>Training dataset </a:t>
            </a:r>
            <a:r>
              <a:rPr lang="en-US" sz="2200" dirty="0">
                <a:latin typeface="Gill Sans MT (Body)"/>
                <a:ea typeface="Aptos" panose="020B0004020202020204" pitchFamily="34" charset="0"/>
                <a:sym typeface="Wingdings" panose="05000000000000000000" pitchFamily="2" charset="2"/>
              </a:rPr>
              <a:t> 100 pictures</a:t>
            </a:r>
          </a:p>
          <a:p>
            <a:pPr lvl="1">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Validation dataset  20 pictures</a:t>
            </a:r>
          </a:p>
          <a:p>
            <a:pPr lvl="1">
              <a:buFont typeface="Wingdings" panose="05000000000000000000" pitchFamily="2" charset="2"/>
              <a:buChar char="Ø"/>
            </a:pPr>
            <a:r>
              <a:rPr lang="en-US" sz="2200" dirty="0">
                <a:latin typeface="Gill Sans MT (Body)"/>
                <a:ea typeface="Aptos" panose="020B0004020202020204" pitchFamily="34" charset="0"/>
                <a:sym typeface="Wingdings" panose="05000000000000000000" pitchFamily="2" charset="2"/>
              </a:rPr>
              <a:t>Test dataset  30 pictures</a:t>
            </a:r>
            <a:endParaRPr lang="en-US" sz="2200" dirty="0">
              <a:latin typeface="Gill Sans MT (Body)"/>
              <a:ea typeface="Aptos" panose="020B0004020202020204" pitchFamily="34" charset="0"/>
            </a:endParaRPr>
          </a:p>
          <a:p>
            <a:pPr marL="324000" lvl="1" indent="0">
              <a:buNone/>
            </a:pPr>
            <a:endParaRPr lang="en-CA" sz="2600" dirty="0">
              <a:effectLst/>
              <a:latin typeface="Gill Sans MT (Body)"/>
              <a:ea typeface="Aptos" panose="020B0004020202020204" pitchFamily="34" charset="0"/>
            </a:endParaRPr>
          </a:p>
        </p:txBody>
      </p:sp>
    </p:spTree>
    <p:extLst>
      <p:ext uri="{BB962C8B-B14F-4D97-AF65-F5344CB8AC3E}">
        <p14:creationId xmlns:p14="http://schemas.microsoft.com/office/powerpoint/2010/main" val="378602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solidFill>
                  <a:srgbClr val="FFFEFF"/>
                </a:solidFill>
              </a:rPr>
              <a:t>Data Collection and Preparation</a:t>
            </a:r>
            <a:endParaRPr lang="en-US" dirty="0"/>
          </a:p>
        </p:txBody>
      </p:sp>
      <p:sp>
        <p:nvSpPr>
          <p:cNvPr id="4" name="Content Placeholder 3">
            <a:extLst>
              <a:ext uri="{FF2B5EF4-FFF2-40B4-BE49-F238E27FC236}">
                <a16:creationId xmlns:a16="http://schemas.microsoft.com/office/drawing/2014/main" id="{F22E8961-045A-FA84-F0F2-3A07AB4CEBD0}"/>
              </a:ext>
            </a:extLst>
          </p:cNvPr>
          <p:cNvSpPr>
            <a:spLocks noGrp="1"/>
          </p:cNvSpPr>
          <p:nvPr>
            <p:ph sz="half" idx="2"/>
          </p:nvPr>
        </p:nvSpPr>
        <p:spPr>
          <a:xfrm>
            <a:off x="6188417" y="2228003"/>
            <a:ext cx="5422392" cy="4020397"/>
          </a:xfrm>
        </p:spPr>
        <p:txBody>
          <a:bodyPr>
            <a:normAutofit fontScale="92500" lnSpcReduction="10000"/>
          </a:bodyPr>
          <a:lstStyle/>
          <a:p>
            <a:r>
              <a:rPr lang="en-US" sz="3000" dirty="0">
                <a:latin typeface="Gill Sans MT (Body)"/>
                <a:ea typeface="Aptos" panose="020B0004020202020204" pitchFamily="34" charset="0"/>
              </a:rPr>
              <a:t>Data annotation</a:t>
            </a:r>
          </a:p>
          <a:p>
            <a:endParaRPr lang="en-CA" sz="28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is a free graphical annotation tool for image and video data</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allows to label different objects over the same picture</a:t>
            </a:r>
          </a:p>
          <a:p>
            <a:pPr lvl="1" algn="just">
              <a:buFont typeface="Wingdings" panose="05000000000000000000" pitchFamily="2" charset="2"/>
              <a:buChar char="Ø"/>
            </a:pPr>
            <a:endParaRPr lang="en-US" sz="2200" dirty="0">
              <a:latin typeface="Gill Sans MT (Body)"/>
              <a:ea typeface="Aptos" panose="020B0004020202020204" pitchFamily="34" charset="0"/>
            </a:endParaRPr>
          </a:p>
          <a:p>
            <a:pPr lvl="1" algn="just">
              <a:buFont typeface="Wingdings" panose="05000000000000000000" pitchFamily="2" charset="2"/>
              <a:buChar char="Ø"/>
            </a:pPr>
            <a:r>
              <a:rPr lang="en-US" sz="2200" dirty="0">
                <a:latin typeface="Gill Sans MT (Body)"/>
                <a:ea typeface="Aptos" panose="020B0004020202020204" pitchFamily="34" charset="0"/>
              </a:rPr>
              <a:t>LabelMe saves labels and coordinates in a Json file (for each picture)</a:t>
            </a:r>
          </a:p>
        </p:txBody>
      </p:sp>
      <p:pic>
        <p:nvPicPr>
          <p:cNvPr id="8" name="Content Placeholder 7">
            <a:extLst>
              <a:ext uri="{FF2B5EF4-FFF2-40B4-BE49-F238E27FC236}">
                <a16:creationId xmlns:a16="http://schemas.microsoft.com/office/drawing/2014/main" id="{0C530351-5CAE-8B88-FE66-1AC146AEA24D}"/>
              </a:ext>
            </a:extLst>
          </p:cNvPr>
          <p:cNvPicPr>
            <a:picLocks noGrp="1" noChangeAspect="1"/>
          </p:cNvPicPr>
          <p:nvPr>
            <p:ph sz="half" idx="1"/>
          </p:nvPr>
        </p:nvPicPr>
        <p:blipFill>
          <a:blip r:embed="rId2"/>
          <a:stretch>
            <a:fillRect/>
          </a:stretch>
        </p:blipFill>
        <p:spPr>
          <a:xfrm>
            <a:off x="783360" y="2034223"/>
            <a:ext cx="5272596" cy="4427537"/>
          </a:xfrm>
        </p:spPr>
      </p:pic>
    </p:spTree>
    <p:extLst>
      <p:ext uri="{BB962C8B-B14F-4D97-AF65-F5344CB8AC3E}">
        <p14:creationId xmlns:p14="http://schemas.microsoft.com/office/powerpoint/2010/main" val="211378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E67E97-461C-AE97-F6F7-1AE2532685FE}"/>
              </a:ext>
            </a:extLst>
          </p:cNvPr>
          <p:cNvPicPr>
            <a:picLocks noChangeAspect="1"/>
          </p:cNvPicPr>
          <p:nvPr/>
        </p:nvPicPr>
        <p:blipFill>
          <a:blip r:embed="rId3">
            <a:grayscl/>
          </a:blip>
          <a:stretch>
            <a:fillRect/>
          </a:stretch>
        </p:blipFill>
        <p:spPr>
          <a:xfrm>
            <a:off x="5696712" y="3544125"/>
            <a:ext cx="5914096" cy="2520025"/>
          </a:xfrm>
          <a:prstGeom prst="rect">
            <a:avLst/>
          </a:prstGeom>
        </p:spPr>
      </p:pic>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Data Collection and Preparation</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488716" y="1795301"/>
            <a:ext cx="11214568" cy="1879917"/>
          </a:xfrm>
        </p:spPr>
        <p:txBody>
          <a:bodyPr>
            <a:normAutofit/>
          </a:bodyPr>
          <a:lstStyle/>
          <a:p>
            <a:r>
              <a:rPr lang="en-US" sz="2800" dirty="0">
                <a:latin typeface="Gill Sans MT (Body)"/>
                <a:ea typeface="Aptos" panose="020B0004020202020204" pitchFamily="34" charset="0"/>
              </a:rPr>
              <a:t>Data augmentation</a:t>
            </a:r>
          </a:p>
          <a:p>
            <a:pPr lvl="1" algn="just">
              <a:buFont typeface="Wingdings" panose="05000000000000000000" pitchFamily="2" charset="2"/>
              <a:buChar char="Ø"/>
            </a:pPr>
            <a:r>
              <a:rPr lang="en-US" sz="2200" dirty="0">
                <a:latin typeface="Gill Sans MT (Body)"/>
                <a:ea typeface="Aptos" panose="020B0004020202020204" pitchFamily="34" charset="0"/>
              </a:rPr>
              <a:t>Since 150 pictures are not enough for this process, we had to multiply them</a:t>
            </a:r>
          </a:p>
          <a:p>
            <a:pPr lvl="1" algn="just">
              <a:buFont typeface="Wingdings" panose="05000000000000000000" pitchFamily="2" charset="2"/>
              <a:buChar char="Ø"/>
            </a:pPr>
            <a:r>
              <a:rPr lang="en-US" sz="2200" dirty="0">
                <a:latin typeface="Gill Sans MT (Body)"/>
                <a:ea typeface="Aptos" panose="020B0004020202020204" pitchFamily="34" charset="0"/>
              </a:rPr>
              <a:t>Albumentations is a fast and flexible  image augmentation library</a:t>
            </a:r>
          </a:p>
        </p:txBody>
      </p:sp>
      <p:sp>
        <p:nvSpPr>
          <p:cNvPr id="7" name="Content Placeholder 5">
            <a:extLst>
              <a:ext uri="{FF2B5EF4-FFF2-40B4-BE49-F238E27FC236}">
                <a16:creationId xmlns:a16="http://schemas.microsoft.com/office/drawing/2014/main" id="{7E4F9BE7-117F-9CC3-E982-493AA0D2D2B0}"/>
              </a:ext>
            </a:extLst>
          </p:cNvPr>
          <p:cNvSpPr txBox="1">
            <a:spLocks/>
          </p:cNvSpPr>
          <p:nvPr/>
        </p:nvSpPr>
        <p:spPr>
          <a:xfrm>
            <a:off x="488716" y="3544125"/>
            <a:ext cx="4951502" cy="228253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gn="just">
              <a:buFont typeface="Wingdings" panose="05000000000000000000" pitchFamily="2" charset="2"/>
              <a:buChar char="Ø"/>
            </a:pPr>
            <a:r>
              <a:rPr lang="en-US" sz="2200" dirty="0">
                <a:latin typeface="Gill Sans MT (Body)"/>
                <a:ea typeface="Aptos" panose="020B0004020202020204" pitchFamily="34" charset="0"/>
              </a:rPr>
              <a:t>Albumentations not only multiplied pictures but also applied some transformations on their position, heights, widths, and number of color channels, in order for training process to learn about different faces conditions</a:t>
            </a:r>
          </a:p>
        </p:txBody>
      </p:sp>
      <p:sp>
        <p:nvSpPr>
          <p:cNvPr id="8" name="TextBox 7">
            <a:extLst>
              <a:ext uri="{FF2B5EF4-FFF2-40B4-BE49-F238E27FC236}">
                <a16:creationId xmlns:a16="http://schemas.microsoft.com/office/drawing/2014/main" id="{9C510A77-E500-725C-4EB7-EE67187A00F0}"/>
              </a:ext>
            </a:extLst>
          </p:cNvPr>
          <p:cNvSpPr txBox="1"/>
          <p:nvPr/>
        </p:nvSpPr>
        <p:spPr>
          <a:xfrm>
            <a:off x="10570464" y="6093514"/>
            <a:ext cx="1279029" cy="246221"/>
          </a:xfrm>
          <a:prstGeom prst="rect">
            <a:avLst/>
          </a:prstGeom>
          <a:noFill/>
        </p:spPr>
        <p:txBody>
          <a:bodyPr wrap="square" rtlCol="0">
            <a:spAutoFit/>
          </a:bodyPr>
          <a:lstStyle/>
          <a:p>
            <a:r>
              <a:rPr lang="en-US" sz="1000" dirty="0"/>
              <a:t>(</a:t>
            </a:r>
            <a:r>
              <a:rPr lang="en-US" sz="1000" dirty="0" err="1"/>
              <a:t>Panchuang</a:t>
            </a:r>
            <a:r>
              <a:rPr lang="en-US" sz="1000" dirty="0"/>
              <a:t>, 2021)</a:t>
            </a:r>
            <a:endParaRPr lang="en-CA" sz="1000" dirty="0"/>
          </a:p>
        </p:txBody>
      </p:sp>
    </p:spTree>
    <p:extLst>
      <p:ext uri="{BB962C8B-B14F-4D97-AF65-F5344CB8AC3E}">
        <p14:creationId xmlns:p14="http://schemas.microsoft.com/office/powerpoint/2010/main" val="71406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581192" y="2180496"/>
            <a:ext cx="11029615" cy="4443824"/>
          </a:xfrm>
        </p:spPr>
        <p:txBody>
          <a:bodyPr>
            <a:normAutofit/>
          </a:bodyPr>
          <a:lstStyle/>
          <a:p>
            <a:pPr algn="just"/>
            <a:r>
              <a:rPr lang="en-US" sz="2800" dirty="0">
                <a:latin typeface="Gill Sans MT (Body)"/>
                <a:ea typeface="Aptos" panose="020B0004020202020204" pitchFamily="34" charset="0"/>
              </a:rPr>
              <a:t>We created a CNN (Convolutional Neural Network), by using </a:t>
            </a:r>
            <a:r>
              <a:rPr lang="en-US" sz="2800" dirty="0">
                <a:latin typeface="Gill Sans MT (Body)"/>
                <a:ea typeface="Aptos" panose="020B0004020202020204" pitchFamily="34" charset="0"/>
                <a:sym typeface="Wingdings" panose="05000000000000000000" pitchFamily="2" charset="2"/>
              </a:rPr>
              <a:t>Tensorflow, Keras, GlobalMaxPooling2D, VGG16, among others</a:t>
            </a:r>
          </a:p>
          <a:p>
            <a:pPr algn="just"/>
            <a:endParaRPr lang="en-US" sz="2800" dirty="0">
              <a:latin typeface="Gill Sans MT (Body)"/>
              <a:ea typeface="Aptos" panose="020B0004020202020204" pitchFamily="34" charset="0"/>
              <a:sym typeface="Wingdings" panose="05000000000000000000" pitchFamily="2" charset="2"/>
            </a:endParaRP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Input layer shape (120,120,3)  (height, width, RGB)</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VGG16 layer</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GlobalMaxPooling2D layer for Classification  2048 units</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GlobalMaxPooling2D layer for Regression  2048 units</a:t>
            </a:r>
            <a:endParaRPr lang="en-US" sz="2000" dirty="0">
              <a:latin typeface="Gill Sans MT (Body)"/>
              <a:ea typeface="Aptos" panose="020B0004020202020204" pitchFamily="34" charset="0"/>
            </a:endParaRPr>
          </a:p>
          <a:p>
            <a:pPr lvl="1" algn="just">
              <a:buFont typeface="Wingdings" panose="05000000000000000000" pitchFamily="2" charset="2"/>
              <a:buChar char="Ø"/>
            </a:pPr>
            <a:r>
              <a:rPr lang="en-US" sz="2000" dirty="0">
                <a:latin typeface="Gill Sans MT (Body)"/>
                <a:ea typeface="Aptos" panose="020B0004020202020204" pitchFamily="34" charset="0"/>
              </a:rPr>
              <a:t>Output layer for Classification </a:t>
            </a:r>
            <a:r>
              <a:rPr lang="en-US" sz="2000" dirty="0">
                <a:latin typeface="Gill Sans MT (Body)"/>
                <a:ea typeface="Aptos" panose="020B0004020202020204" pitchFamily="34" charset="0"/>
                <a:sym typeface="Wingdings" panose="05000000000000000000" pitchFamily="2" charset="2"/>
              </a:rPr>
              <a:t> </a:t>
            </a:r>
            <a:r>
              <a:rPr lang="en-US" sz="2000" b="1" dirty="0">
                <a:latin typeface="Gill Sans MT (Body)"/>
                <a:ea typeface="Aptos" panose="020B0004020202020204" pitchFamily="34" charset="0"/>
                <a:sym typeface="Wingdings" panose="05000000000000000000" pitchFamily="2" charset="2"/>
              </a:rPr>
              <a:t>Classes</a:t>
            </a:r>
          </a:p>
          <a:p>
            <a:pPr lvl="1" algn="just">
              <a:buFont typeface="Wingdings" panose="05000000000000000000" pitchFamily="2" charset="2"/>
              <a:buChar char="Ø"/>
            </a:pPr>
            <a:r>
              <a:rPr lang="en-US" sz="2000" dirty="0">
                <a:latin typeface="Gill Sans MT (Body)"/>
                <a:ea typeface="Aptos" panose="020B0004020202020204" pitchFamily="34" charset="0"/>
                <a:sym typeface="Wingdings" panose="05000000000000000000" pitchFamily="2" charset="2"/>
              </a:rPr>
              <a:t>Output layer for Regression  </a:t>
            </a:r>
            <a:r>
              <a:rPr lang="en-US" sz="2000" b="1" dirty="0">
                <a:latin typeface="Gill Sans MT (Body)"/>
                <a:ea typeface="Aptos" panose="020B0004020202020204" pitchFamily="34" charset="0"/>
                <a:sym typeface="Wingdings" panose="05000000000000000000" pitchFamily="2" charset="2"/>
              </a:rPr>
              <a:t>Coordinates</a:t>
            </a:r>
          </a:p>
          <a:p>
            <a:pPr lvl="1" algn="just">
              <a:buFont typeface="Wingdings" panose="05000000000000000000" pitchFamily="2" charset="2"/>
              <a:buChar char="Ø"/>
            </a:pPr>
            <a:endParaRPr lang="en-US" sz="2200" dirty="0">
              <a:latin typeface="Gill Sans MT (Body)"/>
              <a:ea typeface="Aptos" panose="020B0004020202020204" pitchFamily="34" charset="0"/>
            </a:endParaRPr>
          </a:p>
        </p:txBody>
      </p:sp>
    </p:spTree>
    <p:extLst>
      <p:ext uri="{BB962C8B-B14F-4D97-AF65-F5344CB8AC3E}">
        <p14:creationId xmlns:p14="http://schemas.microsoft.com/office/powerpoint/2010/main" val="45738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sz="2800" dirty="0">
                <a:solidFill>
                  <a:schemeClr val="bg1"/>
                </a:solidFill>
              </a:rPr>
              <a:t>Methodology</a:t>
            </a:r>
          </a:p>
        </p:txBody>
      </p:sp>
      <p:sp>
        <p:nvSpPr>
          <p:cNvPr id="6" name="Content Placeholder 5">
            <a:extLst>
              <a:ext uri="{FF2B5EF4-FFF2-40B4-BE49-F238E27FC236}">
                <a16:creationId xmlns:a16="http://schemas.microsoft.com/office/drawing/2014/main" id="{5BEE15DA-197F-AAD8-6775-76C0055F6506}"/>
              </a:ext>
            </a:extLst>
          </p:cNvPr>
          <p:cNvSpPr>
            <a:spLocks noGrp="1"/>
          </p:cNvSpPr>
          <p:nvPr>
            <p:ph idx="1"/>
          </p:nvPr>
        </p:nvSpPr>
        <p:spPr>
          <a:xfrm>
            <a:off x="383806" y="1628473"/>
            <a:ext cx="11029615" cy="4443824"/>
          </a:xfrm>
        </p:spPr>
        <p:txBody>
          <a:bodyPr>
            <a:normAutofit/>
          </a:bodyPr>
          <a:lstStyle/>
          <a:p>
            <a:pPr lvl="1" algn="just"/>
            <a:r>
              <a:rPr lang="en-US" sz="2800" dirty="0">
                <a:latin typeface="Gill Sans MT (Body)"/>
                <a:ea typeface="Aptos" panose="020B0004020202020204" pitchFamily="34" charset="0"/>
                <a:sym typeface="Wingdings" panose="05000000000000000000" pitchFamily="2" charset="2"/>
              </a:rPr>
              <a:t>TensorFlow</a:t>
            </a:r>
          </a:p>
          <a:p>
            <a:pPr lvl="2" algn="just">
              <a:buFont typeface="Wingdings" panose="05000000000000000000" pitchFamily="2" charset="2"/>
              <a:buChar char="Ø"/>
            </a:pPr>
            <a:r>
              <a:rPr lang="en-US" sz="2400" dirty="0">
                <a:latin typeface="Gill Sans MT (Body)"/>
                <a:sym typeface="Wingdings" panose="05000000000000000000" pitchFamily="2" charset="2"/>
              </a:rPr>
              <a:t>It </a:t>
            </a:r>
            <a:r>
              <a:rPr lang="en-US" sz="2400" dirty="0">
                <a:latin typeface="Gill Sans MT (Body)"/>
              </a:rPr>
              <a:t>is an open-source machine learning framework developed by Google.</a:t>
            </a:r>
          </a:p>
          <a:p>
            <a:pPr lvl="2" algn="just">
              <a:buFont typeface="Wingdings" panose="05000000000000000000" pitchFamily="2" charset="2"/>
              <a:buChar char="Ø"/>
            </a:pPr>
            <a:r>
              <a:rPr lang="en-US" sz="2400" dirty="0">
                <a:latin typeface="Gill Sans MT (Body)"/>
              </a:rPr>
              <a:t>It's widely used for building and deploying machine learning models, particularly deep learning models.</a:t>
            </a:r>
          </a:p>
          <a:p>
            <a:pPr lvl="2" algn="just">
              <a:buFont typeface="Wingdings" panose="05000000000000000000" pitchFamily="2" charset="2"/>
              <a:buChar char="Ø"/>
            </a:pPr>
            <a:endParaRPr lang="en-US" sz="2400" dirty="0">
              <a:latin typeface="Gill Sans MT (Body)"/>
            </a:endParaRPr>
          </a:p>
          <a:p>
            <a:pPr lvl="1" algn="just"/>
            <a:r>
              <a:rPr lang="en-US" sz="2800" dirty="0">
                <a:latin typeface="Gill Sans MT (Body)"/>
                <a:sym typeface="Wingdings" panose="05000000000000000000" pitchFamily="2" charset="2"/>
              </a:rPr>
              <a:t>Keras</a:t>
            </a:r>
          </a:p>
          <a:p>
            <a:pPr lvl="2" algn="just">
              <a:buFont typeface="Wingdings" panose="05000000000000000000" pitchFamily="2" charset="2"/>
              <a:buChar char="Ø"/>
            </a:pPr>
            <a:r>
              <a:rPr lang="en-US" sz="2400" dirty="0">
                <a:latin typeface="Gill Sans MT (Body)"/>
                <a:sym typeface="Wingdings" panose="05000000000000000000" pitchFamily="2" charset="2"/>
              </a:rPr>
              <a:t>It </a:t>
            </a:r>
            <a:r>
              <a:rPr lang="en-US" sz="2400" dirty="0">
                <a:latin typeface="Gill Sans MT (Body)"/>
              </a:rPr>
              <a:t>is a high-level neural networks API, written in Python and capable of running on top of TensorFlow.</a:t>
            </a:r>
            <a:endParaRPr lang="en-US" sz="2400" dirty="0">
              <a:latin typeface="Gill Sans MT (Body)"/>
              <a:sym typeface="Wingdings" panose="05000000000000000000" pitchFamily="2" charset="2"/>
            </a:endParaRPr>
          </a:p>
        </p:txBody>
      </p:sp>
    </p:spTree>
    <p:extLst>
      <p:ext uri="{BB962C8B-B14F-4D97-AF65-F5344CB8AC3E}">
        <p14:creationId xmlns:p14="http://schemas.microsoft.com/office/powerpoint/2010/main" val="391859533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337</TotalTime>
  <Words>1287</Words>
  <Application>Microsoft Office PowerPoint</Application>
  <PresentationFormat>Widescreen</PresentationFormat>
  <Paragraphs>136</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Calibri</vt:lpstr>
      <vt:lpstr>Gill Sans MT</vt:lpstr>
      <vt:lpstr>Gill Sans MT (Body)</vt:lpstr>
      <vt:lpstr>Wingdings</vt:lpstr>
      <vt:lpstr>Wingdings 2</vt:lpstr>
      <vt:lpstr>Custom</vt:lpstr>
      <vt:lpstr>Deep Face RECOGNITION</vt:lpstr>
      <vt:lpstr>GROUP H</vt:lpstr>
      <vt:lpstr>agenda</vt:lpstr>
      <vt:lpstr>introduction</vt:lpstr>
      <vt:lpstr>Data Collection and Preparation</vt:lpstr>
      <vt:lpstr>Data Collection and Preparation</vt:lpstr>
      <vt:lpstr>Data Collection and Preparation</vt:lpstr>
      <vt:lpstr>Methodology</vt:lpstr>
      <vt:lpstr>Methodology</vt:lpstr>
      <vt:lpstr>Methodology</vt:lpstr>
      <vt:lpstr>Methodology</vt:lpstr>
      <vt:lpstr>Analysis and Results</vt:lpstr>
      <vt:lpstr>Analysis and Results</vt:lpstr>
      <vt:lpstr>Discussion</vt:lpstr>
      <vt:lpstr>Discussion</vt:lpstr>
      <vt:lpstr>Conclusion</vt:lpstr>
      <vt:lpstr>Final steps</vt:lpstr>
      <vt:lpstr>References</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Eduardo Williams</dc:creator>
  <cp:lastModifiedBy>Eduardo Williams</cp:lastModifiedBy>
  <cp:revision>16</cp:revision>
  <dcterms:created xsi:type="dcterms:W3CDTF">2024-08-11T17:19:10Z</dcterms:created>
  <dcterms:modified xsi:type="dcterms:W3CDTF">2024-08-13T01:17:17Z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