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71" r:id="rId5"/>
    <p:sldId id="279" r:id="rId6"/>
    <p:sldId id="268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4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7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06" y="1628473"/>
            <a:ext cx="11029615" cy="4443824"/>
          </a:xfrm>
        </p:spPr>
        <p:txBody>
          <a:bodyPr>
            <a:normAutofit/>
          </a:bodyPr>
          <a:lstStyle/>
          <a:p>
            <a:pPr lvl="1" algn="just"/>
            <a:r>
              <a:rPr lang="en-US" sz="26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TensorFlow</a:t>
            </a:r>
            <a:r>
              <a:rPr lang="en-US" sz="2600" dirty="0">
                <a:latin typeface="Gill Sans MT (Body)"/>
                <a:sym typeface="Wingdings" panose="05000000000000000000" pitchFamily="2" charset="2"/>
              </a:rPr>
              <a:t>:- It </a:t>
            </a:r>
            <a:r>
              <a:rPr lang="en-US" sz="2600" dirty="0">
                <a:latin typeface="Gill Sans MT (Body)"/>
              </a:rPr>
              <a:t>is an open-source machine learning framework developed by Google. It's widely used for building and deploying machine learning models, particularly deep learning models.</a:t>
            </a:r>
          </a:p>
          <a:p>
            <a:pPr lvl="1" algn="just"/>
            <a:r>
              <a:rPr lang="en-US" sz="2600" dirty="0" err="1">
                <a:latin typeface="Gill Sans MT (Body)"/>
                <a:sym typeface="Wingdings" panose="05000000000000000000" pitchFamily="2" charset="2"/>
              </a:rPr>
              <a:t>Keras</a:t>
            </a:r>
            <a:r>
              <a:rPr lang="en-US" sz="2600" dirty="0">
                <a:latin typeface="Gill Sans MT (Body)"/>
                <a:sym typeface="Wingdings" panose="05000000000000000000" pitchFamily="2" charset="2"/>
              </a:rPr>
              <a:t>:- It </a:t>
            </a:r>
            <a:r>
              <a:rPr lang="en-US" sz="2600" dirty="0">
                <a:latin typeface="Gill Sans MT (Body)"/>
              </a:rPr>
              <a:t>is a high-level neural networks API, written in Python and capable of running on top of TensorFlow.</a:t>
            </a:r>
            <a:endParaRPr lang="en-US" sz="2600" dirty="0">
              <a:latin typeface="Gill Sans MT (Body)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53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35" y="1941010"/>
            <a:ext cx="11029615" cy="4443824"/>
          </a:xfrm>
        </p:spPr>
        <p:txBody>
          <a:bodyPr>
            <a:normAutofit/>
          </a:bodyPr>
          <a:lstStyle/>
          <a:p>
            <a:pPr lvl="1" algn="just"/>
            <a:r>
              <a:rPr lang="en-US" sz="26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VGG16:- It </a:t>
            </a:r>
            <a:r>
              <a:rPr lang="en-US" sz="2600" dirty="0">
                <a:latin typeface="Gill Sans MT (Body)"/>
              </a:rPr>
              <a:t>is a convolutional neural network (CNN) architecture that was proposed by the Visual Geometry Group (VGG) at the University of Oxford. It is one of the most well-known deep learning models for image classification.</a:t>
            </a:r>
            <a:endParaRPr lang="en-US" sz="2600" dirty="0">
              <a:latin typeface="Gill Sans MT (Body)"/>
              <a:sym typeface="Wingdings" panose="05000000000000000000" pitchFamily="2" charset="2"/>
            </a:endParaRPr>
          </a:p>
          <a:p>
            <a:pPr lvl="1" algn="just"/>
            <a:r>
              <a:rPr lang="en-US" sz="2600" dirty="0">
                <a:latin typeface="Gill Sans MT (Body)"/>
              </a:rPr>
              <a:t>GlobalMaxPooling2D:- It is a pooling operation commonly used in convolutional neural networks. It reduces the spatial dimensions (height and width) of the input while retaining the most important features.</a:t>
            </a:r>
          </a:p>
        </p:txBody>
      </p:sp>
    </p:spTree>
    <p:extLst>
      <p:ext uri="{BB962C8B-B14F-4D97-AF65-F5344CB8AC3E}">
        <p14:creationId xmlns:p14="http://schemas.microsoft.com/office/powerpoint/2010/main" val="251803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4382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</a:rPr>
              <a:t>We created a CNN (Convolutional Neural Network), by using </a:t>
            </a:r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Tensorflow, Keras, GlobalMaxPooling2D, VGG16, among others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Input layer shape (120,120,3)  (height, width, RGB)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VGG16 layer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GlobalMaxPooling2D layer for Classification  2048 units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GlobalMaxPooling2D layer for Regression  2048 units</a:t>
            </a:r>
            <a:endParaRPr lang="en-US" sz="2000" dirty="0">
              <a:latin typeface="Gill Sans MT (Body)"/>
              <a:ea typeface="Aptos" panose="020B00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</a:rPr>
              <a:t>Output layer for Classification </a:t>
            </a: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Classes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Output layer for Regression  </a:t>
            </a:r>
            <a:r>
              <a:rPr lang="en-US" sz="2000" b="1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Coordinates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200" dirty="0">
              <a:latin typeface="Gill Sans MT (Body)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15DA-197F-AAD8-6775-76C0055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4" y="2224038"/>
            <a:ext cx="11029615" cy="444382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For compiling the model, we used the following settings: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(Body)"/>
                <a:sym typeface="Wingdings" panose="05000000000000000000" pitchFamily="2" charset="2"/>
              </a:rPr>
              <a:t>Optimizer  Adam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(Body)"/>
                <a:sym typeface="Wingdings" panose="05000000000000000000" pitchFamily="2" charset="2"/>
              </a:rPr>
              <a:t>Classification loss  SparseCategoricalCrossentropy</a:t>
            </a:r>
          </a:p>
          <a:p>
            <a:pPr lvl="1" algn="just"/>
            <a:endParaRPr lang="en-US" sz="28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800" dirty="0">
                <a:latin typeface="Gill Sans MT (Body)"/>
                <a:ea typeface="Aptos" panose="020B0004020202020204" pitchFamily="34" charset="0"/>
                <a:sym typeface="Wingdings" panose="05000000000000000000" pitchFamily="2" charset="2"/>
              </a:rPr>
              <a:t>For training process, we used the following callbacks: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(Body)"/>
                <a:sym typeface="Wingdings" panose="05000000000000000000" pitchFamily="2" charset="2"/>
              </a:rPr>
              <a:t>TensorBoard  Just for logging (not for visualizations)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(Body)"/>
                <a:sym typeface="Wingdings" panose="05000000000000000000" pitchFamily="2" charset="2"/>
              </a:rPr>
              <a:t>EarlyStopping  It stops epochs if metrics no longer get better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Gill Sans MT (Body)"/>
                <a:sym typeface="Wingdings" panose="05000000000000000000" pitchFamily="2" charset="2"/>
              </a:rPr>
              <a:t>ModelCheckpoint  For tracking and saving the best weights and metrics</a:t>
            </a:r>
          </a:p>
          <a:p>
            <a:pPr lvl="1" algn="just"/>
            <a:endParaRPr lang="en-US" sz="2200" dirty="0">
              <a:latin typeface="Gill Sans MT (Body)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08255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272</TotalTime>
  <Words>259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Gill Sans MT</vt:lpstr>
      <vt:lpstr>Gill Sans MT (Body)</vt:lpstr>
      <vt:lpstr>Wingdings</vt:lpstr>
      <vt:lpstr>Wingdings 2</vt:lpstr>
      <vt:lpstr>Custom</vt:lpstr>
      <vt:lpstr>Methodology</vt:lpstr>
      <vt:lpstr>Methodology</vt:lpstr>
      <vt:lpstr>Methodology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Williams</dc:creator>
  <cp:lastModifiedBy>Saurabh Laltaprasad Gangwar</cp:lastModifiedBy>
  <cp:revision>16</cp:revision>
  <dcterms:created xsi:type="dcterms:W3CDTF">2024-08-11T17:19:10Z</dcterms:created>
  <dcterms:modified xsi:type="dcterms:W3CDTF">2024-08-12T19:18:18Z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