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2"/>
  </p:notesMasterIdLst>
  <p:sldIdLst>
    <p:sldId id="278" r:id="rId3"/>
    <p:sldId id="259" r:id="rId4"/>
    <p:sldId id="26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5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2" r:id="rId21"/>
    <p:sldId id="311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</p:sldIdLst>
  <p:sldSz cx="9144000" cy="5143500" type="screen16x9"/>
  <p:notesSz cx="6858000" cy="9144000"/>
  <p:embeddedFontLst>
    <p:embeddedFont>
      <p:font typeface="Gabarito" panose="020B0604020202020204" charset="0"/>
      <p:regular r:id="rId33"/>
      <p:bold r:id="rId34"/>
    </p:embeddedFont>
    <p:embeddedFont>
      <p:font typeface="Hind" panose="02000000000000000000" pitchFamily="2" charset="0"/>
      <p:regular r:id="rId35"/>
      <p:bold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Proxima Nova Semibold" panose="020B0604020202020204" charset="0"/>
      <p:regular r:id="rId41"/>
      <p:bold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1CBECF-0ED5-44E1-A7C2-94AE47DAEC44}">
  <a:tblStyle styleId="{CB1CBECF-0ED5-44E1-A7C2-94AE47DAE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F499EA-4120-4D35-B9D6-43E8D992C5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22:07:34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61,'4'-3,"0"-1,0 1,1 0,-1 0,1 0,0 1,0 0,0 0,0 0,0 0,1 1,5-1,71-5,-23 3,67-9,236 9,-192 6,-121 0,75 11,-46-7,-63-6,-1 0,1 1,-1 1,1 0,-1 1,0 1,26 10,-22-6,1 0,0 0,0-2,0 0,1-2,0 0,0-1,0-1,29-1,-14 2,-23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b7e1ed92cc_0_9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b7e1ed92cc_0_9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9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58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1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815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44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0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7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8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75a735414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75a735414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49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15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81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15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6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18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94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10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082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b7e1ed92cc_0_9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b7e1ed92cc_0_9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80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4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6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6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91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2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7e1ed92c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7e1ed92c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5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6150" y="2043106"/>
            <a:ext cx="4808400" cy="13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6146" y="9951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6146" y="3495300"/>
            <a:ext cx="48084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9"/>
            <a:ext cx="9144000" cy="156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360000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992584"/>
            <a:ext cx="9144000" cy="156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360000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37076" y="1246800"/>
            <a:ext cx="3609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720000" y="1246800"/>
            <a:ext cx="3609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9"/>
            <a:ext cx="9144000" cy="156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360000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992584"/>
            <a:ext cx="9144000" cy="156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360000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9"/>
            <a:ext cx="9144000" cy="156000"/>
          </a:xfrm>
          <a:prstGeom prst="rect">
            <a:avLst/>
          </a:prstGeom>
          <a:gradFill>
            <a:gsLst>
              <a:gs pos="0">
                <a:schemeClr val="lt2"/>
              </a:gs>
              <a:gs pos="32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0" y="4992584"/>
            <a:ext cx="9144000" cy="156000"/>
          </a:xfrm>
          <a:prstGeom prst="rect">
            <a:avLst/>
          </a:prstGeom>
          <a:gradFill>
            <a:gsLst>
              <a:gs pos="0">
                <a:schemeClr val="lt2"/>
              </a:gs>
              <a:gs pos="32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9"/>
            <a:ext cx="9144000" cy="1560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0" y="4992584"/>
            <a:ext cx="9144000" cy="1560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9"/>
            <a:ext cx="9144000" cy="156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0" y="4992584"/>
            <a:ext cx="9144000" cy="156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barito"/>
              <a:buNone/>
              <a:defRPr sz="3200" b="1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FC46F4E-7269-E810-F54E-75353FEB4F55}"/>
              </a:ext>
            </a:extLst>
          </p:cNvPr>
          <p:cNvSpPr txBox="1"/>
          <p:nvPr/>
        </p:nvSpPr>
        <p:spPr>
          <a:xfrm>
            <a:off x="4572000" y="1002090"/>
            <a:ext cx="38792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Laptop Price Prediction</a:t>
            </a:r>
            <a:endParaRPr lang="en-US" sz="4800" dirty="0"/>
          </a:p>
        </p:txBody>
      </p:sp>
      <p:pic>
        <p:nvPicPr>
          <p:cNvPr id="1026" name="Picture 2" descr="Best laptops 2024: Top picks by the PC experts | PCWorld">
            <a:extLst>
              <a:ext uri="{FF2B5EF4-FFF2-40B4-BE49-F238E27FC236}">
                <a16:creationId xmlns:a16="http://schemas.microsoft.com/office/drawing/2014/main" id="{D743CE6A-C1A7-BB4E-1A3B-22EACA07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9" y="1417407"/>
            <a:ext cx="3552898" cy="23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269;p23">
            <a:extLst>
              <a:ext uri="{FF2B5EF4-FFF2-40B4-BE49-F238E27FC236}">
                <a16:creationId xmlns:a16="http://schemas.microsoft.com/office/drawing/2014/main" id="{2E10BF87-BD53-5EC3-B171-BA714AD0D55A}"/>
              </a:ext>
            </a:extLst>
          </p:cNvPr>
          <p:cNvSpPr txBox="1">
            <a:spLocks/>
          </p:cNvSpPr>
          <p:nvPr/>
        </p:nvSpPr>
        <p:spPr>
          <a:xfrm>
            <a:off x="4572000" y="3809221"/>
            <a:ext cx="3399081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SAURABH GANGWAR (C0894380)</a:t>
            </a:r>
          </a:p>
          <a:p>
            <a:r>
              <a:rPr lang="en-US" dirty="0">
                <a:solidFill>
                  <a:schemeClr val="bg1"/>
                </a:solidFill>
              </a:rPr>
              <a:t>Submitted to: PROF. ISHANT GUPTA</a:t>
            </a:r>
          </a:p>
        </p:txBody>
      </p:sp>
      <p:grpSp>
        <p:nvGrpSpPr>
          <p:cNvPr id="49" name="Google Shape;8244;p61">
            <a:extLst>
              <a:ext uri="{FF2B5EF4-FFF2-40B4-BE49-F238E27FC236}">
                <a16:creationId xmlns:a16="http://schemas.microsoft.com/office/drawing/2014/main" id="{A39C4FF4-BFCA-46A0-3383-6946F416AFDD}"/>
              </a:ext>
            </a:extLst>
          </p:cNvPr>
          <p:cNvGrpSpPr/>
          <p:nvPr/>
        </p:nvGrpSpPr>
        <p:grpSpPr>
          <a:xfrm>
            <a:off x="6005945" y="2770825"/>
            <a:ext cx="886405" cy="665102"/>
            <a:chOff x="-5611581" y="3272950"/>
            <a:chExt cx="294606" cy="291451"/>
          </a:xfrm>
        </p:grpSpPr>
        <p:sp>
          <p:nvSpPr>
            <p:cNvPr id="50" name="Google Shape;8245;p61">
              <a:extLst>
                <a:ext uri="{FF2B5EF4-FFF2-40B4-BE49-F238E27FC236}">
                  <a16:creationId xmlns:a16="http://schemas.microsoft.com/office/drawing/2014/main" id="{F61649D3-7F75-594A-8BC3-D7042614A479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246;p61">
              <a:extLst>
                <a:ext uri="{FF2B5EF4-FFF2-40B4-BE49-F238E27FC236}">
                  <a16:creationId xmlns:a16="http://schemas.microsoft.com/office/drawing/2014/main" id="{FF044581-BA90-D0E9-9903-83C3D8BDA84F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7;p61">
              <a:extLst>
                <a:ext uri="{FF2B5EF4-FFF2-40B4-BE49-F238E27FC236}">
                  <a16:creationId xmlns:a16="http://schemas.microsoft.com/office/drawing/2014/main" id="{16FAE961-302C-D8BA-6235-6142FBD25119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8;p61">
              <a:extLst>
                <a:ext uri="{FF2B5EF4-FFF2-40B4-BE49-F238E27FC236}">
                  <a16:creationId xmlns:a16="http://schemas.microsoft.com/office/drawing/2014/main" id="{514B297A-AA6E-1EEB-EE10-40E6120F2D06}"/>
                </a:ext>
              </a:extLst>
            </p:cNvPr>
            <p:cNvSpPr/>
            <p:nvPr/>
          </p:nvSpPr>
          <p:spPr>
            <a:xfrm>
              <a:off x="-5611581" y="3359601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49;p61">
              <a:extLst>
                <a:ext uri="{FF2B5EF4-FFF2-40B4-BE49-F238E27FC236}">
                  <a16:creationId xmlns:a16="http://schemas.microsoft.com/office/drawing/2014/main" id="{388BA0CF-A0D6-2E23-1FD1-542F90A952E9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2E3CA-CC15-61C9-7F74-E18172FA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26" y="1093178"/>
            <a:ext cx="2448267" cy="46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A395F-4D0B-2E32-B9DB-3DF8DE620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026" y="1683689"/>
            <a:ext cx="3745947" cy="2876061"/>
          </a:xfrm>
          <a:prstGeom prst="rect">
            <a:avLst/>
          </a:prstGeom>
        </p:spPr>
      </p:pic>
      <p:grpSp>
        <p:nvGrpSpPr>
          <p:cNvPr id="13" name="Google Shape;7191;p59">
            <a:extLst>
              <a:ext uri="{FF2B5EF4-FFF2-40B4-BE49-F238E27FC236}">
                <a16:creationId xmlns:a16="http://schemas.microsoft.com/office/drawing/2014/main" id="{A5546C07-C3A4-9CFE-61F0-DF0BEC544F8E}"/>
              </a:ext>
            </a:extLst>
          </p:cNvPr>
          <p:cNvGrpSpPr/>
          <p:nvPr/>
        </p:nvGrpSpPr>
        <p:grpSpPr>
          <a:xfrm>
            <a:off x="8475589" y="408227"/>
            <a:ext cx="276003" cy="357300"/>
            <a:chOff x="-50469125" y="3183175"/>
            <a:chExt cx="233150" cy="301825"/>
          </a:xfrm>
        </p:grpSpPr>
        <p:sp>
          <p:nvSpPr>
            <p:cNvPr id="14" name="Google Shape;7192;p59">
              <a:extLst>
                <a:ext uri="{FF2B5EF4-FFF2-40B4-BE49-F238E27FC236}">
                  <a16:creationId xmlns:a16="http://schemas.microsoft.com/office/drawing/2014/main" id="{3FDDC34D-E0D4-A876-97A9-5F3504750687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3;p59">
              <a:extLst>
                <a:ext uri="{FF2B5EF4-FFF2-40B4-BE49-F238E27FC236}">
                  <a16:creationId xmlns:a16="http://schemas.microsoft.com/office/drawing/2014/main" id="{00BDD24F-1102-A97C-1A23-59EF1BB0B7C2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4;p59">
              <a:extLst>
                <a:ext uri="{FF2B5EF4-FFF2-40B4-BE49-F238E27FC236}">
                  <a16:creationId xmlns:a16="http://schemas.microsoft.com/office/drawing/2014/main" id="{A791A54C-EF1B-932D-8E2E-833BB00E2CE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21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12845-50C8-CFC5-0A01-A70CD301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36" y="1108763"/>
            <a:ext cx="3848953" cy="3626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52192-1868-40E8-39C4-BF59A7A6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4" y="1105005"/>
            <a:ext cx="4018601" cy="3630268"/>
          </a:xfrm>
          <a:prstGeom prst="rect">
            <a:avLst/>
          </a:prstGeom>
        </p:spPr>
      </p:pic>
      <p:grpSp>
        <p:nvGrpSpPr>
          <p:cNvPr id="5" name="Google Shape;7191;p59">
            <a:extLst>
              <a:ext uri="{FF2B5EF4-FFF2-40B4-BE49-F238E27FC236}">
                <a16:creationId xmlns:a16="http://schemas.microsoft.com/office/drawing/2014/main" id="{D0ECB28D-59C5-434B-543B-FBA3847CFA47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7" name="Google Shape;7192;p59">
              <a:extLst>
                <a:ext uri="{FF2B5EF4-FFF2-40B4-BE49-F238E27FC236}">
                  <a16:creationId xmlns:a16="http://schemas.microsoft.com/office/drawing/2014/main" id="{A14D5C9F-E5A9-7E4C-B3EC-360920FECAEB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93;p59">
              <a:extLst>
                <a:ext uri="{FF2B5EF4-FFF2-40B4-BE49-F238E27FC236}">
                  <a16:creationId xmlns:a16="http://schemas.microsoft.com/office/drawing/2014/main" id="{EBE35100-4F89-3E5D-47B9-06BFA69222E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94;p59">
              <a:extLst>
                <a:ext uri="{FF2B5EF4-FFF2-40B4-BE49-F238E27FC236}">
                  <a16:creationId xmlns:a16="http://schemas.microsoft.com/office/drawing/2014/main" id="{406B9D64-B639-9354-EEB3-C778A929ACD9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786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8AA1B-FE05-0F67-31AD-FCBBE7F9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1" y="1091446"/>
            <a:ext cx="3881352" cy="3535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7B99D-7B90-7B9F-2321-53594452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66" y="1087582"/>
            <a:ext cx="4504217" cy="3535890"/>
          </a:xfrm>
          <a:prstGeom prst="rect">
            <a:avLst/>
          </a:prstGeom>
        </p:spPr>
      </p:pic>
      <p:grpSp>
        <p:nvGrpSpPr>
          <p:cNvPr id="9" name="Google Shape;7191;p59">
            <a:extLst>
              <a:ext uri="{FF2B5EF4-FFF2-40B4-BE49-F238E27FC236}">
                <a16:creationId xmlns:a16="http://schemas.microsoft.com/office/drawing/2014/main" id="{553AE6C0-31CB-E963-8DCC-42777F3EE7B1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0" name="Google Shape;7192;p59">
              <a:extLst>
                <a:ext uri="{FF2B5EF4-FFF2-40B4-BE49-F238E27FC236}">
                  <a16:creationId xmlns:a16="http://schemas.microsoft.com/office/drawing/2014/main" id="{2D7876DF-727E-A6C7-3AEB-48F21ADD6AAC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3;p59">
              <a:extLst>
                <a:ext uri="{FF2B5EF4-FFF2-40B4-BE49-F238E27FC236}">
                  <a16:creationId xmlns:a16="http://schemas.microsoft.com/office/drawing/2014/main" id="{F51BC547-9B9D-2047-E4C1-7BC053E24F32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4;p59">
              <a:extLst>
                <a:ext uri="{FF2B5EF4-FFF2-40B4-BE49-F238E27FC236}">
                  <a16:creationId xmlns:a16="http://schemas.microsoft.com/office/drawing/2014/main" id="{A0948ACA-BF81-2AEE-12A7-896B1F8C7B6E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160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1DC57-0512-5AD3-02ED-62325D0D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7" y="1039062"/>
            <a:ext cx="2210108" cy="41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BE5A2-75CA-7E4B-D69A-2640291AF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8" y="1576437"/>
            <a:ext cx="4057313" cy="3158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320B9-2F41-8738-BEF8-37F3F311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3" y="1248641"/>
            <a:ext cx="4531359" cy="3486632"/>
          </a:xfrm>
          <a:prstGeom prst="rect">
            <a:avLst/>
          </a:prstGeom>
        </p:spPr>
      </p:pic>
      <p:grpSp>
        <p:nvGrpSpPr>
          <p:cNvPr id="10" name="Google Shape;7191;p59">
            <a:extLst>
              <a:ext uri="{FF2B5EF4-FFF2-40B4-BE49-F238E27FC236}">
                <a16:creationId xmlns:a16="http://schemas.microsoft.com/office/drawing/2014/main" id="{0E88309B-ADBB-4CA5-ADC1-9376E06397F6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1" name="Google Shape;7192;p59">
              <a:extLst>
                <a:ext uri="{FF2B5EF4-FFF2-40B4-BE49-F238E27FC236}">
                  <a16:creationId xmlns:a16="http://schemas.microsoft.com/office/drawing/2014/main" id="{925921FF-1E92-F298-E236-BE0CFCF37323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3;p59">
              <a:extLst>
                <a:ext uri="{FF2B5EF4-FFF2-40B4-BE49-F238E27FC236}">
                  <a16:creationId xmlns:a16="http://schemas.microsoft.com/office/drawing/2014/main" id="{F4D414EA-A33B-A746-F3AF-66118A6EB6CD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94;p59">
              <a:extLst>
                <a:ext uri="{FF2B5EF4-FFF2-40B4-BE49-F238E27FC236}">
                  <a16:creationId xmlns:a16="http://schemas.microsoft.com/office/drawing/2014/main" id="{41C54D43-D8B8-5C8C-8315-94D14AFF3FAA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596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B430D-4DB8-3B21-4CC8-FD5E62F8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46" y="917502"/>
            <a:ext cx="7014108" cy="1718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B78DC-817E-77F6-8041-B76E276D8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6" y="2697430"/>
            <a:ext cx="2610393" cy="2213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E6A5F-5103-3878-96A9-2CF9A7BD4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801" y="2697430"/>
            <a:ext cx="3275253" cy="2236026"/>
          </a:xfrm>
          <a:prstGeom prst="rect">
            <a:avLst/>
          </a:prstGeom>
        </p:spPr>
      </p:pic>
      <p:grpSp>
        <p:nvGrpSpPr>
          <p:cNvPr id="11" name="Google Shape;7191;p59">
            <a:extLst>
              <a:ext uri="{FF2B5EF4-FFF2-40B4-BE49-F238E27FC236}">
                <a16:creationId xmlns:a16="http://schemas.microsoft.com/office/drawing/2014/main" id="{A2EE1A37-9EC8-D117-6503-7E0D91D8EF5E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2" name="Google Shape;7192;p59">
              <a:extLst>
                <a:ext uri="{FF2B5EF4-FFF2-40B4-BE49-F238E27FC236}">
                  <a16:creationId xmlns:a16="http://schemas.microsoft.com/office/drawing/2014/main" id="{9FEBA4EE-9AB5-6989-221B-4A9975ABB075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93;p59">
              <a:extLst>
                <a:ext uri="{FF2B5EF4-FFF2-40B4-BE49-F238E27FC236}">
                  <a16:creationId xmlns:a16="http://schemas.microsoft.com/office/drawing/2014/main" id="{49724726-32F7-328F-914E-EEEEC03F65C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94;p59">
              <a:extLst>
                <a:ext uri="{FF2B5EF4-FFF2-40B4-BE49-F238E27FC236}">
                  <a16:creationId xmlns:a16="http://schemas.microsoft.com/office/drawing/2014/main" id="{6EF7834E-1C3F-582D-D423-F802FC6DEBF6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197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5B2C3-3CA0-BBDC-AB7E-475907D4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58" y="1029290"/>
            <a:ext cx="4601084" cy="3833052"/>
          </a:xfrm>
          <a:prstGeom prst="rect">
            <a:avLst/>
          </a:prstGeom>
        </p:spPr>
      </p:pic>
      <p:grpSp>
        <p:nvGrpSpPr>
          <p:cNvPr id="8" name="Google Shape;7191;p59">
            <a:extLst>
              <a:ext uri="{FF2B5EF4-FFF2-40B4-BE49-F238E27FC236}">
                <a16:creationId xmlns:a16="http://schemas.microsoft.com/office/drawing/2014/main" id="{8FCF53C4-68AB-A469-3B93-1F83FE9CABF0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9" name="Google Shape;7192;p59">
              <a:extLst>
                <a:ext uri="{FF2B5EF4-FFF2-40B4-BE49-F238E27FC236}">
                  <a16:creationId xmlns:a16="http://schemas.microsoft.com/office/drawing/2014/main" id="{B4282B8F-7E0C-B273-9B54-9D523554AA17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3;p59">
              <a:extLst>
                <a:ext uri="{FF2B5EF4-FFF2-40B4-BE49-F238E27FC236}">
                  <a16:creationId xmlns:a16="http://schemas.microsoft.com/office/drawing/2014/main" id="{DC3EA909-64DC-7102-729A-D11F3605CE80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4;p59">
              <a:extLst>
                <a:ext uri="{FF2B5EF4-FFF2-40B4-BE49-F238E27FC236}">
                  <a16:creationId xmlns:a16="http://schemas.microsoft.com/office/drawing/2014/main" id="{6D8CB547-0EAE-91B7-AB41-30B4481F20AE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044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70F2E-B095-E563-2A1D-E47B8B38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2" y="1572249"/>
            <a:ext cx="8264236" cy="3098500"/>
          </a:xfrm>
          <a:prstGeom prst="rect">
            <a:avLst/>
          </a:prstGeom>
        </p:spPr>
      </p:pic>
      <p:sp>
        <p:nvSpPr>
          <p:cNvPr id="7" name="Google Shape;387;p27">
            <a:extLst>
              <a:ext uri="{FF2B5EF4-FFF2-40B4-BE49-F238E27FC236}">
                <a16:creationId xmlns:a16="http://schemas.microsoft.com/office/drawing/2014/main" id="{A8AE07E9-81B2-0606-19E8-36510495F66F}"/>
              </a:ext>
            </a:extLst>
          </p:cNvPr>
          <p:cNvSpPr txBox="1">
            <a:spLocks/>
          </p:cNvSpPr>
          <p:nvPr/>
        </p:nvSpPr>
        <p:spPr>
          <a:xfrm>
            <a:off x="439882" y="965993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Extracting resolution form 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ScreenResolution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column</a:t>
            </a:r>
          </a:p>
        </p:txBody>
      </p:sp>
      <p:grpSp>
        <p:nvGrpSpPr>
          <p:cNvPr id="8" name="Google Shape;7191;p59">
            <a:extLst>
              <a:ext uri="{FF2B5EF4-FFF2-40B4-BE49-F238E27FC236}">
                <a16:creationId xmlns:a16="http://schemas.microsoft.com/office/drawing/2014/main" id="{AA711E50-A9C3-7DA7-B407-86143CDFAD2F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9" name="Google Shape;7192;p59">
              <a:extLst>
                <a:ext uri="{FF2B5EF4-FFF2-40B4-BE49-F238E27FC236}">
                  <a16:creationId xmlns:a16="http://schemas.microsoft.com/office/drawing/2014/main" id="{2CABF0E6-7470-8625-501B-6C4CE7F280E5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3;p59">
              <a:extLst>
                <a:ext uri="{FF2B5EF4-FFF2-40B4-BE49-F238E27FC236}">
                  <a16:creationId xmlns:a16="http://schemas.microsoft.com/office/drawing/2014/main" id="{57E9FCAE-7358-3F44-573A-C19975DE6D50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4;p59">
              <a:extLst>
                <a:ext uri="{FF2B5EF4-FFF2-40B4-BE49-F238E27FC236}">
                  <a16:creationId xmlns:a16="http://schemas.microsoft.com/office/drawing/2014/main" id="{27B187AC-056B-AE67-2FEA-8E75B6B71321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0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70F2E-B095-E563-2A1D-E47B8B38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2" y="1307245"/>
            <a:ext cx="8264236" cy="3098500"/>
          </a:xfrm>
          <a:prstGeom prst="rect">
            <a:avLst/>
          </a:prstGeom>
        </p:spPr>
      </p:pic>
      <p:grpSp>
        <p:nvGrpSpPr>
          <p:cNvPr id="3" name="Google Shape;7191;p59">
            <a:extLst>
              <a:ext uri="{FF2B5EF4-FFF2-40B4-BE49-F238E27FC236}">
                <a16:creationId xmlns:a16="http://schemas.microsoft.com/office/drawing/2014/main" id="{3C821E82-1DF8-D68C-1B4E-87911CA4195E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4" name="Google Shape;7192;p59">
              <a:extLst>
                <a:ext uri="{FF2B5EF4-FFF2-40B4-BE49-F238E27FC236}">
                  <a16:creationId xmlns:a16="http://schemas.microsoft.com/office/drawing/2014/main" id="{F0486CCB-7993-A1FC-3A56-D87985C1FAC7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93;p59">
              <a:extLst>
                <a:ext uri="{FF2B5EF4-FFF2-40B4-BE49-F238E27FC236}">
                  <a16:creationId xmlns:a16="http://schemas.microsoft.com/office/drawing/2014/main" id="{6C718DEF-ACDC-3AA5-0095-657D1DAD4A29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94;p59">
              <a:extLst>
                <a:ext uri="{FF2B5EF4-FFF2-40B4-BE49-F238E27FC236}">
                  <a16:creationId xmlns:a16="http://schemas.microsoft.com/office/drawing/2014/main" id="{6153754D-A84D-3268-2593-334A7A357579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87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439882" y="948313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Extracting resolution for 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X_res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CD96C-2322-975D-F553-439DF1B4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4" y="1425618"/>
            <a:ext cx="8430491" cy="2292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1130E-C015-725F-6432-328736A8B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479" y="3867900"/>
            <a:ext cx="4312228" cy="619211"/>
          </a:xfrm>
          <a:prstGeom prst="rect">
            <a:avLst/>
          </a:prstGeom>
        </p:spPr>
      </p:pic>
      <p:grpSp>
        <p:nvGrpSpPr>
          <p:cNvPr id="8" name="Google Shape;7191;p59">
            <a:extLst>
              <a:ext uri="{FF2B5EF4-FFF2-40B4-BE49-F238E27FC236}">
                <a16:creationId xmlns:a16="http://schemas.microsoft.com/office/drawing/2014/main" id="{6358A087-6A24-DE26-CF70-841E432CEF0F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9" name="Google Shape;7192;p59">
              <a:extLst>
                <a:ext uri="{FF2B5EF4-FFF2-40B4-BE49-F238E27FC236}">
                  <a16:creationId xmlns:a16="http://schemas.microsoft.com/office/drawing/2014/main" id="{77E50429-C3C5-39F5-2785-F9DD21408E29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3;p59">
              <a:extLst>
                <a:ext uri="{FF2B5EF4-FFF2-40B4-BE49-F238E27FC236}">
                  <a16:creationId xmlns:a16="http://schemas.microsoft.com/office/drawing/2014/main" id="{441D66B8-8712-2052-C088-0E7604895C7C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4;p59">
              <a:extLst>
                <a:ext uri="{FF2B5EF4-FFF2-40B4-BE49-F238E27FC236}">
                  <a16:creationId xmlns:a16="http://schemas.microsoft.com/office/drawing/2014/main" id="{F6121082-9E6E-6CA9-FD03-7A8055DBD3F3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645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7" y="240528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127597" y="540946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Extracting PPI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0374-A222-9912-AE98-B077B70C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5" y="1239981"/>
            <a:ext cx="3495907" cy="3451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B8840-564B-7E35-E17B-FC3AEDB2F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036" y="914577"/>
            <a:ext cx="4753638" cy="2880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08BA1-08E2-9757-9989-CDB918F5D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34" y="3678383"/>
            <a:ext cx="3258005" cy="1028844"/>
          </a:xfrm>
          <a:prstGeom prst="rect">
            <a:avLst/>
          </a:prstGeom>
        </p:spPr>
      </p:pic>
      <p:grpSp>
        <p:nvGrpSpPr>
          <p:cNvPr id="11" name="Google Shape;7191;p59">
            <a:extLst>
              <a:ext uri="{FF2B5EF4-FFF2-40B4-BE49-F238E27FC236}">
                <a16:creationId xmlns:a16="http://schemas.microsoft.com/office/drawing/2014/main" id="{C6E155A0-AD42-C8D1-D612-6D40A715BF4B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2" name="Google Shape;7192;p59">
              <a:extLst>
                <a:ext uri="{FF2B5EF4-FFF2-40B4-BE49-F238E27FC236}">
                  <a16:creationId xmlns:a16="http://schemas.microsoft.com/office/drawing/2014/main" id="{4A96CDE9-60DF-BCE7-2FED-39DD4DF1DEF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93;p59">
              <a:extLst>
                <a:ext uri="{FF2B5EF4-FFF2-40B4-BE49-F238E27FC236}">
                  <a16:creationId xmlns:a16="http://schemas.microsoft.com/office/drawing/2014/main" id="{74997FEF-01B0-6CC1-D28D-43B13132DCB8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94;p59">
              <a:extLst>
                <a:ext uri="{FF2B5EF4-FFF2-40B4-BE49-F238E27FC236}">
                  <a16:creationId xmlns:a16="http://schemas.microsoft.com/office/drawing/2014/main" id="{84D6C57B-EC83-D478-8977-2A16D86D4BEA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158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720341" y="349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Project Description</a:t>
            </a:r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2"/>
          </p:nvPr>
        </p:nvSpPr>
        <p:spPr>
          <a:xfrm>
            <a:off x="746385" y="1017725"/>
            <a:ext cx="3609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this project, a supervised machine learning model is built to predict tentative laptop prices based on its specifications.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model is trained on a dataset that is taken from Kaggle.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dataset contains laptop specifications and corresponding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description of this dataset is as follows:</a:t>
            </a:r>
          </a:p>
        </p:txBody>
      </p:sp>
      <p:grpSp>
        <p:nvGrpSpPr>
          <p:cNvPr id="310" name="Google Shape;310;p26"/>
          <p:cNvGrpSpPr/>
          <p:nvPr/>
        </p:nvGrpSpPr>
        <p:grpSpPr>
          <a:xfrm>
            <a:off x="7946992" y="3846724"/>
            <a:ext cx="678534" cy="678533"/>
            <a:chOff x="1695450" y="4211955"/>
            <a:chExt cx="870585" cy="870584"/>
          </a:xfrm>
        </p:grpSpPr>
        <p:grpSp>
          <p:nvGrpSpPr>
            <p:cNvPr id="311" name="Google Shape;311;p26"/>
            <p:cNvGrpSpPr/>
            <p:nvPr/>
          </p:nvGrpSpPr>
          <p:grpSpPr>
            <a:xfrm>
              <a:off x="1695450" y="4211955"/>
              <a:ext cx="870585" cy="870584"/>
              <a:chOff x="1695450" y="4211955"/>
              <a:chExt cx="870585" cy="870584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1700212" y="4217669"/>
                <a:ext cx="861060" cy="861060"/>
              </a:xfrm>
              <a:custGeom>
                <a:avLst/>
                <a:gdLst/>
                <a:ahLst/>
                <a:cxnLst/>
                <a:rect l="l" t="t" r="r" b="b"/>
                <a:pathLst>
                  <a:path w="861060" h="861060" extrusionOk="0">
                    <a:moveTo>
                      <a:pt x="430530" y="861060"/>
                    </a:moveTo>
                    <a:cubicBezTo>
                      <a:pt x="315278" y="861060"/>
                      <a:pt x="207645" y="816293"/>
                      <a:pt x="125730" y="735330"/>
                    </a:cubicBezTo>
                    <a:cubicBezTo>
                      <a:pt x="43815" y="654368"/>
                      <a:pt x="0" y="545783"/>
                      <a:pt x="0" y="430530"/>
                    </a:cubicBezTo>
                    <a:cubicBezTo>
                      <a:pt x="0" y="315278"/>
                      <a:pt x="44767" y="207645"/>
                      <a:pt x="125730" y="125730"/>
                    </a:cubicBezTo>
                    <a:cubicBezTo>
                      <a:pt x="206692" y="43815"/>
                      <a:pt x="315278" y="0"/>
                      <a:pt x="430530" y="0"/>
                    </a:cubicBezTo>
                    <a:cubicBezTo>
                      <a:pt x="545783" y="0"/>
                      <a:pt x="653415" y="44768"/>
                      <a:pt x="735330" y="125730"/>
                    </a:cubicBezTo>
                    <a:cubicBezTo>
                      <a:pt x="817245" y="206693"/>
                      <a:pt x="861060" y="315278"/>
                      <a:pt x="861060" y="430530"/>
                    </a:cubicBezTo>
                    <a:cubicBezTo>
                      <a:pt x="861060" y="545783"/>
                      <a:pt x="816293" y="653415"/>
                      <a:pt x="735330" y="735330"/>
                    </a:cubicBezTo>
                    <a:cubicBezTo>
                      <a:pt x="654368" y="817245"/>
                      <a:pt x="545783" y="861060"/>
                      <a:pt x="430530" y="8610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1695450" y="4211955"/>
                <a:ext cx="870585" cy="870584"/>
              </a:xfrm>
              <a:custGeom>
                <a:avLst/>
                <a:gdLst/>
                <a:ahLst/>
                <a:cxnLst/>
                <a:rect l="l" t="t" r="r" b="b"/>
                <a:pathLst>
                  <a:path w="870585" h="870584" extrusionOk="0">
                    <a:moveTo>
                      <a:pt x="435292" y="9525"/>
                    </a:moveTo>
                    <a:cubicBezTo>
                      <a:pt x="543878" y="9525"/>
                      <a:pt x="653415" y="51435"/>
                      <a:pt x="736283" y="134302"/>
                    </a:cubicBezTo>
                    <a:cubicBezTo>
                      <a:pt x="902970" y="300990"/>
                      <a:pt x="902970" y="570547"/>
                      <a:pt x="736283" y="737235"/>
                    </a:cubicBezTo>
                    <a:cubicBezTo>
                      <a:pt x="653415" y="820102"/>
                      <a:pt x="543878" y="862013"/>
                      <a:pt x="435292" y="862013"/>
                    </a:cubicBezTo>
                    <a:cubicBezTo>
                      <a:pt x="326708" y="862013"/>
                      <a:pt x="217170" y="820102"/>
                      <a:pt x="134303" y="737235"/>
                    </a:cubicBezTo>
                    <a:cubicBezTo>
                      <a:pt x="-32385" y="570547"/>
                      <a:pt x="-32385" y="300990"/>
                      <a:pt x="134303" y="134302"/>
                    </a:cubicBezTo>
                    <a:cubicBezTo>
                      <a:pt x="218122" y="51435"/>
                      <a:pt x="326708" y="9525"/>
                      <a:pt x="435292" y="9525"/>
                    </a:cubicBezTo>
                    <a:moveTo>
                      <a:pt x="435292" y="0"/>
                    </a:moveTo>
                    <a:cubicBezTo>
                      <a:pt x="319088" y="0"/>
                      <a:pt x="209550" y="45720"/>
                      <a:pt x="127635" y="127635"/>
                    </a:cubicBezTo>
                    <a:cubicBezTo>
                      <a:pt x="45720" y="209550"/>
                      <a:pt x="0" y="319088"/>
                      <a:pt x="0" y="435292"/>
                    </a:cubicBezTo>
                    <a:cubicBezTo>
                      <a:pt x="0" y="551497"/>
                      <a:pt x="45720" y="661035"/>
                      <a:pt x="127635" y="742950"/>
                    </a:cubicBezTo>
                    <a:cubicBezTo>
                      <a:pt x="209550" y="824865"/>
                      <a:pt x="319088" y="870585"/>
                      <a:pt x="435292" y="870585"/>
                    </a:cubicBezTo>
                    <a:cubicBezTo>
                      <a:pt x="551497" y="870585"/>
                      <a:pt x="661035" y="824865"/>
                      <a:pt x="742950" y="742950"/>
                    </a:cubicBezTo>
                    <a:cubicBezTo>
                      <a:pt x="824865" y="661035"/>
                      <a:pt x="870585" y="551497"/>
                      <a:pt x="870585" y="435292"/>
                    </a:cubicBezTo>
                    <a:cubicBezTo>
                      <a:pt x="870585" y="319088"/>
                      <a:pt x="824865" y="209550"/>
                      <a:pt x="742950" y="127635"/>
                    </a:cubicBezTo>
                    <a:cubicBezTo>
                      <a:pt x="661035" y="45720"/>
                      <a:pt x="552450" y="0"/>
                      <a:pt x="435292" y="0"/>
                    </a:cubicBezTo>
                    <a:lnTo>
                      <a:pt x="435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26"/>
            <p:cNvGrpSpPr/>
            <p:nvPr/>
          </p:nvGrpSpPr>
          <p:grpSpPr>
            <a:xfrm>
              <a:off x="1912620" y="4341494"/>
              <a:ext cx="437197" cy="613410"/>
              <a:chOff x="1912620" y="4341494"/>
              <a:chExt cx="437197" cy="613410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1912620" y="4385309"/>
                <a:ext cx="437197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437197" h="569595" extrusionOk="0">
                    <a:moveTo>
                      <a:pt x="418147" y="569595"/>
                    </a:moveTo>
                    <a:lnTo>
                      <a:pt x="19050" y="569595"/>
                    </a:lnTo>
                    <a:cubicBezTo>
                      <a:pt x="8572" y="569595"/>
                      <a:pt x="0" y="561022"/>
                      <a:pt x="0" y="550545"/>
                    </a:cubicBezTo>
                    <a:lnTo>
                      <a:pt x="0" y="19050"/>
                    </a:lnTo>
                    <a:cubicBezTo>
                      <a:pt x="0" y="8572"/>
                      <a:pt x="8572" y="0"/>
                      <a:pt x="19050" y="0"/>
                    </a:cubicBezTo>
                    <a:lnTo>
                      <a:pt x="418147" y="0"/>
                    </a:lnTo>
                    <a:cubicBezTo>
                      <a:pt x="428625" y="0"/>
                      <a:pt x="437197" y="8572"/>
                      <a:pt x="437197" y="19050"/>
                    </a:cubicBezTo>
                    <a:lnTo>
                      <a:pt x="437197" y="550545"/>
                    </a:lnTo>
                    <a:cubicBezTo>
                      <a:pt x="437197" y="561022"/>
                      <a:pt x="428625" y="569595"/>
                      <a:pt x="418147" y="5695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1954530" y="4391025"/>
                <a:ext cx="353377" cy="521017"/>
              </a:xfrm>
              <a:custGeom>
                <a:avLst/>
                <a:gdLst/>
                <a:ahLst/>
                <a:cxnLst/>
                <a:rect l="l" t="t" r="r" b="b"/>
                <a:pathLst>
                  <a:path w="353377" h="521017" extrusionOk="0">
                    <a:moveTo>
                      <a:pt x="0" y="0"/>
                    </a:moveTo>
                    <a:lnTo>
                      <a:pt x="353378" y="0"/>
                    </a:lnTo>
                    <a:lnTo>
                      <a:pt x="353378" y="521018"/>
                    </a:lnTo>
                    <a:lnTo>
                      <a:pt x="0" y="521018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6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2041207" y="4373880"/>
                <a:ext cx="180170" cy="40004"/>
              </a:xfrm>
              <a:custGeom>
                <a:avLst/>
                <a:gdLst/>
                <a:ahLst/>
                <a:cxnLst/>
                <a:rect l="l" t="t" r="r" b="b"/>
                <a:pathLst>
                  <a:path w="180170" h="40004" extrusionOk="0">
                    <a:moveTo>
                      <a:pt x="173355" y="40005"/>
                    </a:moveTo>
                    <a:lnTo>
                      <a:pt x="6667" y="40005"/>
                    </a:lnTo>
                    <a:cubicBezTo>
                      <a:pt x="2858" y="40005"/>
                      <a:pt x="0" y="37147"/>
                      <a:pt x="0" y="33338"/>
                    </a:cubicBezTo>
                    <a:lnTo>
                      <a:pt x="0" y="6667"/>
                    </a:lnTo>
                    <a:cubicBezTo>
                      <a:pt x="0" y="2857"/>
                      <a:pt x="2858" y="0"/>
                      <a:pt x="6667" y="0"/>
                    </a:cubicBezTo>
                    <a:lnTo>
                      <a:pt x="173355" y="0"/>
                    </a:lnTo>
                    <a:cubicBezTo>
                      <a:pt x="177165" y="0"/>
                      <a:pt x="180022" y="2857"/>
                      <a:pt x="180022" y="6667"/>
                    </a:cubicBezTo>
                    <a:lnTo>
                      <a:pt x="180022" y="33338"/>
                    </a:lnTo>
                    <a:cubicBezTo>
                      <a:pt x="180975" y="37147"/>
                      <a:pt x="177165" y="40005"/>
                      <a:pt x="173355" y="400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2100262" y="4341494"/>
                <a:ext cx="62865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31432" extrusionOk="0">
                    <a:moveTo>
                      <a:pt x="62865" y="31433"/>
                    </a:moveTo>
                    <a:lnTo>
                      <a:pt x="40005" y="31433"/>
                    </a:lnTo>
                    <a:cubicBezTo>
                      <a:pt x="40005" y="26670"/>
                      <a:pt x="36195" y="22860"/>
                      <a:pt x="31433" y="22860"/>
                    </a:cubicBezTo>
                    <a:cubicBezTo>
                      <a:pt x="26670" y="22860"/>
                      <a:pt x="22860" y="26670"/>
                      <a:pt x="22860" y="31433"/>
                    </a:cubicBezTo>
                    <a:lnTo>
                      <a:pt x="0" y="31433"/>
                    </a:lnTo>
                    <a:cubicBezTo>
                      <a:pt x="0" y="14288"/>
                      <a:pt x="14288" y="0"/>
                      <a:pt x="31433" y="0"/>
                    </a:cubicBezTo>
                    <a:cubicBezTo>
                      <a:pt x="48578" y="0"/>
                      <a:pt x="62865" y="14288"/>
                      <a:pt x="62865" y="3143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9" name="Google Shape;319;p26"/>
              <p:cNvGrpSpPr/>
              <p:nvPr/>
            </p:nvGrpSpPr>
            <p:grpSpPr>
              <a:xfrm>
                <a:off x="1988820" y="4482465"/>
                <a:ext cx="284797" cy="342900"/>
                <a:chOff x="1988820" y="4482465"/>
                <a:chExt cx="284797" cy="342900"/>
              </a:xfrm>
            </p:grpSpPr>
            <p:sp>
              <p:nvSpPr>
                <p:cNvPr id="320" name="Google Shape;320;p26"/>
                <p:cNvSpPr/>
                <p:nvPr/>
              </p:nvSpPr>
              <p:spPr>
                <a:xfrm>
                  <a:off x="1988820" y="4482465"/>
                  <a:ext cx="28479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7" h="9525" extrusionOk="0">
                      <a:moveTo>
                        <a:pt x="0" y="0"/>
                      </a:moveTo>
                      <a:lnTo>
                        <a:pt x="284797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988820" y="4519612"/>
                  <a:ext cx="28479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7" h="9525" extrusionOk="0">
                      <a:moveTo>
                        <a:pt x="0" y="0"/>
                      </a:moveTo>
                      <a:lnTo>
                        <a:pt x="284797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988820" y="4556760"/>
                  <a:ext cx="6572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9525" extrusionOk="0">
                      <a:moveTo>
                        <a:pt x="0" y="0"/>
                      </a:moveTo>
                      <a:lnTo>
                        <a:pt x="65722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988820" y="4593907"/>
                  <a:ext cx="6572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9525" extrusionOk="0">
                      <a:moveTo>
                        <a:pt x="0" y="0"/>
                      </a:moveTo>
                      <a:lnTo>
                        <a:pt x="65722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988820" y="4630102"/>
                  <a:ext cx="6572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9525" extrusionOk="0">
                      <a:moveTo>
                        <a:pt x="0" y="0"/>
                      </a:moveTo>
                      <a:lnTo>
                        <a:pt x="65722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988820" y="4667250"/>
                  <a:ext cx="6572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9525" extrusionOk="0">
                      <a:moveTo>
                        <a:pt x="0" y="0"/>
                      </a:moveTo>
                      <a:lnTo>
                        <a:pt x="65722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988820" y="4704397"/>
                  <a:ext cx="6572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9525" extrusionOk="0">
                      <a:moveTo>
                        <a:pt x="0" y="0"/>
                      </a:moveTo>
                      <a:lnTo>
                        <a:pt x="65722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988820" y="4741545"/>
                  <a:ext cx="28479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7" h="9525" extrusionOk="0">
                      <a:moveTo>
                        <a:pt x="0" y="0"/>
                      </a:moveTo>
                      <a:lnTo>
                        <a:pt x="284797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988820" y="4778692"/>
                  <a:ext cx="28479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7" h="9525" extrusionOk="0">
                      <a:moveTo>
                        <a:pt x="0" y="0"/>
                      </a:moveTo>
                      <a:lnTo>
                        <a:pt x="284797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988820" y="4815840"/>
                  <a:ext cx="28479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97" h="9525" extrusionOk="0">
                      <a:moveTo>
                        <a:pt x="0" y="0"/>
                      </a:moveTo>
                      <a:lnTo>
                        <a:pt x="284797" y="0"/>
                      </a:lnTo>
                    </a:path>
                  </a:pathLst>
                </a:custGeom>
                <a:noFill/>
                <a:ln w="11625" cap="flat" cmpd="sng">
                  <a:solidFill>
                    <a:schemeClr val="accent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26"/>
              <p:cNvSpPr/>
              <p:nvPr/>
            </p:nvSpPr>
            <p:spPr>
              <a:xfrm>
                <a:off x="2072640" y="4556760"/>
                <a:ext cx="200977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200977" h="147637" extrusionOk="0">
                    <a:moveTo>
                      <a:pt x="0" y="0"/>
                    </a:moveTo>
                    <a:lnTo>
                      <a:pt x="200978" y="0"/>
                    </a:lnTo>
                    <a:lnTo>
                      <a:pt x="200978" y="147637"/>
                    </a:lnTo>
                    <a:lnTo>
                      <a:pt x="0" y="14763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2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2125979" y="4596765"/>
                <a:ext cx="95250" cy="71437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71437" extrusionOk="0">
                    <a:moveTo>
                      <a:pt x="32385" y="71438"/>
                    </a:moveTo>
                    <a:lnTo>
                      <a:pt x="0" y="39053"/>
                    </a:lnTo>
                    <a:lnTo>
                      <a:pt x="7620" y="31432"/>
                    </a:lnTo>
                    <a:lnTo>
                      <a:pt x="32385" y="55245"/>
                    </a:lnTo>
                    <a:lnTo>
                      <a:pt x="86678" y="0"/>
                    </a:lnTo>
                    <a:lnTo>
                      <a:pt x="95250" y="857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3600008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661592-464B-0696-5FF2-90635EE2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47" y="1005150"/>
            <a:ext cx="3184480" cy="3133200"/>
          </a:xfrm>
          <a:prstGeom prst="rect">
            <a:avLst/>
          </a:prstGeom>
        </p:spPr>
      </p:pic>
      <p:grpSp>
        <p:nvGrpSpPr>
          <p:cNvPr id="7" name="Google Shape;6105;p57">
            <a:extLst>
              <a:ext uri="{FF2B5EF4-FFF2-40B4-BE49-F238E27FC236}">
                <a16:creationId xmlns:a16="http://schemas.microsoft.com/office/drawing/2014/main" id="{BE884414-0292-8EDC-6348-7549BF609F47}"/>
              </a:ext>
            </a:extLst>
          </p:cNvPr>
          <p:cNvGrpSpPr/>
          <p:nvPr/>
        </p:nvGrpSpPr>
        <p:grpSpPr>
          <a:xfrm>
            <a:off x="8148919" y="328146"/>
            <a:ext cx="367261" cy="364686"/>
            <a:chOff x="-64781025" y="3361050"/>
            <a:chExt cx="317425" cy="315200"/>
          </a:xfrm>
        </p:grpSpPr>
        <p:sp>
          <p:nvSpPr>
            <p:cNvPr id="8" name="Google Shape;6106;p57">
              <a:extLst>
                <a:ext uri="{FF2B5EF4-FFF2-40B4-BE49-F238E27FC236}">
                  <a16:creationId xmlns:a16="http://schemas.microsoft.com/office/drawing/2014/main" id="{17DA9612-8C25-81A8-EF43-4A61918DDB1F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07;p57">
              <a:extLst>
                <a:ext uri="{FF2B5EF4-FFF2-40B4-BE49-F238E27FC236}">
                  <a16:creationId xmlns:a16="http://schemas.microsoft.com/office/drawing/2014/main" id="{AB442E25-B6F0-9B1E-A43D-1803966128FD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8;p57">
              <a:extLst>
                <a:ext uri="{FF2B5EF4-FFF2-40B4-BE49-F238E27FC236}">
                  <a16:creationId xmlns:a16="http://schemas.microsoft.com/office/drawing/2014/main" id="{1F026BEB-7DA7-357E-3ACB-17306495C691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09;p57">
              <a:extLst>
                <a:ext uri="{FF2B5EF4-FFF2-40B4-BE49-F238E27FC236}">
                  <a16:creationId xmlns:a16="http://schemas.microsoft.com/office/drawing/2014/main" id="{4FCA0BEE-D079-591E-2374-4F46FAD7877F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C8E25-CD18-17F5-284A-673803F0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9" y="1351705"/>
            <a:ext cx="7945582" cy="2440089"/>
          </a:xfrm>
          <a:prstGeom prst="rect">
            <a:avLst/>
          </a:prstGeom>
        </p:spPr>
      </p:pic>
      <p:grpSp>
        <p:nvGrpSpPr>
          <p:cNvPr id="6" name="Google Shape;7191;p59">
            <a:extLst>
              <a:ext uri="{FF2B5EF4-FFF2-40B4-BE49-F238E27FC236}">
                <a16:creationId xmlns:a16="http://schemas.microsoft.com/office/drawing/2014/main" id="{12E6C7C4-CCDF-1132-DDD3-A2128DDA48FC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8" name="Google Shape;7192;p59">
              <a:extLst>
                <a:ext uri="{FF2B5EF4-FFF2-40B4-BE49-F238E27FC236}">
                  <a16:creationId xmlns:a16="http://schemas.microsoft.com/office/drawing/2014/main" id="{B6585C52-7A6D-7752-B492-1E207FD78627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93;p59">
              <a:extLst>
                <a:ext uri="{FF2B5EF4-FFF2-40B4-BE49-F238E27FC236}">
                  <a16:creationId xmlns:a16="http://schemas.microsoft.com/office/drawing/2014/main" id="{352C6297-F6C5-B899-212B-90A21B90625B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4;p59">
              <a:extLst>
                <a:ext uri="{FF2B5EF4-FFF2-40B4-BE49-F238E27FC236}">
                  <a16:creationId xmlns:a16="http://schemas.microsoft.com/office/drawing/2014/main" id="{0A4D2A11-9F62-2960-576A-C4D7BACE69B6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668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127598" y="731776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Grouping the “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Cpu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” column into “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Cpu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Brand”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10403-3539-8FDB-2D5C-1B2CF2B3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4" y="1289542"/>
            <a:ext cx="3790458" cy="2659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7801D-018E-20EC-E2D1-3594B4D13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22" y="1263833"/>
            <a:ext cx="3826067" cy="2684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167F7-4031-D89A-3C98-049BE0808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5" y="4027441"/>
            <a:ext cx="7135091" cy="768565"/>
          </a:xfrm>
          <a:prstGeom prst="rect">
            <a:avLst/>
          </a:prstGeom>
        </p:spPr>
      </p:pic>
      <p:grpSp>
        <p:nvGrpSpPr>
          <p:cNvPr id="15" name="Google Shape;7191;p59">
            <a:extLst>
              <a:ext uri="{FF2B5EF4-FFF2-40B4-BE49-F238E27FC236}">
                <a16:creationId xmlns:a16="http://schemas.microsoft.com/office/drawing/2014/main" id="{9AD301B8-5E55-EE65-2042-38AF638425C1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6" name="Google Shape;7192;p59">
              <a:extLst>
                <a:ext uri="{FF2B5EF4-FFF2-40B4-BE49-F238E27FC236}">
                  <a16:creationId xmlns:a16="http://schemas.microsoft.com/office/drawing/2014/main" id="{3D5F47ED-7538-BDD5-CE39-D457F927F499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93;p59">
              <a:extLst>
                <a:ext uri="{FF2B5EF4-FFF2-40B4-BE49-F238E27FC236}">
                  <a16:creationId xmlns:a16="http://schemas.microsoft.com/office/drawing/2014/main" id="{08653E74-704A-0CC4-F283-973EEA919956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94;p59">
              <a:extLst>
                <a:ext uri="{FF2B5EF4-FFF2-40B4-BE49-F238E27FC236}">
                  <a16:creationId xmlns:a16="http://schemas.microsoft.com/office/drawing/2014/main" id="{008E0A46-D175-625F-21DE-1BE4311A8184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687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5627853" y="687110"/>
            <a:ext cx="1832820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CPU Brand vs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9AEE9-1C8A-2D16-F78D-D5E6DEFB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6" y="1257654"/>
            <a:ext cx="3952565" cy="3538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BD5F7-7F24-507D-47C8-A90B28C50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257654"/>
            <a:ext cx="3813972" cy="3477619"/>
          </a:xfrm>
          <a:prstGeom prst="rect">
            <a:avLst/>
          </a:prstGeom>
        </p:spPr>
      </p:pic>
      <p:grpSp>
        <p:nvGrpSpPr>
          <p:cNvPr id="7" name="Google Shape;7191;p59">
            <a:extLst>
              <a:ext uri="{FF2B5EF4-FFF2-40B4-BE49-F238E27FC236}">
                <a16:creationId xmlns:a16="http://schemas.microsoft.com/office/drawing/2014/main" id="{0ACD8D22-423B-66A5-B13B-D3D16BD5E552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9" name="Google Shape;7192;p59">
              <a:extLst>
                <a:ext uri="{FF2B5EF4-FFF2-40B4-BE49-F238E27FC236}">
                  <a16:creationId xmlns:a16="http://schemas.microsoft.com/office/drawing/2014/main" id="{673D1006-3294-DA4E-E047-4CF831CCC46E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93;p59">
              <a:extLst>
                <a:ext uri="{FF2B5EF4-FFF2-40B4-BE49-F238E27FC236}">
                  <a16:creationId xmlns:a16="http://schemas.microsoft.com/office/drawing/2014/main" id="{26E86F79-9F11-A453-C1F8-9B1DC1DD6A94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4;p59">
              <a:extLst>
                <a:ext uri="{FF2B5EF4-FFF2-40B4-BE49-F238E27FC236}">
                  <a16:creationId xmlns:a16="http://schemas.microsoft.com/office/drawing/2014/main" id="{61F073B4-7E9C-0A5D-5FA7-265DB6A7CF53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402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127598" y="731776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Grouping the “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Gpu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” column into “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Gpu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Brand”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04D58-79A3-11E0-4867-E3F3E527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8" y="1368438"/>
            <a:ext cx="3310441" cy="3176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E4D21-8616-1A25-3739-F283B1B4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769" y="1289542"/>
            <a:ext cx="4797794" cy="153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E364D-9F9C-C9E9-C842-AAED13491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474" y="2865331"/>
            <a:ext cx="2615376" cy="2115377"/>
          </a:xfrm>
          <a:prstGeom prst="rect">
            <a:avLst/>
          </a:prstGeom>
        </p:spPr>
      </p:pic>
      <p:grpSp>
        <p:nvGrpSpPr>
          <p:cNvPr id="11" name="Google Shape;7191;p59">
            <a:extLst>
              <a:ext uri="{FF2B5EF4-FFF2-40B4-BE49-F238E27FC236}">
                <a16:creationId xmlns:a16="http://schemas.microsoft.com/office/drawing/2014/main" id="{C19C920D-4647-98F7-B81B-3E6EE8B8BA8C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2" name="Google Shape;7192;p59">
              <a:extLst>
                <a:ext uri="{FF2B5EF4-FFF2-40B4-BE49-F238E27FC236}">
                  <a16:creationId xmlns:a16="http://schemas.microsoft.com/office/drawing/2014/main" id="{4C7A389E-20B3-6C52-41C8-C44DD3315C9B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93;p59">
              <a:extLst>
                <a:ext uri="{FF2B5EF4-FFF2-40B4-BE49-F238E27FC236}">
                  <a16:creationId xmlns:a16="http://schemas.microsoft.com/office/drawing/2014/main" id="{EEF56491-D623-1E1F-C4DC-2AD633842585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4;p59">
              <a:extLst>
                <a:ext uri="{FF2B5EF4-FFF2-40B4-BE49-F238E27FC236}">
                  <a16:creationId xmlns:a16="http://schemas.microsoft.com/office/drawing/2014/main" id="{AC7C3A47-3320-4C28-D5F2-D3B4936A865E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46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C8A6839E-0541-DF43-E7E8-D9F7D57D8FC4}"/>
              </a:ext>
            </a:extLst>
          </p:cNvPr>
          <p:cNvSpPr txBox="1">
            <a:spLocks/>
          </p:cNvSpPr>
          <p:nvPr/>
        </p:nvSpPr>
        <p:spPr>
          <a:xfrm>
            <a:off x="127598" y="731776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Grouping the “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OpSys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” column into “OS” (operating system).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9ADDC-6343-8E4F-F885-9A2D2F56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5" y="1310512"/>
            <a:ext cx="3771746" cy="310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8A197-1A1B-F90A-8FB8-324A821C4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98" y="1283396"/>
            <a:ext cx="4637167" cy="1379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31AC7-AD07-6E05-2FC3-B0C205F47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145" y="2736455"/>
            <a:ext cx="2769072" cy="2247297"/>
          </a:xfrm>
          <a:prstGeom prst="rect">
            <a:avLst/>
          </a:prstGeom>
        </p:spPr>
      </p:pic>
      <p:grpSp>
        <p:nvGrpSpPr>
          <p:cNvPr id="12" name="Google Shape;7191;p59">
            <a:extLst>
              <a:ext uri="{FF2B5EF4-FFF2-40B4-BE49-F238E27FC236}">
                <a16:creationId xmlns:a16="http://schemas.microsoft.com/office/drawing/2014/main" id="{D32D7E5A-5A4B-16A1-0F86-A75BF2794773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3" name="Google Shape;7192;p59">
              <a:extLst>
                <a:ext uri="{FF2B5EF4-FFF2-40B4-BE49-F238E27FC236}">
                  <a16:creationId xmlns:a16="http://schemas.microsoft.com/office/drawing/2014/main" id="{B7421C1B-22C7-971B-B12C-C540B006545D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93;p59">
              <a:extLst>
                <a:ext uri="{FF2B5EF4-FFF2-40B4-BE49-F238E27FC236}">
                  <a16:creationId xmlns:a16="http://schemas.microsoft.com/office/drawing/2014/main" id="{214CF6A8-08D2-B7D9-3C58-8D1F3FF14F0E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4;p59">
              <a:extLst>
                <a:ext uri="{FF2B5EF4-FFF2-40B4-BE49-F238E27FC236}">
                  <a16:creationId xmlns:a16="http://schemas.microsoft.com/office/drawing/2014/main" id="{A1FCC64C-4FC8-5FB5-7F0E-86C743DBAFE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401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Exploratory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1E09A-1A32-7A0F-D439-6AB14EA6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42" y="1204622"/>
            <a:ext cx="4130315" cy="3719630"/>
          </a:xfrm>
          <a:prstGeom prst="rect">
            <a:avLst/>
          </a:prstGeom>
        </p:spPr>
      </p:pic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9BF5E9AC-80B1-AE48-5553-8CF78EA49204}"/>
              </a:ext>
            </a:extLst>
          </p:cNvPr>
          <p:cNvSpPr txBox="1">
            <a:spLocks/>
          </p:cNvSpPr>
          <p:nvPr/>
        </p:nvSpPr>
        <p:spPr>
          <a:xfrm>
            <a:off x="127598" y="925739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Heat map</a:t>
            </a:r>
          </a:p>
        </p:txBody>
      </p:sp>
      <p:grpSp>
        <p:nvGrpSpPr>
          <p:cNvPr id="14" name="Google Shape;7191;p59">
            <a:extLst>
              <a:ext uri="{FF2B5EF4-FFF2-40B4-BE49-F238E27FC236}">
                <a16:creationId xmlns:a16="http://schemas.microsoft.com/office/drawing/2014/main" id="{2EF233D0-330F-C754-ACCC-4ABFBC02A992}"/>
              </a:ext>
            </a:extLst>
          </p:cNvPr>
          <p:cNvGrpSpPr/>
          <p:nvPr/>
        </p:nvGrpSpPr>
        <p:grpSpPr>
          <a:xfrm>
            <a:off x="8036503" y="493636"/>
            <a:ext cx="276003" cy="357300"/>
            <a:chOff x="-50469125" y="3183175"/>
            <a:chExt cx="233150" cy="301825"/>
          </a:xfrm>
        </p:grpSpPr>
        <p:sp>
          <p:nvSpPr>
            <p:cNvPr id="15" name="Google Shape;7192;p59">
              <a:extLst>
                <a:ext uri="{FF2B5EF4-FFF2-40B4-BE49-F238E27FC236}">
                  <a16:creationId xmlns:a16="http://schemas.microsoft.com/office/drawing/2014/main" id="{3F92DB02-9F0A-7F7F-8944-DE1212E8D33D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3;p59">
              <a:extLst>
                <a:ext uri="{FF2B5EF4-FFF2-40B4-BE49-F238E27FC236}">
                  <a16:creationId xmlns:a16="http://schemas.microsoft.com/office/drawing/2014/main" id="{47007F88-5C9F-42D4-4D09-DC373ABCBECD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94;p59">
              <a:extLst>
                <a:ext uri="{FF2B5EF4-FFF2-40B4-BE49-F238E27FC236}">
                  <a16:creationId xmlns:a16="http://schemas.microsoft.com/office/drawing/2014/main" id="{DAB26A45-8D4F-B61D-990B-FD6BEE3B4C06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51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Building The Model</a:t>
            </a:r>
          </a:p>
        </p:txBody>
      </p:sp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9BF5E9AC-80B1-AE48-5553-8CF78EA49204}"/>
              </a:ext>
            </a:extLst>
          </p:cNvPr>
          <p:cNvSpPr txBox="1">
            <a:spLocks/>
          </p:cNvSpPr>
          <p:nvPr/>
        </p:nvSpPr>
        <p:spPr>
          <a:xfrm>
            <a:off x="127598" y="925739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Dividing the </a:t>
            </a:r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df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into X and 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69FCC-8335-9559-C7D0-E31F5A62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8" y="1483505"/>
            <a:ext cx="6161253" cy="2734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25242-7AE9-99A5-BFF2-0FB80AB7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975" y="1483505"/>
            <a:ext cx="2474015" cy="2734256"/>
          </a:xfrm>
          <a:prstGeom prst="rect">
            <a:avLst/>
          </a:prstGeom>
        </p:spPr>
      </p:pic>
      <p:grpSp>
        <p:nvGrpSpPr>
          <p:cNvPr id="41" name="Google Shape;8302;p61">
            <a:extLst>
              <a:ext uri="{FF2B5EF4-FFF2-40B4-BE49-F238E27FC236}">
                <a16:creationId xmlns:a16="http://schemas.microsoft.com/office/drawing/2014/main" id="{468425FE-03A4-D25F-413A-9E7D4E43FD86}"/>
              </a:ext>
            </a:extLst>
          </p:cNvPr>
          <p:cNvGrpSpPr/>
          <p:nvPr/>
        </p:nvGrpSpPr>
        <p:grpSpPr>
          <a:xfrm>
            <a:off x="8054814" y="358611"/>
            <a:ext cx="420775" cy="420811"/>
            <a:chOff x="-5251625" y="3272950"/>
            <a:chExt cx="292225" cy="292250"/>
          </a:xfrm>
        </p:grpSpPr>
        <p:sp>
          <p:nvSpPr>
            <p:cNvPr id="42" name="Google Shape;8303;p61">
              <a:extLst>
                <a:ext uri="{FF2B5EF4-FFF2-40B4-BE49-F238E27FC236}">
                  <a16:creationId xmlns:a16="http://schemas.microsoft.com/office/drawing/2014/main" id="{3366D14C-E215-7896-0A73-532DD17DF7A5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04;p61">
              <a:extLst>
                <a:ext uri="{FF2B5EF4-FFF2-40B4-BE49-F238E27FC236}">
                  <a16:creationId xmlns:a16="http://schemas.microsoft.com/office/drawing/2014/main" id="{3864B373-31D3-12A7-FDCB-4E84189D649E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05;p61">
              <a:extLst>
                <a:ext uri="{FF2B5EF4-FFF2-40B4-BE49-F238E27FC236}">
                  <a16:creationId xmlns:a16="http://schemas.microsoft.com/office/drawing/2014/main" id="{9E6F255A-A06C-4219-686A-088E3513D297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909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9BF5E9AC-80B1-AE48-5553-8CF78EA49204}"/>
              </a:ext>
            </a:extLst>
          </p:cNvPr>
          <p:cNvSpPr txBox="1">
            <a:spLocks/>
          </p:cNvSpPr>
          <p:nvPr/>
        </p:nvSpPr>
        <p:spPr>
          <a:xfrm>
            <a:off x="127598" y="807976"/>
            <a:ext cx="7298438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Splitting the data into Test and Train and applying Random Forest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BB635-5E07-079A-1D97-A94FA2D9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0" y="1670542"/>
            <a:ext cx="6620799" cy="2664982"/>
          </a:xfrm>
          <a:prstGeom prst="rect">
            <a:avLst/>
          </a:prstGeom>
        </p:spPr>
      </p:pic>
      <p:sp>
        <p:nvSpPr>
          <p:cNvPr id="11" name="Google Shape;387;p27">
            <a:extLst>
              <a:ext uri="{FF2B5EF4-FFF2-40B4-BE49-F238E27FC236}">
                <a16:creationId xmlns:a16="http://schemas.microsoft.com/office/drawing/2014/main" id="{03AAF6BA-E10E-1105-96BF-B46545D23391}"/>
              </a:ext>
            </a:extLst>
          </p:cNvPr>
          <p:cNvSpPr txBox="1">
            <a:spLocks/>
          </p:cNvSpPr>
          <p:nvPr/>
        </p:nvSpPr>
        <p:spPr>
          <a:xfrm>
            <a:off x="133317" y="408227"/>
            <a:ext cx="8347991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solidFill>
                  <a:srgbClr val="1F2328"/>
                </a:solidFill>
                <a:latin typeface="-apple-system"/>
              </a:rPr>
              <a:t>Building The Model</a:t>
            </a:r>
            <a:endParaRPr lang="en-US" sz="3200" dirty="0">
              <a:solidFill>
                <a:srgbClr val="1F2328"/>
              </a:solidFill>
              <a:latin typeface="-apple-system"/>
            </a:endParaRPr>
          </a:p>
        </p:txBody>
      </p:sp>
      <p:grpSp>
        <p:nvGrpSpPr>
          <p:cNvPr id="46" name="Google Shape;8302;p61">
            <a:extLst>
              <a:ext uri="{FF2B5EF4-FFF2-40B4-BE49-F238E27FC236}">
                <a16:creationId xmlns:a16="http://schemas.microsoft.com/office/drawing/2014/main" id="{AB07F85F-90BB-632A-AC61-87A0182D94B0}"/>
              </a:ext>
            </a:extLst>
          </p:cNvPr>
          <p:cNvGrpSpPr/>
          <p:nvPr/>
        </p:nvGrpSpPr>
        <p:grpSpPr>
          <a:xfrm>
            <a:off x="8054814" y="358611"/>
            <a:ext cx="420775" cy="420811"/>
            <a:chOff x="-5251625" y="3272950"/>
            <a:chExt cx="292225" cy="292250"/>
          </a:xfrm>
        </p:grpSpPr>
        <p:sp>
          <p:nvSpPr>
            <p:cNvPr id="47" name="Google Shape;8303;p61">
              <a:extLst>
                <a:ext uri="{FF2B5EF4-FFF2-40B4-BE49-F238E27FC236}">
                  <a16:creationId xmlns:a16="http://schemas.microsoft.com/office/drawing/2014/main" id="{0953DCC9-4B81-DF5B-CE93-E0128C502CBB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04;p61">
              <a:extLst>
                <a:ext uri="{FF2B5EF4-FFF2-40B4-BE49-F238E27FC236}">
                  <a16:creationId xmlns:a16="http://schemas.microsoft.com/office/drawing/2014/main" id="{4E0319BF-FE08-903E-113B-AD8AE59717FD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05;p61">
              <a:extLst>
                <a:ext uri="{FF2B5EF4-FFF2-40B4-BE49-F238E27FC236}">
                  <a16:creationId xmlns:a16="http://schemas.microsoft.com/office/drawing/2014/main" id="{12E9040E-5783-8811-7C13-A0546B6FF0C8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8604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8B23E-D912-3E2A-D300-13FD2ABE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9" y="965993"/>
            <a:ext cx="4277322" cy="3858163"/>
          </a:xfrm>
          <a:prstGeom prst="rect">
            <a:avLst/>
          </a:prstGeom>
        </p:spPr>
      </p:pic>
      <p:grpSp>
        <p:nvGrpSpPr>
          <p:cNvPr id="4" name="Google Shape;8336;p61">
            <a:extLst>
              <a:ext uri="{FF2B5EF4-FFF2-40B4-BE49-F238E27FC236}">
                <a16:creationId xmlns:a16="http://schemas.microsoft.com/office/drawing/2014/main" id="{64871DDF-13DC-91C5-89DF-DF7AA921082C}"/>
              </a:ext>
            </a:extLst>
          </p:cNvPr>
          <p:cNvGrpSpPr/>
          <p:nvPr/>
        </p:nvGrpSpPr>
        <p:grpSpPr>
          <a:xfrm>
            <a:off x="8264049" y="351105"/>
            <a:ext cx="423079" cy="424159"/>
            <a:chOff x="-1591550" y="3597475"/>
            <a:chExt cx="293825" cy="294575"/>
          </a:xfrm>
        </p:grpSpPr>
        <p:sp>
          <p:nvSpPr>
            <p:cNvPr id="5" name="Google Shape;8337;p61">
              <a:extLst>
                <a:ext uri="{FF2B5EF4-FFF2-40B4-BE49-F238E27FC236}">
                  <a16:creationId xmlns:a16="http://schemas.microsoft.com/office/drawing/2014/main" id="{CA4710BD-9AE4-FBA5-7CBC-90392F45E993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38;p61">
              <a:extLst>
                <a:ext uri="{FF2B5EF4-FFF2-40B4-BE49-F238E27FC236}">
                  <a16:creationId xmlns:a16="http://schemas.microsoft.com/office/drawing/2014/main" id="{67915C53-5955-7C55-710A-052B4A31F43C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39;p61">
              <a:extLst>
                <a:ext uri="{FF2B5EF4-FFF2-40B4-BE49-F238E27FC236}">
                  <a16:creationId xmlns:a16="http://schemas.microsoft.com/office/drawing/2014/main" id="{06361916-9A47-82D5-39C8-28560A93CF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78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6;p42">
            <a:extLst>
              <a:ext uri="{FF2B5EF4-FFF2-40B4-BE49-F238E27FC236}">
                <a16:creationId xmlns:a16="http://schemas.microsoft.com/office/drawing/2014/main" id="{2B6D06E5-4091-3CCC-358C-74B255672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726" y="1975494"/>
            <a:ext cx="4140548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Thank You!</a:t>
            </a:r>
            <a:endParaRPr sz="5500" dirty="0"/>
          </a:p>
        </p:txBody>
      </p:sp>
    </p:spTree>
    <p:extLst>
      <p:ext uri="{BB962C8B-B14F-4D97-AF65-F5344CB8AC3E}">
        <p14:creationId xmlns:p14="http://schemas.microsoft.com/office/powerpoint/2010/main" val="18135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69479" y="394267"/>
            <a:ext cx="8347991" cy="585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Importing</a:t>
            </a:r>
            <a:r>
              <a:rPr lang="en-US" dirty="0"/>
              <a:t> 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3B257-B345-359E-D127-85FC71A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8" y="1354150"/>
            <a:ext cx="7601387" cy="3224829"/>
          </a:xfrm>
          <a:prstGeom prst="rect">
            <a:avLst/>
          </a:prstGeom>
        </p:spPr>
      </p:pic>
      <p:sp>
        <p:nvSpPr>
          <p:cNvPr id="8" name="Google Shape;6112;p57">
            <a:extLst>
              <a:ext uri="{FF2B5EF4-FFF2-40B4-BE49-F238E27FC236}">
                <a16:creationId xmlns:a16="http://schemas.microsoft.com/office/drawing/2014/main" id="{DB93E084-18C4-A7D9-47CA-8954772C3488}"/>
              </a:ext>
            </a:extLst>
          </p:cNvPr>
          <p:cNvSpPr/>
          <p:nvPr/>
        </p:nvSpPr>
        <p:spPr>
          <a:xfrm>
            <a:off x="8151135" y="394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Description Of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EE954-A888-4D6D-F324-2A54A962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31" y="1105595"/>
            <a:ext cx="4432395" cy="3493864"/>
          </a:xfrm>
          <a:prstGeom prst="rect">
            <a:avLst/>
          </a:prstGeom>
        </p:spPr>
      </p:pic>
      <p:grpSp>
        <p:nvGrpSpPr>
          <p:cNvPr id="14" name="Google Shape;7206;p59">
            <a:extLst>
              <a:ext uri="{FF2B5EF4-FFF2-40B4-BE49-F238E27FC236}">
                <a16:creationId xmlns:a16="http://schemas.microsoft.com/office/drawing/2014/main" id="{A4790A0A-EACB-B49A-0B9E-8A9202BB65B7}"/>
              </a:ext>
            </a:extLst>
          </p:cNvPr>
          <p:cNvGrpSpPr/>
          <p:nvPr/>
        </p:nvGrpSpPr>
        <p:grpSpPr>
          <a:xfrm>
            <a:off x="8170764" y="408227"/>
            <a:ext cx="355258" cy="356205"/>
            <a:chOff x="-48630025" y="3199700"/>
            <a:chExt cx="300100" cy="300900"/>
          </a:xfrm>
        </p:grpSpPr>
        <p:sp>
          <p:nvSpPr>
            <p:cNvPr id="15" name="Google Shape;7207;p59">
              <a:extLst>
                <a:ext uri="{FF2B5EF4-FFF2-40B4-BE49-F238E27FC236}">
                  <a16:creationId xmlns:a16="http://schemas.microsoft.com/office/drawing/2014/main" id="{43D11ABD-6BD5-03D0-0A25-66F9D36C1021}"/>
                </a:ext>
              </a:extLst>
            </p:cNvPr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08;p59">
              <a:extLst>
                <a:ext uri="{FF2B5EF4-FFF2-40B4-BE49-F238E27FC236}">
                  <a16:creationId xmlns:a16="http://schemas.microsoft.com/office/drawing/2014/main" id="{0E545D0E-1424-5910-494F-FCBD52914FB0}"/>
                </a:ext>
              </a:extLst>
            </p:cNvPr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9;p59">
              <a:extLst>
                <a:ext uri="{FF2B5EF4-FFF2-40B4-BE49-F238E27FC236}">
                  <a16:creationId xmlns:a16="http://schemas.microsoft.com/office/drawing/2014/main" id="{04255F5C-7996-57B7-9A28-E98E57BE0625}"/>
                </a:ext>
              </a:extLst>
            </p:cNvPr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808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6CC8A-C1A3-B29D-7883-C31D286E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2" y="1758353"/>
            <a:ext cx="3720687" cy="2733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BEC00-C599-C441-4FCA-F6B71F38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93" y="1362173"/>
            <a:ext cx="4312428" cy="3426018"/>
          </a:xfrm>
          <a:prstGeom prst="rect">
            <a:avLst/>
          </a:prstGeom>
        </p:spPr>
      </p:pic>
      <p:sp>
        <p:nvSpPr>
          <p:cNvPr id="8" name="Google Shape;387;p27">
            <a:extLst>
              <a:ext uri="{FF2B5EF4-FFF2-40B4-BE49-F238E27FC236}">
                <a16:creationId xmlns:a16="http://schemas.microsoft.com/office/drawing/2014/main" id="{3E39D623-6917-D730-EB05-41C7AB3B04AF}"/>
              </a:ext>
            </a:extLst>
          </p:cNvPr>
          <p:cNvSpPr txBox="1">
            <a:spLocks/>
          </p:cNvSpPr>
          <p:nvPr/>
        </p:nvSpPr>
        <p:spPr>
          <a:xfrm>
            <a:off x="1161269" y="804407"/>
            <a:ext cx="2033711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Removing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duplicates</a:t>
            </a:r>
          </a:p>
        </p:txBody>
      </p:sp>
      <p:sp>
        <p:nvSpPr>
          <p:cNvPr id="9" name="Google Shape;387;p27">
            <a:extLst>
              <a:ext uri="{FF2B5EF4-FFF2-40B4-BE49-F238E27FC236}">
                <a16:creationId xmlns:a16="http://schemas.microsoft.com/office/drawing/2014/main" id="{2D538635-1B3B-F06E-0D50-F4297A03AA67}"/>
              </a:ext>
            </a:extLst>
          </p:cNvPr>
          <p:cNvSpPr txBox="1">
            <a:spLocks/>
          </p:cNvSpPr>
          <p:nvPr/>
        </p:nvSpPr>
        <p:spPr>
          <a:xfrm>
            <a:off x="5371678" y="804407"/>
            <a:ext cx="24770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Removing null values</a:t>
            </a:r>
          </a:p>
        </p:txBody>
      </p:sp>
      <p:grpSp>
        <p:nvGrpSpPr>
          <p:cNvPr id="10" name="Google Shape;6760;p58">
            <a:extLst>
              <a:ext uri="{FF2B5EF4-FFF2-40B4-BE49-F238E27FC236}">
                <a16:creationId xmlns:a16="http://schemas.microsoft.com/office/drawing/2014/main" id="{9AF92DA1-07E4-D098-941C-CEC35AB7A872}"/>
              </a:ext>
            </a:extLst>
          </p:cNvPr>
          <p:cNvGrpSpPr/>
          <p:nvPr/>
        </p:nvGrpSpPr>
        <p:grpSpPr>
          <a:xfrm>
            <a:off x="8298296" y="333222"/>
            <a:ext cx="354586" cy="353888"/>
            <a:chOff x="-31094350" y="3194000"/>
            <a:chExt cx="292225" cy="291650"/>
          </a:xfrm>
        </p:grpSpPr>
        <p:sp>
          <p:nvSpPr>
            <p:cNvPr id="11" name="Google Shape;6761;p58">
              <a:extLst>
                <a:ext uri="{FF2B5EF4-FFF2-40B4-BE49-F238E27FC236}">
                  <a16:creationId xmlns:a16="http://schemas.microsoft.com/office/drawing/2014/main" id="{2FDCC441-8D04-A572-C3E0-28C20F257F8C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62;p58">
              <a:extLst>
                <a:ext uri="{FF2B5EF4-FFF2-40B4-BE49-F238E27FC236}">
                  <a16:creationId xmlns:a16="http://schemas.microsoft.com/office/drawing/2014/main" id="{882FCAB4-EB8D-B2B5-28A9-4DD199C0883F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63;p58">
              <a:extLst>
                <a:ext uri="{FF2B5EF4-FFF2-40B4-BE49-F238E27FC236}">
                  <a16:creationId xmlns:a16="http://schemas.microsoft.com/office/drawing/2014/main" id="{0DCB2ABE-B1DD-2B1D-C097-5654DFF5CF46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64;p58">
              <a:extLst>
                <a:ext uri="{FF2B5EF4-FFF2-40B4-BE49-F238E27FC236}">
                  <a16:creationId xmlns:a16="http://schemas.microsoft.com/office/drawing/2014/main" id="{62D46891-133B-0551-8CEC-E27998AF3EDC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65;p58">
              <a:extLst>
                <a:ext uri="{FF2B5EF4-FFF2-40B4-BE49-F238E27FC236}">
                  <a16:creationId xmlns:a16="http://schemas.microsoft.com/office/drawing/2014/main" id="{46F89EC4-72C5-8278-9109-507E0CED2C8A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66;p58">
              <a:extLst>
                <a:ext uri="{FF2B5EF4-FFF2-40B4-BE49-F238E27FC236}">
                  <a16:creationId xmlns:a16="http://schemas.microsoft.com/office/drawing/2014/main" id="{FF04F6E2-E278-5ED9-35B8-4D9F5547FC59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67;p58">
              <a:extLst>
                <a:ext uri="{FF2B5EF4-FFF2-40B4-BE49-F238E27FC236}">
                  <a16:creationId xmlns:a16="http://schemas.microsoft.com/office/drawing/2014/main" id="{A408DBAA-E8D4-C86E-A0BA-A0585870E886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68;p58">
              <a:extLst>
                <a:ext uri="{FF2B5EF4-FFF2-40B4-BE49-F238E27FC236}">
                  <a16:creationId xmlns:a16="http://schemas.microsoft.com/office/drawing/2014/main" id="{BD58DE3F-BFB4-5DF7-8D88-917E4251A55E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910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i="0" dirty="0">
                <a:solidFill>
                  <a:srgbClr val="1F2328"/>
                </a:solidFill>
                <a:effectLst/>
                <a:latin typeface="-apple-system"/>
              </a:rPr>
              <a:t>P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reprocessing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9363143D-2C9A-4DC1-B56F-4AA17EB8AA39}"/>
              </a:ext>
            </a:extLst>
          </p:cNvPr>
          <p:cNvSpPr txBox="1">
            <a:spLocks/>
          </p:cNvSpPr>
          <p:nvPr/>
        </p:nvSpPr>
        <p:spPr>
          <a:xfrm>
            <a:off x="127598" y="965993"/>
            <a:ext cx="2920402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Dropping unnecessary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17886-EEC1-345C-1A23-D3EC1332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4" y="1523759"/>
            <a:ext cx="8347992" cy="3024356"/>
          </a:xfrm>
          <a:prstGeom prst="rect">
            <a:avLst/>
          </a:prstGeom>
        </p:spPr>
      </p:pic>
      <p:grpSp>
        <p:nvGrpSpPr>
          <p:cNvPr id="8" name="Google Shape;6625;p58">
            <a:extLst>
              <a:ext uri="{FF2B5EF4-FFF2-40B4-BE49-F238E27FC236}">
                <a16:creationId xmlns:a16="http://schemas.microsoft.com/office/drawing/2014/main" id="{828A2CD9-3C51-8054-E1D8-83B4B2EDEEF0}"/>
              </a:ext>
            </a:extLst>
          </p:cNvPr>
          <p:cNvGrpSpPr/>
          <p:nvPr/>
        </p:nvGrpSpPr>
        <p:grpSpPr>
          <a:xfrm>
            <a:off x="8391410" y="334435"/>
            <a:ext cx="354586" cy="352675"/>
            <a:chOff x="-35482200" y="3561225"/>
            <a:chExt cx="292225" cy="290650"/>
          </a:xfrm>
        </p:grpSpPr>
        <p:sp>
          <p:nvSpPr>
            <p:cNvPr id="9" name="Google Shape;6626;p58">
              <a:extLst>
                <a:ext uri="{FF2B5EF4-FFF2-40B4-BE49-F238E27FC236}">
                  <a16:creationId xmlns:a16="http://schemas.microsoft.com/office/drawing/2014/main" id="{83011119-7444-5193-0417-A3EA85E82E7F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27;p58">
              <a:extLst>
                <a:ext uri="{FF2B5EF4-FFF2-40B4-BE49-F238E27FC236}">
                  <a16:creationId xmlns:a16="http://schemas.microsoft.com/office/drawing/2014/main" id="{04F48377-E328-F312-2E3B-35BA8D0227F3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28;p58">
              <a:extLst>
                <a:ext uri="{FF2B5EF4-FFF2-40B4-BE49-F238E27FC236}">
                  <a16:creationId xmlns:a16="http://schemas.microsoft.com/office/drawing/2014/main" id="{A7CF75F3-F41E-B653-4FC6-02B5AF17A4DD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05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i="0" dirty="0">
                <a:solidFill>
                  <a:srgbClr val="1F2328"/>
                </a:solidFill>
                <a:effectLst/>
                <a:latin typeface="-apple-system"/>
              </a:rPr>
              <a:t>P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reprocessing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9363143D-2C9A-4DC1-B56F-4AA17EB8AA39}"/>
              </a:ext>
            </a:extLst>
          </p:cNvPr>
          <p:cNvSpPr txBox="1">
            <a:spLocks/>
          </p:cNvSpPr>
          <p:nvPr/>
        </p:nvSpPr>
        <p:spPr>
          <a:xfrm>
            <a:off x="127597" y="965993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Removing ‘GB’ and ‘kg’ words from Ram and Weight column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B1322-016D-CAC6-61C4-42BC8956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45" y="1631421"/>
            <a:ext cx="7495309" cy="2783972"/>
          </a:xfrm>
          <a:prstGeom prst="rect">
            <a:avLst/>
          </a:prstGeom>
        </p:spPr>
      </p:pic>
      <p:grpSp>
        <p:nvGrpSpPr>
          <p:cNvPr id="5" name="Google Shape;6625;p58">
            <a:extLst>
              <a:ext uri="{FF2B5EF4-FFF2-40B4-BE49-F238E27FC236}">
                <a16:creationId xmlns:a16="http://schemas.microsoft.com/office/drawing/2014/main" id="{26BF314A-C729-A177-7CD6-A117C7FF6A7C}"/>
              </a:ext>
            </a:extLst>
          </p:cNvPr>
          <p:cNvGrpSpPr/>
          <p:nvPr/>
        </p:nvGrpSpPr>
        <p:grpSpPr>
          <a:xfrm>
            <a:off x="8391410" y="334435"/>
            <a:ext cx="354586" cy="352675"/>
            <a:chOff x="-35482200" y="3561225"/>
            <a:chExt cx="292225" cy="290650"/>
          </a:xfrm>
        </p:grpSpPr>
        <p:sp>
          <p:nvSpPr>
            <p:cNvPr id="6" name="Google Shape;6626;p58">
              <a:extLst>
                <a:ext uri="{FF2B5EF4-FFF2-40B4-BE49-F238E27FC236}">
                  <a16:creationId xmlns:a16="http://schemas.microsoft.com/office/drawing/2014/main" id="{6A6CA655-20C4-ECEC-D0CC-86CCA4E40395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7;p58">
              <a:extLst>
                <a:ext uri="{FF2B5EF4-FFF2-40B4-BE49-F238E27FC236}">
                  <a16:creationId xmlns:a16="http://schemas.microsoft.com/office/drawing/2014/main" id="{269E3405-7EDC-A212-D738-71EF4CF44D3D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28;p58">
              <a:extLst>
                <a:ext uri="{FF2B5EF4-FFF2-40B4-BE49-F238E27FC236}">
                  <a16:creationId xmlns:a16="http://schemas.microsoft.com/office/drawing/2014/main" id="{E13D4AA7-2BDF-869F-7B54-371819DE06F1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263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i="0" dirty="0">
                <a:solidFill>
                  <a:srgbClr val="1F2328"/>
                </a:solidFill>
                <a:effectLst/>
                <a:latin typeface="-apple-system"/>
              </a:rPr>
              <a:t>P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reprocessing</a:t>
            </a:r>
          </a:p>
        </p:txBody>
      </p:sp>
      <p:sp>
        <p:nvSpPr>
          <p:cNvPr id="2" name="Google Shape;387;p27">
            <a:extLst>
              <a:ext uri="{FF2B5EF4-FFF2-40B4-BE49-F238E27FC236}">
                <a16:creationId xmlns:a16="http://schemas.microsoft.com/office/drawing/2014/main" id="{9363143D-2C9A-4DC1-B56F-4AA17EB8AA39}"/>
              </a:ext>
            </a:extLst>
          </p:cNvPr>
          <p:cNvSpPr txBox="1">
            <a:spLocks/>
          </p:cNvSpPr>
          <p:nvPr/>
        </p:nvSpPr>
        <p:spPr>
          <a:xfrm>
            <a:off x="127598" y="862084"/>
            <a:ext cx="5448857" cy="55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barito"/>
              <a:buNone/>
              <a:defRPr sz="3800" b="1" i="0" u="none" strike="noStrike" cap="none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Outlier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4B2BB-C889-74E1-812C-A23E7743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8" y="1418863"/>
            <a:ext cx="3352800" cy="3064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BB075-749E-3559-837F-22876EC8C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58" y="1418862"/>
            <a:ext cx="3480051" cy="3064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F1A784-BDFF-1026-202F-5E316625607F}"/>
                  </a:ext>
                </a:extLst>
              </p14:cNvPr>
              <p14:cNvContentPartPr/>
              <p14:nvPr/>
            </p14:nvContentPartPr>
            <p14:xfrm>
              <a:off x="1994869" y="4155175"/>
              <a:ext cx="550800" cy="3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F1A784-BDFF-1026-202F-5E31662560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1229" y="4047535"/>
                <a:ext cx="65844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oogle Shape;6625;p58">
            <a:extLst>
              <a:ext uri="{FF2B5EF4-FFF2-40B4-BE49-F238E27FC236}">
                <a16:creationId xmlns:a16="http://schemas.microsoft.com/office/drawing/2014/main" id="{04D86918-1432-50A3-BDE4-14E20D78DCFE}"/>
              </a:ext>
            </a:extLst>
          </p:cNvPr>
          <p:cNvGrpSpPr/>
          <p:nvPr/>
        </p:nvGrpSpPr>
        <p:grpSpPr>
          <a:xfrm>
            <a:off x="8391410" y="334435"/>
            <a:ext cx="354586" cy="352675"/>
            <a:chOff x="-35482200" y="3561225"/>
            <a:chExt cx="292225" cy="290650"/>
          </a:xfrm>
        </p:grpSpPr>
        <p:sp>
          <p:nvSpPr>
            <p:cNvPr id="12" name="Google Shape;6626;p58">
              <a:extLst>
                <a:ext uri="{FF2B5EF4-FFF2-40B4-BE49-F238E27FC236}">
                  <a16:creationId xmlns:a16="http://schemas.microsoft.com/office/drawing/2014/main" id="{0A02D704-011F-9280-C40B-344A9B385B8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7;p58">
              <a:extLst>
                <a:ext uri="{FF2B5EF4-FFF2-40B4-BE49-F238E27FC236}">
                  <a16:creationId xmlns:a16="http://schemas.microsoft.com/office/drawing/2014/main" id="{7CAFCEE4-A852-E82A-CF36-B48571BFEA5D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28;p58">
              <a:extLst>
                <a:ext uri="{FF2B5EF4-FFF2-40B4-BE49-F238E27FC236}">
                  <a16:creationId xmlns:a16="http://schemas.microsoft.com/office/drawing/2014/main" id="{C25A7641-8E97-B12C-BCB7-F44D58BE0705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429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127598" y="408227"/>
            <a:ext cx="8347991" cy="557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Data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i="0" dirty="0">
                <a:solidFill>
                  <a:srgbClr val="1F2328"/>
                </a:solidFill>
                <a:effectLst/>
                <a:latin typeface="-apple-system"/>
              </a:rPr>
              <a:t>P</a:t>
            </a:r>
            <a:r>
              <a:rPr lang="en-US" sz="3200" dirty="0">
                <a:solidFill>
                  <a:srgbClr val="1F2328"/>
                </a:solidFill>
                <a:latin typeface="-apple-system"/>
              </a:rPr>
              <a:t>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1EBA-DF29-D7DB-5526-5931DCF76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39525"/>
            <a:ext cx="7696200" cy="3711334"/>
          </a:xfrm>
          <a:prstGeom prst="rect">
            <a:avLst/>
          </a:prstGeom>
        </p:spPr>
      </p:pic>
      <p:grpSp>
        <p:nvGrpSpPr>
          <p:cNvPr id="6" name="Google Shape;6625;p58">
            <a:extLst>
              <a:ext uri="{FF2B5EF4-FFF2-40B4-BE49-F238E27FC236}">
                <a16:creationId xmlns:a16="http://schemas.microsoft.com/office/drawing/2014/main" id="{19EE9F5C-6583-1CD4-5462-08AA9E67915F}"/>
              </a:ext>
            </a:extLst>
          </p:cNvPr>
          <p:cNvGrpSpPr/>
          <p:nvPr/>
        </p:nvGrpSpPr>
        <p:grpSpPr>
          <a:xfrm>
            <a:off x="8391410" y="334435"/>
            <a:ext cx="354586" cy="352675"/>
            <a:chOff x="-35482200" y="3561225"/>
            <a:chExt cx="292225" cy="290650"/>
          </a:xfrm>
        </p:grpSpPr>
        <p:sp>
          <p:nvSpPr>
            <p:cNvPr id="7" name="Google Shape;6626;p58">
              <a:extLst>
                <a:ext uri="{FF2B5EF4-FFF2-40B4-BE49-F238E27FC236}">
                  <a16:creationId xmlns:a16="http://schemas.microsoft.com/office/drawing/2014/main" id="{B0EBBC19-3ED3-CAFC-8934-14EF382E7A52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7;p58">
              <a:extLst>
                <a:ext uri="{FF2B5EF4-FFF2-40B4-BE49-F238E27FC236}">
                  <a16:creationId xmlns:a16="http://schemas.microsoft.com/office/drawing/2014/main" id="{E74A51DC-03F1-5B41-D621-B0BBB841DC3B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28;p58">
              <a:extLst>
                <a:ext uri="{FF2B5EF4-FFF2-40B4-BE49-F238E27FC236}">
                  <a16:creationId xmlns:a16="http://schemas.microsoft.com/office/drawing/2014/main" id="{E09FB3AF-8E92-F3E2-1315-C25F5C5E9C5C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6973343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ative Research Methods - Doctor of Philosophy (Ph.D.) in Health Behavior and Health Education by Slidesgo">
  <a:themeElements>
    <a:clrScheme name="Simple Light">
      <a:dk1>
        <a:srgbClr val="0E314D"/>
      </a:dk1>
      <a:lt1>
        <a:srgbClr val="FFFFFF"/>
      </a:lt1>
      <a:dk2>
        <a:srgbClr val="606BF1"/>
      </a:dk2>
      <a:lt2>
        <a:srgbClr val="A9ADEE"/>
      </a:lt2>
      <a:accent1>
        <a:srgbClr val="9F4BC4"/>
      </a:accent1>
      <a:accent2>
        <a:srgbClr val="F97369"/>
      </a:accent2>
      <a:accent3>
        <a:srgbClr val="F1BB96"/>
      </a:accent3>
      <a:accent4>
        <a:srgbClr val="FFAB40"/>
      </a:accent4>
      <a:accent5>
        <a:srgbClr val="DCE8EF"/>
      </a:accent5>
      <a:accent6>
        <a:srgbClr val="C3D3DD"/>
      </a:accent6>
      <a:hlink>
        <a:srgbClr val="0E31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243</Words>
  <Application>Microsoft Office PowerPoint</Application>
  <PresentationFormat>On-screen Show (16:9)</PresentationFormat>
  <Paragraphs>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Proxima Nova</vt:lpstr>
      <vt:lpstr>Arial</vt:lpstr>
      <vt:lpstr>Gabarito</vt:lpstr>
      <vt:lpstr>-apple-system</vt:lpstr>
      <vt:lpstr>Hind</vt:lpstr>
      <vt:lpstr>Calibri</vt:lpstr>
      <vt:lpstr>Roboto</vt:lpstr>
      <vt:lpstr>Proxima Nova Semibold</vt:lpstr>
      <vt:lpstr>Qualitative Research Methods - Doctor of Philosophy (Ph.D.) in Health Behavior and Health Education by Slidesgo</vt:lpstr>
      <vt:lpstr>Slidesgo Final Pages</vt:lpstr>
      <vt:lpstr>PowerPoint Presentation</vt:lpstr>
      <vt:lpstr>Project Description</vt:lpstr>
      <vt:lpstr>Importing The Dataset</vt:lpstr>
      <vt:lpstr>Description Of Data</vt:lpstr>
      <vt:lpstr>Data Cleaning</vt:lpstr>
      <vt:lpstr>Data Preprocessing</vt:lpstr>
      <vt:lpstr>Data Preprocessing</vt:lpstr>
      <vt:lpstr>Data Preprocessing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Building The Model</vt:lpstr>
      <vt:lpstr>PowerPoint Presentation</vt:lpstr>
      <vt:lpstr>Model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Saurabh Gangwar</dc:creator>
  <cp:lastModifiedBy>Saurabh Laltaprasad Gangwar</cp:lastModifiedBy>
  <cp:revision>35</cp:revision>
  <dcterms:modified xsi:type="dcterms:W3CDTF">2024-04-04T23:37:12Z</dcterms:modified>
</cp:coreProperties>
</file>