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27" name="PlaceHolder 2"/>
          <p:cNvSpPr>
            <a:spLocks noGrp="1"/>
          </p:cNvSpPr>
          <p:nvPr>
            <p:ph/>
          </p:nvPr>
        </p:nvSpPr>
        <p:spPr>
          <a:xfrm>
            <a:off x="503640" y="1326240"/>
            <a:ext cx="907164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28" name="PlaceHolder 3"/>
          <p:cNvSpPr>
            <a:spLocks noGrp="1"/>
          </p:cNvSpPr>
          <p:nvPr>
            <p:ph/>
          </p:nvPr>
        </p:nvSpPr>
        <p:spPr>
          <a:xfrm>
            <a:off x="503640" y="3043800"/>
            <a:ext cx="907164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30"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31"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32"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33" name="PlaceHolder 5"/>
          <p:cNvSpPr>
            <a:spLocks noGrp="1"/>
          </p:cNvSpPr>
          <p:nvPr>
            <p:ph/>
          </p:nvPr>
        </p:nvSpPr>
        <p:spPr>
          <a:xfrm>
            <a:off x="5152320" y="304380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35"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36"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37"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38"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39"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40"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47" name="PlaceHolder 2"/>
          <p:cNvSpPr>
            <a:spLocks noGrp="1"/>
          </p:cNvSpPr>
          <p:nvPr>
            <p:ph type="subTitle"/>
          </p:nvPr>
        </p:nvSpPr>
        <p:spPr>
          <a:xfrm>
            <a:off x="503640" y="1326240"/>
            <a:ext cx="9071640" cy="3288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49" name="PlaceHolder 2"/>
          <p:cNvSpPr>
            <a:spLocks noGrp="1"/>
          </p:cNvSpPr>
          <p:nvPr>
            <p:ph/>
          </p:nvPr>
        </p:nvSpPr>
        <p:spPr>
          <a:xfrm>
            <a:off x="503640" y="1326240"/>
            <a:ext cx="9071640" cy="328824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51"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52"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92640" y="301680"/>
            <a:ext cx="8693640" cy="5079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56"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57"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58"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6" name="PlaceHolder 2"/>
          <p:cNvSpPr>
            <a:spLocks noGrp="1"/>
          </p:cNvSpPr>
          <p:nvPr>
            <p:ph type="subTitle"/>
          </p:nvPr>
        </p:nvSpPr>
        <p:spPr>
          <a:xfrm>
            <a:off x="503640" y="1326240"/>
            <a:ext cx="9071640" cy="3288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60"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61"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62" name="PlaceHolder 4"/>
          <p:cNvSpPr>
            <a:spLocks noGrp="1"/>
          </p:cNvSpPr>
          <p:nvPr>
            <p:ph/>
          </p:nvPr>
        </p:nvSpPr>
        <p:spPr>
          <a:xfrm>
            <a:off x="5152320" y="304380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64"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65"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66" name="PlaceHolder 4"/>
          <p:cNvSpPr>
            <a:spLocks noGrp="1"/>
          </p:cNvSpPr>
          <p:nvPr>
            <p:ph/>
          </p:nvPr>
        </p:nvSpPr>
        <p:spPr>
          <a:xfrm>
            <a:off x="503640" y="3043800"/>
            <a:ext cx="907164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68" name="PlaceHolder 2"/>
          <p:cNvSpPr>
            <a:spLocks noGrp="1"/>
          </p:cNvSpPr>
          <p:nvPr>
            <p:ph/>
          </p:nvPr>
        </p:nvSpPr>
        <p:spPr>
          <a:xfrm>
            <a:off x="503640" y="1326240"/>
            <a:ext cx="907164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69" name="PlaceHolder 3"/>
          <p:cNvSpPr>
            <a:spLocks noGrp="1"/>
          </p:cNvSpPr>
          <p:nvPr>
            <p:ph/>
          </p:nvPr>
        </p:nvSpPr>
        <p:spPr>
          <a:xfrm>
            <a:off x="503640" y="3043800"/>
            <a:ext cx="907164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71"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72"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73"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74" name="PlaceHolder 5"/>
          <p:cNvSpPr>
            <a:spLocks noGrp="1"/>
          </p:cNvSpPr>
          <p:nvPr>
            <p:ph/>
          </p:nvPr>
        </p:nvSpPr>
        <p:spPr>
          <a:xfrm>
            <a:off x="5152320" y="304380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76"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77"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78"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79"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80"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81"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88" name="PlaceHolder 2"/>
          <p:cNvSpPr>
            <a:spLocks noGrp="1"/>
          </p:cNvSpPr>
          <p:nvPr>
            <p:ph type="subTitle"/>
          </p:nvPr>
        </p:nvSpPr>
        <p:spPr>
          <a:xfrm>
            <a:off x="503640" y="1326240"/>
            <a:ext cx="9071640" cy="3288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90" name="PlaceHolder 2"/>
          <p:cNvSpPr>
            <a:spLocks noGrp="1"/>
          </p:cNvSpPr>
          <p:nvPr>
            <p:ph/>
          </p:nvPr>
        </p:nvSpPr>
        <p:spPr>
          <a:xfrm>
            <a:off x="503640" y="1326240"/>
            <a:ext cx="9071640" cy="328824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92"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93"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8" name="PlaceHolder 2"/>
          <p:cNvSpPr>
            <a:spLocks noGrp="1"/>
          </p:cNvSpPr>
          <p:nvPr>
            <p:ph/>
          </p:nvPr>
        </p:nvSpPr>
        <p:spPr>
          <a:xfrm>
            <a:off x="503640" y="1326240"/>
            <a:ext cx="9071640" cy="328824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92640" y="301680"/>
            <a:ext cx="8693640" cy="5079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97"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98"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99"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101"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02"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03" name="PlaceHolder 4"/>
          <p:cNvSpPr>
            <a:spLocks noGrp="1"/>
          </p:cNvSpPr>
          <p:nvPr>
            <p:ph/>
          </p:nvPr>
        </p:nvSpPr>
        <p:spPr>
          <a:xfrm>
            <a:off x="5152320" y="304380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105"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06"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07" name="PlaceHolder 4"/>
          <p:cNvSpPr>
            <a:spLocks noGrp="1"/>
          </p:cNvSpPr>
          <p:nvPr>
            <p:ph/>
          </p:nvPr>
        </p:nvSpPr>
        <p:spPr>
          <a:xfrm>
            <a:off x="503640" y="3043800"/>
            <a:ext cx="907164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109" name="PlaceHolder 2"/>
          <p:cNvSpPr>
            <a:spLocks noGrp="1"/>
          </p:cNvSpPr>
          <p:nvPr>
            <p:ph/>
          </p:nvPr>
        </p:nvSpPr>
        <p:spPr>
          <a:xfrm>
            <a:off x="503640" y="1326240"/>
            <a:ext cx="907164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10" name="PlaceHolder 3"/>
          <p:cNvSpPr>
            <a:spLocks noGrp="1"/>
          </p:cNvSpPr>
          <p:nvPr>
            <p:ph/>
          </p:nvPr>
        </p:nvSpPr>
        <p:spPr>
          <a:xfrm>
            <a:off x="503640" y="3043800"/>
            <a:ext cx="907164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112"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13"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14"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15" name="PlaceHolder 5"/>
          <p:cNvSpPr>
            <a:spLocks noGrp="1"/>
          </p:cNvSpPr>
          <p:nvPr>
            <p:ph/>
          </p:nvPr>
        </p:nvSpPr>
        <p:spPr>
          <a:xfrm>
            <a:off x="5152320" y="304380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117"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18"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19"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20"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21"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22"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10"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1"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92640" y="301680"/>
            <a:ext cx="8693640" cy="5079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15"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6"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17"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19"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20"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21" name="PlaceHolder 4"/>
          <p:cNvSpPr>
            <a:spLocks noGrp="1"/>
          </p:cNvSpPr>
          <p:nvPr>
            <p:ph/>
          </p:nvPr>
        </p:nvSpPr>
        <p:spPr>
          <a:xfrm>
            <a:off x="5152320" y="304380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endParaRPr b="0" lang="en-US" sz="1640" spc="-1" strike="noStrike">
              <a:solidFill>
                <a:srgbClr val="000000"/>
              </a:solidFill>
              <a:latin typeface="Calibri"/>
            </a:endParaRPr>
          </a:p>
        </p:txBody>
      </p:sp>
      <p:sp>
        <p:nvSpPr>
          <p:cNvPr id="23"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24"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
        <p:nvSpPr>
          <p:cNvPr id="25" name="PlaceHolder 4"/>
          <p:cNvSpPr>
            <a:spLocks noGrp="1"/>
          </p:cNvSpPr>
          <p:nvPr>
            <p:ph/>
          </p:nvPr>
        </p:nvSpPr>
        <p:spPr>
          <a:xfrm>
            <a:off x="503640" y="3043800"/>
            <a:ext cx="9071640" cy="1568160"/>
          </a:xfrm>
          <a:prstGeom prst="rect">
            <a:avLst/>
          </a:prstGeom>
          <a:noFill/>
          <a:ln w="0">
            <a:noFill/>
          </a:ln>
        </p:spPr>
        <p:txBody>
          <a:bodyPr lIns="0" rIns="0" tIns="0" bIns="0" anchor="t">
            <a:normAutofit/>
          </a:bodyPr>
          <a:p>
            <a:endParaRPr b="0" lang="en-US" sz="232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a:noFill/>
          <a:ln w="0">
            <a:noFill/>
          </a:ln>
        </p:spPr>
        <p:txBody>
          <a:bodyPr lIns="0" rIns="0" tIns="0" bIns="0" anchor="t">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a:noFill/>
          <a:ln w="0">
            <a:noFill/>
          </a:ln>
        </p:spPr>
        <p:txBody>
          <a:bodyPr lIns="0" rIns="0" tIns="0" bIns="0" anchor="t">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a:noFill/>
          <a:ln w="0">
            <a:noFill/>
          </a:ln>
        </p:spPr>
        <p:txBody>
          <a:bodyPr lIns="0" rIns="0" tIns="0" bIns="0" anchor="t">
            <a:noAutofit/>
          </a:bodyPr>
          <a:p>
            <a:pPr algn="r"/>
            <a:fld id="{655CD034-195D-46E8-BD18-002655CC74E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92640" y="301680"/>
            <a:ext cx="8693640" cy="109548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dt"/>
          </p:nvPr>
        </p:nvSpPr>
        <p:spPr>
          <a:xfrm>
            <a:off x="692640" y="5255280"/>
            <a:ext cx="2267640" cy="301680"/>
          </a:xfrm>
          <a:prstGeom prst="rect">
            <a:avLst/>
          </a:prstGeom>
          <a:noFill/>
          <a:ln w="0">
            <a:noFill/>
          </a:ln>
        </p:spPr>
        <p:txBody>
          <a:bodyPr anchor="ctr">
            <a:noAutofit/>
          </a:bodyPr>
          <a:p>
            <a:pPr>
              <a:lnSpc>
                <a:spcPct val="100000"/>
              </a:lnSpc>
            </a:pPr>
            <a:fld id="{834965D9-AB3B-4D01-8DF9-3475E5EE3E6E}" type="datetime">
              <a:rPr b="0" lang="en-US" sz="1200" spc="-1" strike="noStrike">
                <a:solidFill>
                  <a:srgbClr val="8b8b8b"/>
                </a:solidFill>
                <a:latin typeface="Calibri"/>
              </a:rPr>
              <a:t>10/10/21</a:t>
            </a:fld>
            <a:endParaRPr b="0" lang="en-US" sz="1200" spc="-1" strike="noStrike">
              <a:latin typeface="Times New Roman"/>
            </a:endParaRPr>
          </a:p>
        </p:txBody>
      </p:sp>
      <p:sp>
        <p:nvSpPr>
          <p:cNvPr id="43" name="PlaceHolder 3"/>
          <p:cNvSpPr>
            <a:spLocks noGrp="1"/>
          </p:cNvSpPr>
          <p:nvPr>
            <p:ph type="ftr"/>
          </p:nvPr>
        </p:nvSpPr>
        <p:spPr>
          <a:xfrm>
            <a:off x="3338640" y="5255280"/>
            <a:ext cx="3401640" cy="301680"/>
          </a:xfrm>
          <a:prstGeom prst="rect">
            <a:avLst/>
          </a:prstGeom>
          <a:noFill/>
          <a:ln w="0">
            <a:noFill/>
          </a:ln>
        </p:spPr>
        <p:txBody>
          <a:bodyPr anchor="ctr">
            <a:noAutofit/>
          </a:bodyPr>
          <a:p>
            <a:endParaRPr b="0" lang="en-US" sz="2400" spc="-1" strike="noStrike">
              <a:latin typeface="Times New Roman"/>
            </a:endParaRPr>
          </a:p>
        </p:txBody>
      </p:sp>
      <p:sp>
        <p:nvSpPr>
          <p:cNvPr id="44" name="PlaceHolder 4"/>
          <p:cNvSpPr>
            <a:spLocks noGrp="1"/>
          </p:cNvSpPr>
          <p:nvPr>
            <p:ph type="sldNum"/>
          </p:nvPr>
        </p:nvSpPr>
        <p:spPr>
          <a:xfrm>
            <a:off x="7118640" y="5255280"/>
            <a:ext cx="2267640" cy="301680"/>
          </a:xfrm>
          <a:prstGeom prst="rect">
            <a:avLst/>
          </a:prstGeom>
          <a:noFill/>
          <a:ln w="0">
            <a:noFill/>
          </a:ln>
        </p:spPr>
        <p:txBody>
          <a:bodyPr anchor="ctr">
            <a:noAutofit/>
          </a:bodyPr>
          <a:p>
            <a:pPr algn="r">
              <a:lnSpc>
                <a:spcPct val="100000"/>
              </a:lnSpc>
            </a:pPr>
            <a:fld id="{AA342E94-F842-4442-8BCF-6A7B85B2F4A9}" type="slidenum">
              <a:rPr b="0" lang="en-US" sz="1200" spc="-1" strike="noStrike">
                <a:solidFill>
                  <a:srgbClr val="8b8b8b"/>
                </a:solidFill>
                <a:latin typeface="Calibri"/>
              </a:rPr>
              <a:t>&lt;number&gt;</a:t>
            </a:fld>
            <a:endParaRPr b="0" lang="en-US" sz="1200" spc="-1" strike="noStrike">
              <a:latin typeface="Times New Roman"/>
            </a:endParaRPr>
          </a:p>
        </p:txBody>
      </p:sp>
      <p:sp>
        <p:nvSpPr>
          <p:cNvPr id="45" name="PlaceHolder 5"/>
          <p:cNvSpPr>
            <a:spLocks noGrp="1"/>
          </p:cNvSpPr>
          <p:nvPr>
            <p:ph type="body"/>
          </p:nvPr>
        </p:nvSpPr>
        <p:spPr>
          <a:xfrm>
            <a:off x="503640" y="1326240"/>
            <a:ext cx="9071640" cy="3288240"/>
          </a:xfrm>
          <a:prstGeom prst="rect">
            <a:avLst/>
          </a:prstGeom>
          <a:noFill/>
          <a:ln w="0">
            <a:noFill/>
          </a:ln>
        </p:spPr>
        <p:txBody>
          <a:bodyPr lIns="0" rIns="0" tIns="0" bIns="0" anchor="t">
            <a:normAutofit/>
          </a:bodyPr>
          <a:p>
            <a:pPr marL="432000" indent="-324000">
              <a:spcBef>
                <a:spcPts val="1168"/>
              </a:spcBef>
              <a:buClr>
                <a:srgbClr val="000000"/>
              </a:buClr>
              <a:buSzPct val="45000"/>
              <a:buFont typeface="Wingdings" charset="2"/>
              <a:buChar char=""/>
            </a:pPr>
            <a:r>
              <a:rPr b="0" lang="en-US" sz="2320" spc="-1" strike="noStrike">
                <a:solidFill>
                  <a:srgbClr val="000000"/>
                </a:solidFill>
                <a:latin typeface="Calibri"/>
              </a:rPr>
              <a:t>Click to edit the outline text format</a:t>
            </a:r>
            <a:endParaRPr b="0" lang="en-US" sz="2320" spc="-1" strike="noStrike">
              <a:solidFill>
                <a:srgbClr val="000000"/>
              </a:solidFill>
              <a:latin typeface="Calibri"/>
            </a:endParaRPr>
          </a:p>
          <a:p>
            <a:pPr lvl="1" marL="864000" indent="-324000">
              <a:spcBef>
                <a:spcPts val="935"/>
              </a:spcBef>
              <a:buClr>
                <a:srgbClr val="000000"/>
              </a:buClr>
              <a:buSzPct val="75000"/>
              <a:buFont typeface="Symbol" charset="2"/>
              <a:buChar char=""/>
            </a:pPr>
            <a:r>
              <a:rPr b="0" lang="en-US" sz="1660" spc="-1" strike="noStrike">
                <a:solidFill>
                  <a:srgbClr val="000000"/>
                </a:solidFill>
                <a:latin typeface="Calibri"/>
              </a:rPr>
              <a:t>Second Outline Level</a:t>
            </a:r>
            <a:endParaRPr b="0" lang="en-US" sz="1660" spc="-1" strike="noStrike">
              <a:solidFill>
                <a:srgbClr val="000000"/>
              </a:solidFill>
              <a:latin typeface="Calibri"/>
            </a:endParaRPr>
          </a:p>
          <a:p>
            <a:pPr lvl="2" marL="1296000" indent="-288000">
              <a:spcBef>
                <a:spcPts val="703"/>
              </a:spcBef>
              <a:buClr>
                <a:srgbClr val="000000"/>
              </a:buClr>
              <a:buSzPct val="45000"/>
              <a:buFont typeface="Wingdings" charset="2"/>
              <a:buChar char=""/>
            </a:pPr>
            <a:r>
              <a:rPr b="0" lang="en-US" sz="1490" spc="-1" strike="noStrike">
                <a:solidFill>
                  <a:srgbClr val="000000"/>
                </a:solidFill>
                <a:latin typeface="Calibri"/>
              </a:rPr>
              <a:t>Third Outline Level</a:t>
            </a:r>
            <a:endParaRPr b="0" lang="en-US" sz="1490" spc="-1" strike="noStrike">
              <a:solidFill>
                <a:srgbClr val="000000"/>
              </a:solidFill>
              <a:latin typeface="Calibri"/>
            </a:endParaRPr>
          </a:p>
          <a:p>
            <a:pPr lvl="3" marL="1728000" indent="-216000">
              <a:spcBef>
                <a:spcPts val="468"/>
              </a:spcBef>
              <a:buClr>
                <a:srgbClr val="000000"/>
              </a:buClr>
              <a:buSzPct val="75000"/>
              <a:buFont typeface="Symbol" charset="2"/>
              <a:buChar char=""/>
            </a:pPr>
            <a:r>
              <a:rPr b="0" lang="en-US" sz="1490" spc="-1" strike="noStrike">
                <a:solidFill>
                  <a:srgbClr val="000000"/>
                </a:solidFill>
                <a:latin typeface="Calibri"/>
              </a:rPr>
              <a:t>Fourth Outline Level</a:t>
            </a:r>
            <a:endParaRPr b="0" lang="en-US" sz="1490" spc="-1" strike="noStrike">
              <a:solidFill>
                <a:srgbClr val="000000"/>
              </a:solidFill>
              <a:latin typeface="Calibri"/>
            </a:endParaRPr>
          </a:p>
          <a:p>
            <a:pPr lvl="4" marL="2160000" indent="-216000">
              <a:spcBef>
                <a:spcPts val="232"/>
              </a:spcBef>
              <a:buClr>
                <a:srgbClr val="000000"/>
              </a:buClr>
              <a:buSzPct val="45000"/>
              <a:buFont typeface="Wingdings" charset="2"/>
              <a:buChar char=""/>
            </a:pPr>
            <a:r>
              <a:rPr b="0" lang="en-US" sz="1660" spc="-1" strike="noStrike">
                <a:solidFill>
                  <a:srgbClr val="000000"/>
                </a:solidFill>
                <a:latin typeface="Calibri"/>
              </a:rPr>
              <a:t>Fifth Outline Level</a:t>
            </a:r>
            <a:endParaRPr b="0" lang="en-US" sz="1660" spc="-1" strike="noStrike">
              <a:solidFill>
                <a:srgbClr val="000000"/>
              </a:solidFill>
              <a:latin typeface="Calibri"/>
            </a:endParaRPr>
          </a:p>
          <a:p>
            <a:pPr lvl="5" marL="2592000" indent="-216000">
              <a:spcBef>
                <a:spcPts val="232"/>
              </a:spcBef>
              <a:buClr>
                <a:srgbClr val="000000"/>
              </a:buClr>
              <a:buSzPct val="45000"/>
              <a:buFont typeface="Wingdings" charset="2"/>
              <a:buChar char=""/>
            </a:pPr>
            <a:r>
              <a:rPr b="0" lang="en-US" sz="1660" spc="-1" strike="noStrike">
                <a:solidFill>
                  <a:srgbClr val="000000"/>
                </a:solidFill>
                <a:latin typeface="Calibri"/>
              </a:rPr>
              <a:t>Sixth Outline Level</a:t>
            </a:r>
            <a:endParaRPr b="0" lang="en-US" sz="1660" spc="-1" strike="noStrike">
              <a:solidFill>
                <a:srgbClr val="000000"/>
              </a:solidFill>
              <a:latin typeface="Calibri"/>
            </a:endParaRPr>
          </a:p>
          <a:p>
            <a:pPr lvl="6" marL="3024000" indent="-216000">
              <a:spcBef>
                <a:spcPts val="232"/>
              </a:spcBef>
              <a:buClr>
                <a:srgbClr val="000000"/>
              </a:buClr>
              <a:buSzPct val="45000"/>
              <a:buFont typeface="Wingdings" charset="2"/>
              <a:buChar char=""/>
            </a:pPr>
            <a:r>
              <a:rPr b="0" lang="en-US" sz="1660" spc="-1" strike="noStrike">
                <a:solidFill>
                  <a:srgbClr val="000000"/>
                </a:solidFill>
                <a:latin typeface="Calibri"/>
              </a:rPr>
              <a:t>Seventh Outline Level</a:t>
            </a:r>
            <a:endParaRPr b="0" lang="en-US" sz="166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92640" y="301680"/>
            <a:ext cx="8693640" cy="109548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692640" y="1509120"/>
            <a:ext cx="8693640" cy="359712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4" name="PlaceHolder 3"/>
          <p:cNvSpPr>
            <a:spLocks noGrp="1"/>
          </p:cNvSpPr>
          <p:nvPr>
            <p:ph type="dt"/>
          </p:nvPr>
        </p:nvSpPr>
        <p:spPr>
          <a:xfrm>
            <a:off x="692640" y="5255280"/>
            <a:ext cx="2267640" cy="301680"/>
          </a:xfrm>
          <a:prstGeom prst="rect">
            <a:avLst/>
          </a:prstGeom>
          <a:noFill/>
          <a:ln w="0">
            <a:noFill/>
          </a:ln>
        </p:spPr>
        <p:txBody>
          <a:bodyPr anchor="ctr">
            <a:noAutofit/>
          </a:bodyPr>
          <a:p>
            <a:pPr>
              <a:lnSpc>
                <a:spcPct val="100000"/>
              </a:lnSpc>
            </a:pPr>
            <a:fld id="{420AB11A-46FD-4C86-B2C0-E6EE4F1DBF76}" type="datetime">
              <a:rPr b="0" lang="en-US" sz="1200" spc="-1" strike="noStrike">
                <a:solidFill>
                  <a:srgbClr val="8b8b8b"/>
                </a:solidFill>
                <a:latin typeface="Calibri"/>
              </a:rPr>
              <a:t>10/10/21</a:t>
            </a:fld>
            <a:endParaRPr b="0" lang="en-US" sz="1200" spc="-1" strike="noStrike">
              <a:latin typeface="Times New Roman"/>
            </a:endParaRPr>
          </a:p>
        </p:txBody>
      </p:sp>
      <p:sp>
        <p:nvSpPr>
          <p:cNvPr id="85" name="PlaceHolder 4"/>
          <p:cNvSpPr>
            <a:spLocks noGrp="1"/>
          </p:cNvSpPr>
          <p:nvPr>
            <p:ph type="ftr"/>
          </p:nvPr>
        </p:nvSpPr>
        <p:spPr>
          <a:xfrm>
            <a:off x="3338640" y="5255280"/>
            <a:ext cx="3401640" cy="301680"/>
          </a:xfrm>
          <a:prstGeom prst="rect">
            <a:avLst/>
          </a:prstGeom>
          <a:noFill/>
          <a:ln w="0">
            <a:noFill/>
          </a:ln>
        </p:spPr>
        <p:txBody>
          <a:bodyPr anchor="ctr">
            <a:noAutofit/>
          </a:bodyPr>
          <a:p>
            <a:endParaRPr b="0" lang="en-US" sz="2400" spc="-1" strike="noStrike">
              <a:latin typeface="Times New Roman"/>
            </a:endParaRPr>
          </a:p>
        </p:txBody>
      </p:sp>
      <p:sp>
        <p:nvSpPr>
          <p:cNvPr id="86" name="PlaceHolder 5"/>
          <p:cNvSpPr>
            <a:spLocks noGrp="1"/>
          </p:cNvSpPr>
          <p:nvPr>
            <p:ph type="sldNum"/>
          </p:nvPr>
        </p:nvSpPr>
        <p:spPr>
          <a:xfrm>
            <a:off x="7118640" y="5255280"/>
            <a:ext cx="2267640" cy="301680"/>
          </a:xfrm>
          <a:prstGeom prst="rect">
            <a:avLst/>
          </a:prstGeom>
          <a:noFill/>
          <a:ln w="0">
            <a:noFill/>
          </a:ln>
        </p:spPr>
        <p:txBody>
          <a:bodyPr anchor="ctr">
            <a:noAutofit/>
          </a:bodyPr>
          <a:p>
            <a:pPr algn="r">
              <a:lnSpc>
                <a:spcPct val="100000"/>
              </a:lnSpc>
            </a:pPr>
            <a:fld id="{E2BB77A4-BB12-4A74-979E-6ACC10628763}"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Box 1"/>
          <p:cNvSpPr/>
          <p:nvPr/>
        </p:nvSpPr>
        <p:spPr>
          <a:xfrm>
            <a:off x="36000" y="72000"/>
            <a:ext cx="10044000" cy="4782600"/>
          </a:xfrm>
          <a:prstGeom prst="rect">
            <a:avLst/>
          </a:prstGeom>
          <a:solidFill>
            <a:srgbClr val="ffffff"/>
          </a:solidFill>
          <a:ln w="0">
            <a:noFill/>
          </a:ln>
        </p:spPr>
        <p:style>
          <a:lnRef idx="0"/>
          <a:fillRef idx="0"/>
          <a:effectRef idx="0"/>
          <a:fontRef idx="minor"/>
        </p:style>
        <p:txBody>
          <a:bodyPr lIns="90000" rIns="90000" tIns="45000" bIns="45000" anchor="t">
            <a:spAutoFit/>
          </a:bodyPr>
          <a:p>
            <a:pPr>
              <a:lnSpc>
                <a:spcPct val="100000"/>
              </a:lnSpc>
            </a:pPr>
            <a:endParaRPr b="1" lang="en-US" sz="1800" spc="-1" strike="noStrike">
              <a:solidFill>
                <a:srgbClr val="000000"/>
              </a:solidFill>
              <a:latin typeface="Arial Black"/>
            </a:endParaRPr>
          </a:p>
          <a:p>
            <a:pPr>
              <a:lnSpc>
                <a:spcPct val="100000"/>
              </a:lnSpc>
            </a:pPr>
            <a:endParaRPr b="1" lang="en-US" sz="1800" spc="-1" strike="noStrike">
              <a:solidFill>
                <a:srgbClr val="000000"/>
              </a:solidFill>
              <a:latin typeface="Arial Black"/>
            </a:endParaRPr>
          </a:p>
          <a:p>
            <a:pPr>
              <a:lnSpc>
                <a:spcPct val="100000"/>
              </a:lnSpc>
            </a:pPr>
            <a:endParaRPr b="1" lang="en-US" sz="1800" spc="-1" strike="noStrike">
              <a:solidFill>
                <a:srgbClr val="000000"/>
              </a:solidFill>
              <a:latin typeface="Arial Black"/>
            </a:endParaRPr>
          </a:p>
          <a:p>
            <a:pPr algn="ctr">
              <a:lnSpc>
                <a:spcPct val="100000"/>
              </a:lnSpc>
            </a:pPr>
            <a:r>
              <a:rPr b="1" lang="en-GB" sz="3600" spc="-1" strike="noStrike">
                <a:solidFill>
                  <a:srgbClr val="000000"/>
                </a:solidFill>
                <a:latin typeface="Arial Black"/>
              </a:rPr>
              <a:t>G2M insight for Cab Investment firm</a:t>
            </a:r>
            <a:endParaRPr b="1" lang="en-US" sz="3600" spc="-1" strike="noStrike">
              <a:solidFill>
                <a:srgbClr val="000000"/>
              </a:solidFill>
              <a:latin typeface="Arial Black"/>
            </a:endParaRPr>
          </a:p>
          <a:p>
            <a:pPr>
              <a:lnSpc>
                <a:spcPct val="100000"/>
              </a:lnSpc>
            </a:pPr>
            <a:endParaRPr b="1" lang="en-US" sz="3600" spc="-1" strike="noStrike">
              <a:solidFill>
                <a:srgbClr val="000000"/>
              </a:solidFill>
              <a:latin typeface="Arial Black"/>
            </a:endParaRPr>
          </a:p>
          <a:p>
            <a:pPr>
              <a:lnSpc>
                <a:spcPct val="100000"/>
              </a:lnSpc>
            </a:pPr>
            <a:endParaRPr b="1" lang="en-US" sz="3600" spc="-1" strike="noStrike">
              <a:solidFill>
                <a:srgbClr val="000000"/>
              </a:solidFill>
              <a:latin typeface="Arial Black"/>
            </a:endParaRPr>
          </a:p>
          <a:p>
            <a:pPr algn="r">
              <a:lnSpc>
                <a:spcPct val="100000"/>
              </a:lnSpc>
            </a:pPr>
            <a:br/>
            <a:r>
              <a:rPr b="1" lang="en-GB" sz="2800" spc="-1" strike="noStrike">
                <a:solidFill>
                  <a:srgbClr val="000000"/>
                </a:solidFill>
                <a:latin typeface="Arial Black"/>
              </a:rPr>
              <a:t>Anirudh Kompella</a:t>
            </a:r>
            <a:br/>
            <a:r>
              <a:rPr b="1" lang="en-GB" sz="2800" spc="-1" strike="noStrike">
                <a:solidFill>
                  <a:srgbClr val="000000"/>
                </a:solidFill>
                <a:latin typeface="Arial Black"/>
              </a:rPr>
              <a:t>Date: 10-10-2021</a:t>
            </a:r>
            <a:endParaRPr b="1" lang="en-US" sz="2800" spc="-1" strike="noStrike">
              <a:solidFill>
                <a:srgbClr val="000000"/>
              </a:solidFill>
              <a:latin typeface="Arial Black"/>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692640" y="301680"/>
            <a:ext cx="8693640" cy="1095480"/>
          </a:xfrm>
          <a:prstGeom prst="rect">
            <a:avLst/>
          </a:prstGeom>
          <a:noFill/>
          <a:ln w="0">
            <a:noFill/>
          </a:ln>
        </p:spPr>
        <p:txBody>
          <a:bodyPr anchor="ctr">
            <a:normAutofit/>
          </a:bodyPr>
          <a:p>
            <a:pPr>
              <a:lnSpc>
                <a:spcPct val="90000"/>
              </a:lnSpc>
            </a:pPr>
            <a:r>
              <a:rPr b="0" lang="en-GB" sz="2800" spc="-1" strike="noStrike">
                <a:solidFill>
                  <a:srgbClr val="000000"/>
                </a:solidFill>
                <a:latin typeface="Arial"/>
              </a:rPr>
              <a:t>Pink Cab: Price Charged per KM per City</a:t>
            </a:r>
            <a:endParaRPr b="0" lang="en-US" sz="2800" spc="-1" strike="noStrike">
              <a:solidFill>
                <a:srgbClr val="000000"/>
              </a:solidFill>
              <a:latin typeface="Arial"/>
            </a:endParaRPr>
          </a:p>
        </p:txBody>
      </p:sp>
      <p:pic>
        <p:nvPicPr>
          <p:cNvPr id="148" name="Content Placeholder 2" descr=""/>
          <p:cNvPicPr/>
          <p:nvPr/>
        </p:nvPicPr>
        <p:blipFill>
          <a:blip r:embed="rId1"/>
          <a:stretch/>
        </p:blipFill>
        <p:spPr>
          <a:xfrm>
            <a:off x="499680" y="1509120"/>
            <a:ext cx="6350040" cy="3956760"/>
          </a:xfrm>
          <a:prstGeom prst="rect">
            <a:avLst/>
          </a:prstGeom>
          <a:ln w="0">
            <a:noFill/>
          </a:ln>
        </p:spPr>
      </p:pic>
      <p:sp>
        <p:nvSpPr>
          <p:cNvPr id="149" name=""/>
          <p:cNvSpPr txBox="1"/>
          <p:nvPr/>
        </p:nvSpPr>
        <p:spPr>
          <a:xfrm>
            <a:off x="7086600" y="1600200"/>
            <a:ext cx="2659680" cy="2480040"/>
          </a:xfrm>
          <a:prstGeom prst="rect">
            <a:avLst/>
          </a:prstGeom>
          <a:noFill/>
          <a:ln w="0">
            <a:noFill/>
          </a:ln>
        </p:spPr>
        <p:txBody>
          <a:bodyPr lIns="90000" rIns="90000" tIns="45000" bIns="45000" anchor="t">
            <a:noAutofit/>
          </a:bodyPr>
          <a:p>
            <a:r>
              <a:rPr b="0" lang="en-GB" sz="2000" spc="-1" strike="noStrike">
                <a:solidFill>
                  <a:srgbClr val="000000"/>
                </a:solidFill>
                <a:latin typeface="Arial"/>
              </a:rPr>
              <a:t>For Pink cab all the cities have the same increase in price charge with increase in distance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489600" y="185400"/>
            <a:ext cx="9099720" cy="1095480"/>
          </a:xfrm>
          <a:prstGeom prst="rect">
            <a:avLst/>
          </a:prstGeom>
          <a:noFill/>
          <a:ln w="0">
            <a:noFill/>
          </a:ln>
        </p:spPr>
        <p:txBody>
          <a:bodyPr anchor="ctr">
            <a:normAutofit/>
          </a:bodyPr>
          <a:p>
            <a:pPr>
              <a:lnSpc>
                <a:spcPct val="90000"/>
              </a:lnSpc>
            </a:pPr>
            <a:r>
              <a:rPr b="0" lang="en-GB" sz="2800" spc="-1" strike="noStrike">
                <a:solidFill>
                  <a:srgbClr val="000000"/>
                </a:solidFill>
                <a:latin typeface="Arial"/>
              </a:rPr>
              <a:t>Yellow Cab: Price Charged per KM per City</a:t>
            </a:r>
            <a:endParaRPr b="0" lang="en-US" sz="2800" spc="-1" strike="noStrike">
              <a:solidFill>
                <a:srgbClr val="000000"/>
              </a:solidFill>
              <a:latin typeface="Arial"/>
            </a:endParaRPr>
          </a:p>
        </p:txBody>
      </p:sp>
      <p:pic>
        <p:nvPicPr>
          <p:cNvPr id="151" name="Picture 7" descr=""/>
          <p:cNvPicPr/>
          <p:nvPr/>
        </p:nvPicPr>
        <p:blipFill>
          <a:blip r:embed="rId1"/>
          <a:stretch/>
        </p:blipFill>
        <p:spPr>
          <a:xfrm>
            <a:off x="489600" y="1187640"/>
            <a:ext cx="6348600" cy="3964320"/>
          </a:xfrm>
          <a:prstGeom prst="rect">
            <a:avLst/>
          </a:prstGeom>
          <a:ln w="0">
            <a:noFill/>
          </a:ln>
        </p:spPr>
      </p:pic>
      <p:sp>
        <p:nvSpPr>
          <p:cNvPr id="152" name=""/>
          <p:cNvSpPr txBox="1"/>
          <p:nvPr/>
        </p:nvSpPr>
        <p:spPr>
          <a:xfrm>
            <a:off x="7086600" y="1371600"/>
            <a:ext cx="2514600" cy="2514600"/>
          </a:xfrm>
          <a:prstGeom prst="rect">
            <a:avLst/>
          </a:prstGeom>
          <a:noFill/>
          <a:ln w="0">
            <a:noFill/>
          </a:ln>
        </p:spPr>
        <p:txBody>
          <a:bodyPr lIns="90000" rIns="90000" tIns="45000" bIns="45000" anchor="t">
            <a:noAutofit/>
          </a:bodyPr>
          <a:p>
            <a:r>
              <a:rPr b="0" lang="en-GB" sz="2000" spc="-1" strike="noStrike">
                <a:solidFill>
                  <a:srgbClr val="000000"/>
                </a:solidFill>
                <a:latin typeface="Arial"/>
              </a:rPr>
              <a:t>In New York City the Price charged for Yellow Cab is more in comparison to the other cities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r>
              <a:rPr b="0" lang="en-US" sz="2800" spc="-1" strike="noStrike">
                <a:solidFill>
                  <a:srgbClr val="000000"/>
                </a:solidFill>
                <a:latin typeface="Arial"/>
              </a:rPr>
              <a:t>User per city </a:t>
            </a:r>
            <a:endParaRPr b="0" lang="en-US" sz="2800" spc="-1" strike="noStrike">
              <a:solidFill>
                <a:srgbClr val="000000"/>
              </a:solidFill>
              <a:latin typeface="Arial"/>
            </a:endParaRPr>
          </a:p>
        </p:txBody>
      </p:sp>
      <p:pic>
        <p:nvPicPr>
          <p:cNvPr id="154" name="" descr=""/>
          <p:cNvPicPr/>
          <p:nvPr/>
        </p:nvPicPr>
        <p:blipFill>
          <a:blip r:embed="rId1"/>
          <a:stretch/>
        </p:blipFill>
        <p:spPr>
          <a:xfrm>
            <a:off x="914400" y="1143000"/>
            <a:ext cx="5934600" cy="4307040"/>
          </a:xfrm>
          <a:prstGeom prst="rect">
            <a:avLst/>
          </a:prstGeom>
          <a:ln w="0">
            <a:noFill/>
          </a:ln>
        </p:spPr>
      </p:pic>
      <p:sp>
        <p:nvSpPr>
          <p:cNvPr id="155" name=""/>
          <p:cNvSpPr txBox="1"/>
          <p:nvPr/>
        </p:nvSpPr>
        <p:spPr>
          <a:xfrm>
            <a:off x="6400800" y="1600200"/>
            <a:ext cx="3429000" cy="3429000"/>
          </a:xfrm>
          <a:prstGeom prst="rect">
            <a:avLst/>
          </a:prstGeom>
          <a:noFill/>
          <a:ln w="0">
            <a:noFill/>
          </a:ln>
        </p:spPr>
        <p:txBody>
          <a:bodyPr lIns="90000" rIns="90000" tIns="45000" bIns="45000" anchor="t">
            <a:noAutofit/>
          </a:bodyPr>
          <a:p>
            <a:endParaRPr b="0" lang="en-US" sz="1800" spc="-1" strike="noStrike">
              <a:latin typeface="Arial"/>
            </a:endParaRPr>
          </a:p>
          <a:p>
            <a:r>
              <a:rPr b="0" lang="en-US" sz="2000" spc="-1" strike="noStrike">
                <a:latin typeface="Arial"/>
              </a:rPr>
              <a:t>New York City has the highest Cab users with 28% followed by Chicago with 16% and Los Angeles with 13%</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r>
              <a:rPr b="0" lang="en-US" sz="2800" spc="-1" strike="noStrike">
                <a:solidFill>
                  <a:srgbClr val="000000"/>
                </a:solidFill>
                <a:latin typeface="Arial"/>
              </a:rPr>
              <a:t>Count of payment mode for both the companies</a:t>
            </a:r>
            <a:endParaRPr b="0" lang="en-US" sz="2800" spc="-1" strike="noStrike">
              <a:solidFill>
                <a:srgbClr val="000000"/>
              </a:solidFill>
              <a:latin typeface="Arial"/>
            </a:endParaRPr>
          </a:p>
        </p:txBody>
      </p:sp>
      <p:pic>
        <p:nvPicPr>
          <p:cNvPr id="157" name="" descr=""/>
          <p:cNvPicPr/>
          <p:nvPr/>
        </p:nvPicPr>
        <p:blipFill>
          <a:blip r:embed="rId1"/>
          <a:stretch/>
        </p:blipFill>
        <p:spPr>
          <a:xfrm>
            <a:off x="914400" y="2410200"/>
            <a:ext cx="3600360" cy="2390400"/>
          </a:xfrm>
          <a:prstGeom prst="rect">
            <a:avLst/>
          </a:prstGeom>
          <a:ln w="0">
            <a:noFill/>
          </a:ln>
        </p:spPr>
      </p:pic>
      <p:pic>
        <p:nvPicPr>
          <p:cNvPr id="158" name="" descr=""/>
          <p:cNvPicPr/>
          <p:nvPr/>
        </p:nvPicPr>
        <p:blipFill>
          <a:blip r:embed="rId2"/>
          <a:stretch/>
        </p:blipFill>
        <p:spPr>
          <a:xfrm>
            <a:off x="5343480" y="2286000"/>
            <a:ext cx="3800520" cy="24192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r>
              <a:rPr b="0" lang="en-US" sz="2800" spc="-1" strike="noStrike">
                <a:solidFill>
                  <a:srgbClr val="000000"/>
                </a:solidFill>
                <a:latin typeface="Arial"/>
              </a:rPr>
              <a:t>Profit wrt to date of travel of both companies</a:t>
            </a:r>
            <a:endParaRPr b="0" lang="en-US" sz="2800" spc="-1" strike="noStrike">
              <a:solidFill>
                <a:srgbClr val="000000"/>
              </a:solidFill>
              <a:latin typeface="Arial"/>
            </a:endParaRPr>
          </a:p>
        </p:txBody>
      </p:sp>
      <p:pic>
        <p:nvPicPr>
          <p:cNvPr id="160" name="" descr=""/>
          <p:cNvPicPr/>
          <p:nvPr/>
        </p:nvPicPr>
        <p:blipFill>
          <a:blip r:embed="rId1"/>
          <a:stretch/>
        </p:blipFill>
        <p:spPr>
          <a:xfrm>
            <a:off x="590040" y="1600200"/>
            <a:ext cx="8553960" cy="2743200"/>
          </a:xfrm>
          <a:prstGeom prst="rect">
            <a:avLst/>
          </a:prstGeom>
          <a:ln w="0">
            <a:noFill/>
          </a:ln>
        </p:spPr>
      </p:pic>
      <p:sp>
        <p:nvSpPr>
          <p:cNvPr id="161" name=""/>
          <p:cNvSpPr txBox="1"/>
          <p:nvPr/>
        </p:nvSpPr>
        <p:spPr>
          <a:xfrm>
            <a:off x="2208960" y="4572000"/>
            <a:ext cx="3963240" cy="346320"/>
          </a:xfrm>
          <a:prstGeom prst="rect">
            <a:avLst/>
          </a:prstGeom>
          <a:noFill/>
          <a:ln w="0">
            <a:noFill/>
          </a:ln>
        </p:spPr>
        <p:txBody>
          <a:bodyPr lIns="90000" rIns="90000" tIns="45000" bIns="45000" anchor="t">
            <a:noAutofit/>
          </a:bodyPr>
          <a:p>
            <a:r>
              <a:rPr b="0" lang="en-US" sz="1800" spc="-1" strike="noStrike">
                <a:latin typeface="Arial"/>
              </a:rPr>
              <a:t>Yellow cab company have more profit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r>
              <a:rPr b="0" lang="en-US" sz="2800" spc="-1" strike="noStrike">
                <a:solidFill>
                  <a:srgbClr val="000000"/>
                </a:solidFill>
                <a:latin typeface="Arial"/>
              </a:rPr>
              <a:t>Yellow company correlation</a:t>
            </a:r>
            <a:endParaRPr b="0" lang="en-US" sz="2800" spc="-1" strike="noStrike">
              <a:solidFill>
                <a:srgbClr val="000000"/>
              </a:solidFill>
              <a:latin typeface="Arial"/>
            </a:endParaRPr>
          </a:p>
        </p:txBody>
      </p:sp>
      <p:pic>
        <p:nvPicPr>
          <p:cNvPr id="163" name="" descr=""/>
          <p:cNvPicPr/>
          <p:nvPr/>
        </p:nvPicPr>
        <p:blipFill>
          <a:blip r:embed="rId1"/>
          <a:stretch/>
        </p:blipFill>
        <p:spPr>
          <a:xfrm>
            <a:off x="714240" y="1362240"/>
            <a:ext cx="5686560" cy="3666960"/>
          </a:xfrm>
          <a:prstGeom prst="rect">
            <a:avLst/>
          </a:prstGeom>
          <a:ln w="0">
            <a:noFill/>
          </a:ln>
        </p:spPr>
      </p:pic>
      <p:sp>
        <p:nvSpPr>
          <p:cNvPr id="164" name=""/>
          <p:cNvSpPr txBox="1"/>
          <p:nvPr/>
        </p:nvSpPr>
        <p:spPr>
          <a:xfrm>
            <a:off x="7086600" y="1711080"/>
            <a:ext cx="2926800" cy="1032120"/>
          </a:xfrm>
          <a:prstGeom prst="rect">
            <a:avLst/>
          </a:prstGeom>
          <a:noFill/>
          <a:ln w="0">
            <a:noFill/>
          </a:ln>
        </p:spPr>
        <p:txBody>
          <a:bodyPr lIns="90000" rIns="90000" tIns="45000" bIns="45000" anchor="t">
            <a:noAutofit/>
          </a:bodyPr>
          <a:p>
            <a:r>
              <a:rPr b="0" lang="en-US" sz="2000" spc="-1" strike="noStrike">
                <a:latin typeface="Arial"/>
              </a:rPr>
              <a:t>Positive correlation between profit and KM Travelled</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 descr=""/>
          <p:cNvPicPr/>
          <p:nvPr/>
        </p:nvPicPr>
        <p:blipFill>
          <a:blip r:embed="rId1"/>
          <a:stretch/>
        </p:blipFill>
        <p:spPr>
          <a:xfrm>
            <a:off x="228600" y="1397520"/>
            <a:ext cx="6861600" cy="4088880"/>
          </a:xfrm>
          <a:prstGeom prst="rect">
            <a:avLst/>
          </a:prstGeom>
          <a:ln w="0">
            <a:noFill/>
          </a:ln>
        </p:spPr>
      </p:pic>
      <p:sp>
        <p:nvSpPr>
          <p:cNvPr id="166" name=""/>
          <p:cNvSpPr txBox="1"/>
          <p:nvPr/>
        </p:nvSpPr>
        <p:spPr>
          <a:xfrm>
            <a:off x="696600" y="302040"/>
            <a:ext cx="8693640" cy="1095480"/>
          </a:xfrm>
          <a:prstGeom prst="rect">
            <a:avLst/>
          </a:prstGeom>
          <a:noFill/>
          <a:ln w="0">
            <a:noFill/>
          </a:ln>
        </p:spPr>
        <p:txBody>
          <a:bodyPr lIns="0" rIns="0" tIns="0" bIns="0" anchor="ctr">
            <a:noAutofit/>
          </a:bodyPr>
          <a:p>
            <a:r>
              <a:rPr b="0" lang="en-US" sz="2800" spc="-1" strike="noStrike">
                <a:solidFill>
                  <a:srgbClr val="000000"/>
                </a:solidFill>
                <a:latin typeface="Arial"/>
              </a:rPr>
              <a:t>Pink company correation</a:t>
            </a:r>
            <a:endParaRPr b="0" lang="en-US" sz="2800" spc="-1" strike="noStrike">
              <a:solidFill>
                <a:srgbClr val="000000"/>
              </a:solidFill>
              <a:latin typeface="Arial"/>
            </a:endParaRPr>
          </a:p>
        </p:txBody>
      </p:sp>
      <p:sp>
        <p:nvSpPr>
          <p:cNvPr id="167" name=""/>
          <p:cNvSpPr txBox="1"/>
          <p:nvPr/>
        </p:nvSpPr>
        <p:spPr>
          <a:xfrm>
            <a:off x="7090200" y="1711440"/>
            <a:ext cx="2926800" cy="1032120"/>
          </a:xfrm>
          <a:prstGeom prst="rect">
            <a:avLst/>
          </a:prstGeom>
          <a:noFill/>
          <a:ln w="0">
            <a:noFill/>
          </a:ln>
        </p:spPr>
        <p:txBody>
          <a:bodyPr lIns="90000" rIns="90000" tIns="45000" bIns="45000" anchor="t">
            <a:noAutofit/>
          </a:bodyPr>
          <a:p>
            <a:r>
              <a:rPr b="0" lang="en-US" sz="2000" spc="-1" strike="noStrike">
                <a:latin typeface="Arial"/>
              </a:rPr>
              <a:t>Positive correlation between profit and KM Travelled</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itle 9"/>
          <p:cNvSpPr txBox="1"/>
          <p:nvPr/>
        </p:nvSpPr>
        <p:spPr>
          <a:xfrm>
            <a:off x="228600" y="228600"/>
            <a:ext cx="10515240" cy="675360"/>
          </a:xfrm>
          <a:prstGeom prst="rect">
            <a:avLst/>
          </a:prstGeom>
          <a:noFill/>
          <a:ln w="0">
            <a:noFill/>
          </a:ln>
        </p:spPr>
        <p:txBody>
          <a:bodyPr anchor="ctr">
            <a:normAutofit/>
          </a:bodyPr>
          <a:p>
            <a:pPr>
              <a:lnSpc>
                <a:spcPct val="90000"/>
              </a:lnSpc>
            </a:pPr>
            <a:r>
              <a:rPr b="0" lang="en-GB" sz="2800" spc="-1" strike="noStrike">
                <a:solidFill>
                  <a:srgbClr val="ed7d31"/>
                </a:solidFill>
                <a:latin typeface="Arial"/>
              </a:rPr>
              <a:t>Recommendation</a:t>
            </a:r>
            <a:endParaRPr b="0" lang="en-US" sz="2800" spc="-1" strike="noStrike">
              <a:solidFill>
                <a:srgbClr val="000000"/>
              </a:solidFill>
              <a:latin typeface="Arial"/>
            </a:endParaRPr>
          </a:p>
        </p:txBody>
      </p:sp>
      <p:sp>
        <p:nvSpPr>
          <p:cNvPr id="169" name=""/>
          <p:cNvSpPr txBox="1"/>
          <p:nvPr/>
        </p:nvSpPr>
        <p:spPr>
          <a:xfrm>
            <a:off x="258120" y="1351800"/>
            <a:ext cx="9571680" cy="3206880"/>
          </a:xfrm>
          <a:prstGeom prst="rect">
            <a:avLst/>
          </a:prstGeom>
          <a:noFill/>
          <a:ln w="0">
            <a:noFill/>
          </a:ln>
        </p:spPr>
        <p:txBody>
          <a:bodyPr lIns="90000" rIns="90000" tIns="45000" bIns="45000" anchor="t">
            <a:noAutofit/>
          </a:bodyPr>
          <a:p>
            <a:r>
              <a:rPr b="1" lang="en-GB" sz="2000" spc="-1" strike="noStrike">
                <a:solidFill>
                  <a:srgbClr val="000000"/>
                </a:solidFill>
                <a:latin typeface="Arial"/>
              </a:rPr>
              <a:t>Margin per Gender:</a:t>
            </a:r>
            <a:r>
              <a:rPr b="0" lang="en-GB" sz="2000" spc="-1" strike="noStrike">
                <a:solidFill>
                  <a:srgbClr val="000000"/>
                </a:solidFill>
                <a:latin typeface="Arial"/>
              </a:rPr>
              <a:t> For Yellow Cab there is difference in Margin between Male and Female Customers due to which Female Customer percentage is higher in Yellow Cab in comparison to Pink Cab.</a:t>
            </a:r>
            <a:endParaRPr b="0" lang="en-US" sz="2000" spc="-1" strike="noStrike">
              <a:solidFill>
                <a:srgbClr val="000000"/>
              </a:solidFill>
              <a:latin typeface="Arial"/>
            </a:endParaRPr>
          </a:p>
          <a:p>
            <a:endParaRPr b="0" lang="en-US" sz="2000" spc="-1" strike="noStrike">
              <a:solidFill>
                <a:srgbClr val="000000"/>
              </a:solidFill>
              <a:latin typeface="Arial"/>
            </a:endParaRPr>
          </a:p>
          <a:p>
            <a:r>
              <a:rPr b="1" lang="en-GB" sz="2000" spc="-1" strike="noStrike">
                <a:solidFill>
                  <a:srgbClr val="000000"/>
                </a:solidFill>
                <a:latin typeface="Arial"/>
              </a:rPr>
              <a:t>Profit Margin:</a:t>
            </a:r>
            <a:r>
              <a:rPr b="0" lang="en-GB" sz="2000" spc="-1" strike="noStrike">
                <a:solidFill>
                  <a:srgbClr val="000000"/>
                </a:solidFill>
                <a:latin typeface="Arial"/>
              </a:rPr>
              <a:t> For Yellow Cab the Profit Margin is higher per year from 2016 to 2018 in comparison to Pink Cab.</a:t>
            </a:r>
            <a:endParaRPr b="0" lang="en-US" sz="2000" spc="-1" strike="noStrike">
              <a:solidFill>
                <a:srgbClr val="000000"/>
              </a:solidFill>
              <a:latin typeface="Arial"/>
            </a:endParaRPr>
          </a:p>
          <a:p>
            <a:endParaRPr b="0" lang="en-US" sz="2000" spc="-1" strike="noStrike">
              <a:solidFill>
                <a:srgbClr val="000000"/>
              </a:solidFill>
              <a:latin typeface="Arial"/>
            </a:endParaRPr>
          </a:p>
          <a:p>
            <a:pPr>
              <a:lnSpc>
                <a:spcPct val="100000"/>
              </a:lnSpc>
            </a:pPr>
            <a:r>
              <a:rPr b="1" lang="en-GB" sz="2000" spc="-1" strike="noStrike">
                <a:solidFill>
                  <a:srgbClr val="000000"/>
                </a:solidFill>
                <a:latin typeface="Arial"/>
              </a:rPr>
              <a:t>Transaction per year:</a:t>
            </a:r>
            <a:r>
              <a:rPr b="0" lang="en-GB" sz="2000" spc="-1" strike="noStrike">
                <a:solidFill>
                  <a:srgbClr val="000000"/>
                </a:solidFill>
                <a:latin typeface="Arial"/>
              </a:rPr>
              <a:t> For Yellow Cab Transaction per year from 2016 to 2018 is almost double than Pink Cab.</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GB" sz="2000" spc="-1" strike="noStrike">
                <a:solidFill>
                  <a:srgbClr val="000000"/>
                </a:solidFill>
                <a:latin typeface="Arial"/>
              </a:rPr>
              <a:t>On the basis of the above points, Yellow Cab is recommended for investment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itle 1"/>
          <p:cNvSpPr txBox="1"/>
          <p:nvPr/>
        </p:nvSpPr>
        <p:spPr>
          <a:xfrm>
            <a:off x="457560" y="228600"/>
            <a:ext cx="10515240" cy="1325160"/>
          </a:xfrm>
          <a:prstGeom prst="rect">
            <a:avLst/>
          </a:prstGeom>
          <a:noFill/>
          <a:ln w="0">
            <a:noFill/>
          </a:ln>
        </p:spPr>
        <p:txBody>
          <a:bodyPr anchor="ctr">
            <a:noAutofit/>
          </a:bodyPr>
          <a:p>
            <a:pPr>
              <a:lnSpc>
                <a:spcPct val="90000"/>
              </a:lnSpc>
            </a:pPr>
            <a:r>
              <a:rPr b="1" lang="en-GB" sz="3600" spc="-1" strike="noStrike">
                <a:solidFill>
                  <a:srgbClr val="000000"/>
                </a:solidFill>
                <a:latin typeface="Arial"/>
              </a:rPr>
              <a:t>Description:</a:t>
            </a:r>
            <a:endParaRPr b="1" lang="en-US" sz="3600" spc="-1" strike="noStrike">
              <a:solidFill>
                <a:srgbClr val="000000"/>
              </a:solidFill>
              <a:latin typeface="Arial"/>
            </a:endParaRPr>
          </a:p>
        </p:txBody>
      </p:sp>
      <p:sp>
        <p:nvSpPr>
          <p:cNvPr id="125" name=""/>
          <p:cNvSpPr txBox="1"/>
          <p:nvPr/>
        </p:nvSpPr>
        <p:spPr>
          <a:xfrm>
            <a:off x="457560" y="1371600"/>
            <a:ext cx="9622800" cy="4343400"/>
          </a:xfrm>
          <a:prstGeom prst="rect">
            <a:avLst/>
          </a:prstGeom>
          <a:noFill/>
          <a:ln w="0">
            <a:noFill/>
          </a:ln>
        </p:spPr>
        <p:txBody>
          <a:bodyPr lIns="90000" rIns="90000" tIns="45000" bIns="45000" anchor="t">
            <a:noAutofit/>
          </a:bodyPr>
          <a:p>
            <a:pPr marL="216000" indent="-216000">
              <a:lnSpc>
                <a:spcPct val="100000"/>
              </a:lnSpc>
              <a:buClr>
                <a:srgbClr val="000000"/>
              </a:buClr>
              <a:buSzPct val="45000"/>
              <a:buFont typeface="Wingdings" charset="2"/>
              <a:buChar char=""/>
            </a:pPr>
            <a:r>
              <a:rPr b="0" lang="en-GB" sz="1800" spc="-1" strike="noStrike">
                <a:solidFill>
                  <a:srgbClr val="000000"/>
                </a:solidFill>
                <a:latin typeface="Arial"/>
              </a:rPr>
              <a:t>XYZ is a private equity firm in US. Due to remarkable growth in the Cab Industry in last few years and multiple key players in the market, it is planning for an investment in Cab industry.</a:t>
            </a:r>
            <a:endParaRPr b="0" lang="en-US" sz="1800" spc="-1" strike="noStrike">
              <a:latin typeface="Arial"/>
            </a:endParaRPr>
          </a:p>
          <a:p>
            <a:pPr marL="216000" indent="-216000">
              <a:lnSpc>
                <a:spcPct val="100000"/>
              </a:lnSpc>
              <a:buClr>
                <a:srgbClr val="000000"/>
              </a:buClr>
              <a:buSzPct val="45000"/>
              <a:buFont typeface="Wingdings" charset="2"/>
              <a:buChar char=""/>
            </a:pPr>
            <a:r>
              <a:rPr b="0" lang="en-GB" sz="1800" spc="-1" strike="noStrike">
                <a:solidFill>
                  <a:srgbClr val="000000"/>
                </a:solidFill>
                <a:latin typeface="Arial"/>
              </a:rPr>
              <a:t> </a:t>
            </a:r>
            <a:endParaRPr b="0" lang="en-US" sz="1800" spc="-1" strike="noStrike">
              <a:latin typeface="Arial"/>
            </a:endParaRPr>
          </a:p>
          <a:p>
            <a:pPr marL="216000" indent="-216000">
              <a:lnSpc>
                <a:spcPct val="100000"/>
              </a:lnSpc>
              <a:buClr>
                <a:srgbClr val="000000"/>
              </a:buClr>
              <a:buSzPct val="45000"/>
              <a:buFont typeface="Wingdings" charset="2"/>
              <a:buChar char=""/>
            </a:pPr>
            <a:r>
              <a:rPr b="0" lang="en-GB" sz="1800" spc="-1" strike="noStrike">
                <a:solidFill>
                  <a:srgbClr val="000000"/>
                </a:solidFill>
                <a:latin typeface="Arial"/>
              </a:rPr>
              <a:t>Provide actionable insights to help XYZ firm in identifying the right company for making investment.</a:t>
            </a:r>
            <a:endParaRPr b="0" lang="en-US" sz="1800" spc="-1" strike="noStrike">
              <a:latin typeface="Arial"/>
            </a:endParaRPr>
          </a:p>
          <a:p>
            <a:pPr marL="216000" indent="-216000">
              <a:lnSpc>
                <a:spcPct val="100000"/>
              </a:lnSpc>
              <a:buClr>
                <a:srgbClr val="000000"/>
              </a:buClr>
              <a:buSzPct val="45000"/>
              <a:buFont typeface="Wingdings" charset="2"/>
              <a:buChar char=""/>
            </a:pPr>
            <a:endParaRPr b="0" lang="en-US" sz="1800" spc="-1" strike="noStrike">
              <a:latin typeface="Arial"/>
            </a:endParaRPr>
          </a:p>
          <a:p>
            <a:pPr marL="216000" indent="-216000">
              <a:lnSpc>
                <a:spcPct val="100000"/>
              </a:lnSpc>
              <a:buClr>
                <a:srgbClr val="000000"/>
              </a:buClr>
              <a:buSzPct val="45000"/>
              <a:buFont typeface="Wingdings" charset="2"/>
              <a:buChar char=""/>
            </a:pPr>
            <a:r>
              <a:rPr b="0" lang="en-GB" sz="1800" spc="-1" strike="noStrike">
                <a:solidFill>
                  <a:srgbClr val="000000"/>
                </a:solidFill>
                <a:latin typeface="Arial"/>
              </a:rPr>
              <a:t>Cab Companies: </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GB" sz="1800" spc="-1" strike="noStrike">
                <a:solidFill>
                  <a:srgbClr val="000000"/>
                </a:solidFill>
                <a:latin typeface="Arial"/>
              </a:rPr>
              <a:t>Yellow Cab</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GB" sz="1800" spc="-1" strike="noStrike">
                <a:solidFill>
                  <a:srgbClr val="000000"/>
                </a:solidFill>
                <a:latin typeface="Arial"/>
              </a:rPr>
              <a:t>Pink Cab </a:t>
            </a:r>
            <a:endParaRPr b="0" lang="en-US" sz="1800" spc="-1" strike="noStrike">
              <a:latin typeface="Arial"/>
            </a:endParaRPr>
          </a:p>
          <a:p>
            <a:pPr marL="216000" indent="-216000">
              <a:lnSpc>
                <a:spcPct val="100000"/>
              </a:lnSpc>
              <a:buClr>
                <a:srgbClr val="000000"/>
              </a:buClr>
              <a:buSzPct val="45000"/>
              <a:buFont typeface="Wingdings" charset="2"/>
              <a:buChar char=""/>
            </a:pPr>
            <a:endParaRPr b="0" lang="en-US" sz="1800" spc="-1" strike="noStrike">
              <a:latin typeface="Arial"/>
            </a:endParaRPr>
          </a:p>
          <a:p>
            <a:pPr marL="216000" indent="-216000">
              <a:lnSpc>
                <a:spcPct val="100000"/>
              </a:lnSpc>
              <a:buClr>
                <a:srgbClr val="000000"/>
              </a:buClr>
              <a:buSzPct val="45000"/>
              <a:buFont typeface="Wingdings" charset="2"/>
              <a:buChar char=""/>
            </a:pPr>
            <a:r>
              <a:rPr b="0" lang="en-GB" sz="1800" spc="-1" strike="noStrike">
                <a:solidFill>
                  <a:srgbClr val="000000"/>
                </a:solidFill>
                <a:latin typeface="Arial"/>
              </a:rPr>
              <a:t>The Analysis include :</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GB" sz="1800" spc="-1" strike="noStrike">
                <a:solidFill>
                  <a:srgbClr val="000000"/>
                </a:solidFill>
                <a:latin typeface="Arial"/>
              </a:rPr>
              <a:t>Data Understanding, </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GB" sz="1800" spc="-1" strike="noStrike">
                <a:solidFill>
                  <a:srgbClr val="000000"/>
                </a:solidFill>
                <a:latin typeface="Arial"/>
              </a:rPr>
              <a:t>Data Visualization, </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GB" sz="1800" spc="-1" strike="noStrike">
                <a:solidFill>
                  <a:srgbClr val="000000"/>
                </a:solidFill>
                <a:latin typeface="Arial"/>
              </a:rPr>
              <a:t>Creating multiple hypothesis, </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GB" sz="1800" spc="-1" strike="noStrike">
                <a:solidFill>
                  <a:srgbClr val="000000"/>
                </a:solidFill>
                <a:latin typeface="Arial"/>
              </a:rPr>
              <a:t>Building models and finding the best fit model based on Accuracy.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692640" y="301680"/>
            <a:ext cx="8693640" cy="1095480"/>
          </a:xfrm>
          <a:prstGeom prst="rect">
            <a:avLst/>
          </a:prstGeom>
          <a:noFill/>
          <a:ln w="0">
            <a:noFill/>
          </a:ln>
        </p:spPr>
        <p:txBody>
          <a:bodyPr anchor="ctr">
            <a:noAutofit/>
          </a:bodyPr>
          <a:p>
            <a:pPr>
              <a:lnSpc>
                <a:spcPct val="90000"/>
              </a:lnSpc>
            </a:pPr>
            <a:r>
              <a:rPr b="1" lang="en-GB" sz="3600" spc="-1" strike="noStrike">
                <a:solidFill>
                  <a:srgbClr val="000000"/>
                </a:solidFill>
                <a:latin typeface="Arial"/>
              </a:rPr>
              <a:t>Data Preparation:</a:t>
            </a:r>
            <a:endParaRPr b="0" lang="en-US" sz="3600" spc="-1" strike="noStrike">
              <a:solidFill>
                <a:srgbClr val="000000"/>
              </a:solidFill>
              <a:latin typeface="Arial"/>
            </a:endParaRPr>
          </a:p>
        </p:txBody>
      </p:sp>
      <p:sp>
        <p:nvSpPr>
          <p:cNvPr id="127" name="TextBox 2"/>
          <p:cNvSpPr/>
          <p:nvPr/>
        </p:nvSpPr>
        <p:spPr>
          <a:xfrm>
            <a:off x="685800" y="1371600"/>
            <a:ext cx="9372600" cy="3136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2400" spc="-1" strike="noStrike">
                <a:solidFill>
                  <a:srgbClr val="000000"/>
                </a:solidFill>
                <a:latin typeface="Arial"/>
              </a:rPr>
              <a:t>There are 4 datasets:</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marL="285840" indent="-285840">
              <a:lnSpc>
                <a:spcPct val="100000"/>
              </a:lnSpc>
              <a:buClr>
                <a:srgbClr val="2d3b45"/>
              </a:buClr>
              <a:buFont typeface="Wingdings" charset="2"/>
              <a:buChar char=""/>
            </a:pPr>
            <a:r>
              <a:rPr b="0" lang="en-GB" sz="2000" spc="-1" strike="noStrike">
                <a:solidFill>
                  <a:srgbClr val="000000"/>
                </a:solidFill>
                <a:latin typeface="Arial"/>
              </a:rPr>
              <a:t>Cab_Data.csv – this file includes details of transaction for 2 cab companies.</a:t>
            </a:r>
            <a:endParaRPr b="0" lang="en-US" sz="2000" spc="-1" strike="noStrike">
              <a:solidFill>
                <a:srgbClr val="000000"/>
              </a:solidFill>
              <a:latin typeface="Arial"/>
            </a:endParaRPr>
          </a:p>
          <a:p>
            <a:pPr marL="285840" indent="-285840">
              <a:lnSpc>
                <a:spcPct val="100000"/>
              </a:lnSpc>
              <a:buClr>
                <a:srgbClr val="2d3b45"/>
              </a:buClr>
              <a:buFont typeface="Wingdings" charset="2"/>
              <a:buChar char=""/>
            </a:pPr>
            <a:r>
              <a:rPr b="0" lang="en-GB" sz="2000" spc="-1" strike="noStrike">
                <a:solidFill>
                  <a:srgbClr val="000000"/>
                </a:solidFill>
                <a:latin typeface="Arial"/>
              </a:rPr>
              <a:t>Customer_ID.csv – this is a mapping table that contains a unique identifier which links the customer’s demographic details.</a:t>
            </a:r>
            <a:endParaRPr b="0" lang="en-US" sz="2000" spc="-1" strike="noStrike">
              <a:solidFill>
                <a:srgbClr val="000000"/>
              </a:solidFill>
              <a:latin typeface="Arial"/>
            </a:endParaRPr>
          </a:p>
          <a:p>
            <a:pPr marL="285840" indent="-285840">
              <a:lnSpc>
                <a:spcPct val="100000"/>
              </a:lnSpc>
              <a:buClr>
                <a:srgbClr val="2d3b45"/>
              </a:buClr>
              <a:buFont typeface="Wingdings" charset="2"/>
              <a:buChar char=""/>
            </a:pPr>
            <a:r>
              <a:rPr b="0" lang="en-GB" sz="2000" spc="-1" strike="noStrike">
                <a:solidFill>
                  <a:srgbClr val="000000"/>
                </a:solidFill>
                <a:latin typeface="Arial"/>
              </a:rPr>
              <a:t>Transaction_ID.csv – this is a mapping table that contains transaction to customer mapping and payment mode.</a:t>
            </a:r>
            <a:endParaRPr b="0" lang="en-US" sz="2000" spc="-1" strike="noStrike">
              <a:solidFill>
                <a:srgbClr val="000000"/>
              </a:solidFill>
              <a:latin typeface="Arial"/>
            </a:endParaRPr>
          </a:p>
          <a:p>
            <a:pPr marL="285840" indent="-285840">
              <a:lnSpc>
                <a:spcPct val="100000"/>
              </a:lnSpc>
              <a:buClr>
                <a:srgbClr val="2d3b45"/>
              </a:buClr>
              <a:buFont typeface="Wingdings" charset="2"/>
              <a:buChar char=""/>
            </a:pPr>
            <a:r>
              <a:rPr b="0" lang="en-GB" sz="2000" spc="-1" strike="noStrike">
                <a:solidFill>
                  <a:srgbClr val="000000"/>
                </a:solidFill>
                <a:latin typeface="Arial"/>
              </a:rPr>
              <a:t>City.csv – this file contains list of US cities, their population and number of cab users.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92640" y="301680"/>
            <a:ext cx="8693640" cy="1095480"/>
          </a:xfrm>
          <a:prstGeom prst="rect">
            <a:avLst/>
          </a:prstGeom>
          <a:noFill/>
          <a:ln w="0">
            <a:noFill/>
          </a:ln>
        </p:spPr>
        <p:txBody>
          <a:bodyPr anchor="ctr">
            <a:noAutofit/>
          </a:bodyPr>
          <a:p>
            <a:pPr>
              <a:lnSpc>
                <a:spcPct val="90000"/>
              </a:lnSpc>
            </a:pPr>
            <a:r>
              <a:rPr b="0" lang="en-GB" sz="3600" spc="-1" strike="noStrike">
                <a:solidFill>
                  <a:srgbClr val="000000"/>
                </a:solidFill>
                <a:latin typeface="Arial"/>
              </a:rPr>
              <a:t>Travel Frequency per Month:</a:t>
            </a:r>
            <a:endParaRPr b="0" lang="en-US" sz="3600" spc="-1" strike="noStrike">
              <a:solidFill>
                <a:srgbClr val="000000"/>
              </a:solidFill>
              <a:latin typeface="Arial"/>
            </a:endParaRPr>
          </a:p>
        </p:txBody>
      </p:sp>
      <p:pic>
        <p:nvPicPr>
          <p:cNvPr id="129" name="Picture 2" descr=""/>
          <p:cNvPicPr/>
          <p:nvPr/>
        </p:nvPicPr>
        <p:blipFill>
          <a:blip r:embed="rId1"/>
          <a:stretch/>
        </p:blipFill>
        <p:spPr>
          <a:xfrm>
            <a:off x="212760" y="1326600"/>
            <a:ext cx="4826520" cy="3039480"/>
          </a:xfrm>
          <a:prstGeom prst="rect">
            <a:avLst/>
          </a:prstGeom>
          <a:ln w="0">
            <a:noFill/>
          </a:ln>
        </p:spPr>
      </p:pic>
      <p:pic>
        <p:nvPicPr>
          <p:cNvPr id="130" name="Picture 5" descr=""/>
          <p:cNvPicPr/>
          <p:nvPr/>
        </p:nvPicPr>
        <p:blipFill>
          <a:blip r:embed="rId2"/>
          <a:stretch/>
        </p:blipFill>
        <p:spPr>
          <a:xfrm>
            <a:off x="5198760" y="1315080"/>
            <a:ext cx="4733280" cy="3062880"/>
          </a:xfrm>
          <a:prstGeom prst="rect">
            <a:avLst/>
          </a:prstGeom>
          <a:ln w="0">
            <a:noFill/>
          </a:ln>
        </p:spPr>
      </p:pic>
      <p:sp>
        <p:nvSpPr>
          <p:cNvPr id="131" name=""/>
          <p:cNvSpPr txBox="1"/>
          <p:nvPr/>
        </p:nvSpPr>
        <p:spPr>
          <a:xfrm>
            <a:off x="209520" y="4716000"/>
            <a:ext cx="10077480" cy="770400"/>
          </a:xfrm>
          <a:prstGeom prst="rect">
            <a:avLst/>
          </a:prstGeom>
          <a:noFill/>
          <a:ln w="0">
            <a:noFill/>
          </a:ln>
        </p:spPr>
        <p:txBody>
          <a:bodyPr lIns="90000" rIns="90000" tIns="45000" bIns="45000" anchor="t">
            <a:noAutofit/>
          </a:bodyPr>
          <a:p>
            <a:r>
              <a:rPr b="0" lang="en-GB" sz="2000" spc="-1" strike="noStrike">
                <a:solidFill>
                  <a:srgbClr val="000000"/>
                </a:solidFill>
                <a:latin typeface="Arial"/>
              </a:rPr>
              <a:t>Yellow Cab has higher travels (35000) in the month of December which is the holiday season compared to Pink Cab (11000).</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692640" y="301680"/>
            <a:ext cx="8693640" cy="1095480"/>
          </a:xfrm>
          <a:prstGeom prst="rect">
            <a:avLst/>
          </a:prstGeom>
          <a:noFill/>
          <a:ln w="0">
            <a:noFill/>
          </a:ln>
        </p:spPr>
        <p:txBody>
          <a:bodyPr anchor="ctr">
            <a:noAutofit/>
          </a:bodyPr>
          <a:p>
            <a:pPr>
              <a:lnSpc>
                <a:spcPct val="90000"/>
              </a:lnSpc>
            </a:pPr>
            <a:r>
              <a:rPr b="1" lang="en-GB" sz="2400" spc="-1" strike="noStrike">
                <a:solidFill>
                  <a:srgbClr val="000000"/>
                </a:solidFill>
                <a:latin typeface="Arial"/>
              </a:rPr>
              <a:t>Distribution of KM Travelled for both Cabs:</a:t>
            </a:r>
            <a:endParaRPr b="0" lang="en-US" sz="2400" spc="-1" strike="noStrike">
              <a:solidFill>
                <a:srgbClr val="000000"/>
              </a:solidFill>
              <a:latin typeface="Arial"/>
            </a:endParaRPr>
          </a:p>
        </p:txBody>
      </p:sp>
      <p:pic>
        <p:nvPicPr>
          <p:cNvPr id="133" name="Picture 3" descr=""/>
          <p:cNvPicPr/>
          <p:nvPr/>
        </p:nvPicPr>
        <p:blipFill>
          <a:blip r:embed="rId1"/>
          <a:stretch/>
        </p:blipFill>
        <p:spPr>
          <a:xfrm>
            <a:off x="5595480" y="1626480"/>
            <a:ext cx="3685320" cy="2149560"/>
          </a:xfrm>
          <a:prstGeom prst="rect">
            <a:avLst/>
          </a:prstGeom>
          <a:ln w="0">
            <a:noFill/>
          </a:ln>
        </p:spPr>
      </p:pic>
      <p:pic>
        <p:nvPicPr>
          <p:cNvPr id="134" name="Picture 4" descr=""/>
          <p:cNvPicPr/>
          <p:nvPr/>
        </p:nvPicPr>
        <p:blipFill>
          <a:blip r:embed="rId2"/>
          <a:stretch/>
        </p:blipFill>
        <p:spPr>
          <a:xfrm>
            <a:off x="1101960" y="1626480"/>
            <a:ext cx="3614040" cy="2464560"/>
          </a:xfrm>
          <a:prstGeom prst="rect">
            <a:avLst/>
          </a:prstGeom>
          <a:ln w="0">
            <a:noFill/>
          </a:ln>
        </p:spPr>
      </p:pic>
      <p:sp>
        <p:nvSpPr>
          <p:cNvPr id="135" name=""/>
          <p:cNvSpPr txBox="1"/>
          <p:nvPr/>
        </p:nvSpPr>
        <p:spPr>
          <a:xfrm>
            <a:off x="228600" y="4114800"/>
            <a:ext cx="9806400" cy="138024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GB" sz="2400" spc="-1" strike="noStrike">
                <a:solidFill>
                  <a:srgbClr val="000000"/>
                </a:solidFill>
                <a:latin typeface="Arial"/>
              </a:rPr>
              <a:t>From the above graphs, we can see that for both Pink and Yellow Cab most of the rides are in the range of approximately 2 to 48 KM.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r>
              <a:rPr b="0" lang="en-US" sz="2800" spc="-1" strike="noStrike">
                <a:solidFill>
                  <a:srgbClr val="000000"/>
                </a:solidFill>
                <a:latin typeface="Arial"/>
              </a:rPr>
              <a:t>Kilometers travelled for 3 years in the cities with both the cabs</a:t>
            </a:r>
            <a:endParaRPr b="0" lang="en-US" sz="2800" spc="-1" strike="noStrike">
              <a:solidFill>
                <a:srgbClr val="000000"/>
              </a:solidFill>
              <a:latin typeface="Arial"/>
            </a:endParaRPr>
          </a:p>
        </p:txBody>
      </p:sp>
      <p:pic>
        <p:nvPicPr>
          <p:cNvPr id="137" name="" descr=""/>
          <p:cNvPicPr/>
          <p:nvPr/>
        </p:nvPicPr>
        <p:blipFill>
          <a:blip r:embed="rId1"/>
          <a:stretch/>
        </p:blipFill>
        <p:spPr>
          <a:xfrm>
            <a:off x="656640" y="1704960"/>
            <a:ext cx="8487360" cy="33242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692640" y="301680"/>
            <a:ext cx="8693640" cy="744840"/>
          </a:xfrm>
          <a:prstGeom prst="rect">
            <a:avLst/>
          </a:prstGeom>
          <a:noFill/>
          <a:ln w="0">
            <a:noFill/>
          </a:ln>
        </p:spPr>
        <p:txBody>
          <a:bodyPr anchor="ctr">
            <a:normAutofit/>
          </a:bodyPr>
          <a:p>
            <a:pPr>
              <a:lnSpc>
                <a:spcPct val="90000"/>
              </a:lnSpc>
            </a:pPr>
            <a:r>
              <a:rPr b="1" lang="en-GB" sz="2800" spc="-1" strike="noStrike">
                <a:solidFill>
                  <a:srgbClr val="000000"/>
                </a:solidFill>
                <a:latin typeface="Arial"/>
              </a:rPr>
              <a:t>Distribution of Price Charged for both Cabs:</a:t>
            </a:r>
            <a:endParaRPr b="0" lang="en-US" sz="2800" spc="-1" strike="noStrike">
              <a:solidFill>
                <a:srgbClr val="000000"/>
              </a:solidFill>
              <a:latin typeface="Arial"/>
            </a:endParaRPr>
          </a:p>
        </p:txBody>
      </p:sp>
      <p:pic>
        <p:nvPicPr>
          <p:cNvPr id="139" name="Picture 6" descr=""/>
          <p:cNvPicPr/>
          <p:nvPr/>
        </p:nvPicPr>
        <p:blipFill>
          <a:blip r:embed="rId1"/>
          <a:stretch/>
        </p:blipFill>
        <p:spPr>
          <a:xfrm>
            <a:off x="1074960" y="1248120"/>
            <a:ext cx="7929720" cy="3173400"/>
          </a:xfrm>
          <a:prstGeom prst="rect">
            <a:avLst/>
          </a:prstGeom>
          <a:ln w="0">
            <a:noFill/>
          </a:ln>
        </p:spPr>
      </p:pic>
      <p:sp>
        <p:nvSpPr>
          <p:cNvPr id="140" name=""/>
          <p:cNvSpPr txBox="1"/>
          <p:nvPr/>
        </p:nvSpPr>
        <p:spPr>
          <a:xfrm>
            <a:off x="914400" y="4600440"/>
            <a:ext cx="7552440" cy="657360"/>
          </a:xfrm>
          <a:prstGeom prst="rect">
            <a:avLst/>
          </a:prstGeom>
          <a:noFill/>
          <a:ln w="0">
            <a:noFill/>
          </a:ln>
        </p:spPr>
        <p:txBody>
          <a:bodyPr lIns="90000" rIns="90000" tIns="45000" bIns="45000" anchor="t">
            <a:noAutofit/>
          </a:bodyPr>
          <a:p>
            <a:r>
              <a:rPr b="0" lang="en-GB" sz="2000" spc="-1" strike="noStrike">
                <a:solidFill>
                  <a:srgbClr val="000000"/>
                </a:solidFill>
                <a:latin typeface="Arial"/>
              </a:rPr>
              <a:t>The Price Charge range for Yellow cab is more than the Pink cab.</a:t>
            </a:r>
            <a:endParaRPr b="0" lang="en-US" sz="2000" spc="-1" strike="noStrike">
              <a:latin typeface="Arial"/>
            </a:endParaRPr>
          </a:p>
          <a:p>
            <a:r>
              <a:rPr b="0" lang="en-GB" sz="2000" spc="-1" strike="noStrike">
                <a:solidFill>
                  <a:srgbClr val="000000"/>
                </a:solidFill>
                <a:latin typeface="Arial"/>
              </a:rPr>
              <a:t>The outliers are due to use of high-end cars.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692640" y="301680"/>
            <a:ext cx="8693640" cy="1095480"/>
          </a:xfrm>
          <a:prstGeom prst="rect">
            <a:avLst/>
          </a:prstGeom>
          <a:noFill/>
          <a:ln w="0">
            <a:noFill/>
          </a:ln>
        </p:spPr>
        <p:txBody>
          <a:bodyPr anchor="ctr">
            <a:normAutofit/>
          </a:bodyPr>
          <a:p>
            <a:pPr>
              <a:lnSpc>
                <a:spcPct val="90000"/>
              </a:lnSpc>
            </a:pPr>
            <a:r>
              <a:rPr b="0" lang="en-GB" sz="2800" spc="-1" strike="noStrike">
                <a:solidFill>
                  <a:srgbClr val="000000"/>
                </a:solidFill>
                <a:latin typeface="Arial"/>
              </a:rPr>
              <a:t>Pink Cab: Price Charged per KM per City</a:t>
            </a:r>
            <a:endParaRPr b="0" lang="en-US" sz="2800" spc="-1" strike="noStrike">
              <a:solidFill>
                <a:srgbClr val="000000"/>
              </a:solidFill>
              <a:latin typeface="Arial"/>
            </a:endParaRPr>
          </a:p>
        </p:txBody>
      </p:sp>
      <p:pic>
        <p:nvPicPr>
          <p:cNvPr id="142" name="" descr=""/>
          <p:cNvPicPr/>
          <p:nvPr/>
        </p:nvPicPr>
        <p:blipFill>
          <a:blip r:embed="rId1"/>
          <a:stretch/>
        </p:blipFill>
        <p:spPr>
          <a:xfrm>
            <a:off x="914400" y="1828800"/>
            <a:ext cx="7543800" cy="2856240"/>
          </a:xfrm>
          <a:prstGeom prst="rect">
            <a:avLst/>
          </a:prstGeom>
          <a:ln w="0">
            <a:noFill/>
          </a:ln>
        </p:spPr>
      </p:pic>
      <p:sp>
        <p:nvSpPr>
          <p:cNvPr id="143" name=""/>
          <p:cNvSpPr txBox="1"/>
          <p:nvPr/>
        </p:nvSpPr>
        <p:spPr>
          <a:xfrm>
            <a:off x="685800" y="4883760"/>
            <a:ext cx="8899560" cy="374040"/>
          </a:xfrm>
          <a:prstGeom prst="rect">
            <a:avLst/>
          </a:prstGeom>
          <a:noFill/>
          <a:ln w="0">
            <a:noFill/>
          </a:ln>
        </p:spPr>
        <p:txBody>
          <a:bodyPr lIns="90000" rIns="90000" tIns="45000" bIns="45000" anchor="t">
            <a:noAutofit/>
          </a:bodyPr>
          <a:p>
            <a:r>
              <a:rPr b="0" lang="en-GB" sz="2000" spc="-1" strike="noStrike">
                <a:solidFill>
                  <a:srgbClr val="000000"/>
                </a:solidFill>
                <a:latin typeface="Arial"/>
              </a:rPr>
              <a:t>All the cities have the same increase in price charge with increase in distance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92640" y="301680"/>
            <a:ext cx="8693640" cy="1095480"/>
          </a:xfrm>
          <a:prstGeom prst="rect">
            <a:avLst/>
          </a:prstGeom>
          <a:noFill/>
          <a:ln w="0">
            <a:noFill/>
          </a:ln>
        </p:spPr>
        <p:txBody>
          <a:bodyPr lIns="0" rIns="0" tIns="0" bIns="0" anchor="ctr">
            <a:noAutofit/>
          </a:bodyPr>
          <a:p>
            <a:r>
              <a:rPr b="0" lang="en-US" sz="2800" spc="-1" strike="noStrike">
                <a:solidFill>
                  <a:srgbClr val="000000"/>
                </a:solidFill>
                <a:latin typeface="Arial"/>
              </a:rPr>
              <a:t>Profit of cabs compared with both companies wrt years</a:t>
            </a:r>
            <a:endParaRPr b="0" lang="en-US" sz="2800" spc="-1" strike="noStrike">
              <a:solidFill>
                <a:srgbClr val="000000"/>
              </a:solidFill>
              <a:latin typeface="Arial"/>
            </a:endParaRPr>
          </a:p>
        </p:txBody>
      </p:sp>
      <p:pic>
        <p:nvPicPr>
          <p:cNvPr id="145" name="" descr=""/>
          <p:cNvPicPr/>
          <p:nvPr/>
        </p:nvPicPr>
        <p:blipFill>
          <a:blip r:embed="rId1"/>
          <a:stretch/>
        </p:blipFill>
        <p:spPr>
          <a:xfrm>
            <a:off x="107280" y="2631960"/>
            <a:ext cx="5379120" cy="2333520"/>
          </a:xfrm>
          <a:prstGeom prst="rect">
            <a:avLst/>
          </a:prstGeom>
          <a:ln w="0">
            <a:noFill/>
          </a:ln>
        </p:spPr>
      </p:pic>
      <p:pic>
        <p:nvPicPr>
          <p:cNvPr id="146" name="" descr=""/>
          <p:cNvPicPr/>
          <p:nvPr/>
        </p:nvPicPr>
        <p:blipFill>
          <a:blip r:embed="rId2"/>
          <a:stretch/>
        </p:blipFill>
        <p:spPr>
          <a:xfrm>
            <a:off x="5173560" y="2743200"/>
            <a:ext cx="4427640" cy="20073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LibreOffice/7.2.1.2$Windows_X86_64 LibreOffice_project/87b77fad49947c1441b67c559c339af8f3517e22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2021-10-10T10:23:31Z</dcterms:created>
  <dc:creator/>
  <dc:description/>
  <dc:language>en-US</dc:language>
  <cp:lastModifiedBy/>
  <dcterms:modified xsi:type="dcterms:W3CDTF">2021-10-10T10:58:25Z</dcterms:modified>
  <cp:revision>1</cp:revision>
  <dc:subject/>
  <dc:title/>
</cp:coreProperties>
</file>