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263"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3" r:id="rId40"/>
    <p:sldId id="304" r:id="rId41"/>
    <p:sldId id="305" r:id="rId42"/>
    <p:sldId id="306" r:id="rId43"/>
    <p:sldId id="307" r:id="rId44"/>
    <p:sldId id="298" r:id="rId45"/>
    <p:sldId id="301" r:id="rId46"/>
    <p:sldId id="302" r:id="rId47"/>
    <p:sldId id="299" r:id="rId48"/>
    <p:sldId id="30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E6D1A488-2304-40BD-B8A2-547DF6446B94}" type="datetimeFigureOut">
              <a:rPr lang="en-US" smtClean="0"/>
              <a:pPr/>
              <a:t>10/4/2013</a:t>
            </a:fld>
            <a:endParaRPr lang="en-US"/>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257AF4F8-9DC5-4608-B0D9-2F27C1F57D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D1A488-2304-40BD-B8A2-547DF6446B94}" type="datetimeFigureOut">
              <a:rPr lang="en-US" smtClean="0"/>
              <a:pPr/>
              <a:t>10/4/2013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AF4F8-9DC5-4608-B0D9-2F27C1F57D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E6D1A488-2304-40BD-B8A2-547DF6446B94}" type="datetimeFigureOut">
              <a:rPr lang="en-US" smtClean="0"/>
              <a:pPr/>
              <a:t>10/4/2013</a:t>
            </a:fld>
            <a:endParaRPr lang="en-US"/>
          </a:p>
        </p:txBody>
      </p:sp>
      <p:sp>
        <p:nvSpPr>
          <p:cNvPr id="5" name="Footer Placeholder 4"/>
          <p:cNvSpPr>
            <a:spLocks noGrp="1"/>
          </p:cNvSpPr>
          <p:nvPr>
            <p:ph type="ftr" sz="quarter" idx="11"/>
          </p:nvPr>
        </p:nvSpPr>
        <p:spPr>
          <a:xfrm>
            <a:off x="581193" y="5951812"/>
            <a:ext cx="5922209" cy="365125"/>
          </a:xfrm>
        </p:spPr>
        <p:txBody>
          <a:bodyPr/>
          <a:lstStyle/>
          <a:p>
            <a:endParaRPr lang="en-US"/>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257AF4F8-9DC5-4608-B0D9-2F27C1F57D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D1A488-2304-40BD-B8A2-547DF6446B94}" type="datetimeFigureOut">
              <a:rPr lang="en-US" smtClean="0"/>
              <a:pPr/>
              <a:t>10/4/2013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5956138"/>
            <a:ext cx="789381" cy="365125"/>
          </a:xfrm>
        </p:spPr>
        <p:txBody>
          <a:bodyPr/>
          <a:lstStyle/>
          <a:p>
            <a:fld id="{257AF4F8-9DC5-4608-B0D9-2F27C1F57D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6D1A488-2304-40BD-B8A2-547DF6446B94}" type="datetimeFigureOut">
              <a:rPr lang="en-US" smtClean="0"/>
              <a:pPr/>
              <a:t>10/4/2013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57AF4F8-9DC5-4608-B0D9-2F27C1F57D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D1A488-2304-40BD-B8A2-547DF6446B94}" type="datetimeFigureOut">
              <a:rPr lang="en-US" smtClean="0"/>
              <a:pPr/>
              <a:t>10/4/2013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AF4F8-9DC5-4608-B0D9-2F27C1F57D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D1A488-2304-40BD-B8A2-547DF6446B94}" type="datetimeFigureOut">
              <a:rPr lang="en-US" smtClean="0"/>
              <a:pPr/>
              <a:t>10/4/2013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AF4F8-9DC5-4608-B0D9-2F27C1F57D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D1A488-2304-40BD-B8A2-547DF6446B94}" type="datetimeFigureOut">
              <a:rPr lang="en-US" smtClean="0"/>
              <a:pPr/>
              <a:t>10/4/2013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AF4F8-9DC5-4608-B0D9-2F27C1F57D0E}" type="slidenum">
              <a:rPr lang="en-US" smtClean="0"/>
              <a:pPr/>
              <a:t>‹#›</a:t>
            </a:fld>
            <a:endParaRPr lang="en-US"/>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1A488-2304-40BD-B8A2-547DF6446B94}" type="datetimeFigureOut">
              <a:rPr lang="en-US" smtClean="0"/>
              <a:pPr/>
              <a:t>10/4/2013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AF4F8-9DC5-4608-B0D9-2F27C1F57D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6D1A488-2304-40BD-B8A2-547DF6446B94}" type="datetimeFigureOut">
              <a:rPr lang="en-US" smtClean="0"/>
              <a:pPr/>
              <a:t>10/4/2013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57AF4F8-9DC5-4608-B0D9-2F27C1F57D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1A488-2304-40BD-B8A2-547DF6446B94}" type="datetimeFigureOut">
              <a:rPr lang="en-US" smtClean="0"/>
              <a:pPr/>
              <a:t>10/4/2013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AF4F8-9DC5-4608-B0D9-2F27C1F57D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900">
                <a:solidFill>
                  <a:schemeClr val="accent2"/>
                </a:solidFill>
              </a:defRPr>
            </a:lvl1pPr>
          </a:lstStyle>
          <a:p>
            <a:fld id="{E6D1A488-2304-40BD-B8A2-547DF6446B94}" type="datetimeFigureOut">
              <a:rPr lang="en-US" smtClean="0"/>
              <a:pPr/>
              <a:t>10/4/2013</a:t>
            </a:fld>
            <a:endParaRPr lang="en-US"/>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900">
                <a:solidFill>
                  <a:schemeClr val="accent2"/>
                </a:solidFill>
              </a:defRPr>
            </a:lvl1pPr>
          </a:lstStyle>
          <a:p>
            <a:fld id="{257AF4F8-9DC5-4608-B0D9-2F27C1F57D0E}" type="slidenum">
              <a:rPr lang="en-US" smtClean="0"/>
              <a:pPr/>
              <a:t>‹#›</a:t>
            </a:fld>
            <a:endParaRPr lang="en-US"/>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8686800" cy="713013"/>
          </a:xfrm>
        </p:spPr>
        <p:txBody>
          <a:bodyPr>
            <a:normAutofit/>
          </a:bodyPr>
          <a:lstStyle/>
          <a:p>
            <a:pPr algn="ctr"/>
            <a:r>
              <a:rPr lang="en-US" sz="4000" b="1" u="sng" dirty="0" smtClean="0">
                <a:latin typeface="Times New Roman" pitchFamily="18" charset="0"/>
                <a:cs typeface="Times New Roman" pitchFamily="18" charset="0"/>
              </a:rPr>
              <a:t>BUDGET CONTROLLING SYSTEM</a:t>
            </a:r>
            <a:endParaRPr lang="en-US" sz="4000" b="1" dirty="0"/>
          </a:p>
        </p:txBody>
      </p:sp>
      <p:sp>
        <p:nvSpPr>
          <p:cNvPr id="3" name="Subtitle 2"/>
          <p:cNvSpPr>
            <a:spLocks noGrp="1"/>
          </p:cNvSpPr>
          <p:nvPr>
            <p:ph type="subTitle" idx="1"/>
          </p:nvPr>
        </p:nvSpPr>
        <p:spPr>
          <a:xfrm>
            <a:off x="228600" y="1143000"/>
            <a:ext cx="8686800" cy="5486400"/>
          </a:xfrm>
        </p:spPr>
        <p:txBody>
          <a:bodyPr>
            <a:noAutofit/>
          </a:bodyPr>
          <a:lstStyle/>
          <a:p>
            <a:pPr algn="ctr"/>
            <a:r>
              <a:rPr lang="en-US" sz="2400" dirty="0" smtClean="0">
                <a:solidFill>
                  <a:schemeClr val="tx1"/>
                </a:solidFill>
                <a:latin typeface="Times New Roman" pitchFamily="18" charset="0"/>
                <a:cs typeface="Times New Roman" pitchFamily="18" charset="0"/>
              </a:rPr>
              <a:t>MINI PROJECT FINAL REVIEW SEMINAR</a:t>
            </a:r>
          </a:p>
          <a:p>
            <a:pPr algn="ctr"/>
            <a:r>
              <a:rPr lang="en-US" sz="1200" dirty="0" smtClean="0">
                <a:solidFill>
                  <a:schemeClr val="tx1"/>
                </a:solidFill>
                <a:latin typeface="Times New Roman" pitchFamily="18" charset="0"/>
                <a:cs typeface="Times New Roman" pitchFamily="18" charset="0"/>
              </a:rPr>
              <a:t>By</a:t>
            </a:r>
          </a:p>
          <a:p>
            <a:pPr marL="274320" lvl="0" indent="-274320" algn="ctr" defTabSz="914400">
              <a:spcAft>
                <a:spcPts val="0"/>
              </a:spcAft>
              <a:buClr>
                <a:schemeClr val="accent1"/>
              </a:buClr>
              <a:buSzPct val="85000"/>
              <a:defRPr/>
            </a:pPr>
            <a:r>
              <a:rPr lang="en-US" sz="1800" cap="none" dirty="0" smtClean="0">
                <a:solidFill>
                  <a:schemeClr val="tx1"/>
                </a:solidFill>
                <a:latin typeface="Times New Roman" pitchFamily="18" charset="0"/>
                <a:cs typeface="Times New Roman" pitchFamily="18" charset="0"/>
              </a:rPr>
              <a:t>K.KAUSHIK (10R11A0527)</a:t>
            </a:r>
          </a:p>
          <a:p>
            <a:pPr marL="274320" lvl="0" indent="-274320" algn="ctr" defTabSz="914400">
              <a:spcAft>
                <a:spcPts val="0"/>
              </a:spcAft>
              <a:buClr>
                <a:schemeClr val="accent1"/>
              </a:buClr>
              <a:buSzPct val="85000"/>
              <a:defRPr/>
            </a:pPr>
            <a:r>
              <a:rPr lang="en-US" sz="1800" cap="none" dirty="0" smtClean="0">
                <a:solidFill>
                  <a:schemeClr val="tx1"/>
                </a:solidFill>
                <a:latin typeface="Times New Roman" pitchFamily="18" charset="0"/>
                <a:cs typeface="Times New Roman" pitchFamily="18" charset="0"/>
              </a:rPr>
              <a:t>N.CHARAN DAS (10R11A0539)</a:t>
            </a:r>
          </a:p>
          <a:p>
            <a:pPr marL="274320" lvl="0" indent="-274320" algn="ctr" defTabSz="914400">
              <a:spcAft>
                <a:spcPts val="0"/>
              </a:spcAft>
              <a:buClr>
                <a:schemeClr val="accent1"/>
              </a:buClr>
              <a:buSzPct val="85000"/>
              <a:defRPr/>
            </a:pPr>
            <a:r>
              <a:rPr lang="en-US" sz="1800" cap="none" dirty="0" smtClean="0">
                <a:solidFill>
                  <a:schemeClr val="tx1"/>
                </a:solidFill>
                <a:latin typeface="Times New Roman" pitchFamily="18" charset="0"/>
                <a:cs typeface="Times New Roman" pitchFamily="18" charset="0"/>
              </a:rPr>
              <a:t>V.PRASHANTH(10R11A0556)</a:t>
            </a:r>
          </a:p>
          <a:p>
            <a:pPr marL="274320" lvl="0" indent="-274320" algn="ctr" defTabSz="914400">
              <a:spcAft>
                <a:spcPts val="0"/>
              </a:spcAft>
              <a:buClr>
                <a:schemeClr val="accent1"/>
              </a:buClr>
              <a:buSzPct val="85000"/>
              <a:defRPr/>
            </a:pPr>
            <a:endParaRPr lang="en-US" sz="1800" cap="none" dirty="0" smtClean="0">
              <a:solidFill>
                <a:schemeClr val="tx1"/>
              </a:solidFill>
              <a:latin typeface="Times New Roman" pitchFamily="18" charset="0"/>
              <a:cs typeface="Times New Roman" pitchFamily="18" charset="0"/>
            </a:endParaRPr>
          </a:p>
          <a:p>
            <a:pPr marL="274320" lvl="0" indent="-274320" algn="ctr" defTabSz="914400">
              <a:spcAft>
                <a:spcPts val="0"/>
              </a:spcAft>
              <a:buClr>
                <a:schemeClr val="accent1"/>
              </a:buClr>
              <a:buSzPct val="85000"/>
              <a:defRPr/>
            </a:pPr>
            <a:r>
              <a:rPr lang="en-US" cap="none" dirty="0" smtClean="0">
                <a:solidFill>
                  <a:schemeClr val="tx1"/>
                </a:solidFill>
                <a:latin typeface="Times New Roman" pitchFamily="18" charset="0"/>
                <a:cs typeface="Times New Roman" pitchFamily="18" charset="0"/>
              </a:rPr>
              <a:t>Under the guidance of</a:t>
            </a:r>
          </a:p>
          <a:p>
            <a:pPr marL="274320" lvl="0" indent="-274320" algn="ctr" defTabSz="914400">
              <a:spcAft>
                <a:spcPts val="0"/>
              </a:spcAft>
              <a:buClr>
                <a:schemeClr val="accent1"/>
              </a:buClr>
              <a:buSzPct val="85000"/>
              <a:defRPr/>
            </a:pPr>
            <a:r>
              <a:rPr lang="en-US" sz="1800" cap="none" dirty="0" smtClean="0">
                <a:solidFill>
                  <a:schemeClr val="tx1"/>
                </a:solidFill>
                <a:latin typeface="Times New Roman" pitchFamily="18" charset="0"/>
                <a:cs typeface="Times New Roman" pitchFamily="18" charset="0"/>
              </a:rPr>
              <a:t>A.BIXAPATHI</a:t>
            </a:r>
          </a:p>
          <a:p>
            <a:pPr marL="274320" lvl="0" indent="-274320" algn="ctr" defTabSz="914400">
              <a:spcAft>
                <a:spcPts val="0"/>
              </a:spcAft>
              <a:buClr>
                <a:schemeClr val="accent1"/>
              </a:buClr>
              <a:buSzPct val="85000"/>
              <a:defRPr/>
            </a:pPr>
            <a:r>
              <a:rPr lang="en-US" cap="none" dirty="0" smtClean="0">
                <a:solidFill>
                  <a:schemeClr val="tx1"/>
                </a:solidFill>
                <a:latin typeface="Times New Roman" pitchFamily="18" charset="0"/>
                <a:cs typeface="Times New Roman" pitchFamily="18" charset="0"/>
              </a:rPr>
              <a:t>(Assistant professor)</a:t>
            </a:r>
          </a:p>
          <a:p>
            <a:pPr algn="ctr"/>
            <a:r>
              <a:rPr lang="en-US" b="1" dirty="0" smtClean="0">
                <a:solidFill>
                  <a:schemeClr val="tx1"/>
                </a:solidFill>
                <a:latin typeface="Times New Roman" pitchFamily="18" charset="0"/>
                <a:cs typeface="Times New Roman" pitchFamily="18" charset="0"/>
              </a:rPr>
              <a:t>Department of Computer Science and Engineering</a:t>
            </a:r>
            <a:endParaRPr lang="en-US" dirty="0" smtClean="0">
              <a:solidFill>
                <a:schemeClr val="tx1"/>
              </a:solidFill>
              <a:latin typeface="Times New Roman" pitchFamily="18" charset="0"/>
              <a:cs typeface="Times New Roman" pitchFamily="18" charset="0"/>
            </a:endParaRPr>
          </a:p>
          <a:p>
            <a:pPr algn="ctr"/>
            <a:endParaRPr lang="en-US" sz="1800" dirty="0" smtClean="0">
              <a:solidFill>
                <a:schemeClr val="tx1"/>
              </a:solidFill>
              <a:latin typeface="Times New Roman" pitchFamily="18" charset="0"/>
              <a:cs typeface="Times New Roman" pitchFamily="18" charset="0"/>
            </a:endParaRPr>
          </a:p>
          <a:p>
            <a:pPr algn="ctr"/>
            <a:endParaRPr lang="en-US" sz="1800" dirty="0" smtClean="0">
              <a:solidFill>
                <a:schemeClr val="tx1"/>
              </a:solidFill>
              <a:latin typeface="Times New Roman" pitchFamily="18" charset="0"/>
              <a:cs typeface="Times New Roman" pitchFamily="18" charset="0"/>
            </a:endParaRPr>
          </a:p>
          <a:p>
            <a:pPr algn="ctr"/>
            <a:r>
              <a:rPr lang="en-US" b="1" dirty="0" smtClean="0">
                <a:solidFill>
                  <a:schemeClr val="tx1"/>
                </a:solidFill>
                <a:latin typeface="Times New Roman" pitchFamily="18" charset="0"/>
                <a:cs typeface="Times New Roman" pitchFamily="18" charset="0"/>
              </a:rPr>
              <a:t>GEETHANJALI COLLEGE OF ENGINEERING &amp; TECHNOLOGY</a:t>
            </a:r>
            <a:endParaRPr lang="en-US" dirty="0" smtClean="0">
              <a:solidFill>
                <a:schemeClr val="tx1"/>
              </a:solidFill>
              <a:latin typeface="Times New Roman" pitchFamily="18" charset="0"/>
              <a:cs typeface="Times New Roman" pitchFamily="18" charset="0"/>
            </a:endParaRPr>
          </a:p>
          <a:p>
            <a:pPr algn="ctr"/>
            <a:r>
              <a:rPr lang="en-US" b="1" dirty="0" smtClean="0">
                <a:solidFill>
                  <a:schemeClr val="tx1"/>
                </a:solidFill>
                <a:latin typeface="Times New Roman" pitchFamily="18" charset="0"/>
                <a:cs typeface="Times New Roman" pitchFamily="18" charset="0"/>
              </a:rPr>
              <a:t>     (Affiliated to JNTUH-HYD)</a:t>
            </a:r>
            <a:endParaRPr lang="en-US" dirty="0" smtClean="0">
              <a:solidFill>
                <a:schemeClr val="tx1"/>
              </a:solidFill>
              <a:latin typeface="Times New Roman" pitchFamily="18" charset="0"/>
              <a:cs typeface="Times New Roman" pitchFamily="18" charset="0"/>
            </a:endParaRPr>
          </a:p>
          <a:p>
            <a:pPr algn="ctr"/>
            <a:r>
              <a:rPr lang="en-US" b="1" dirty="0" smtClean="0">
                <a:solidFill>
                  <a:schemeClr val="tx1"/>
                </a:solidFill>
                <a:latin typeface="Times New Roman" pitchFamily="18" charset="0"/>
                <a:cs typeface="Times New Roman" pitchFamily="18" charset="0"/>
              </a:rPr>
              <a:t>             Cheeryal(V), Keesara(M), R.R. Dist. Hyderabad-501301, A.P</a:t>
            </a:r>
            <a:r>
              <a:rPr lang="en-US" dirty="0" smtClean="0">
                <a:solidFill>
                  <a:schemeClr val="tx1"/>
                </a:solidFill>
                <a:latin typeface="Times New Roman" pitchFamily="18" charset="0"/>
                <a:cs typeface="Times New Roman" pitchFamily="18" charset="0"/>
              </a:rPr>
              <a:t>.                                                     </a:t>
            </a:r>
          </a:p>
          <a:p>
            <a:pPr algn="ctr"/>
            <a:r>
              <a:rPr lang="en-US" b="1" dirty="0" smtClean="0">
                <a:solidFill>
                  <a:schemeClr val="tx1"/>
                </a:solidFill>
                <a:latin typeface="Times New Roman" pitchFamily="18" charset="0"/>
                <a:cs typeface="Times New Roman" pitchFamily="18" charset="0"/>
              </a:rPr>
              <a:t> Year : 20013-2014</a:t>
            </a:r>
          </a:p>
          <a:p>
            <a:pPr algn="ctr"/>
            <a:endParaRPr lang="en-US" sz="1800" dirty="0" smtClean="0">
              <a:latin typeface="Times New Roman" pitchFamily="18" charset="0"/>
              <a:cs typeface="Times New Roman" pitchFamily="18" charset="0"/>
            </a:endParaRPr>
          </a:p>
          <a:p>
            <a:endParaRPr lang="en-US" sz="1100" dirty="0" smtClean="0"/>
          </a:p>
          <a:p>
            <a:endParaRPr lang="en-US" dirty="0"/>
          </a:p>
        </p:txBody>
      </p:sp>
      <p:pic>
        <p:nvPicPr>
          <p:cNvPr id="4" name="Picture 3" descr="coll logo"/>
          <p:cNvPicPr>
            <a:picLocks noChangeAspect="1" noChangeArrowheads="1"/>
          </p:cNvPicPr>
          <p:nvPr/>
        </p:nvPicPr>
        <p:blipFill>
          <a:blip r:embed="rId2" cstate="print"/>
          <a:srcRect/>
          <a:stretch>
            <a:fillRect/>
          </a:stretch>
        </p:blipFill>
        <p:spPr bwMode="auto">
          <a:xfrm>
            <a:off x="4267200" y="4495800"/>
            <a:ext cx="762000" cy="79236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229600" cy="4832092"/>
          </a:xfrm>
          <a:prstGeom prst="rect">
            <a:avLst/>
          </a:prstGeom>
          <a:noFill/>
        </p:spPr>
        <p:txBody>
          <a:bodyPr wrap="square" rtlCol="0">
            <a:spAutoFit/>
          </a:bodyPr>
          <a:lstStyle/>
          <a:p>
            <a:pPr marL="457200" indent="-457200" algn="just">
              <a:buClr>
                <a:schemeClr val="accent2"/>
              </a:buClr>
              <a:buFont typeface="Wingdings" pitchFamily="2" charset="2"/>
              <a:buChar char="Ø"/>
            </a:pPr>
            <a:r>
              <a:rPr lang="en-US" sz="2400" u="sng" dirty="0" smtClean="0">
                <a:solidFill>
                  <a:schemeClr val="tx2"/>
                </a:solidFill>
                <a:latin typeface="Times New Roman" pitchFamily="18" charset="0"/>
                <a:cs typeface="Times New Roman" pitchFamily="18" charset="0"/>
              </a:rPr>
              <a:t>PROPOSED SYSTEM</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The information of the allocated budget amount and the expenses made by the company on budgeted account will be readily available.</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This feature will allow Company to monitor the expenses of its branches under different budget/account head. </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One of the strongest benefits of this Budget Controlling System over current manual system is the generation of most up-to-date trial balance at any time. </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The generation of trial balance in current system takes considerable time and effort.</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This application can be used by the server from any media like computer , mobile , touch pad etc. </a:t>
            </a:r>
            <a:r>
              <a:rPr lang="en-US" sz="2000" dirty="0">
                <a:solidFill>
                  <a:schemeClr val="tx2"/>
                </a:solidFill>
                <a:latin typeface="Times New Roman" pitchFamily="18" charset="0"/>
                <a:cs typeface="Times New Roman" pitchFamily="18" charset="0"/>
              </a:rPr>
              <a:t>U</a:t>
            </a:r>
            <a:r>
              <a:rPr lang="en-US" sz="2000" dirty="0" smtClean="0">
                <a:solidFill>
                  <a:schemeClr val="tx2"/>
                </a:solidFill>
                <a:latin typeface="Times New Roman" pitchFamily="18" charset="0"/>
                <a:cs typeface="Times New Roman" pitchFamily="18" charset="0"/>
              </a:rPr>
              <a:t>ser can get the report in different chart formats like pie chart, bar chart etc...user can set the alert facility if the expenditure is meeting his stop value.</a:t>
            </a:r>
          </a:p>
          <a:p>
            <a:pPr marL="457200" indent="-457200" algn="just">
              <a:buFont typeface="Wingdings" pitchFamily="2" charset="2"/>
              <a:buChar char="Ø"/>
            </a:pPr>
            <a:endParaRPr lang="en-US" sz="2400" dirty="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0559"/>
            <a:ext cx="8229600" cy="769441"/>
          </a:xfrm>
          <a:prstGeom prst="rect">
            <a:avLst/>
          </a:prstGeom>
          <a:noFill/>
        </p:spPr>
        <p:txBody>
          <a:bodyPr wrap="square" rtlCol="0">
            <a:spAutoFit/>
          </a:bodyPr>
          <a:lstStyle/>
          <a:p>
            <a:pPr algn="ctr"/>
            <a:r>
              <a:rPr lang="en-US" sz="4400" b="1" u="sng" dirty="0" smtClean="0">
                <a:solidFill>
                  <a:schemeClr val="tx2"/>
                </a:solidFill>
                <a:latin typeface="Times New Roman" pitchFamily="18" charset="0"/>
                <a:cs typeface="Times New Roman" pitchFamily="18" charset="0"/>
              </a:rPr>
              <a:t>JAVA TOOLS</a:t>
            </a:r>
            <a:endParaRPr lang="en-US" sz="4400"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649156"/>
          </a:xfrm>
        </p:spPr>
        <p:txBody>
          <a:bodyPr>
            <a:normAutofit/>
          </a:bodyPr>
          <a:lstStyle/>
          <a:p>
            <a:pPr algn="ctr"/>
            <a:r>
              <a:rPr lang="en-US" sz="3600" b="1" u="sng" dirty="0" smtClean="0">
                <a:latin typeface="Times New Roman" pitchFamily="18" charset="0"/>
                <a:cs typeface="Times New Roman" pitchFamily="18" charset="0"/>
              </a:rPr>
              <a:t>JDBC</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35895" y="1752600"/>
            <a:ext cx="8272211" cy="3305903"/>
          </a:xfrm>
        </p:spPr>
        <p:txBody>
          <a:bodyPr>
            <a:normAutofit/>
          </a:bodyPr>
          <a:lstStyle/>
          <a:p>
            <a:pPr marL="457200" indent="-457200" algn="just">
              <a:buFont typeface="Wingdings" pitchFamily="2" charset="2"/>
              <a:buChar char="Ø"/>
            </a:pPr>
            <a:r>
              <a:rPr lang="en-US" sz="2000" dirty="0" smtClean="0">
                <a:latin typeface="Times New Roman" pitchFamily="18" charset="0"/>
                <a:cs typeface="Times New Roman" pitchFamily="18" charset="0"/>
              </a:rPr>
              <a:t>This technology is an API for the Java programming language that defines how a client may access a database.</a:t>
            </a:r>
          </a:p>
          <a:p>
            <a:pPr marL="457200" indent="-457200" algn="just">
              <a:buFont typeface="Wingdings" pitchFamily="2" charset="2"/>
              <a:buChar char="Ø"/>
            </a:pPr>
            <a:r>
              <a:rPr lang="en-US" sz="2000" dirty="0" smtClean="0">
                <a:latin typeface="Times New Roman" pitchFamily="18" charset="0"/>
                <a:cs typeface="Times New Roman" pitchFamily="18" charset="0"/>
              </a:rPr>
              <a:t>It provides methods for querying and updating data in a database. </a:t>
            </a:r>
          </a:p>
          <a:p>
            <a:pPr marL="457200" indent="-457200" algn="just">
              <a:buFont typeface="Wingdings" pitchFamily="2" charset="2"/>
              <a:buChar char="Ø"/>
            </a:pPr>
            <a:r>
              <a:rPr lang="en-US" sz="2000" dirty="0" smtClean="0">
                <a:latin typeface="Times New Roman" pitchFamily="18" charset="0"/>
                <a:cs typeface="Times New Roman" pitchFamily="18" charset="0"/>
              </a:rPr>
              <a:t>JDBC is oriented towards relational databases. </a:t>
            </a:r>
          </a:p>
          <a:p>
            <a:pPr marL="457200" indent="-457200" algn="just">
              <a:buFont typeface="Wingdings" pitchFamily="2" charset="2"/>
              <a:buChar char="Ø"/>
            </a:pPr>
            <a:r>
              <a:rPr lang="en-US" sz="2000" dirty="0" smtClean="0">
                <a:latin typeface="Times New Roman" pitchFamily="18" charset="0"/>
                <a:cs typeface="Times New Roman" pitchFamily="18" charset="0"/>
              </a:rPr>
              <a:t>A JDBC-to-ODBC bridge enables connections to any ODBC-accessible data source in the JVM host environment.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98644"/>
            <a:ext cx="8272212" cy="649156"/>
          </a:xfrm>
        </p:spPr>
        <p:txBody>
          <a:bodyPr>
            <a:normAutofit/>
          </a:bodyPr>
          <a:lstStyle/>
          <a:p>
            <a:pPr algn="ctr"/>
            <a:r>
              <a:rPr lang="en-US" sz="3600" b="1" u="sng" dirty="0" smtClean="0">
                <a:latin typeface="Times New Roman" pitchFamily="18" charset="0"/>
                <a:cs typeface="Times New Roman" pitchFamily="18" charset="0"/>
              </a:rPr>
              <a:t>JSP</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72211" cy="3039400"/>
          </a:xfrm>
        </p:spPr>
        <p:txBody>
          <a:bodyPr>
            <a:normAutofit/>
          </a:bodyPr>
          <a:lstStyle/>
          <a:p>
            <a:pPr marL="457200" indent="-457200" algn="just">
              <a:buFont typeface="Wingdings" pitchFamily="2" charset="2"/>
              <a:buChar char="Ø"/>
            </a:pPr>
            <a:r>
              <a:rPr lang="en-US" sz="2000" dirty="0" smtClean="0">
                <a:latin typeface="Times New Roman" pitchFamily="18" charset="0"/>
                <a:cs typeface="Times New Roman" pitchFamily="18" charset="0"/>
              </a:rPr>
              <a:t>JavaServer Pages (JSP) is a technology that helps software developers create dynamically generated web pages based on HTML, XML, or other document types.</a:t>
            </a:r>
          </a:p>
          <a:p>
            <a:pPr marL="457200" indent="-457200" algn="just">
              <a:buFont typeface="Wingdings" pitchFamily="2" charset="2"/>
              <a:buChar char="Ø"/>
            </a:pPr>
            <a:r>
              <a:rPr lang="en-US" sz="2000" dirty="0" smtClean="0">
                <a:latin typeface="Times New Roman" pitchFamily="18" charset="0"/>
                <a:cs typeface="Times New Roman" pitchFamily="18" charset="0"/>
              </a:rPr>
              <a:t>To deploy and run JavaServer Pages, a compatible web server with a servlet container, such as Apache Tomcat or Jetty, is required.</a:t>
            </a:r>
          </a:p>
          <a:p>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72142"/>
            <a:ext cx="8229600" cy="2123658"/>
          </a:xfrm>
          <a:prstGeom prst="rect">
            <a:avLst/>
          </a:prstGeom>
          <a:noFill/>
        </p:spPr>
        <p:txBody>
          <a:bodyPr wrap="square" rtlCol="0">
            <a:spAutoFit/>
          </a:bodyPr>
          <a:lstStyle/>
          <a:p>
            <a:pPr algn="ctr"/>
            <a:r>
              <a:rPr lang="en-US" sz="4400" b="1" u="sng" dirty="0" smtClean="0">
                <a:solidFill>
                  <a:schemeClr val="tx2"/>
                </a:solidFill>
                <a:latin typeface="Times New Roman" pitchFamily="18" charset="0"/>
                <a:cs typeface="Times New Roman" pitchFamily="18" charset="0"/>
              </a:rPr>
              <a:t>ENTITY-RELATIONSHIP DIAGRAM</a:t>
            </a:r>
          </a:p>
          <a:p>
            <a:pPr algn="ctr"/>
            <a:endParaRPr lang="en-US" sz="4400" b="1"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649156"/>
          </a:xfrm>
        </p:spPr>
        <p:txBody>
          <a:bodyPr>
            <a:normAutofit/>
          </a:bodyPr>
          <a:lstStyle/>
          <a:p>
            <a:pPr algn="ctr"/>
            <a:r>
              <a:rPr lang="en-US" sz="3600" b="1" u="sng" dirty="0" smtClean="0">
                <a:latin typeface="Times New Roman" pitchFamily="18" charset="0"/>
                <a:cs typeface="Times New Roman" pitchFamily="18" charset="0"/>
              </a:rPr>
              <a:t>ENTITY-RELATIONSHIP DIAGRAM</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35895" y="2066000"/>
            <a:ext cx="8272211" cy="3877600"/>
          </a:xfrm>
        </p:spPr>
        <p:txBody>
          <a:bodyPr>
            <a:normAutofit lnSpcReduction="10000"/>
          </a:bodyPr>
          <a:lstStyle/>
          <a:p>
            <a:pPr marL="457200" indent="-457200" algn="just">
              <a:buFont typeface="Wingdings" pitchFamily="2" charset="2"/>
              <a:buChar char="Ø"/>
            </a:pPr>
            <a:r>
              <a:rPr lang="en-US" sz="2000" dirty="0" smtClean="0">
                <a:latin typeface="Times New Roman" pitchFamily="18" charset="0"/>
                <a:cs typeface="Times New Roman" pitchFamily="18" charset="0"/>
              </a:rPr>
              <a:t>It is a graphical representation of entities and their relationships to each other, typically used in computing in regard to the organization of data within databases or information systems. </a:t>
            </a:r>
          </a:p>
          <a:p>
            <a:pPr marL="457200" indent="-457200" algn="just">
              <a:buFont typeface="Wingdings" pitchFamily="2" charset="2"/>
              <a:buChar char="Ø"/>
            </a:pPr>
            <a:r>
              <a:rPr lang="en-US" sz="2000" dirty="0" smtClean="0">
                <a:latin typeface="Times New Roman" pitchFamily="18" charset="0"/>
                <a:cs typeface="Times New Roman" pitchFamily="18" charset="0"/>
              </a:rPr>
              <a:t>An entity is a piece of data, an object or concept about which data is stored.</a:t>
            </a:r>
          </a:p>
          <a:p>
            <a:pPr marL="457200" indent="-457200" algn="just">
              <a:buFont typeface="Wingdings" pitchFamily="2" charset="2"/>
              <a:buChar char="Ø"/>
            </a:pPr>
            <a:r>
              <a:rPr lang="en-US" sz="2000" dirty="0" smtClean="0">
                <a:latin typeface="Times New Roman" pitchFamily="18" charset="0"/>
                <a:cs typeface="Times New Roman" pitchFamily="18" charset="0"/>
              </a:rPr>
              <a:t>A relationship describes how the data is shared between entities. There are three types of relationships:</a:t>
            </a:r>
          </a:p>
          <a:p>
            <a:pPr marL="914400" lvl="1" indent="-457200" algn="just">
              <a:buFont typeface="+mj-lt"/>
              <a:buAutoNum type="alphaLcParenR"/>
            </a:pPr>
            <a:r>
              <a:rPr lang="en-US" sz="2000" dirty="0" smtClean="0">
                <a:latin typeface="Times New Roman" pitchFamily="18" charset="0"/>
                <a:cs typeface="Times New Roman" pitchFamily="18" charset="0"/>
              </a:rPr>
              <a:t>One-to-one</a:t>
            </a:r>
          </a:p>
          <a:p>
            <a:pPr marL="914400" lvl="1" indent="-457200" algn="just">
              <a:buFont typeface="+mj-lt"/>
              <a:buAutoNum type="alphaLcParenR"/>
            </a:pPr>
            <a:r>
              <a:rPr lang="en-US" sz="2000" dirty="0" smtClean="0">
                <a:latin typeface="Times New Roman" pitchFamily="18" charset="0"/>
                <a:cs typeface="Times New Roman" pitchFamily="18" charset="0"/>
              </a:rPr>
              <a:t>One-to-many</a:t>
            </a:r>
          </a:p>
          <a:p>
            <a:pPr marL="914400" lvl="1" indent="-457200" algn="just">
              <a:buFont typeface="+mj-lt"/>
              <a:buAutoNum type="alphaLcParenR"/>
            </a:pPr>
            <a:r>
              <a:rPr lang="en-US" sz="2000" dirty="0" smtClean="0">
                <a:latin typeface="Times New Roman" pitchFamily="18" charset="0"/>
                <a:cs typeface="Times New Roman" pitchFamily="18" charset="0"/>
              </a:rPr>
              <a:t>Many-to-many</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572956"/>
          </a:xfrm>
        </p:spPr>
        <p:txBody>
          <a:bodyPr>
            <a:normAutofit/>
          </a:bodyPr>
          <a:lstStyle/>
          <a:p>
            <a:pPr algn="ctr"/>
            <a:r>
              <a:rPr lang="en-US" sz="2400" b="1" u="sng" dirty="0" smtClean="0">
                <a:latin typeface="Times New Roman" pitchFamily="18" charset="0"/>
                <a:cs typeface="Times New Roman" pitchFamily="18" charset="0"/>
              </a:rPr>
              <a:t>EMPLOYEE</a:t>
            </a:r>
            <a:endParaRPr lang="en-US" sz="2400" b="1" u="sng" dirty="0">
              <a:latin typeface="Times New Roman" pitchFamily="18" charset="0"/>
              <a:cs typeface="Times New Roman" pitchFamily="18" charset="0"/>
            </a:endParaRPr>
          </a:p>
        </p:txBody>
      </p:sp>
      <p:pic>
        <p:nvPicPr>
          <p:cNvPr id="4" name="Picture 4"/>
          <p:cNvPicPr>
            <a:picLocks noGrp="1" noChangeAspect="1" noChangeArrowheads="1"/>
          </p:cNvPicPr>
          <p:nvPr>
            <p:ph idx="1"/>
          </p:nvPr>
        </p:nvPicPr>
        <p:blipFill>
          <a:blip r:embed="rId2"/>
          <a:srcRect/>
          <a:stretch>
            <a:fillRect/>
          </a:stretch>
        </p:blipFill>
        <p:spPr bwMode="auto">
          <a:xfrm>
            <a:off x="1371600" y="2181225"/>
            <a:ext cx="6400800" cy="367823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572956"/>
          </a:xfrm>
        </p:spPr>
        <p:txBody>
          <a:bodyPr>
            <a:normAutofit/>
          </a:bodyPr>
          <a:lstStyle/>
          <a:p>
            <a:pPr algn="ctr"/>
            <a:r>
              <a:rPr lang="en-US" sz="2400" b="1" u="sng" dirty="0" smtClean="0">
                <a:latin typeface="Times New Roman" pitchFamily="18" charset="0"/>
                <a:cs typeface="Times New Roman" pitchFamily="18" charset="0"/>
              </a:rPr>
              <a:t>MANAGER</a:t>
            </a:r>
            <a:endParaRPr lang="en-US" sz="2400" b="1" u="sng"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1447800" y="2181225"/>
            <a:ext cx="6324600" cy="367823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572956"/>
          </a:xfrm>
        </p:spPr>
        <p:txBody>
          <a:bodyPr>
            <a:normAutofit/>
          </a:bodyPr>
          <a:lstStyle/>
          <a:p>
            <a:pPr algn="ctr"/>
            <a:r>
              <a:rPr lang="en-US" sz="2400" b="1" u="sng" dirty="0" smtClean="0">
                <a:latin typeface="Times New Roman" pitchFamily="18" charset="0"/>
                <a:cs typeface="Times New Roman" pitchFamily="18" charset="0"/>
              </a:rPr>
              <a:t>ADMINISTRATOR</a:t>
            </a:r>
            <a:endParaRPr lang="en-US" sz="2400" b="1" u="sng"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1371600" y="2181225"/>
            <a:ext cx="6400800" cy="367823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820650"/>
            <a:ext cx="8229600" cy="1446550"/>
          </a:xfrm>
          <a:prstGeom prst="rect">
            <a:avLst/>
          </a:prstGeom>
          <a:noFill/>
        </p:spPr>
        <p:txBody>
          <a:bodyPr wrap="square" rtlCol="0">
            <a:spAutoFit/>
          </a:bodyPr>
          <a:lstStyle/>
          <a:p>
            <a:pPr algn="ctr"/>
            <a:r>
              <a:rPr lang="en-US" sz="4400" u="sng" dirty="0" smtClean="0">
                <a:solidFill>
                  <a:schemeClr val="tx2"/>
                </a:solidFill>
                <a:latin typeface="Times New Roman" pitchFamily="18" charset="0"/>
                <a:cs typeface="Times New Roman" pitchFamily="18" charset="0"/>
              </a:rPr>
              <a:t>UML DIAGRAMS</a:t>
            </a:r>
          </a:p>
          <a:p>
            <a:pPr algn="ctr"/>
            <a:endParaRPr lang="en-US" sz="44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0"/>
            <a:ext cx="8272212" cy="1905000"/>
          </a:xfrm>
        </p:spPr>
        <p:txBody>
          <a:bodyPr>
            <a:noAutofit/>
          </a:bodyPr>
          <a:lstStyle/>
          <a:p>
            <a:pPr algn="ctr"/>
            <a:r>
              <a:rPr lang="en-US" sz="4400" b="1" u="sng" dirty="0" smtClean="0">
                <a:latin typeface="Times New Roman" pitchFamily="18" charset="0"/>
                <a:cs typeface="Times New Roman" pitchFamily="18" charset="0"/>
              </a:rPr>
              <a:t>BUDGET CONTROLLING SYSTEM</a:t>
            </a:r>
            <a:endParaRPr lang="en-US" sz="4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2057400"/>
            <a:ext cx="8250906" cy="4572000"/>
          </a:xfrm>
        </p:spPr>
        <p:txBody>
          <a:bodyPr>
            <a:noAutofit/>
          </a:bodyPr>
          <a:lstStyle/>
          <a:p>
            <a:pPr marL="452438" indent="-452438" algn="just">
              <a:buFont typeface="Wingdings" pitchFamily="2" charset="2"/>
              <a:buChar char="Ø"/>
            </a:pPr>
            <a:endParaRPr lang="en-US" sz="2000" dirty="0" smtClean="0">
              <a:latin typeface="Times New Roman" pitchFamily="18" charset="0"/>
              <a:cs typeface="Times New Roman" pitchFamily="18" charset="0"/>
            </a:endParaRPr>
          </a:p>
          <a:p>
            <a:pPr marL="452438" indent="-452438" algn="just">
              <a:buFont typeface="Wingdings" pitchFamily="2" charset="2"/>
              <a:buChar char="Ø"/>
            </a:pPr>
            <a:r>
              <a:rPr lang="en-US" sz="2000" dirty="0" smtClean="0">
                <a:latin typeface="Times New Roman" pitchFamily="18" charset="0"/>
                <a:cs typeface="Times New Roman" pitchFamily="18" charset="0"/>
              </a:rPr>
              <a:t>This project is aimed at developing a system by which the employees in the organization submit the bills to their managers.</a:t>
            </a:r>
          </a:p>
          <a:p>
            <a:pPr marL="452438" indent="-452438" algn="just">
              <a:buFont typeface="Wingdings" pitchFamily="2" charset="2"/>
              <a:buChar char="Ø"/>
            </a:pPr>
            <a:r>
              <a:rPr lang="en-US" sz="2000" dirty="0" smtClean="0">
                <a:latin typeface="Times New Roman" pitchFamily="18" charset="0"/>
                <a:cs typeface="Times New Roman" pitchFamily="18" charset="0"/>
              </a:rPr>
              <a:t>The bills could be of various types and also of various amounts.</a:t>
            </a:r>
          </a:p>
          <a:p>
            <a:pPr marL="452438" indent="-452438" algn="just">
              <a:buFont typeface="Wingdings" pitchFamily="2" charset="2"/>
              <a:buChar char="Ø"/>
            </a:pPr>
            <a:r>
              <a:rPr lang="en-US" sz="2000" dirty="0" smtClean="0">
                <a:latin typeface="Times New Roman" pitchFamily="18" charset="0"/>
                <a:cs typeface="Times New Roman" pitchFamily="18" charset="0"/>
              </a:rPr>
              <a:t>The employee after submitting the bill will automatically provide the manager’s name to which the bill will be submitted. </a:t>
            </a:r>
          </a:p>
          <a:p>
            <a:pPr marL="457200" indent="-457200" algn="just">
              <a:buFont typeface="Wingdings" pitchFamily="2" charset="2"/>
              <a:buChar char="Ø"/>
            </a:pPr>
            <a:r>
              <a:rPr lang="en-US" sz="2000" dirty="0" smtClean="0">
                <a:latin typeface="Times New Roman" pitchFamily="18" charset="0"/>
                <a:cs typeface="Times New Roman" pitchFamily="18" charset="0"/>
              </a:rPr>
              <a:t>The bill will pass through a workflow process and the owner of the bill can view the status of the bill at any time.</a:t>
            </a:r>
          </a:p>
          <a:p>
            <a:pPr marL="457200" indent="-457200" algn="just">
              <a:buFont typeface="Wingdings" pitchFamily="2" charset="2"/>
              <a:buChar char="Ø"/>
            </a:pPr>
            <a:r>
              <a:rPr lang="en-US" sz="2000" dirty="0" smtClean="0">
                <a:latin typeface="Times New Roman" pitchFamily="18" charset="0"/>
                <a:cs typeface="Times New Roman" pitchFamily="18" charset="0"/>
              </a:rPr>
              <a:t>An action on bills will be stored in to the concerned table, let them know about the status of the bill.</a:t>
            </a:r>
          </a:p>
          <a:p>
            <a:pPr marL="457200" indent="-457200" algn="just">
              <a:buFont typeface="Wingdings" pitchFamily="2" charset="2"/>
              <a:buChar char="Ø"/>
            </a:pPr>
            <a:r>
              <a:rPr lang="en-US" sz="2000" dirty="0" smtClean="0">
                <a:latin typeface="Times New Roman" pitchFamily="18" charset="0"/>
                <a:cs typeface="Times New Roman" pitchFamily="18" charset="0"/>
              </a:rPr>
              <a:t>Development of this system is to provide fast and accurate results to the employees.</a:t>
            </a:r>
          </a:p>
          <a:p>
            <a:pPr marL="457200" indent="-457200"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62000"/>
            <a:ext cx="8272212" cy="725356"/>
          </a:xfrm>
        </p:spPr>
        <p:txBody>
          <a:bodyPr>
            <a:normAutofit/>
          </a:bodyPr>
          <a:lstStyle/>
          <a:p>
            <a:pPr algn="ctr"/>
            <a:r>
              <a:rPr lang="en-US" sz="3600" b="1" u="sng" dirty="0" smtClean="0">
                <a:latin typeface="Times New Roman" pitchFamily="18" charset="0"/>
                <a:cs typeface="Times New Roman" pitchFamily="18" charset="0"/>
              </a:rPr>
              <a:t>USE CASE DIAGRAM</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35895" y="1685000"/>
            <a:ext cx="8272211" cy="3115600"/>
          </a:xfrm>
        </p:spPr>
        <p:txBody>
          <a:bodyPr/>
          <a:lstStyle/>
          <a:p>
            <a:pPr marL="457200" indent="-457200" algn="just">
              <a:buFont typeface="Wingdings" pitchFamily="2" charset="2"/>
              <a:buChar char="Ø"/>
            </a:pPr>
            <a:r>
              <a:rPr lang="en-US" sz="2000" dirty="0" smtClean="0">
                <a:latin typeface="Times New Roman" pitchFamily="18" charset="0"/>
                <a:cs typeface="Times New Roman" pitchFamily="18" charset="0"/>
              </a:rPr>
              <a:t>A Use Case Model describes the proposed functionality of a new system. Use Case represents a discrete unit of interaction between a user (human or machine) and the system.</a:t>
            </a:r>
          </a:p>
          <a:p>
            <a:pPr marL="457200" indent="-457200" algn="just">
              <a:buFont typeface="Wingdings" pitchFamily="2" charset="2"/>
              <a:buChar char="Ø"/>
            </a:pPr>
            <a:r>
              <a:rPr lang="en-US" sz="2000" dirty="0" smtClean="0">
                <a:latin typeface="Times New Roman" pitchFamily="18" charset="0"/>
                <a:cs typeface="Times New Roman" pitchFamily="18" charset="0"/>
              </a:rPr>
              <a:t>A Use Case description generally includes requirements, constraints, scenarios, general comments, notes and some additional attributes.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133600"/>
            <a:ext cx="8229600" cy="369332"/>
          </a:xfrm>
          <a:prstGeom prst="rect">
            <a:avLst/>
          </a:prstGeom>
          <a:noFill/>
        </p:spPr>
        <p:txBody>
          <a:bodyPr wrap="square" rtlCol="0">
            <a:spAutoFit/>
          </a:bodyPr>
          <a:lstStyle/>
          <a:p>
            <a:endParaRPr lang="en-US" dirty="0"/>
          </a:p>
        </p:txBody>
      </p:sp>
      <p:pic>
        <p:nvPicPr>
          <p:cNvPr id="3" name="Picture 2"/>
          <p:cNvPicPr>
            <a:picLocks noChangeAspect="1" noChangeArrowheads="1"/>
          </p:cNvPicPr>
          <p:nvPr/>
        </p:nvPicPr>
        <p:blipFill>
          <a:blip r:embed="rId2"/>
          <a:srcRect/>
          <a:stretch>
            <a:fillRect/>
          </a:stretch>
        </p:blipFill>
        <p:spPr bwMode="auto">
          <a:xfrm>
            <a:off x="1828800" y="800100"/>
            <a:ext cx="5486399" cy="5257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649156"/>
          </a:xfrm>
        </p:spPr>
        <p:txBody>
          <a:bodyPr>
            <a:normAutofit/>
          </a:bodyPr>
          <a:lstStyle/>
          <a:p>
            <a:pPr algn="ctr"/>
            <a:r>
              <a:rPr lang="en-US" sz="3600" b="1" u="sng" dirty="0" smtClean="0">
                <a:latin typeface="Times New Roman" pitchFamily="18" charset="0"/>
                <a:cs typeface="Times New Roman" pitchFamily="18" charset="0"/>
              </a:rPr>
              <a:t>SEQUENCE DIAGRAM</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35895" y="1676400"/>
            <a:ext cx="8272211" cy="3115600"/>
          </a:xfrm>
        </p:spPr>
        <p:txBody>
          <a:bodyPr/>
          <a:lstStyle/>
          <a:p>
            <a:pPr marL="457200" indent="-457200" algn="just">
              <a:buFont typeface="Wingdings" pitchFamily="2" charset="2"/>
              <a:buChar char="Ø"/>
            </a:pPr>
            <a:r>
              <a:rPr lang="en-US" sz="2000" dirty="0" smtClean="0">
                <a:latin typeface="Times New Roman" pitchFamily="18" charset="0"/>
                <a:cs typeface="Times New Roman" pitchFamily="18" charset="0"/>
              </a:rPr>
              <a:t>Sequence diagrams provide a graphical representation of object interactions over time. These typically show a user or actor, and the objects and components they interact with in the execution of a use case. </a:t>
            </a:r>
          </a:p>
          <a:p>
            <a:pPr marL="457200" indent="-457200" algn="just">
              <a:buFont typeface="Wingdings" pitchFamily="2" charset="2"/>
              <a:buChar char="Ø"/>
            </a:pPr>
            <a:r>
              <a:rPr lang="en-US" sz="2000" dirty="0" smtClean="0">
                <a:latin typeface="Times New Roman" pitchFamily="18" charset="0"/>
                <a:cs typeface="Times New Roman" pitchFamily="18" charset="0"/>
              </a:rPr>
              <a:t>The sequence diagram clearly shows the various actions that the modules perform in the application.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52600"/>
            <a:ext cx="8229600" cy="369332"/>
          </a:xfrm>
          <a:prstGeom prst="rect">
            <a:avLst/>
          </a:prstGeom>
          <a:noFill/>
        </p:spPr>
        <p:txBody>
          <a:bodyPr wrap="square" rtlCol="0">
            <a:spAutoFit/>
          </a:bodyPr>
          <a:lstStyle/>
          <a:p>
            <a:endParaRPr lang="en-US" dirty="0"/>
          </a:p>
        </p:txBody>
      </p:sp>
      <p:pic>
        <p:nvPicPr>
          <p:cNvPr id="3" name="Picture 2"/>
          <p:cNvPicPr>
            <a:picLocks noChangeAspect="1" noChangeArrowheads="1"/>
          </p:cNvPicPr>
          <p:nvPr/>
        </p:nvPicPr>
        <p:blipFill>
          <a:blip r:embed="rId2"/>
          <a:srcRect/>
          <a:stretch>
            <a:fillRect/>
          </a:stretch>
        </p:blipFill>
        <p:spPr bwMode="auto">
          <a:xfrm>
            <a:off x="1371600" y="990600"/>
            <a:ext cx="6400800" cy="495299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649156"/>
          </a:xfrm>
        </p:spPr>
        <p:txBody>
          <a:bodyPr>
            <a:normAutofit/>
          </a:bodyPr>
          <a:lstStyle/>
          <a:p>
            <a:pPr algn="ctr"/>
            <a:r>
              <a:rPr lang="en-US" sz="3600" b="1" u="sng" dirty="0" smtClean="0">
                <a:latin typeface="Times New Roman" pitchFamily="18" charset="0"/>
                <a:cs typeface="Times New Roman" pitchFamily="18" charset="0"/>
              </a:rPr>
              <a:t>CLASS DIAGRAM</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35895" y="2133600"/>
            <a:ext cx="8272211" cy="4572000"/>
          </a:xfrm>
        </p:spPr>
        <p:txBody>
          <a:bodyPr>
            <a:noAutofit/>
          </a:bodyPr>
          <a:lstStyle/>
          <a:p>
            <a:pPr marL="457200" indent="-457200" algn="just">
              <a:buFont typeface="Wingdings" pitchFamily="2" charset="2"/>
              <a:buChar char="Ø"/>
            </a:pPr>
            <a:r>
              <a:rPr lang="en-US" sz="2000" dirty="0" smtClean="0">
                <a:latin typeface="Times New Roman" pitchFamily="18" charset="0"/>
                <a:cs typeface="Times New Roman" pitchFamily="18" charset="0"/>
              </a:rPr>
              <a:t>The class diagram is a static diagram. It represents the static view of an application. </a:t>
            </a:r>
          </a:p>
          <a:p>
            <a:pPr marL="457200" indent="-457200" algn="just">
              <a:buFont typeface="Wingdings" pitchFamily="2" charset="2"/>
              <a:buChar char="Ø"/>
            </a:pPr>
            <a:r>
              <a:rPr lang="en-US" sz="2000" dirty="0" smtClean="0">
                <a:latin typeface="Times New Roman" pitchFamily="18" charset="0"/>
                <a:cs typeface="Times New Roman" pitchFamily="18" charset="0"/>
              </a:rPr>
              <a:t>The class diagram describes the attributes and operations of a class and also the constraints imposed on the system. </a:t>
            </a:r>
          </a:p>
          <a:p>
            <a:pPr marL="457200" indent="-457200" algn="just">
              <a:buFont typeface="Wingdings" pitchFamily="2" charset="2"/>
              <a:buChar char="Ø"/>
            </a:pPr>
            <a:r>
              <a:rPr lang="en-US" sz="2000" dirty="0" smtClean="0">
                <a:latin typeface="Times New Roman" pitchFamily="18" charset="0"/>
                <a:cs typeface="Times New Roman" pitchFamily="18" charset="0"/>
              </a:rPr>
              <a:t>The class diagram shows a collection of classes, interfaces, associations, collaborations and constraints. It is also known as a structural diagram.</a:t>
            </a:r>
          </a:p>
          <a:p>
            <a:pPr marL="457200" indent="-457200" algn="just">
              <a:buFont typeface="Wingdings" pitchFamily="2" charset="2"/>
              <a:buChar char="Ø"/>
            </a:pPr>
            <a:r>
              <a:rPr lang="en-US" sz="2000" dirty="0" smtClean="0">
                <a:latin typeface="Times New Roman" pitchFamily="18" charset="0"/>
                <a:cs typeface="Times New Roman" pitchFamily="18" charset="0"/>
              </a:rPr>
              <a:t>The purpose of the class diagram is to:</a:t>
            </a:r>
          </a:p>
          <a:p>
            <a:pPr marL="914400" lvl="1" indent="-457200" algn="just">
              <a:buFont typeface="+mj-lt"/>
              <a:buAutoNum type="alphaLcParenR"/>
            </a:pPr>
            <a:r>
              <a:rPr lang="en-US" sz="2000" dirty="0" smtClean="0">
                <a:latin typeface="Times New Roman" pitchFamily="18" charset="0"/>
                <a:cs typeface="Times New Roman" pitchFamily="18" charset="0"/>
              </a:rPr>
              <a:t>Analyze and design the static view of an application.</a:t>
            </a:r>
          </a:p>
          <a:p>
            <a:pPr marL="914400" lvl="1" indent="-457200" algn="just">
              <a:buFont typeface="+mj-lt"/>
              <a:buAutoNum type="alphaLcParenR"/>
            </a:pPr>
            <a:r>
              <a:rPr lang="en-US" sz="2000" dirty="0" smtClean="0">
                <a:latin typeface="Times New Roman" pitchFamily="18" charset="0"/>
                <a:cs typeface="Times New Roman" pitchFamily="18" charset="0"/>
              </a:rPr>
              <a:t>Describe responsibilities of a system.</a:t>
            </a:r>
          </a:p>
          <a:p>
            <a:pPr marL="914400" lvl="1" indent="-457200" algn="just">
              <a:buFont typeface="+mj-lt"/>
              <a:buAutoNum type="alphaLcParenR"/>
            </a:pPr>
            <a:r>
              <a:rPr lang="en-US" sz="2000" dirty="0" smtClean="0">
                <a:latin typeface="Times New Roman" pitchFamily="18" charset="0"/>
                <a:cs typeface="Times New Roman" pitchFamily="18" charset="0"/>
              </a:rPr>
              <a:t>Provide base for component and deployment diagrams.</a:t>
            </a:r>
          </a:p>
          <a:p>
            <a:pPr marL="914400" lvl="1" indent="-457200" algn="just">
              <a:buFont typeface="+mj-lt"/>
              <a:buAutoNum type="alphaLcParenR"/>
            </a:pPr>
            <a:r>
              <a:rPr lang="en-US" sz="2000" dirty="0" smtClean="0">
                <a:latin typeface="Times New Roman" pitchFamily="18" charset="0"/>
                <a:cs typeface="Times New Roman" pitchFamily="18" charset="0"/>
              </a:rPr>
              <a:t>Forward and reverse engineering.</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19200"/>
            <a:ext cx="8229600" cy="369332"/>
          </a:xfrm>
          <a:prstGeom prst="rect">
            <a:avLst/>
          </a:prstGeom>
          <a:noFill/>
        </p:spPr>
        <p:txBody>
          <a:bodyPr wrap="square" rtlCol="0">
            <a:spAutoFit/>
          </a:bodyPr>
          <a:lstStyle/>
          <a:p>
            <a:endParaRPr lang="en-US" dirty="0"/>
          </a:p>
        </p:txBody>
      </p:sp>
      <p:pic>
        <p:nvPicPr>
          <p:cNvPr id="3" name="Picture 2"/>
          <p:cNvPicPr>
            <a:picLocks noChangeAspect="1" noChangeArrowheads="1"/>
          </p:cNvPicPr>
          <p:nvPr/>
        </p:nvPicPr>
        <p:blipFill>
          <a:blip r:embed="rId2"/>
          <a:srcRect/>
          <a:stretch>
            <a:fillRect/>
          </a:stretch>
        </p:blipFill>
        <p:spPr bwMode="auto">
          <a:xfrm>
            <a:off x="1295400" y="838200"/>
            <a:ext cx="6553200" cy="53911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62000"/>
            <a:ext cx="8272212" cy="649156"/>
          </a:xfrm>
        </p:spPr>
        <p:txBody>
          <a:bodyPr>
            <a:normAutofit/>
          </a:bodyPr>
          <a:lstStyle/>
          <a:p>
            <a:pPr algn="ctr"/>
            <a:r>
              <a:rPr lang="en-US" sz="3600" b="1" u="sng" dirty="0" smtClean="0">
                <a:latin typeface="Times New Roman" pitchFamily="18" charset="0"/>
                <a:cs typeface="Times New Roman" pitchFamily="18" charset="0"/>
              </a:rPr>
              <a:t>Activity diagram</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35895" y="1981200"/>
            <a:ext cx="8272211" cy="3678303"/>
          </a:xfrm>
        </p:spPr>
        <p:txBody>
          <a:bodyPr>
            <a:normAutofit/>
          </a:bodyPr>
          <a:lstStyle/>
          <a:p>
            <a:pPr marL="457200" indent="-457200" algn="just">
              <a:buFont typeface="Wingdings" pitchFamily="2" charset="2"/>
              <a:buChar char="Ø"/>
            </a:pPr>
            <a:r>
              <a:rPr lang="en-US" sz="2000" dirty="0" smtClean="0">
                <a:latin typeface="Times New Roman" pitchFamily="18" charset="0"/>
                <a:cs typeface="Times New Roman" pitchFamily="18" charset="0"/>
              </a:rPr>
              <a:t>Activity diagram is basically a flow chart that represents the flow form one activity to another activity. The activity can be described as an operation of the system.</a:t>
            </a:r>
          </a:p>
          <a:p>
            <a:pPr marL="457200" indent="-457200" algn="just">
              <a:buFont typeface="Wingdings" pitchFamily="2" charset="2"/>
              <a:buChar char="Ø"/>
            </a:pPr>
            <a:r>
              <a:rPr lang="en-US" sz="2000" dirty="0" smtClean="0">
                <a:latin typeface="Times New Roman" pitchFamily="18" charset="0"/>
                <a:cs typeface="Times New Roman" pitchFamily="18" charset="0"/>
              </a:rPr>
              <a:t>This flow can be sequential, branched or concurrent. Activity diagrams deal with all type of flow control by using different elements like fork, join etc.</a:t>
            </a:r>
          </a:p>
          <a:p>
            <a:pPr marL="457200" indent="-457200" algn="just">
              <a:buFont typeface="Wingdings" pitchFamily="2" charset="2"/>
              <a:buChar char="Ø"/>
            </a:pPr>
            <a:r>
              <a:rPr lang="en-US" sz="2000" dirty="0" smtClean="0">
                <a:latin typeface="Times New Roman" pitchFamily="18" charset="0"/>
                <a:cs typeface="Times New Roman" pitchFamily="18" charset="0"/>
              </a:rPr>
              <a:t>It captures the dynamic behavior of the system.</a:t>
            </a:r>
          </a:p>
          <a:p>
            <a:pPr marL="457200" indent="-457200" algn="just">
              <a:buFont typeface="Wingdings" pitchFamily="2" charset="2"/>
              <a:buChar char="Ø"/>
            </a:pPr>
            <a:r>
              <a:rPr lang="en-US" sz="2000" dirty="0" smtClean="0">
                <a:latin typeface="Times New Roman" pitchFamily="18" charset="0"/>
                <a:cs typeface="Times New Roman" pitchFamily="18" charset="0"/>
              </a:rPr>
              <a:t>It does not show any message flow from one activity to another. </a:t>
            </a:r>
          </a:p>
          <a:p>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8229600" cy="369332"/>
          </a:xfrm>
          <a:prstGeom prst="rect">
            <a:avLst/>
          </a:prstGeom>
          <a:noFill/>
        </p:spPr>
        <p:txBody>
          <a:bodyPr wrap="square" rtlCol="0">
            <a:spAutoFit/>
          </a:bodyPr>
          <a:lstStyle/>
          <a:p>
            <a:endParaRPr lang="en-US" dirty="0"/>
          </a:p>
        </p:txBody>
      </p:sp>
      <p:pic>
        <p:nvPicPr>
          <p:cNvPr id="3" name="Picture 2"/>
          <p:cNvPicPr>
            <a:picLocks noChangeAspect="1" noChangeArrowheads="1"/>
          </p:cNvPicPr>
          <p:nvPr/>
        </p:nvPicPr>
        <p:blipFill>
          <a:blip r:embed="rId2"/>
          <a:srcRect/>
          <a:stretch>
            <a:fillRect/>
          </a:stretch>
        </p:blipFill>
        <p:spPr bwMode="auto">
          <a:xfrm>
            <a:off x="1371600" y="914400"/>
            <a:ext cx="6477000" cy="4981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649156"/>
          </a:xfrm>
        </p:spPr>
        <p:txBody>
          <a:bodyPr>
            <a:normAutofit/>
          </a:bodyPr>
          <a:lstStyle/>
          <a:p>
            <a:pPr algn="ctr"/>
            <a:r>
              <a:rPr lang="en-US" sz="3600" b="1" u="sng" dirty="0" smtClean="0">
                <a:latin typeface="Times New Roman" pitchFamily="18" charset="0"/>
                <a:cs typeface="Times New Roman" pitchFamily="18" charset="0"/>
              </a:rPr>
              <a:t>Deployment diagram</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35895" y="1676400"/>
            <a:ext cx="8272211" cy="3191800"/>
          </a:xfrm>
        </p:spPr>
        <p:txBody>
          <a:bodyPr/>
          <a:lstStyle/>
          <a:p>
            <a:pPr marL="457200" indent="-457200" algn="just">
              <a:buFont typeface="Wingdings" pitchFamily="2" charset="2"/>
              <a:buChar char="Ø"/>
            </a:pPr>
            <a:r>
              <a:rPr lang="en-US" sz="2000" dirty="0" smtClean="0">
                <a:latin typeface="Times New Roman" pitchFamily="18" charset="0"/>
                <a:cs typeface="Times New Roman" pitchFamily="18" charset="0"/>
              </a:rPr>
              <a:t>A deployment diagram in the Unified Modeling Language models the physical deployment of artifacts on nodes.</a:t>
            </a:r>
          </a:p>
          <a:p>
            <a:pPr marL="457200" indent="-457200" algn="just">
              <a:buFont typeface="Wingdings" pitchFamily="2" charset="2"/>
              <a:buChar char="Ø"/>
            </a:pPr>
            <a:r>
              <a:rPr lang="en-US" sz="2000" dirty="0" smtClean="0">
                <a:latin typeface="Times New Roman" pitchFamily="18" charset="0"/>
                <a:cs typeface="Times New Roman" pitchFamily="18" charset="0"/>
              </a:rPr>
              <a:t>The nodes appear as boxes, and the artifacts allocated to each node appear as rectangles within the boxes.</a:t>
            </a:r>
          </a:p>
          <a:p>
            <a:pPr marL="457200" indent="-457200" algn="just">
              <a:buFont typeface="Wingdings" pitchFamily="2" charset="2"/>
              <a:buChar char="Ø"/>
            </a:pPr>
            <a:r>
              <a:rPr lang="en-US" sz="2000" dirty="0" smtClean="0">
                <a:latin typeface="Times New Roman" pitchFamily="18" charset="0"/>
                <a:cs typeface="Times New Roman" pitchFamily="18" charset="0"/>
              </a:rPr>
              <a:t> Nodes may have sub nodes, which appear as nested boxes.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6400"/>
            <a:ext cx="8229600" cy="369332"/>
          </a:xfrm>
          <a:prstGeom prst="rect">
            <a:avLst/>
          </a:prstGeom>
          <a:noFill/>
        </p:spPr>
        <p:txBody>
          <a:bodyPr wrap="square" rtlCol="0">
            <a:spAutoFit/>
          </a:bodyPr>
          <a:lstStyle/>
          <a:p>
            <a:endParaRPr lang="en-US" dirty="0"/>
          </a:p>
        </p:txBody>
      </p:sp>
      <p:pic>
        <p:nvPicPr>
          <p:cNvPr id="3" name="Picture 2"/>
          <p:cNvPicPr>
            <a:picLocks noChangeAspect="1" noChangeArrowheads="1"/>
          </p:cNvPicPr>
          <p:nvPr/>
        </p:nvPicPr>
        <p:blipFill>
          <a:blip r:embed="rId2"/>
          <a:srcRect/>
          <a:stretch>
            <a:fillRect/>
          </a:stretch>
        </p:blipFill>
        <p:spPr bwMode="auto">
          <a:xfrm>
            <a:off x="1109663" y="990600"/>
            <a:ext cx="6924675" cy="4876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62000"/>
            <a:ext cx="8272212" cy="725356"/>
          </a:xfrm>
        </p:spPr>
        <p:txBody>
          <a:bodyPr>
            <a:noAutofit/>
          </a:bodyPr>
          <a:lstStyle/>
          <a:p>
            <a:pPr algn="ctr"/>
            <a:r>
              <a:rPr lang="en-US" sz="4400" b="1" u="sng" dirty="0" smtClean="0">
                <a:latin typeface="Times New Roman" pitchFamily="18" charset="0"/>
                <a:cs typeface="Times New Roman" pitchFamily="18" charset="0"/>
              </a:rPr>
              <a:t>FEATURES OF THIS SYSTEM</a:t>
            </a:r>
            <a:endParaRPr lang="en-US" sz="4400" dirty="0"/>
          </a:p>
        </p:txBody>
      </p:sp>
      <p:sp>
        <p:nvSpPr>
          <p:cNvPr id="3" name="Content Placeholder 2"/>
          <p:cNvSpPr>
            <a:spLocks noGrp="1"/>
          </p:cNvSpPr>
          <p:nvPr>
            <p:ph idx="1"/>
          </p:nvPr>
        </p:nvSpPr>
        <p:spPr>
          <a:xfrm>
            <a:off x="435895" y="2133600"/>
            <a:ext cx="8272211" cy="3962400"/>
          </a:xfrm>
        </p:spPr>
        <p:txBody>
          <a:bodyPr>
            <a:noAutofit/>
          </a:bodyPr>
          <a:lstStyle/>
          <a:p>
            <a:pPr marL="452438" indent="-452438" algn="just">
              <a:buFont typeface="Wingdings" pitchFamily="2" charset="2"/>
              <a:buChar char="Ø"/>
            </a:pPr>
            <a:r>
              <a:rPr lang="en-US" sz="2000" dirty="0" smtClean="0">
                <a:latin typeface="Times New Roman" pitchFamily="18" charset="0"/>
                <a:cs typeface="Times New Roman" pitchFamily="18" charset="0"/>
              </a:rPr>
              <a:t>A budgetary controlling system is a method of monitoring and controlling income and expenditure, for managing the demands for cash and minimizing borrowings.</a:t>
            </a:r>
          </a:p>
          <a:p>
            <a:pPr marL="452438" indent="-452438" algn="just">
              <a:buFont typeface="Wingdings" pitchFamily="2" charset="2"/>
              <a:buChar char="Ø"/>
            </a:pPr>
            <a:r>
              <a:rPr lang="en-US" sz="2000" dirty="0" smtClean="0">
                <a:latin typeface="Times New Roman" pitchFamily="18" charset="0"/>
                <a:cs typeface="Times New Roman" pitchFamily="18" charset="0"/>
              </a:rPr>
              <a:t> It can be applied in a business context or by an individual in relation to his or her personal finances.</a:t>
            </a:r>
          </a:p>
          <a:p>
            <a:pPr marL="452438" indent="-452438" algn="just">
              <a:buFont typeface="Wingdings" pitchFamily="2" charset="2"/>
              <a:buChar char="Ø"/>
            </a:pPr>
            <a:r>
              <a:rPr lang="en-US" sz="2000" dirty="0" smtClean="0">
                <a:latin typeface="Times New Roman" pitchFamily="18" charset="0"/>
                <a:cs typeface="Times New Roman" pitchFamily="18" charset="0"/>
              </a:rPr>
              <a:t>In a business environment it is most valuable as a tool to control the flow of cash. </a:t>
            </a:r>
          </a:p>
          <a:p>
            <a:pPr marL="452438" indent="-452438" algn="just">
              <a:buFont typeface="Wingdings" pitchFamily="2" charset="2"/>
              <a:buChar char="Ø"/>
            </a:pPr>
            <a:r>
              <a:rPr lang="en-US" sz="2000" dirty="0" smtClean="0">
                <a:latin typeface="Times New Roman" pitchFamily="18" charset="0"/>
                <a:cs typeface="Times New Roman" pitchFamily="18" charset="0"/>
              </a:rPr>
              <a:t>Additionally, such a system would also ensure that cash will always be available for essential business purposes like buying raw materials.</a:t>
            </a:r>
          </a:p>
          <a:p>
            <a:pPr marL="452438" indent="-452438" algn="just">
              <a:buFont typeface="Wingdings" pitchFamily="2" charset="2"/>
              <a:buChar char="Ø"/>
            </a:pPr>
            <a:endParaRPr lang="en-US" sz="2000" dirty="0" smtClean="0">
              <a:latin typeface="Times New Roman" pitchFamily="18" charset="0"/>
              <a:cs typeface="Times New Roman" pitchFamily="18" charset="0"/>
            </a:endParaRPr>
          </a:p>
          <a:p>
            <a:pPr marL="457200" indent="-457200"/>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0559"/>
            <a:ext cx="8305800" cy="769441"/>
          </a:xfrm>
          <a:prstGeom prst="rect">
            <a:avLst/>
          </a:prstGeom>
          <a:noFill/>
        </p:spPr>
        <p:txBody>
          <a:bodyPr wrap="square" rtlCol="0">
            <a:spAutoFit/>
          </a:bodyPr>
          <a:lstStyle/>
          <a:p>
            <a:pPr algn="ctr"/>
            <a:r>
              <a:rPr lang="en-US" sz="4400" b="1" u="sng" dirty="0" smtClean="0">
                <a:solidFill>
                  <a:schemeClr val="tx2"/>
                </a:solidFill>
                <a:latin typeface="Times New Roman" pitchFamily="18" charset="0"/>
                <a:cs typeface="Times New Roman" pitchFamily="18" charset="0"/>
              </a:rPr>
              <a:t>DATA FLOW DIAGRAMS</a:t>
            </a:r>
            <a:endParaRPr lang="en-US" sz="4400" b="1" u="sng" dirty="0">
              <a:solidFill>
                <a:schemeClr val="tx2"/>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649156"/>
          </a:xfrm>
        </p:spPr>
        <p:txBody>
          <a:bodyPr>
            <a:normAutofit/>
          </a:bodyPr>
          <a:lstStyle/>
          <a:p>
            <a:pPr algn="ctr"/>
            <a:r>
              <a:rPr lang="en-US" sz="3600" b="1" u="sng" dirty="0" smtClean="0">
                <a:latin typeface="Times New Roman" pitchFamily="18" charset="0"/>
                <a:cs typeface="Times New Roman" pitchFamily="18" charset="0"/>
              </a:rPr>
              <a:t>DATA FLOW DIAGRAMS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35895" y="1608800"/>
            <a:ext cx="8272211" cy="3268000"/>
          </a:xfrm>
        </p:spPr>
        <p:txBody>
          <a:bodyPr/>
          <a:lstStyle/>
          <a:p>
            <a:pPr marL="457200" indent="-457200" algn="just">
              <a:buFont typeface="Wingdings" pitchFamily="2" charset="2"/>
              <a:buChar char="Ø"/>
            </a:pPr>
            <a:r>
              <a:rPr lang="en-US" sz="2000" dirty="0" smtClean="0">
                <a:latin typeface="Times New Roman" pitchFamily="18" charset="0"/>
                <a:cs typeface="Times New Roman" pitchFamily="18" charset="0"/>
              </a:rPr>
              <a:t>A data flow diagram (DFD) is a graphical representation of the "flow" of data through an information system, modeling its process aspects. </a:t>
            </a:r>
          </a:p>
          <a:p>
            <a:pPr marL="457200" indent="-457200" algn="just">
              <a:buFont typeface="Wingdings" pitchFamily="2" charset="2"/>
              <a:buChar char="Ø"/>
            </a:pPr>
            <a:r>
              <a:rPr lang="en-US" sz="2000" dirty="0" smtClean="0">
                <a:latin typeface="Times New Roman" pitchFamily="18" charset="0"/>
                <a:cs typeface="Times New Roman" pitchFamily="18" charset="0"/>
              </a:rPr>
              <a:t>A  DFD shows what kinds of information will be input to and output from the system, where the data will come from and go to, and where the data will be stored.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572956"/>
          </a:xfrm>
        </p:spPr>
        <p:txBody>
          <a:bodyPr>
            <a:noAutofit/>
          </a:bodyPr>
          <a:lstStyle/>
          <a:p>
            <a:pPr algn="ctr"/>
            <a:r>
              <a:rPr lang="en-US" sz="2400" b="1" u="sng" dirty="0" smtClean="0">
                <a:latin typeface="Times New Roman" pitchFamily="18" charset="0"/>
                <a:cs typeface="Times New Roman" pitchFamily="18" charset="0"/>
              </a:rPr>
              <a:t>DFD:EMPLOYEE</a:t>
            </a:r>
            <a:endParaRPr lang="en-US" sz="2400" b="1" u="sng" dirty="0">
              <a:latin typeface="Times New Roman" pitchFamily="18" charset="0"/>
              <a:cs typeface="Times New Roman" pitchFamily="18" charset="0"/>
            </a:endParaRPr>
          </a:p>
        </p:txBody>
      </p:sp>
      <p:pic>
        <p:nvPicPr>
          <p:cNvPr id="4" name="Picture 4"/>
          <p:cNvPicPr>
            <a:picLocks noGrp="1" noChangeAspect="1" noChangeArrowheads="1"/>
          </p:cNvPicPr>
          <p:nvPr>
            <p:ph idx="1"/>
          </p:nvPr>
        </p:nvPicPr>
        <p:blipFill>
          <a:blip r:embed="rId2"/>
          <a:srcRect/>
          <a:stretch>
            <a:fillRect/>
          </a:stretch>
        </p:blipFill>
        <p:spPr bwMode="auto">
          <a:xfrm>
            <a:off x="2362200" y="1905000"/>
            <a:ext cx="4495800" cy="457199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649156"/>
          </a:xfrm>
        </p:spPr>
        <p:txBody>
          <a:bodyPr>
            <a:normAutofit/>
          </a:bodyPr>
          <a:lstStyle/>
          <a:p>
            <a:pPr algn="ctr"/>
            <a:r>
              <a:rPr lang="en-US" sz="2400" b="1" u="sng" dirty="0" smtClean="0">
                <a:latin typeface="Times New Roman" pitchFamily="18" charset="0"/>
                <a:cs typeface="Times New Roman" pitchFamily="18" charset="0"/>
              </a:rPr>
              <a:t>DFD:ADMINISTRATOR</a:t>
            </a:r>
            <a:endParaRPr lang="en-US" sz="2400" b="1" u="sng"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2819400" y="1981200"/>
            <a:ext cx="3581399" cy="4648199"/>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838200"/>
            <a:ext cx="8272212" cy="572956"/>
          </a:xfrm>
        </p:spPr>
        <p:txBody>
          <a:bodyPr>
            <a:normAutofit/>
          </a:bodyPr>
          <a:lstStyle/>
          <a:p>
            <a:pPr algn="ctr"/>
            <a:r>
              <a:rPr lang="en-US" sz="2400" b="1" u="sng" dirty="0" smtClean="0">
                <a:latin typeface="Times New Roman" pitchFamily="18" charset="0"/>
                <a:cs typeface="Times New Roman" pitchFamily="18" charset="0"/>
              </a:rPr>
              <a:t>DFD:MANAGER</a:t>
            </a:r>
            <a:endParaRPr lang="en-US" sz="2400" b="1" u="sng" dirty="0">
              <a:latin typeface="Times New Roman" pitchFamily="18" charset="0"/>
              <a:cs typeface="Times New Roman" pitchFamily="18" charset="0"/>
            </a:endParaRPr>
          </a:p>
        </p:txBody>
      </p:sp>
      <p:pic>
        <p:nvPicPr>
          <p:cNvPr id="4" name="Content Placeholder 3"/>
          <p:cNvPicPr>
            <a:picLocks noGrp="1" noChangeAspect="1" noChangeArrowheads="1"/>
          </p:cNvPicPr>
          <p:nvPr>
            <p:ph idx="1"/>
          </p:nvPr>
        </p:nvPicPr>
        <p:blipFill>
          <a:blip r:embed="rId2"/>
          <a:srcRect/>
          <a:stretch>
            <a:fillRect/>
          </a:stretch>
        </p:blipFill>
        <p:spPr bwMode="auto">
          <a:xfrm>
            <a:off x="2286000" y="1981200"/>
            <a:ext cx="4572000" cy="42195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0559"/>
            <a:ext cx="8229600" cy="769441"/>
          </a:xfrm>
          <a:prstGeom prst="rect">
            <a:avLst/>
          </a:prstGeom>
          <a:noFill/>
        </p:spPr>
        <p:txBody>
          <a:bodyPr wrap="square" rtlCol="0">
            <a:spAutoFit/>
          </a:bodyPr>
          <a:lstStyle/>
          <a:p>
            <a:pPr algn="ctr"/>
            <a:r>
              <a:rPr lang="en-US" sz="4400" b="1" u="sng" dirty="0" smtClean="0">
                <a:solidFill>
                  <a:schemeClr val="tx2"/>
                </a:solidFill>
                <a:latin typeface="Times New Roman" pitchFamily="18" charset="0"/>
                <a:cs typeface="Times New Roman" pitchFamily="18" charset="0"/>
              </a:rPr>
              <a:t>TESTING METHODS</a:t>
            </a:r>
            <a:endParaRPr lang="en-US" sz="4400" b="1" u="sng" dirty="0">
              <a:solidFill>
                <a:schemeClr val="tx2"/>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38200"/>
            <a:ext cx="8229600" cy="5724644"/>
          </a:xfrm>
          <a:prstGeom prst="rect">
            <a:avLst/>
          </a:prstGeom>
          <a:noFill/>
        </p:spPr>
        <p:txBody>
          <a:bodyPr wrap="square" rtlCol="0">
            <a:spAutoFit/>
          </a:bodyPr>
          <a:lstStyle/>
          <a:p>
            <a:pPr algn="just">
              <a:buNone/>
            </a:pPr>
            <a:r>
              <a:rPr lang="en-US" sz="2400" b="1" u="sng" dirty="0" smtClean="0">
                <a:solidFill>
                  <a:schemeClr val="tx2"/>
                </a:solidFill>
                <a:latin typeface="Times New Roman" pitchFamily="18" charset="0"/>
                <a:cs typeface="Times New Roman" pitchFamily="18" charset="0"/>
              </a:rPr>
              <a:t>SOFTWARE TESTING:-</a:t>
            </a:r>
            <a:r>
              <a:rPr lang="en-US" sz="2400" b="1" dirty="0" smtClean="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The software testing process commences once the program is created and the documentation and related data structures are designed. Software testing is essential for correcting errors. Otherwise the program or the project is not said to be complete.</a:t>
            </a:r>
          </a:p>
          <a:p>
            <a:pPr algn="just">
              <a:buNone/>
            </a:pPr>
            <a:endParaRPr lang="en-US" sz="2000" dirty="0" smtClean="0">
              <a:solidFill>
                <a:schemeClr val="tx2"/>
              </a:solidFill>
              <a:latin typeface="Times New Roman" pitchFamily="18" charset="0"/>
              <a:cs typeface="Times New Roman" pitchFamily="18" charset="0"/>
            </a:endParaRPr>
          </a:p>
          <a:p>
            <a:pPr algn="just"/>
            <a:r>
              <a:rPr lang="en-US" sz="2000" dirty="0" smtClean="0">
                <a:solidFill>
                  <a:schemeClr val="tx2"/>
                </a:solidFill>
                <a:latin typeface="Times New Roman" pitchFamily="18" charset="0"/>
                <a:cs typeface="Times New Roman" pitchFamily="18" charset="0"/>
              </a:rPr>
              <a:t>Testing types: The following are the types of testing:</a:t>
            </a:r>
          </a:p>
          <a:p>
            <a:pPr marL="457200" indent="-457200" algn="just">
              <a:buClr>
                <a:schemeClr val="accent2"/>
              </a:buClr>
              <a:buFont typeface="Wingdings" pitchFamily="2" charset="2"/>
              <a:buChar char="Ø"/>
            </a:pPr>
            <a:r>
              <a:rPr lang="en-US" sz="2000" dirty="0" smtClean="0">
                <a:solidFill>
                  <a:schemeClr val="tx2"/>
                </a:solidFill>
                <a:latin typeface="Times New Roman" pitchFamily="18" charset="0"/>
                <a:cs typeface="Times New Roman" pitchFamily="18" charset="0"/>
              </a:rPr>
              <a:t>Unit Testing.</a:t>
            </a:r>
          </a:p>
          <a:p>
            <a:pPr marL="457200" indent="-457200" algn="just">
              <a:buClr>
                <a:schemeClr val="accent2"/>
              </a:buClr>
              <a:buFont typeface="Wingdings" pitchFamily="2" charset="2"/>
              <a:buChar char="Ø"/>
            </a:pPr>
            <a:r>
              <a:rPr lang="en-US" sz="2000" dirty="0" smtClean="0">
                <a:solidFill>
                  <a:schemeClr val="tx2"/>
                </a:solidFill>
                <a:latin typeface="Times New Roman" pitchFamily="18" charset="0"/>
                <a:cs typeface="Times New Roman" pitchFamily="18" charset="0"/>
              </a:rPr>
              <a:t>Integration Testing.</a:t>
            </a:r>
          </a:p>
          <a:p>
            <a:pPr marL="457200" indent="-457200" algn="just">
              <a:buClr>
                <a:schemeClr val="accent2"/>
              </a:buClr>
              <a:buFont typeface="Wingdings" pitchFamily="2" charset="2"/>
              <a:buChar char="Ø"/>
            </a:pPr>
            <a:r>
              <a:rPr lang="en-US" sz="2000" dirty="0" smtClean="0">
                <a:solidFill>
                  <a:schemeClr val="tx2"/>
                </a:solidFill>
                <a:latin typeface="Times New Roman" pitchFamily="18" charset="0"/>
                <a:cs typeface="Times New Roman" pitchFamily="18" charset="0"/>
              </a:rPr>
              <a:t>Validation Testing.</a:t>
            </a:r>
          </a:p>
          <a:p>
            <a:pPr marL="457200" indent="-457200" algn="just">
              <a:buClr>
                <a:schemeClr val="accent2"/>
              </a:buClr>
              <a:buFont typeface="Wingdings" pitchFamily="2" charset="2"/>
              <a:buChar char="Ø"/>
            </a:pPr>
            <a:r>
              <a:rPr lang="en-US" sz="2000" dirty="0" smtClean="0">
                <a:solidFill>
                  <a:schemeClr val="tx2"/>
                </a:solidFill>
                <a:latin typeface="Times New Roman" pitchFamily="18" charset="0"/>
                <a:cs typeface="Times New Roman" pitchFamily="18" charset="0"/>
              </a:rPr>
              <a:t>System Testing.</a:t>
            </a:r>
          </a:p>
          <a:p>
            <a:pPr marL="457200" indent="-457200" algn="just">
              <a:buFont typeface="Wingdings" pitchFamily="2" charset="2"/>
              <a:buChar char="Ø"/>
            </a:pPr>
            <a:endParaRPr lang="en-US" sz="2000" dirty="0" smtClean="0">
              <a:solidFill>
                <a:schemeClr val="tx2"/>
              </a:solidFill>
              <a:latin typeface="Times New Roman" pitchFamily="18" charset="0"/>
              <a:cs typeface="Times New Roman" pitchFamily="18" charset="0"/>
            </a:endParaRPr>
          </a:p>
          <a:p>
            <a:pPr marL="457200" indent="-457200" algn="just">
              <a:buFont typeface="Wingdings" pitchFamily="2" charset="2"/>
              <a:buChar char="Ø"/>
            </a:pPr>
            <a:endParaRPr lang="en-US" sz="2000" dirty="0" smtClean="0">
              <a:solidFill>
                <a:schemeClr val="tx2"/>
              </a:solidFill>
              <a:latin typeface="Times New Roman" pitchFamily="18" charset="0"/>
              <a:cs typeface="Times New Roman" pitchFamily="18" charset="0"/>
            </a:endParaRPr>
          </a:p>
          <a:p>
            <a:pPr algn="just"/>
            <a:r>
              <a:rPr lang="en-US" sz="2400" b="1" u="sng" dirty="0" smtClean="0">
                <a:solidFill>
                  <a:schemeClr val="tx2"/>
                </a:solidFill>
                <a:latin typeface="Times New Roman" pitchFamily="18" charset="0"/>
                <a:cs typeface="Times New Roman" pitchFamily="18" charset="0"/>
              </a:rPr>
              <a:t>UNIT TESTING:-</a:t>
            </a:r>
            <a:r>
              <a:rPr lang="en-US" sz="2400" b="1" dirty="0" smtClean="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Unit testing focuses verification effort on the smallest unit of software design (i.e.), the module. Unit Testing  exercise specific paths in a module’s control structure to ensure complete coverage and maximum error detection. This test focuses on each module individually, ensure that it functions properly as a unit. Hence, the name is unit testing.</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229600" cy="6093976"/>
          </a:xfrm>
          <a:prstGeom prst="rect">
            <a:avLst/>
          </a:prstGeom>
          <a:noFill/>
        </p:spPr>
        <p:txBody>
          <a:bodyPr wrap="square" rtlCol="0">
            <a:spAutoFit/>
          </a:bodyPr>
          <a:lstStyle/>
          <a:p>
            <a:pPr algn="just"/>
            <a:r>
              <a:rPr lang="en-US" sz="2400" b="1" u="sng" dirty="0" smtClean="0">
                <a:solidFill>
                  <a:schemeClr val="tx2"/>
                </a:solidFill>
                <a:latin typeface="Times New Roman" pitchFamily="18" charset="0"/>
                <a:cs typeface="Times New Roman" pitchFamily="18" charset="0"/>
              </a:rPr>
              <a:t>INTEGRATION TESTING:-</a:t>
            </a:r>
            <a:r>
              <a:rPr lang="en-US" sz="2400" b="1" dirty="0" smtClean="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Integration Testing addresses the issues associated with the dual problems of verification and program construction. After the software has been integrated a set of High-order tests are conducted. The main objectives in this testing process is to take unit-tested modules and build a program structure that has been dictated by design. Top-down integration and bottom-up integration are the two different types of integration testing.</a:t>
            </a:r>
          </a:p>
          <a:p>
            <a:pPr algn="just"/>
            <a:endParaRPr lang="en-US" sz="2000" dirty="0" smtClean="0">
              <a:solidFill>
                <a:schemeClr val="tx2"/>
              </a:solidFill>
              <a:latin typeface="Times New Roman" pitchFamily="18" charset="0"/>
              <a:cs typeface="Times New Roman" pitchFamily="18" charset="0"/>
            </a:endParaRPr>
          </a:p>
          <a:p>
            <a:pPr algn="just"/>
            <a:endParaRPr lang="en-US" sz="2000" dirty="0" smtClean="0">
              <a:solidFill>
                <a:schemeClr val="tx2"/>
              </a:solidFill>
              <a:latin typeface="Times New Roman" pitchFamily="18" charset="0"/>
              <a:cs typeface="Times New Roman" pitchFamily="18" charset="0"/>
            </a:endParaRPr>
          </a:p>
          <a:p>
            <a:pPr algn="just"/>
            <a:r>
              <a:rPr lang="en-US" sz="2400" b="1" u="sng" dirty="0" smtClean="0">
                <a:solidFill>
                  <a:schemeClr val="tx2"/>
                </a:solidFill>
                <a:latin typeface="Times New Roman" pitchFamily="18" charset="0"/>
                <a:cs typeface="Times New Roman" pitchFamily="18" charset="0"/>
              </a:rPr>
              <a:t>VALIDATION TESTING:-</a:t>
            </a:r>
            <a:r>
              <a:rPr lang="en-US" sz="2400" b="1" dirty="0" smtClean="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At the end of Integration Testing ,software is completely assembled as a package, interfacing errors have been uncovered and correction testing begin.</a:t>
            </a:r>
          </a:p>
          <a:p>
            <a:pPr algn="just"/>
            <a:endParaRPr lang="en-US" sz="2000" dirty="0" smtClean="0">
              <a:solidFill>
                <a:schemeClr val="tx2"/>
              </a:solidFill>
              <a:latin typeface="Times New Roman" pitchFamily="18" charset="0"/>
              <a:cs typeface="Times New Roman" pitchFamily="18" charset="0"/>
            </a:endParaRPr>
          </a:p>
          <a:p>
            <a:pPr algn="just"/>
            <a:endParaRPr lang="en-US" sz="2000" dirty="0" smtClean="0">
              <a:solidFill>
                <a:schemeClr val="tx2"/>
              </a:solidFill>
              <a:latin typeface="Times New Roman" pitchFamily="18" charset="0"/>
              <a:cs typeface="Times New Roman" pitchFamily="18" charset="0"/>
            </a:endParaRPr>
          </a:p>
          <a:p>
            <a:pPr algn="just"/>
            <a:r>
              <a:rPr lang="en-US" sz="2400" b="1" u="sng" dirty="0" smtClean="0">
                <a:solidFill>
                  <a:schemeClr val="tx2"/>
                </a:solidFill>
                <a:latin typeface="Times New Roman" pitchFamily="18" charset="0"/>
                <a:cs typeface="Times New Roman" pitchFamily="18" charset="0"/>
              </a:rPr>
              <a:t>SYSTEM TESTING:-</a:t>
            </a:r>
            <a:r>
              <a:rPr lang="en-US" sz="2400" b="1" dirty="0" smtClean="0">
                <a:solidFill>
                  <a:schemeClr val="tx2"/>
                </a:solidFill>
                <a:latin typeface="Times New Roman" pitchFamily="18" charset="0"/>
                <a:cs typeface="Times New Roman" pitchFamily="18" charset="0"/>
              </a:rPr>
              <a:t> </a:t>
            </a:r>
            <a:r>
              <a:rPr lang="en-US" sz="2000" dirty="0" smtClean="0">
                <a:solidFill>
                  <a:schemeClr val="tx2"/>
                </a:solidFill>
                <a:latin typeface="Times New Roman" pitchFamily="18" charset="0"/>
                <a:cs typeface="Times New Roman" pitchFamily="18" charset="0"/>
              </a:rPr>
              <a:t>System testing is series of different tests whose primary purpose is to fully exercise the computer based system. Although each test has a different purpose, all the work should verify that all system elements have been properly integrated and perform allocated functions.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0559"/>
            <a:ext cx="8229600" cy="769441"/>
          </a:xfrm>
          <a:prstGeom prst="rect">
            <a:avLst/>
          </a:prstGeom>
          <a:noFill/>
        </p:spPr>
        <p:txBody>
          <a:bodyPr wrap="square" rtlCol="0">
            <a:spAutoFit/>
          </a:bodyPr>
          <a:lstStyle/>
          <a:p>
            <a:pPr algn="ctr"/>
            <a:r>
              <a:rPr lang="en-US" sz="4400" b="1" u="sng" dirty="0" smtClean="0">
                <a:solidFill>
                  <a:schemeClr val="tx2"/>
                </a:solidFill>
                <a:latin typeface="Times New Roman" pitchFamily="18" charset="0"/>
                <a:cs typeface="Times New Roman" pitchFamily="18" charset="0"/>
              </a:rPr>
              <a:t>SCREEN SHOTS</a:t>
            </a:r>
            <a:endParaRPr lang="en-US" sz="4400" b="1" u="sng" dirty="0">
              <a:solidFill>
                <a:schemeClr val="tx2"/>
              </a:solidFill>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1676400"/>
            <a:ext cx="8229600" cy="4522241"/>
          </a:xfrm>
          <a:prstGeom prst="rect">
            <a:avLst/>
          </a:prstGeom>
          <a:noFill/>
          <a:ln w="9525">
            <a:noFill/>
            <a:miter lim="800000"/>
            <a:headEnd/>
            <a:tailEnd/>
          </a:ln>
          <a:effectLst/>
        </p:spPr>
      </p:pic>
      <p:sp>
        <p:nvSpPr>
          <p:cNvPr id="4" name="TextBox 3"/>
          <p:cNvSpPr txBox="1"/>
          <p:nvPr/>
        </p:nvSpPr>
        <p:spPr>
          <a:xfrm>
            <a:off x="457200" y="762000"/>
            <a:ext cx="8229600" cy="461665"/>
          </a:xfrm>
          <a:prstGeom prst="rect">
            <a:avLst/>
          </a:prstGeom>
          <a:noFill/>
        </p:spPr>
        <p:txBody>
          <a:bodyPr wrap="square" rtlCol="0">
            <a:spAutoFit/>
          </a:bodyPr>
          <a:lstStyle/>
          <a:p>
            <a:pPr algn="ctr"/>
            <a:r>
              <a:rPr lang="en-US" sz="2400" b="1" u="sng" dirty="0" smtClean="0">
                <a:solidFill>
                  <a:schemeClr val="tx2"/>
                </a:solidFill>
                <a:latin typeface="Times New Roman" pitchFamily="18" charset="0"/>
                <a:cs typeface="Times New Roman" pitchFamily="18" charset="0"/>
              </a:rPr>
              <a:t>EXPENSES</a:t>
            </a:r>
            <a:endParaRPr lang="en-US" sz="2400" b="1" u="sng" dirty="0">
              <a:solidFill>
                <a:schemeClr val="tx2"/>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62000"/>
            <a:ext cx="8272212" cy="725356"/>
          </a:xfrm>
        </p:spPr>
        <p:txBody>
          <a:bodyPr>
            <a:noAutofit/>
          </a:bodyPr>
          <a:lstStyle/>
          <a:p>
            <a:pPr algn="ctr"/>
            <a:r>
              <a:rPr lang="en-US" sz="4400" b="1" u="sng" dirty="0" smtClean="0">
                <a:latin typeface="Times New Roman" pitchFamily="18" charset="0"/>
                <a:cs typeface="Times New Roman" pitchFamily="18" charset="0"/>
              </a:rPr>
              <a:t>MODULES</a:t>
            </a:r>
            <a:endParaRPr lang="en-US" sz="4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35895" y="1524000"/>
            <a:ext cx="8272211" cy="3678303"/>
          </a:xfrm>
        </p:spPr>
        <p:txBody>
          <a:bodyPr/>
          <a:lstStyle/>
          <a:p>
            <a:pPr marL="457200" indent="-457200">
              <a:buFont typeface="Wingdings" pitchFamily="2" charset="2"/>
              <a:buChar char="Ø"/>
            </a:pPr>
            <a:r>
              <a:rPr lang="en-US" sz="2400" dirty="0" smtClean="0">
                <a:latin typeface="Times New Roman" pitchFamily="18" charset="0"/>
                <a:cs typeface="Times New Roman" pitchFamily="18" charset="0"/>
              </a:rPr>
              <a:t>MODULE 1: ADMINISTRATOR</a:t>
            </a:r>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2400" dirty="0" smtClean="0">
                <a:latin typeface="Times New Roman" pitchFamily="18" charset="0"/>
                <a:cs typeface="Times New Roman" pitchFamily="18" charset="0"/>
              </a:rPr>
              <a:t>MODULE 2: MANAGER</a:t>
            </a:r>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2400" dirty="0" smtClean="0">
                <a:latin typeface="Times New Roman" pitchFamily="18" charset="0"/>
                <a:cs typeface="Times New Roman" pitchFamily="18" charset="0"/>
              </a:rPr>
              <a:t>MODULE 3: EMPLOYEE</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8229600" cy="461665"/>
          </a:xfrm>
          <a:prstGeom prst="rect">
            <a:avLst/>
          </a:prstGeom>
          <a:noFill/>
        </p:spPr>
        <p:txBody>
          <a:bodyPr wrap="square" rtlCol="0">
            <a:spAutoFit/>
          </a:bodyPr>
          <a:lstStyle/>
          <a:p>
            <a:pPr algn="ctr"/>
            <a:r>
              <a:rPr lang="en-US" sz="2400" b="1" u="sng" dirty="0" smtClean="0">
                <a:solidFill>
                  <a:schemeClr val="tx2"/>
                </a:solidFill>
                <a:latin typeface="Times New Roman" pitchFamily="18" charset="0"/>
                <a:cs typeface="Times New Roman" pitchFamily="18" charset="0"/>
              </a:rPr>
              <a:t>BUDGET</a:t>
            </a:r>
            <a:endParaRPr lang="en-US" sz="2400" b="1" u="sng" dirty="0">
              <a:solidFill>
                <a:schemeClr val="tx2"/>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457200" y="1600200"/>
            <a:ext cx="8229600" cy="48006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8229600" cy="461665"/>
          </a:xfrm>
          <a:prstGeom prst="rect">
            <a:avLst/>
          </a:prstGeom>
          <a:noFill/>
        </p:spPr>
        <p:txBody>
          <a:bodyPr wrap="square" rtlCol="0">
            <a:spAutoFit/>
          </a:bodyPr>
          <a:lstStyle/>
          <a:p>
            <a:pPr algn="ctr"/>
            <a:r>
              <a:rPr lang="en-US" sz="2400" b="1" u="sng" dirty="0" smtClean="0">
                <a:solidFill>
                  <a:schemeClr val="tx2"/>
                </a:solidFill>
                <a:latin typeface="Times New Roman" pitchFamily="18" charset="0"/>
                <a:cs typeface="Times New Roman" pitchFamily="18" charset="0"/>
              </a:rPr>
              <a:t>LOGIN</a:t>
            </a:r>
            <a:endParaRPr lang="en-US" sz="2400" b="1" u="sng" dirty="0">
              <a:solidFill>
                <a:schemeClr val="tx2"/>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33400" y="1600200"/>
            <a:ext cx="8153400" cy="48006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38200"/>
            <a:ext cx="8229600" cy="461665"/>
          </a:xfrm>
          <a:prstGeom prst="rect">
            <a:avLst/>
          </a:prstGeom>
          <a:noFill/>
        </p:spPr>
        <p:txBody>
          <a:bodyPr wrap="square" rtlCol="0">
            <a:spAutoFit/>
          </a:bodyPr>
          <a:lstStyle/>
          <a:p>
            <a:pPr algn="ctr"/>
            <a:r>
              <a:rPr lang="en-US" sz="2400" b="1" u="sng" dirty="0" smtClean="0">
                <a:solidFill>
                  <a:schemeClr val="tx2"/>
                </a:solidFill>
                <a:latin typeface="Times New Roman" pitchFamily="18" charset="0"/>
                <a:cs typeface="Times New Roman" pitchFamily="18" charset="0"/>
              </a:rPr>
              <a:t>NEW EXPENSES</a:t>
            </a:r>
            <a:endParaRPr lang="en-US" sz="2400" b="1" u="sng" dirty="0">
              <a:solidFill>
                <a:schemeClr val="tx2"/>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457200" y="1600200"/>
            <a:ext cx="8229600" cy="47244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8229600" cy="461665"/>
          </a:xfrm>
          <a:prstGeom prst="rect">
            <a:avLst/>
          </a:prstGeom>
          <a:noFill/>
        </p:spPr>
        <p:txBody>
          <a:bodyPr wrap="square" rtlCol="0">
            <a:spAutoFit/>
          </a:bodyPr>
          <a:lstStyle/>
          <a:p>
            <a:pPr algn="ctr"/>
            <a:r>
              <a:rPr lang="en-US" sz="2400" b="1" u="sng" dirty="0" smtClean="0">
                <a:solidFill>
                  <a:schemeClr val="tx2"/>
                </a:solidFill>
                <a:latin typeface="Times New Roman" pitchFamily="18" charset="0"/>
                <a:cs typeface="Times New Roman" pitchFamily="18" charset="0"/>
              </a:rPr>
              <a:t>REGISTER</a:t>
            </a:r>
            <a:endParaRPr lang="en-US" sz="2400" b="1" u="sng" dirty="0">
              <a:solidFill>
                <a:schemeClr val="tx2"/>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457200" y="1676400"/>
            <a:ext cx="8229600" cy="46482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0559"/>
            <a:ext cx="8229600" cy="769441"/>
          </a:xfrm>
          <a:prstGeom prst="rect">
            <a:avLst/>
          </a:prstGeom>
          <a:noFill/>
        </p:spPr>
        <p:txBody>
          <a:bodyPr wrap="square" rtlCol="0">
            <a:spAutoFit/>
          </a:bodyPr>
          <a:lstStyle/>
          <a:p>
            <a:pPr algn="ctr"/>
            <a:r>
              <a:rPr lang="en-US" sz="4400" b="1" u="sng" dirty="0" smtClean="0">
                <a:solidFill>
                  <a:schemeClr val="tx2"/>
                </a:solidFill>
                <a:latin typeface="Times New Roman" pitchFamily="18" charset="0"/>
                <a:cs typeface="Times New Roman" pitchFamily="18" charset="0"/>
              </a:rPr>
              <a:t>SAMPLE CODE</a:t>
            </a:r>
            <a:endParaRPr lang="en-US" sz="4400" b="1" u="sng" dirty="0">
              <a:solidFill>
                <a:schemeClr val="tx2"/>
              </a:solidFill>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23067"/>
            <a:ext cx="8839200" cy="5601533"/>
          </a:xfrm>
          <a:prstGeom prst="rect">
            <a:avLst/>
          </a:prstGeom>
          <a:noFill/>
        </p:spPr>
        <p:txBody>
          <a:bodyPr wrap="square" rtlCol="0">
            <a:spAutoFit/>
          </a:bodyPr>
          <a:lstStyle/>
          <a:p>
            <a:r>
              <a:rPr lang="en-US" sz="2000" dirty="0" smtClean="0">
                <a:latin typeface="Times New Roman" pitchFamily="18" charset="0"/>
                <a:cs typeface="Times New Roman" pitchFamily="18" charset="0"/>
              </a:rPr>
              <a:t>package </a:t>
            </a:r>
            <a:r>
              <a:rPr lang="en-US" sz="2000" dirty="0" err="1" smtClean="0">
                <a:latin typeface="Times New Roman" pitchFamily="18" charset="0"/>
                <a:cs typeface="Times New Roman" pitchFamily="18" charset="0"/>
              </a:rPr>
              <a:t>com.mat.bcs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import java.io.*;</a:t>
            </a:r>
          </a:p>
          <a:p>
            <a:r>
              <a:rPr lang="en-US" sz="2000" dirty="0" smtClean="0">
                <a:latin typeface="Times New Roman" pitchFamily="18" charset="0"/>
                <a:cs typeface="Times New Roman" pitchFamily="18" charset="0"/>
              </a:rPr>
              <a:t>import javax.servlet.*;</a:t>
            </a:r>
          </a:p>
          <a:p>
            <a:r>
              <a:rPr lang="en-US" sz="2000" dirty="0" smtClean="0">
                <a:latin typeface="Times New Roman" pitchFamily="18" charset="0"/>
                <a:cs typeface="Times New Roman" pitchFamily="18" charset="0"/>
              </a:rPr>
              <a:t>import javax.servlet.http.*;</a:t>
            </a:r>
          </a:p>
          <a:p>
            <a:r>
              <a:rPr lang="en-US" sz="2000" dirty="0" smtClean="0">
                <a:latin typeface="Times New Roman" pitchFamily="18" charset="0"/>
                <a:cs typeface="Times New Roman" pitchFamily="18" charset="0"/>
              </a:rPr>
              <a:t>public class </a:t>
            </a:r>
            <a:r>
              <a:rPr lang="en-US" sz="2000" dirty="0" err="1" smtClean="0">
                <a:latin typeface="Times New Roman" pitchFamily="18" charset="0"/>
                <a:cs typeface="Times New Roman" pitchFamily="18" charset="0"/>
              </a:rPr>
              <a:t>AdminEmpInsertServlet</a:t>
            </a:r>
            <a:r>
              <a:rPr lang="en-US" sz="2000" dirty="0" smtClean="0">
                <a:latin typeface="Times New Roman" pitchFamily="18" charset="0"/>
                <a:cs typeface="Times New Roman" pitchFamily="18" charset="0"/>
              </a:rPr>
              <a:t> extends </a:t>
            </a:r>
            <a:r>
              <a:rPr lang="en-US" sz="2000" dirty="0" err="1" smtClean="0">
                <a:latin typeface="Times New Roman" pitchFamily="18" charset="0"/>
                <a:cs typeface="Times New Roman" pitchFamily="18" charset="0"/>
              </a:rPr>
              <a:t>HttpServlet</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public void </a:t>
            </a:r>
            <a:r>
              <a:rPr lang="en-US" sz="2000" dirty="0" err="1" smtClean="0">
                <a:latin typeface="Times New Roman" pitchFamily="18" charset="0"/>
                <a:cs typeface="Times New Roman" pitchFamily="18" charset="0"/>
              </a:rPr>
              <a:t>doGet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HttpServletRequest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request,HttpServletResponse</a:t>
            </a:r>
            <a:r>
              <a:rPr lang="en-US" sz="2000" dirty="0" smtClean="0">
                <a:latin typeface="Times New Roman" pitchFamily="18" charset="0"/>
                <a:cs typeface="Times New Roman" pitchFamily="18" charset="0"/>
              </a:rPr>
              <a:t> response)throws </a:t>
            </a:r>
            <a:r>
              <a:rPr lang="en-US" sz="2000" dirty="0" err="1" smtClean="0">
                <a:latin typeface="Times New Roman" pitchFamily="18" charset="0"/>
                <a:cs typeface="Times New Roman" pitchFamily="18" charset="0"/>
              </a:rPr>
              <a:t>IOException,ServletException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public void </a:t>
            </a:r>
            <a:r>
              <a:rPr lang="en-US" sz="2000" dirty="0" err="1" smtClean="0">
                <a:latin typeface="Times New Roman" pitchFamily="18" charset="0"/>
                <a:cs typeface="Times New Roman" pitchFamily="18" charset="0"/>
              </a:rPr>
              <a:t>doPost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HttpServletRequest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request,HttpServletResponse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response)throws </a:t>
            </a:r>
            <a:r>
              <a:rPr lang="en-US" sz="2000" dirty="0" err="1" smtClean="0">
                <a:latin typeface="Times New Roman" pitchFamily="18" charset="0"/>
                <a:cs typeface="Times New Roman" pitchFamily="18" charset="0"/>
              </a:rPr>
              <a:t>IOException,ServletException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flag=true;</a:t>
            </a:r>
          </a:p>
          <a:p>
            <a:r>
              <a:rPr lang="en-US" sz="2000" dirty="0" smtClean="0">
                <a:latin typeface="Times New Roman" pitchFamily="18" charset="0"/>
                <a:cs typeface="Times New Roman" pitchFamily="18" charset="0"/>
              </a:rPr>
              <a:t>String target="Admin-</a:t>
            </a:r>
            <a:r>
              <a:rPr lang="en-US" sz="2000" dirty="0" err="1" smtClean="0">
                <a:latin typeface="Times New Roman" pitchFamily="18" charset="0"/>
                <a:cs typeface="Times New Roman" pitchFamily="18" charset="0"/>
              </a:rPr>
              <a:t>Employee.jsp?msg</a:t>
            </a:r>
            <a:r>
              <a:rPr lang="en-US" sz="2000" dirty="0" smtClean="0">
                <a:latin typeface="Times New Roman" pitchFamily="18" charset="0"/>
                <a:cs typeface="Times New Roman" pitchFamily="18" charset="0"/>
              </a:rPr>
              <a:t>=unable to Insert";</a:t>
            </a:r>
          </a:p>
          <a:p>
            <a:r>
              <a:rPr lang="en-US" sz="2000" dirty="0" smtClean="0">
                <a:latin typeface="Times New Roman" pitchFamily="18" charset="0"/>
                <a:cs typeface="Times New Roman" pitchFamily="18" charset="0"/>
              </a:rPr>
              <a:t>try{</a:t>
            </a:r>
          </a:p>
          <a:p>
            <a:r>
              <a:rPr lang="en-US" sz="2000" dirty="0" err="1" smtClean="0">
                <a:latin typeface="Times New Roman" pitchFamily="18" charset="0"/>
                <a:cs typeface="Times New Roman" pitchFamily="18" charset="0"/>
              </a:rPr>
              <a:t>EmpInsertBean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empInsertBean</a:t>
            </a:r>
            <a:r>
              <a:rPr lang="en-US" sz="2000" dirty="0" smtClean="0">
                <a:latin typeface="Times New Roman" pitchFamily="18" charset="0"/>
                <a:cs typeface="Times New Roman" pitchFamily="18" charset="0"/>
              </a:rPr>
              <a:t> = new </a:t>
            </a:r>
            <a:r>
              <a:rPr lang="en-US" sz="2000" dirty="0" err="1" smtClean="0">
                <a:latin typeface="Times New Roman" pitchFamily="18" charset="0"/>
                <a:cs typeface="Times New Roman" pitchFamily="18" charset="0"/>
              </a:rPr>
              <a:t>EmpInsertBean</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empInsertBean.setEmpid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Integer.parseInt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request.getParameter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empid</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empInsertBean.setEmpname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request.getParameter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empname</a:t>
            </a:r>
            <a:r>
              <a:rPr lang="en-US" sz="2000" dirty="0" smtClean="0">
                <a:latin typeface="Times New Roman" pitchFamily="18" charset="0"/>
                <a:cs typeface="Times New Roman" pitchFamily="18" charset="0"/>
              </a:rPr>
              <a: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1"/>
            <a:ext cx="86868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3" name="TextBox 2"/>
          <p:cNvSpPr txBox="1"/>
          <p:nvPr/>
        </p:nvSpPr>
        <p:spPr>
          <a:xfrm>
            <a:off x="228600" y="457200"/>
            <a:ext cx="8686800" cy="4985980"/>
          </a:xfrm>
          <a:prstGeom prst="rect">
            <a:avLst/>
          </a:prstGeom>
          <a:noFill/>
        </p:spPr>
        <p:txBody>
          <a:bodyPr wrap="square" rtlCol="0">
            <a:spAutoFit/>
          </a:bodyPr>
          <a:lstStyle/>
          <a:p>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empInsertBean.setEmppassword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request.getParameter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emppassword</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empInsertBean.setEmproleid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Integer.parseInt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request.getParameter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emproleid</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empInsertBean.setEmailid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request.getParameter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emailid</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BcsFacade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bcsFacade</a:t>
            </a:r>
            <a:r>
              <a:rPr lang="en-US" sz="2000" dirty="0" smtClean="0">
                <a:latin typeface="Times New Roman" pitchFamily="18" charset="0"/>
                <a:cs typeface="Times New Roman" pitchFamily="18" charset="0"/>
              </a:rPr>
              <a:t> = new </a:t>
            </a:r>
            <a:r>
              <a:rPr lang="en-US" sz="2000" dirty="0" err="1" smtClean="0">
                <a:latin typeface="Times New Roman" pitchFamily="18" charset="0"/>
                <a:cs typeface="Times New Roman" pitchFamily="18" charset="0"/>
              </a:rPr>
              <a:t>BcsFacade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flag=</a:t>
            </a:r>
            <a:r>
              <a:rPr lang="en-US" sz="2000" dirty="0" err="1" smtClean="0">
                <a:latin typeface="Times New Roman" pitchFamily="18" charset="0"/>
                <a:cs typeface="Times New Roman" pitchFamily="18" charset="0"/>
              </a:rPr>
              <a:t>bcsFacade.empInsertFacade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empInsertBean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if (flag==true)</a:t>
            </a:r>
          </a:p>
          <a:p>
            <a:r>
              <a:rPr lang="en-US" sz="2000" dirty="0" smtClean="0">
                <a:latin typeface="Times New Roman" pitchFamily="18" charset="0"/>
                <a:cs typeface="Times New Roman" pitchFamily="18" charset="0"/>
              </a:rPr>
              <a:t>{target="Admin-</a:t>
            </a:r>
            <a:r>
              <a:rPr lang="en-US" sz="2000" dirty="0" err="1" smtClean="0">
                <a:latin typeface="Times New Roman" pitchFamily="18" charset="0"/>
                <a:cs typeface="Times New Roman" pitchFamily="18" charset="0"/>
              </a:rPr>
              <a:t>Employee.jsp?msg</a:t>
            </a:r>
            <a:r>
              <a:rPr lang="en-US" sz="2000" dirty="0" smtClean="0">
                <a:latin typeface="Times New Roman" pitchFamily="18" charset="0"/>
                <a:cs typeface="Times New Roman" pitchFamily="18" charset="0"/>
              </a:rPr>
              <a:t>=Successfully values are inserted";}</a:t>
            </a:r>
          </a:p>
          <a:p>
            <a:r>
              <a:rPr lang="en-US" sz="2000" dirty="0" smtClean="0">
                <a:latin typeface="Times New Roman" pitchFamily="18" charset="0"/>
                <a:cs typeface="Times New Roman" pitchFamily="18" charset="0"/>
              </a:rPr>
              <a:t>else</a:t>
            </a:r>
          </a:p>
          <a:p>
            <a:r>
              <a:rPr lang="en-US" sz="2000" dirty="0" smtClean="0">
                <a:latin typeface="Times New Roman" pitchFamily="18" charset="0"/>
                <a:cs typeface="Times New Roman" pitchFamily="18" charset="0"/>
              </a:rPr>
              <a:t>target="Admin-</a:t>
            </a:r>
            <a:r>
              <a:rPr lang="en-US" sz="2000" dirty="0" err="1" smtClean="0">
                <a:latin typeface="Times New Roman" pitchFamily="18" charset="0"/>
                <a:cs typeface="Times New Roman" pitchFamily="18" charset="0"/>
              </a:rPr>
              <a:t>Employee.jsp?msg</a:t>
            </a:r>
            <a:r>
              <a:rPr lang="en-US" sz="2000" dirty="0" smtClean="0">
                <a:latin typeface="Times New Roman" pitchFamily="18" charset="0"/>
                <a:cs typeface="Times New Roman" pitchFamily="18" charset="0"/>
              </a:rPr>
              <a:t>=Unable to insert the values";}//try</a:t>
            </a:r>
          </a:p>
          <a:p>
            <a:r>
              <a:rPr lang="en-US" sz="2000" dirty="0" smtClean="0">
                <a:latin typeface="Times New Roman" pitchFamily="18" charset="0"/>
                <a:cs typeface="Times New Roman" pitchFamily="18" charset="0"/>
              </a:rPr>
              <a:t>catch(Exception e)</a:t>
            </a:r>
          </a:p>
          <a:p>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e.printStackTrace</a:t>
            </a:r>
            <a:r>
              <a:rPr lang="en-US" sz="2000" dirty="0" smtClean="0">
                <a:latin typeface="Times New Roman" pitchFamily="18" charset="0"/>
                <a:cs typeface="Times New Roman" pitchFamily="18" charset="0"/>
              </a:rPr>
              <a:t>();}//catch</a:t>
            </a:r>
          </a:p>
          <a:p>
            <a:r>
              <a:rPr lang="en-US" sz="2000" dirty="0" err="1" smtClean="0">
                <a:latin typeface="Times New Roman" pitchFamily="18" charset="0"/>
                <a:cs typeface="Times New Roman" pitchFamily="18" charset="0"/>
              </a:rPr>
              <a:t>RequestDispatcher</a:t>
            </a:r>
            <a:r>
              <a:rPr lang="en-US" sz="2000" dirty="0" smtClean="0">
                <a:latin typeface="Times New Roman" pitchFamily="18" charset="0"/>
                <a:cs typeface="Times New Roman" pitchFamily="18" charset="0"/>
              </a:rPr>
              <a:t> rd = </a:t>
            </a:r>
            <a:r>
              <a:rPr lang="en-US" sz="2000" dirty="0" err="1" smtClean="0">
                <a:latin typeface="Times New Roman" pitchFamily="18" charset="0"/>
                <a:cs typeface="Times New Roman" pitchFamily="18" charset="0"/>
              </a:rPr>
              <a:t>request.getRequestDispatcher</a:t>
            </a:r>
            <a:r>
              <a:rPr lang="en-US" sz="2000" dirty="0" smtClean="0">
                <a:latin typeface="Times New Roman" pitchFamily="18" charset="0"/>
                <a:cs typeface="Times New Roman" pitchFamily="18" charset="0"/>
              </a:rPr>
              <a:t>(target);</a:t>
            </a:r>
          </a:p>
          <a:p>
            <a:r>
              <a:rPr lang="en-US" sz="2000" dirty="0" err="1" smtClean="0">
                <a:latin typeface="Times New Roman" pitchFamily="18" charset="0"/>
                <a:cs typeface="Times New Roman" pitchFamily="18" charset="0"/>
              </a:rPr>
              <a:t>rd.forward</a:t>
            </a:r>
            <a:r>
              <a:rPr lang="en-US" sz="2000" dirty="0" smtClean="0">
                <a:latin typeface="Times New Roman" pitchFamily="18" charset="0"/>
                <a:cs typeface="Times New Roman" pitchFamily="18" charset="0"/>
              </a:rPr>
              <a:t>(request, response);}//</a:t>
            </a:r>
            <a:r>
              <a:rPr lang="en-US" sz="2000" dirty="0" err="1" smtClean="0">
                <a:latin typeface="Times New Roman" pitchFamily="18" charset="0"/>
                <a:cs typeface="Times New Roman" pitchFamily="18" charset="0"/>
              </a:rPr>
              <a:t>doPost</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}//class</a:t>
            </a:r>
          </a:p>
          <a:p>
            <a:r>
              <a:rPr lang="en-US" dirty="0" smtClean="0"/>
              <a:t>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62000"/>
            <a:ext cx="8272212" cy="649156"/>
          </a:xfrm>
        </p:spPr>
        <p:txBody>
          <a:bodyPr>
            <a:noAutofit/>
          </a:bodyPr>
          <a:lstStyle/>
          <a:p>
            <a:pPr algn="ctr"/>
            <a:r>
              <a:rPr lang="en-US" sz="4400" b="1" u="sng" dirty="0" smtClean="0">
                <a:latin typeface="Times New Roman" pitchFamily="18" charset="0"/>
                <a:cs typeface="Times New Roman" pitchFamily="18" charset="0"/>
              </a:rPr>
              <a:t>CONCLUSION</a:t>
            </a:r>
            <a:endParaRPr lang="en-US" sz="4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35895" y="1600200"/>
            <a:ext cx="8272211" cy="2438400"/>
          </a:xfrm>
        </p:spPr>
        <p:txBody>
          <a:bodyPr/>
          <a:lstStyle/>
          <a:p>
            <a:pPr marL="0" indent="0">
              <a:buNone/>
            </a:pPr>
            <a:r>
              <a:rPr lang="en-US" sz="2000" dirty="0" smtClean="0">
                <a:latin typeface="Times New Roman" pitchFamily="18" charset="0"/>
                <a:cs typeface="Times New Roman" pitchFamily="18" charset="0"/>
              </a:rPr>
              <a:t>By using the budget controlling system, the user can monitor and control the income and expenditure. The flow of cash can be controlled which is very essential in any business environment.</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0559"/>
            <a:ext cx="8305800" cy="769441"/>
          </a:xfrm>
          <a:prstGeom prst="rect">
            <a:avLst/>
          </a:prstGeom>
          <a:noFill/>
        </p:spPr>
        <p:txBody>
          <a:bodyPr wrap="square" rtlCol="0">
            <a:spAutoFit/>
          </a:bodyPr>
          <a:lstStyle/>
          <a:p>
            <a:pPr algn="ctr"/>
            <a:r>
              <a:rPr lang="en-US" sz="4400" b="1" u="sng" dirty="0" smtClean="0">
                <a:solidFill>
                  <a:schemeClr val="tx2"/>
                </a:solidFill>
                <a:latin typeface="Times New Roman" pitchFamily="18" charset="0"/>
                <a:cs typeface="Times New Roman" pitchFamily="18" charset="0"/>
              </a:rPr>
              <a:t>THANK YOU</a:t>
            </a:r>
            <a:endParaRPr lang="en-US" sz="4400" b="1" u="sng" dirty="0">
              <a:solidFill>
                <a:schemeClr val="tx2"/>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98644"/>
            <a:ext cx="8272212" cy="649156"/>
          </a:xfrm>
        </p:spPr>
        <p:txBody>
          <a:bodyPr>
            <a:noAutofit/>
          </a:bodyPr>
          <a:lstStyle/>
          <a:p>
            <a:pPr algn="ctr"/>
            <a:r>
              <a:rPr lang="en-US" sz="3600" b="1" u="sng" dirty="0" smtClean="0">
                <a:latin typeface="Times New Roman" pitchFamily="18" charset="0"/>
                <a:cs typeface="Times New Roman" pitchFamily="18" charset="0"/>
              </a:rPr>
              <a:t>MODULAR EXPLANATION</a:t>
            </a:r>
            <a:endParaRPr lang="en-US" sz="3600" dirty="0"/>
          </a:p>
        </p:txBody>
      </p:sp>
      <p:sp>
        <p:nvSpPr>
          <p:cNvPr id="3" name="Content Placeholder 2"/>
          <p:cNvSpPr>
            <a:spLocks noGrp="1"/>
          </p:cNvSpPr>
          <p:nvPr>
            <p:ph idx="1"/>
          </p:nvPr>
        </p:nvSpPr>
        <p:spPr>
          <a:xfrm>
            <a:off x="435895" y="1676400"/>
            <a:ext cx="8272211" cy="4267200"/>
          </a:xfrm>
        </p:spPr>
        <p:txBody>
          <a:bodyPr>
            <a:normAutofit/>
          </a:bodyPr>
          <a:lstStyle/>
          <a:p>
            <a:pPr marL="457200" indent="-457200" algn="just">
              <a:buFont typeface="Wingdings" pitchFamily="2" charset="2"/>
              <a:buChar char="Ø"/>
            </a:pPr>
            <a:r>
              <a:rPr lang="en-US" sz="2400" u="sng" dirty="0" smtClean="0">
                <a:latin typeface="Times New Roman" pitchFamily="18" charset="0"/>
                <a:cs typeface="Times New Roman" pitchFamily="18" charset="0"/>
              </a:rPr>
              <a:t>ADMINISTRATOR:</a:t>
            </a:r>
          </a:p>
          <a:p>
            <a:pPr marL="781200" lvl="1" indent="-457200" algn="just">
              <a:buFont typeface="Wingdings" pitchFamily="2" charset="2"/>
              <a:buChar char="§"/>
            </a:pPr>
            <a:r>
              <a:rPr lang="en-US" sz="2000" dirty="0" smtClean="0">
                <a:latin typeface="Times New Roman" pitchFamily="18" charset="0"/>
                <a:cs typeface="Times New Roman" pitchFamily="18" charset="0"/>
              </a:rPr>
              <a:t>Admin can login with his User-id and Password.</a:t>
            </a:r>
          </a:p>
          <a:p>
            <a:pPr marL="781200" lvl="1" indent="-457200" algn="just">
              <a:buFont typeface="Wingdings" pitchFamily="2" charset="2"/>
              <a:buChar char="§"/>
            </a:pPr>
            <a:r>
              <a:rPr lang="en-US" sz="2000" dirty="0" smtClean="0">
                <a:latin typeface="Times New Roman" pitchFamily="18" charset="0"/>
                <a:cs typeface="Times New Roman" pitchFamily="18" charset="0"/>
              </a:rPr>
              <a:t>He can create a new employee.</a:t>
            </a:r>
          </a:p>
          <a:p>
            <a:pPr marL="781200" lvl="1" indent="-457200" algn="just">
              <a:buFont typeface="Wingdings" pitchFamily="2" charset="2"/>
              <a:buChar char="§"/>
            </a:pPr>
            <a:r>
              <a:rPr lang="en-US" sz="2000" dirty="0" smtClean="0">
                <a:latin typeface="Times New Roman" pitchFamily="18" charset="0"/>
                <a:cs typeface="Times New Roman" pitchFamily="18" charset="0"/>
              </a:rPr>
              <a:t>Admin can create new Expense and submit it to the manager. He can view all actions taken by the Finance manager on Expenses.</a:t>
            </a:r>
          </a:p>
          <a:p>
            <a:pPr marL="781200" lvl="1" indent="-457200" algn="just">
              <a:buFont typeface="Wingdings" pitchFamily="2" charset="2"/>
              <a:buChar char="§"/>
            </a:pPr>
            <a:r>
              <a:rPr lang="en-US" sz="2000" dirty="0" smtClean="0">
                <a:latin typeface="Times New Roman" pitchFamily="18" charset="0"/>
                <a:cs typeface="Times New Roman" pitchFamily="18" charset="0"/>
              </a:rPr>
              <a:t>He can view his reports.</a:t>
            </a:r>
          </a:p>
          <a:p>
            <a:pPr marL="457200" indent="-457200">
              <a:buFont typeface="Wingdings" pitchFamily="2" charset="2"/>
              <a:buChar char="Ø"/>
            </a:pPr>
            <a:endParaRPr lang="en-US" sz="2400" u="sng" dirty="0" smtClean="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55332"/>
            <a:ext cx="8229600" cy="5416868"/>
          </a:xfrm>
          <a:prstGeom prst="rect">
            <a:avLst/>
          </a:prstGeom>
          <a:noFill/>
        </p:spPr>
        <p:txBody>
          <a:bodyPr wrap="square" rtlCol="0">
            <a:spAutoFit/>
          </a:bodyPr>
          <a:lstStyle/>
          <a:p>
            <a:pPr marL="457200" indent="-457200" algn="just">
              <a:buClr>
                <a:schemeClr val="accent2"/>
              </a:buClr>
              <a:buFont typeface="Wingdings" pitchFamily="2" charset="2"/>
              <a:buChar char="Ø"/>
            </a:pPr>
            <a:r>
              <a:rPr lang="en-US" sz="2400" u="sng" dirty="0" smtClean="0">
                <a:solidFill>
                  <a:schemeClr val="tx2"/>
                </a:solidFill>
                <a:latin typeface="Times New Roman" pitchFamily="18" charset="0"/>
                <a:cs typeface="Times New Roman" pitchFamily="18" charset="0"/>
              </a:rPr>
              <a:t>MANAGER:</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Manager has a separate User-id and Password with which he can maintain his transactions.</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Manager will decide the annual budget amount which will be displayed on Home Page of Employee and Admin.</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Manager will take the decision on all types of expenses whether to Approve, Hold or Reject.</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Manager also views reports.</a:t>
            </a:r>
          </a:p>
          <a:p>
            <a:pPr marL="914400" lvl="1" indent="-457200" algn="just">
              <a:buClr>
                <a:schemeClr val="accent2"/>
              </a:buClr>
              <a:buFont typeface="Wingdings" pitchFamily="2" charset="2"/>
              <a:buChar char="§"/>
            </a:pPr>
            <a:endParaRPr lang="en-US" sz="2000" dirty="0" smtClean="0">
              <a:solidFill>
                <a:schemeClr val="tx2"/>
              </a:solidFill>
              <a:latin typeface="Times New Roman" pitchFamily="18" charset="0"/>
              <a:cs typeface="Times New Roman" pitchFamily="18" charset="0"/>
            </a:endParaRPr>
          </a:p>
          <a:p>
            <a:pPr marL="515938" lvl="1" indent="-515938" algn="just">
              <a:buClr>
                <a:schemeClr val="accent2"/>
              </a:buClr>
              <a:buFont typeface="Wingdings" pitchFamily="2" charset="2"/>
              <a:buChar char="Ø"/>
            </a:pPr>
            <a:r>
              <a:rPr lang="en-US" sz="2400" u="sng" dirty="0" smtClean="0">
                <a:solidFill>
                  <a:schemeClr val="tx2"/>
                </a:solidFill>
                <a:latin typeface="Times New Roman" pitchFamily="18" charset="0"/>
                <a:cs typeface="Times New Roman" pitchFamily="18" charset="0"/>
              </a:rPr>
              <a:t>EMPLOYEE</a:t>
            </a:r>
            <a:r>
              <a:rPr lang="en-US" sz="2000" u="sng" dirty="0" smtClean="0">
                <a:solidFill>
                  <a:schemeClr val="tx2"/>
                </a:solidFill>
                <a:latin typeface="Times New Roman" pitchFamily="18" charset="0"/>
                <a:cs typeface="Times New Roman" pitchFamily="18" charset="0"/>
              </a:rPr>
              <a:t>:</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Employee also has a separate username with which he can maintain his transactions.</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Employee can enter an expense and submit to the manager.</a:t>
            </a:r>
          </a:p>
          <a:p>
            <a:pPr marL="914400" lvl="1" indent="-457200" algn="just">
              <a:buClr>
                <a:schemeClr val="accent2"/>
              </a:buClr>
              <a:buFont typeface="Wingdings" pitchFamily="2" charset="2"/>
              <a:buChar char="§"/>
            </a:pPr>
            <a:r>
              <a:rPr lang="en-US" sz="2000" dirty="0" smtClean="0">
                <a:solidFill>
                  <a:schemeClr val="tx2"/>
                </a:solidFill>
                <a:latin typeface="Times New Roman" pitchFamily="18" charset="0"/>
                <a:cs typeface="Times New Roman" pitchFamily="18" charset="0"/>
              </a:rPr>
              <a:t>Employee can view the reports to know the actions taken by the manager on expenses.</a:t>
            </a:r>
          </a:p>
          <a:p>
            <a:pPr marL="515938" lvl="1" indent="-515938" algn="just">
              <a:buClr>
                <a:schemeClr val="accent2"/>
              </a:buClr>
              <a:buFont typeface="Wingdings" pitchFamily="2" charset="2"/>
              <a:buChar char="Ø"/>
            </a:pPr>
            <a:endParaRPr lang="en-US" sz="2000" u="sng"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22444"/>
            <a:ext cx="8272212" cy="801556"/>
          </a:xfrm>
        </p:spPr>
        <p:txBody>
          <a:bodyPr>
            <a:normAutofit/>
          </a:bodyPr>
          <a:lstStyle/>
          <a:p>
            <a:r>
              <a:rPr lang="en-US" sz="4400" b="1" u="sng" dirty="0" smtClean="0">
                <a:latin typeface="Times New Roman" pitchFamily="18" charset="0"/>
                <a:cs typeface="Times New Roman" pitchFamily="18" charset="0"/>
              </a:rPr>
              <a:t>HARDWARE REQUIREMENTS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435895" y="2057401"/>
            <a:ext cx="8272211" cy="3801400"/>
          </a:xfrm>
        </p:spPr>
        <p:txBody>
          <a:bodyPr/>
          <a:lstStyle/>
          <a:p>
            <a:pPr marL="452438" indent="-452438">
              <a:buFont typeface="Wingdings" pitchFamily="2" charset="2"/>
              <a:buChar char="Ø"/>
            </a:pPr>
            <a:r>
              <a:rPr lang="en-US" sz="2000" dirty="0" smtClean="0">
                <a:latin typeface="Times New Roman" pitchFamily="18" charset="0"/>
                <a:cs typeface="Times New Roman" pitchFamily="18" charset="0"/>
              </a:rPr>
              <a:t>Processor	  : Intel Processor IV</a:t>
            </a:r>
          </a:p>
          <a:p>
            <a:pPr marL="452438" indent="-452438">
              <a:buFont typeface="Wingdings" pitchFamily="2" charset="2"/>
              <a:buChar char="Ø"/>
            </a:pPr>
            <a:r>
              <a:rPr lang="en-US" sz="2000" dirty="0" smtClean="0">
                <a:latin typeface="Times New Roman" pitchFamily="18" charset="0"/>
                <a:cs typeface="Times New Roman" pitchFamily="18" charset="0"/>
              </a:rPr>
              <a:t>RAM	         : 128 MB</a:t>
            </a:r>
          </a:p>
          <a:p>
            <a:pPr marL="452438" indent="-452438">
              <a:buFont typeface="Wingdings" pitchFamily="2" charset="2"/>
              <a:buChar char="Ø"/>
            </a:pPr>
            <a:r>
              <a:rPr lang="en-US" sz="2000" dirty="0" smtClean="0">
                <a:latin typeface="Times New Roman" pitchFamily="18" charset="0"/>
                <a:cs typeface="Times New Roman" pitchFamily="18" charset="0"/>
              </a:rPr>
              <a:t>Hard disk	  : 20 GB</a:t>
            </a:r>
          </a:p>
          <a:p>
            <a:pPr marL="452438" indent="-452438">
              <a:buFont typeface="Wingdings" pitchFamily="2" charset="2"/>
              <a:buChar char="Ø"/>
            </a:pPr>
            <a:r>
              <a:rPr lang="en-US" sz="2000" dirty="0" smtClean="0">
                <a:latin typeface="Times New Roman" pitchFamily="18" charset="0"/>
                <a:cs typeface="Times New Roman" pitchFamily="18" charset="0"/>
              </a:rPr>
              <a:t>CD drive	  : 40 x Samsung</a:t>
            </a:r>
          </a:p>
          <a:p>
            <a:pPr marL="457200" indent="-457200">
              <a:buFont typeface="Wingdings" pitchFamily="2" charset="2"/>
              <a:buChar char="Ø"/>
            </a:pPr>
            <a:r>
              <a:rPr lang="en-US" sz="2000" dirty="0" smtClean="0">
                <a:latin typeface="Times New Roman" pitchFamily="18" charset="0"/>
                <a:cs typeface="Times New Roman" pitchFamily="18" charset="0"/>
              </a:rPr>
              <a:t>Floppy drive   : 1.44 MB</a:t>
            </a:r>
          </a:p>
          <a:p>
            <a:pPr marL="452438" indent="-452438">
              <a:buFont typeface="Wingdings" pitchFamily="2" charset="2"/>
              <a:buChar char="Ø"/>
            </a:pPr>
            <a:r>
              <a:rPr lang="en-US" sz="2000" dirty="0" smtClean="0">
                <a:latin typeface="Times New Roman" pitchFamily="18" charset="0"/>
                <a:cs typeface="Times New Roman" pitchFamily="18" charset="0"/>
              </a:rPr>
              <a:t>Monitor	         : 15’ Samtron color</a:t>
            </a:r>
          </a:p>
          <a:p>
            <a:pPr marL="452438" indent="-452438">
              <a:buFont typeface="Wingdings" pitchFamily="2" charset="2"/>
              <a:buChar char="Ø"/>
            </a:pPr>
            <a:r>
              <a:rPr lang="en-US" sz="2000" dirty="0" smtClean="0">
                <a:latin typeface="Times New Roman" pitchFamily="18" charset="0"/>
                <a:cs typeface="Times New Roman" pitchFamily="18" charset="0"/>
              </a:rPr>
              <a:t>Keyboard	  : 108 mercury keyboard</a:t>
            </a:r>
          </a:p>
          <a:p>
            <a:pPr marL="452438" indent="-452438">
              <a:buFont typeface="Wingdings" pitchFamily="2" charset="2"/>
              <a:buChar char="Ø"/>
            </a:pPr>
            <a:r>
              <a:rPr lang="en-US" sz="2000" dirty="0" smtClean="0">
                <a:latin typeface="Times New Roman" pitchFamily="18" charset="0"/>
                <a:cs typeface="Times New Roman" pitchFamily="18" charset="0"/>
              </a:rPr>
              <a:t>Mouse	         : Logitech mouse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62000"/>
            <a:ext cx="8272212" cy="725356"/>
          </a:xfrm>
        </p:spPr>
        <p:txBody>
          <a:bodyPr>
            <a:noAutofit/>
          </a:bodyPr>
          <a:lstStyle/>
          <a:p>
            <a:pPr algn="ctr"/>
            <a:r>
              <a:rPr lang="en-US" sz="4400" b="1" u="sng" dirty="0" smtClean="0">
                <a:latin typeface="Times New Roman" pitchFamily="18" charset="0"/>
                <a:cs typeface="Times New Roman" pitchFamily="18" charset="0"/>
              </a:rPr>
              <a:t>SOFTWARE REQUIREMENTS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435895" y="1981200"/>
            <a:ext cx="8272211" cy="3678303"/>
          </a:xfrm>
        </p:spPr>
        <p:txBody>
          <a:bodyPr/>
          <a:lstStyle/>
          <a:p>
            <a:pPr marL="452438" indent="-452438">
              <a:buFont typeface="Wingdings" pitchFamily="2" charset="2"/>
              <a:buChar char="Ø"/>
            </a:pPr>
            <a:r>
              <a:rPr lang="en-US" sz="2000" dirty="0" smtClean="0">
                <a:latin typeface="Times New Roman" pitchFamily="18" charset="0"/>
                <a:cs typeface="Times New Roman" pitchFamily="18" charset="0"/>
              </a:rPr>
              <a:t>Operating System	         	: Windows XP/2003 or Linux </a:t>
            </a:r>
          </a:p>
          <a:p>
            <a:pPr marL="452438" indent="-452438">
              <a:buFont typeface="Wingdings" pitchFamily="2" charset="2"/>
              <a:buChar char="Ø"/>
            </a:pPr>
            <a:r>
              <a:rPr lang="en-US" sz="2000" dirty="0" smtClean="0">
                <a:latin typeface="Times New Roman" pitchFamily="18" charset="0"/>
                <a:cs typeface="Times New Roman" pitchFamily="18" charset="0"/>
              </a:rPr>
              <a:t>User Interface                     : HTML, CSS</a:t>
            </a:r>
          </a:p>
          <a:p>
            <a:pPr marL="452438" indent="-452438">
              <a:buFont typeface="Wingdings" pitchFamily="2" charset="2"/>
              <a:buChar char="Ø"/>
            </a:pPr>
            <a:r>
              <a:rPr lang="en-US" sz="2000" dirty="0" smtClean="0">
                <a:latin typeface="Times New Roman" pitchFamily="18" charset="0"/>
                <a:cs typeface="Times New Roman" pitchFamily="18" charset="0"/>
              </a:rPr>
              <a:t>Client-side Scripting          	: JavaScript</a:t>
            </a:r>
          </a:p>
          <a:p>
            <a:pPr marL="452438" indent="-452438">
              <a:buFont typeface="Wingdings" pitchFamily="2" charset="2"/>
              <a:buChar char="Ø"/>
            </a:pPr>
            <a:r>
              <a:rPr lang="en-US" sz="2000" dirty="0" smtClean="0">
                <a:latin typeface="Times New Roman" pitchFamily="18" charset="0"/>
                <a:cs typeface="Times New Roman" pitchFamily="18" charset="0"/>
              </a:rPr>
              <a:t>Programming Language    	: Java </a:t>
            </a:r>
          </a:p>
          <a:p>
            <a:pPr marL="452438" indent="-452438">
              <a:buFont typeface="Wingdings" pitchFamily="2" charset="2"/>
              <a:buChar char="Ø"/>
            </a:pPr>
            <a:r>
              <a:rPr lang="en-US" sz="2000" dirty="0" smtClean="0">
                <a:latin typeface="Times New Roman" pitchFamily="18" charset="0"/>
                <a:cs typeface="Times New Roman" pitchFamily="18" charset="0"/>
              </a:rPr>
              <a:t>Web Applications	     	        : JDBC, Servlets, JSP </a:t>
            </a:r>
          </a:p>
          <a:p>
            <a:pPr marL="457200" indent="-457200">
              <a:buFont typeface="Wingdings" pitchFamily="2" charset="2"/>
              <a:buChar char="Ø"/>
            </a:pPr>
            <a:r>
              <a:rPr lang="en-US" sz="2000" dirty="0" smtClean="0">
                <a:latin typeface="Times New Roman" pitchFamily="18" charset="0"/>
                <a:cs typeface="Times New Roman" pitchFamily="18" charset="0"/>
              </a:rPr>
              <a:t>Database		               : My-</a:t>
            </a:r>
            <a:r>
              <a:rPr lang="en-US" sz="2000" dirty="0" err="1" smtClean="0">
                <a:latin typeface="Times New Roman" pitchFamily="18" charset="0"/>
                <a:cs typeface="Times New Roman" pitchFamily="18" charset="0"/>
              </a:rPr>
              <a:t>Sql</a:t>
            </a:r>
            <a:endParaRPr lang="en-US" sz="2000" dirty="0" smtClean="0">
              <a:latin typeface="Times New Roman" pitchFamily="18" charset="0"/>
              <a:cs typeface="Times New Roman" pitchFamily="18" charset="0"/>
            </a:endParaRPr>
          </a:p>
          <a:p>
            <a:pPr marL="452438" indent="-452438">
              <a:buFont typeface="Wingdings" pitchFamily="2" charset="2"/>
              <a:buChar char="Ø"/>
            </a:pPr>
            <a:r>
              <a:rPr lang="en-US" sz="2000" dirty="0" smtClean="0">
                <a:latin typeface="Times New Roman" pitchFamily="18" charset="0"/>
                <a:cs typeface="Times New Roman" pitchFamily="18" charset="0"/>
              </a:rPr>
              <a:t>Server Deployment	        : Tomcat 5.0</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609600"/>
            <a:ext cx="8272212" cy="1295400"/>
          </a:xfrm>
        </p:spPr>
        <p:txBody>
          <a:bodyPr>
            <a:noAutofit/>
          </a:bodyPr>
          <a:lstStyle/>
          <a:p>
            <a:pPr algn="ctr"/>
            <a:r>
              <a:rPr lang="en-US" sz="4400" b="1" u="sng" dirty="0" smtClean="0">
                <a:latin typeface="Times New Roman" pitchFamily="18" charset="0"/>
                <a:cs typeface="Times New Roman" pitchFamily="18" charset="0"/>
              </a:rPr>
              <a:t>EXISTING AND PROPOSED SYSTEMS</a:t>
            </a:r>
            <a:endParaRPr lang="en-US" sz="4400" dirty="0"/>
          </a:p>
        </p:txBody>
      </p:sp>
      <p:sp>
        <p:nvSpPr>
          <p:cNvPr id="3" name="Content Placeholder 2"/>
          <p:cNvSpPr>
            <a:spLocks noGrp="1"/>
          </p:cNvSpPr>
          <p:nvPr>
            <p:ph idx="1"/>
          </p:nvPr>
        </p:nvSpPr>
        <p:spPr>
          <a:xfrm>
            <a:off x="435895" y="1752600"/>
            <a:ext cx="8272211" cy="3678303"/>
          </a:xfrm>
        </p:spPr>
        <p:txBody>
          <a:bodyPr>
            <a:normAutofit/>
          </a:bodyPr>
          <a:lstStyle/>
          <a:p>
            <a:pPr marL="457200" indent="-457200" algn="just">
              <a:buFont typeface="Wingdings" pitchFamily="2" charset="2"/>
              <a:buChar char="Ø"/>
            </a:pPr>
            <a:r>
              <a:rPr lang="en-US" sz="2400" u="sng" dirty="0" smtClean="0">
                <a:latin typeface="Times New Roman" pitchFamily="18" charset="0"/>
                <a:cs typeface="Times New Roman" pitchFamily="18" charset="0"/>
              </a:rPr>
              <a:t>EXISTING SYSTEM</a:t>
            </a:r>
          </a:p>
          <a:p>
            <a:pPr marL="781200" lvl="1" indent="-457200" algn="just">
              <a:buFont typeface="Wingdings" pitchFamily="2" charset="2"/>
              <a:buChar char="§"/>
            </a:pPr>
            <a:r>
              <a:rPr lang="en-US" sz="2000" dirty="0" smtClean="0">
                <a:latin typeface="Times New Roman" pitchFamily="18" charset="0"/>
                <a:cs typeface="Times New Roman" pitchFamily="18" charset="0"/>
              </a:rPr>
              <a:t>Companies currently maintain all Account Transactions and Budget Information manually. </a:t>
            </a:r>
          </a:p>
          <a:p>
            <a:pPr marL="776438" lvl="1" indent="-452438" algn="just">
              <a:buFont typeface="Wingdings" pitchFamily="2" charset="2"/>
              <a:buChar char="§"/>
            </a:pPr>
            <a:r>
              <a:rPr lang="en-US" sz="2000" dirty="0" smtClean="0">
                <a:latin typeface="Times New Roman" pitchFamily="18" charset="0"/>
                <a:cs typeface="Times New Roman" pitchFamily="18" charset="0"/>
              </a:rPr>
              <a:t>To overcome the limitations of manual system, computerized Account and Budget Control System has been introduced, which will solve the problems of the existing system.</a:t>
            </a:r>
          </a:p>
          <a:p>
            <a:endParaRPr lang="en-US" sz="3600" dirty="0"/>
          </a:p>
        </p:txBody>
      </p:sp>
    </p:spTree>
  </p:cSld>
  <p:clrMapOvr>
    <a:masterClrMapping/>
  </p:clrMapOvr>
</p:sld>
</file>

<file path=ppt/theme/theme1.xml><?xml version="1.0" encoding="utf-8"?>
<a:theme xmlns:a="http://schemas.openxmlformats.org/drawingml/2006/main" name="Divide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Presentation5</Template>
  <TotalTime>193</TotalTime>
  <Words>1382</Words>
  <Application>Microsoft Office PowerPoint</Application>
  <PresentationFormat>On-screen Show (4:3)</PresentationFormat>
  <Paragraphs>192</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Dividend</vt:lpstr>
      <vt:lpstr>BUDGET CONTROLLING SYSTEM</vt:lpstr>
      <vt:lpstr>BUDGET CONTROLLING SYSTEM</vt:lpstr>
      <vt:lpstr>FEATURES OF THIS SYSTEM</vt:lpstr>
      <vt:lpstr>MODULES</vt:lpstr>
      <vt:lpstr>MODULAR EXPLANATION</vt:lpstr>
      <vt:lpstr>Slide 6</vt:lpstr>
      <vt:lpstr>HARDWARE REQUIREMENTS</vt:lpstr>
      <vt:lpstr>SOFTWARE REQUIREMENTS</vt:lpstr>
      <vt:lpstr>EXISTING AND PROPOSED SYSTEMS</vt:lpstr>
      <vt:lpstr>Slide 10</vt:lpstr>
      <vt:lpstr>Slide 11</vt:lpstr>
      <vt:lpstr>JDBC</vt:lpstr>
      <vt:lpstr>JSP</vt:lpstr>
      <vt:lpstr>Slide 14</vt:lpstr>
      <vt:lpstr>ENTITY-RELATIONSHIP DIAGRAM</vt:lpstr>
      <vt:lpstr>EMPLOYEE</vt:lpstr>
      <vt:lpstr>MANAGER</vt:lpstr>
      <vt:lpstr>ADMINISTRATOR</vt:lpstr>
      <vt:lpstr>Slide 19</vt:lpstr>
      <vt:lpstr>USE CASE DIAGRAM</vt:lpstr>
      <vt:lpstr>Slide 21</vt:lpstr>
      <vt:lpstr>SEQUENCE DIAGRAM</vt:lpstr>
      <vt:lpstr>Slide 23</vt:lpstr>
      <vt:lpstr>CLASS DIAGRAM</vt:lpstr>
      <vt:lpstr>Slide 25</vt:lpstr>
      <vt:lpstr>Activity diagram</vt:lpstr>
      <vt:lpstr>Slide 27</vt:lpstr>
      <vt:lpstr>Deployment diagram</vt:lpstr>
      <vt:lpstr>Slide 29</vt:lpstr>
      <vt:lpstr>Slide 30</vt:lpstr>
      <vt:lpstr>DATA FLOW DIAGRAMS</vt:lpstr>
      <vt:lpstr>DFD:EMPLOYEE</vt:lpstr>
      <vt:lpstr>DFD:ADMINISTRATOR</vt:lpstr>
      <vt:lpstr>DFD:MANAGER</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CONCLUSION</vt:lpstr>
      <vt:lpstr>Slide 48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dc:creator>
  <cp:lastModifiedBy>NAYINI</cp:lastModifiedBy>
  <cp:revision>43</cp:revision>
  <dcterms:created xsi:type="dcterms:W3CDTF">2013-10-04T04:40:59Z</dcterms:created>
  <dcterms:modified xsi:type="dcterms:W3CDTF">2013-10-04T15:26:19Z</dcterms:modified>
</cp:coreProperties>
</file>