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58" r:id="rId6"/>
    <p:sldId id="259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A7FF"/>
    <a:srgbClr val="FF4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6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51B-4E59-4ED3-8395-CEBA0ADD808C}" type="datetimeFigureOut">
              <a:rPr lang="th-TH" smtClean="0"/>
              <a:t>29/05/60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53B2-D68D-4908-A1A9-245F814CD0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602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51B-4E59-4ED3-8395-CEBA0ADD808C}" type="datetimeFigureOut">
              <a:rPr lang="th-TH" smtClean="0"/>
              <a:t>29/05/60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53B2-D68D-4908-A1A9-245F814CD0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309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51B-4E59-4ED3-8395-CEBA0ADD808C}" type="datetimeFigureOut">
              <a:rPr lang="th-TH" smtClean="0"/>
              <a:t>29/05/60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53B2-D68D-4908-A1A9-245F814CD0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621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51B-4E59-4ED3-8395-CEBA0ADD808C}" type="datetimeFigureOut">
              <a:rPr lang="th-TH" smtClean="0"/>
              <a:t>29/05/60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53B2-D68D-4908-A1A9-245F814CD0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672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51B-4E59-4ED3-8395-CEBA0ADD808C}" type="datetimeFigureOut">
              <a:rPr lang="th-TH" smtClean="0"/>
              <a:t>29/05/60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53B2-D68D-4908-A1A9-245F814CD0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846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51B-4E59-4ED3-8395-CEBA0ADD808C}" type="datetimeFigureOut">
              <a:rPr lang="th-TH" smtClean="0"/>
              <a:t>29/05/60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53B2-D68D-4908-A1A9-245F814CD0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879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51B-4E59-4ED3-8395-CEBA0ADD808C}" type="datetimeFigureOut">
              <a:rPr lang="th-TH" smtClean="0"/>
              <a:t>29/05/60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53B2-D68D-4908-A1A9-245F814CD0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071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51B-4E59-4ED3-8395-CEBA0ADD808C}" type="datetimeFigureOut">
              <a:rPr lang="th-TH" smtClean="0"/>
              <a:t>29/05/60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53B2-D68D-4908-A1A9-245F814CD0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070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51B-4E59-4ED3-8395-CEBA0ADD808C}" type="datetimeFigureOut">
              <a:rPr lang="th-TH" smtClean="0"/>
              <a:t>29/05/60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53B2-D68D-4908-A1A9-245F814CD0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563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51B-4E59-4ED3-8395-CEBA0ADD808C}" type="datetimeFigureOut">
              <a:rPr lang="th-TH" smtClean="0"/>
              <a:t>29/05/60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53B2-D68D-4908-A1A9-245F814CD0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994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51B-4E59-4ED3-8395-CEBA0ADD808C}" type="datetimeFigureOut">
              <a:rPr lang="th-TH" smtClean="0"/>
              <a:t>29/05/60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53B2-D68D-4908-A1A9-245F814CD0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371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C951B-4E59-4ED3-8395-CEBA0ADD808C}" type="datetimeFigureOut">
              <a:rPr lang="th-TH" smtClean="0"/>
              <a:t>29/05/60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553B2-D68D-4908-A1A9-245F814CD0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6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3280" y="2208848"/>
            <a:ext cx="5654040" cy="2563971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Rounded MT Bold" panose="020F0704030504030204" pitchFamily="34" charset="0"/>
              </a:rPr>
              <a:t>Shuffle Words</a:t>
            </a:r>
            <a:r>
              <a:rPr lang="en-US" dirty="0" smtClean="0">
                <a:latin typeface="Arial Rounded MT Bold" panose="020F0704030504030204" pitchFamily="34" charset="0"/>
              </a:rPr>
              <a:t/>
            </a:r>
            <a:br>
              <a:rPr lang="en-US" dirty="0" smtClean="0">
                <a:latin typeface="Arial Rounded MT Bold" panose="020F0704030504030204" pitchFamily="34" charset="0"/>
              </a:rPr>
            </a:br>
            <a:endParaRPr lang="th-TH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3706765"/>
            <a:ext cx="9144000" cy="1655762"/>
          </a:xfrm>
        </p:spPr>
        <p:txBody>
          <a:bodyPr/>
          <a:lstStyle/>
          <a:p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Rounded MT Bold" panose="020F0704030504030204" pitchFamily="34" charset="0"/>
              </a:rPr>
              <a:t>JA JIN JAO</a:t>
            </a:r>
            <a:r>
              <a:rPr lang="th-TH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Rounded MT Bold" panose="020F0704030504030204" pitchFamily="34" charset="0"/>
              </a:rPr>
              <a:t/>
            </a:r>
            <a:br>
              <a:rPr lang="th-TH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Rounded MT Bold" panose="020F0704030504030204" pitchFamily="34" charset="0"/>
              </a:rPr>
            </a:br>
            <a:endParaRPr lang="th-TH" sz="4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 Rounded MT Bold" panose="020F0704030504030204" pitchFamily="34" charset="0"/>
            </a:endParaRPr>
          </a:p>
          <a:p>
            <a:endParaRPr lang="th-T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747" y="4358479"/>
            <a:ext cx="1547170" cy="2461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6595" r="7103" b="67430"/>
          <a:stretch/>
        </p:blipFill>
        <p:spPr>
          <a:xfrm>
            <a:off x="7513320" y="4381627"/>
            <a:ext cx="3383280" cy="60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5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4"/>
          <p:cNvSpPr/>
          <p:nvPr/>
        </p:nvSpPr>
        <p:spPr>
          <a:xfrm>
            <a:off x="522891" y="166962"/>
            <a:ext cx="5131675" cy="1408386"/>
          </a:xfrm>
          <a:prstGeom prst="horizontalScroll">
            <a:avLst/>
          </a:prstGeom>
          <a:solidFill>
            <a:schemeClr val="accent6">
              <a:lumMod val="40000"/>
              <a:lumOff val="60000"/>
            </a:schemeClr>
          </a:solidFill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Shuffle Words JA JIN JAO</a:t>
            </a:r>
            <a:endParaRPr lang="th-TH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94493" y="2110998"/>
            <a:ext cx="2606565" cy="738352"/>
          </a:xfrm>
          <a:prstGeom prst="roundRect">
            <a:avLst/>
          </a:prstGeom>
          <a:solidFill>
            <a:srgbClr val="FFA7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เพื่อความสนุกสนาน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94493" y="3138518"/>
            <a:ext cx="2606565" cy="869622"/>
          </a:xfrm>
          <a:prstGeom prst="roundRect">
            <a:avLst/>
          </a:prstGeom>
          <a:solidFill>
            <a:srgbClr val="FFA7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เพื่อปูพื้นฐานความรู้ด้านภาษา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94493" y="4234849"/>
            <a:ext cx="2922843" cy="1103586"/>
          </a:xfrm>
          <a:prstGeom prst="roundRect">
            <a:avLst/>
          </a:prstGeom>
          <a:solidFill>
            <a:srgbClr val="FFA7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เพื่อเสริมสร้างสติปัญญาให้แก่เยาวชน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94492" y="5565144"/>
            <a:ext cx="2922843" cy="1016822"/>
          </a:xfrm>
          <a:prstGeom prst="roundRect">
            <a:avLst/>
          </a:prstGeom>
          <a:solidFill>
            <a:srgbClr val="FFA7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เป็นการทบทวนคำศัพท์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074" name="Picture 2" descr="ผลการค้นหารูปภาพสำหรับ mamegom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93" y="5000625"/>
            <a:ext cx="23622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94290" y="3573329"/>
            <a:ext cx="2312276" cy="81864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+mj-cs"/>
              </a:rPr>
              <a:t>ที่มาและ</a:t>
            </a:r>
            <a:r>
              <a:rPr lang="th-TH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cs typeface="+mj-cs"/>
              </a:rPr>
              <a:t>ความสำคัญ</a:t>
            </a:r>
            <a:endParaRPr lang="th-TH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57241" y="2110998"/>
            <a:ext cx="3804745" cy="419037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 smtClean="0">
                <a:cs typeface="+mj-cs"/>
              </a:rPr>
              <a:t>	จากการสนใจในการเล่นเกมส์ จะนึกถึงเกมส์เก่าๆ ที่เคยเล่นมาตั้งแต่สมัยอดีต ทางคณะผู้จัดทำจึงเห็นว่าควรนำเกมส์เก่าๆขึ้นมาประยุกต์ ให้เกิดประโยชน์ โดยสอดแทรกความรู้ อย่างคำศัพท์ภาษาอังกฤษ ซึ่งมีความสำคัญต่อเด็กและเยาวชนทุกๆคนในสมัยนี้ เพื่อพร้อมต่อการใช้งานในอนาคต</a:t>
            </a:r>
            <a:endParaRPr lang="th-TH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81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 rot="583038">
            <a:off x="556602" y="389132"/>
            <a:ext cx="3405455" cy="1886865"/>
          </a:xfrm>
          <a:prstGeom prst="cloud">
            <a:avLst/>
          </a:prstGeom>
          <a:solidFill>
            <a:srgbClr val="00B0F0">
              <a:alpha val="57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892"/>
            <a:ext cx="2842260" cy="110934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lgerian" panose="04020705040A02060702" pitchFamily="82" charset="0"/>
              </a:rPr>
              <a:t>Shuffle	Words</a:t>
            </a:r>
            <a:endParaRPr lang="th-TH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lgerian" panose="04020705040A02060702" pitchFamily="82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067731" y="2711837"/>
            <a:ext cx="3364926" cy="1799198"/>
          </a:xfrm>
          <a:prstGeom prst="wedgeRectCallou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th-TH" dirty="0" smtClean="0">
              <a:cs typeface="+mj-cs"/>
            </a:endParaRPr>
          </a:p>
          <a:p>
            <a:endParaRPr lang="th-TH" dirty="0">
              <a:cs typeface="+mj-cs"/>
            </a:endParaRPr>
          </a:p>
          <a:p>
            <a:endParaRPr lang="th-TH" dirty="0" smtClean="0">
              <a:cs typeface="+mj-cs"/>
            </a:endParaRPr>
          </a:p>
          <a:p>
            <a:pPr algn="ctr"/>
            <a:r>
              <a:rPr lang="th-TH" dirty="0" smtClean="0">
                <a:cs typeface="+mj-cs"/>
              </a:rPr>
              <a:t>ผู้เล่น </a:t>
            </a:r>
            <a:r>
              <a:rPr lang="en-US" dirty="0" smtClean="0">
                <a:cs typeface="+mj-cs"/>
              </a:rPr>
              <a:t> : Input</a:t>
            </a:r>
          </a:p>
          <a:p>
            <a:pPr algn="ctr"/>
            <a:r>
              <a:rPr lang="th-TH" dirty="0" smtClean="0">
                <a:cs typeface="+mj-cs"/>
              </a:rPr>
              <a:t>ตัวอักษร </a:t>
            </a:r>
            <a:r>
              <a:rPr lang="en-US" dirty="0" smtClean="0">
                <a:cs typeface="+mj-cs"/>
              </a:rPr>
              <a:t>: </a:t>
            </a:r>
            <a:r>
              <a:rPr lang="th-TH" dirty="0" smtClean="0">
                <a:cs typeface="+mj-cs"/>
              </a:rPr>
              <a:t>ระบุ </a:t>
            </a:r>
            <a:r>
              <a:rPr lang="en-US" dirty="0" smtClean="0">
                <a:cs typeface="+mj-cs"/>
              </a:rPr>
              <a:t>A-Z</a:t>
            </a:r>
          </a:p>
          <a:p>
            <a:endParaRPr lang="en-US" dirty="0" smtClean="0">
              <a:cs typeface="+mj-cs"/>
            </a:endParaRPr>
          </a:p>
          <a:p>
            <a:endParaRPr lang="th-TH" dirty="0"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64611" y="2438984"/>
            <a:ext cx="2090210" cy="7638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+mj-cs"/>
              </a:rPr>
              <a:t>เกมส์เรียงคำ</a:t>
            </a:r>
            <a:endParaRPr lang="th-TH" b="1" dirty="0">
              <a:ln w="13462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+mj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81352" y="3428637"/>
            <a:ext cx="2423332" cy="53376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cs typeface="+mj-cs"/>
            </a:endParaRPr>
          </a:p>
          <a:p>
            <a:pPr algn="ctr"/>
            <a:endParaRPr lang="en-US" dirty="0" smtClean="0">
              <a:cs typeface="+mj-cs"/>
            </a:endParaRPr>
          </a:p>
          <a:p>
            <a:pPr algn="ctr"/>
            <a:endParaRPr lang="en-US" dirty="0" smtClean="0">
              <a:cs typeface="+mj-cs"/>
            </a:endParaRPr>
          </a:p>
          <a:p>
            <a:pPr algn="ctr"/>
            <a:r>
              <a:rPr lang="en-US" dirty="0" smtClean="0">
                <a:cs typeface="+mj-cs"/>
              </a:rPr>
              <a:t>Next : </a:t>
            </a:r>
            <a:r>
              <a:rPr lang="th-TH" dirty="0" smtClean="0">
                <a:cs typeface="+mj-cs"/>
              </a:rPr>
              <a:t>ข้ามข้อ</a:t>
            </a:r>
          </a:p>
          <a:p>
            <a:pPr algn="ctr"/>
            <a:endParaRPr lang="th-TH" dirty="0" smtClean="0">
              <a:cs typeface="+mj-cs"/>
            </a:endParaRPr>
          </a:p>
          <a:p>
            <a:pPr algn="ctr"/>
            <a:endParaRPr lang="en-US" dirty="0" smtClean="0">
              <a:cs typeface="+mj-cs"/>
            </a:endParaRPr>
          </a:p>
          <a:p>
            <a:pPr algn="ctr"/>
            <a:endParaRPr lang="th-TH" dirty="0" smtClean="0">
              <a:cs typeface="+mj-cs"/>
            </a:endParaRPr>
          </a:p>
        </p:txBody>
      </p:sp>
      <p:sp>
        <p:nvSpPr>
          <p:cNvPr id="12" name="Bent-Up Arrow 11"/>
          <p:cNvSpPr/>
          <p:nvPr/>
        </p:nvSpPr>
        <p:spPr>
          <a:xfrm rot="5400000">
            <a:off x="674937" y="2109101"/>
            <a:ext cx="880110" cy="845820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8763035" y="2300880"/>
            <a:ext cx="3026979" cy="2976677"/>
          </a:xfrm>
          <a:prstGeom prst="rect">
            <a:avLst/>
          </a:prstGeom>
          <a:solidFill>
            <a:srgbClr val="FFA7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>
                <a:cs typeface="+mj-cs"/>
              </a:rPr>
              <a:t>ถ้าพิมพ์คำศัพท์ถูกต้อง จะได้ รับ 1 คะแนน </a:t>
            </a:r>
          </a:p>
          <a:p>
            <a:pPr algn="ctr"/>
            <a:r>
              <a:rPr lang="th-TH" dirty="0" smtClean="0">
                <a:cs typeface="+mj-cs"/>
              </a:rPr>
              <a:t>ถ้าพิมพ์คำศัพท์ไม่ถูกต้อง จะต้องทำข้อนั้นจนกว่าจะถูก หรือ จะพิมพ์</a:t>
            </a:r>
            <a:r>
              <a:rPr lang="en-US" dirty="0" smtClean="0">
                <a:cs typeface="+mj-cs"/>
              </a:rPr>
              <a:t>Next </a:t>
            </a:r>
            <a:r>
              <a:rPr lang="th-TH" dirty="0" smtClean="0">
                <a:cs typeface="+mj-cs"/>
              </a:rPr>
              <a:t>หรือ </a:t>
            </a:r>
            <a:r>
              <a:rPr lang="en-US" dirty="0" smtClean="0">
                <a:cs typeface="+mj-cs"/>
              </a:rPr>
              <a:t>Quit </a:t>
            </a:r>
            <a:r>
              <a:rPr lang="th-TH" dirty="0" smtClean="0">
                <a:cs typeface="+mj-cs"/>
              </a:rPr>
              <a:t> ก็ได้</a:t>
            </a:r>
            <a:endParaRPr lang="th-TH" dirty="0">
              <a:cs typeface="+mj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59329" y="2343807"/>
            <a:ext cx="2375733" cy="956441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400" dirty="0" smtClean="0">
              <a:cs typeface="+mj-cs"/>
            </a:endParaRPr>
          </a:p>
          <a:p>
            <a:pPr algn="ctr"/>
            <a:r>
              <a:rPr lang="th-TH" sz="2400" dirty="0" smtClean="0">
                <a:cs typeface="+mj-cs"/>
              </a:rPr>
              <a:t>คำศัพท์</a:t>
            </a:r>
            <a:r>
              <a:rPr lang="th-TH" sz="2400" dirty="0">
                <a:cs typeface="+mj-cs"/>
              </a:rPr>
              <a:t>ที่เกี่ยวข้องภายใน</a:t>
            </a:r>
            <a:r>
              <a:rPr lang="th-TH" sz="2400" dirty="0" smtClean="0">
                <a:cs typeface="+mj-cs"/>
              </a:rPr>
              <a:t>เกมเมื่อ</a:t>
            </a:r>
            <a:r>
              <a:rPr lang="th-TH" sz="2400" dirty="0">
                <a:cs typeface="+mj-cs"/>
              </a:rPr>
              <a:t>พิมพ์</a:t>
            </a:r>
          </a:p>
          <a:p>
            <a:pPr algn="ctr"/>
            <a:endParaRPr lang="th-TH" dirty="0"/>
          </a:p>
        </p:txBody>
      </p:sp>
      <p:sp>
        <p:nvSpPr>
          <p:cNvPr id="15" name="Rounded Rectangle 14"/>
          <p:cNvSpPr/>
          <p:nvPr/>
        </p:nvSpPr>
        <p:spPr>
          <a:xfrm>
            <a:off x="1827122" y="4090790"/>
            <a:ext cx="2477562" cy="508449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cs typeface="+mj-cs"/>
            </a:endParaRPr>
          </a:p>
          <a:p>
            <a:pPr algn="ctr"/>
            <a:endParaRPr lang="en-US" dirty="0" smtClean="0">
              <a:cs typeface="+mj-cs"/>
            </a:endParaRPr>
          </a:p>
          <a:p>
            <a:pPr algn="ctr"/>
            <a:endParaRPr lang="en-US" dirty="0" smtClean="0">
              <a:cs typeface="+mj-cs"/>
            </a:endParaRPr>
          </a:p>
          <a:p>
            <a:pPr algn="ctr"/>
            <a:r>
              <a:rPr lang="en-US" dirty="0" smtClean="0">
                <a:cs typeface="+mj-cs"/>
              </a:rPr>
              <a:t>Quit : </a:t>
            </a:r>
            <a:r>
              <a:rPr lang="th-TH" dirty="0" smtClean="0">
                <a:cs typeface="+mj-cs"/>
              </a:rPr>
              <a:t>ออกเกมส์</a:t>
            </a:r>
          </a:p>
          <a:p>
            <a:pPr algn="ctr"/>
            <a:endParaRPr lang="th-TH" dirty="0" smtClean="0">
              <a:cs typeface="+mj-cs"/>
            </a:endParaRPr>
          </a:p>
          <a:p>
            <a:pPr algn="ctr"/>
            <a:endParaRPr lang="en-US" dirty="0" smtClean="0">
              <a:cs typeface="+mj-cs"/>
            </a:endParaRPr>
          </a:p>
          <a:p>
            <a:pPr algn="ctr"/>
            <a:endParaRPr lang="th-TH" dirty="0" smtClean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60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951890" y="5090000"/>
            <a:ext cx="5097566" cy="940284"/>
          </a:xfrm>
          <a:prstGeom prst="rect">
            <a:avLst/>
          </a:prstGeom>
          <a:solidFill>
            <a:srgbClr val="FFA7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ular Callout 15"/>
          <p:cNvSpPr/>
          <p:nvPr/>
        </p:nvSpPr>
        <p:spPr>
          <a:xfrm>
            <a:off x="4731756" y="1290842"/>
            <a:ext cx="3846787" cy="3156963"/>
          </a:xfrm>
          <a:prstGeom prst="wedgeRectCallou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ounded Rectangle 12"/>
          <p:cNvSpPr/>
          <p:nvPr/>
        </p:nvSpPr>
        <p:spPr>
          <a:xfrm>
            <a:off x="1725831" y="2470568"/>
            <a:ext cx="2766782" cy="180949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Cloud 3"/>
          <p:cNvSpPr/>
          <p:nvPr/>
        </p:nvSpPr>
        <p:spPr>
          <a:xfrm rot="583038">
            <a:off x="556602" y="389132"/>
            <a:ext cx="3405455" cy="1886865"/>
          </a:xfrm>
          <a:prstGeom prst="cloud">
            <a:avLst/>
          </a:prstGeom>
          <a:solidFill>
            <a:srgbClr val="00B0F0">
              <a:alpha val="57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777892"/>
            <a:ext cx="2842260" cy="1109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lgerian" panose="04020705040A02060702" pitchFamily="82" charset="0"/>
              </a:rPr>
              <a:t>JA JIN JAO</a:t>
            </a:r>
            <a:endParaRPr lang="th-TH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lgerian" panose="04020705040A02060702" pitchFamily="82" charset="0"/>
            </a:endParaRPr>
          </a:p>
        </p:txBody>
      </p:sp>
      <p:sp>
        <p:nvSpPr>
          <p:cNvPr id="7" name="Bent-Up Arrow 6"/>
          <p:cNvSpPr/>
          <p:nvPr/>
        </p:nvSpPr>
        <p:spPr>
          <a:xfrm rot="5400000">
            <a:off x="674937" y="2109101"/>
            <a:ext cx="880110" cy="845820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1952756" y="2680258"/>
            <a:ext cx="42882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1.ค้อน </a:t>
            </a:r>
            <a:r>
              <a:rPr lang="en-US" dirty="0" smtClean="0"/>
              <a:t>: </a:t>
            </a:r>
            <a:r>
              <a:rPr lang="en-US" sz="2000" dirty="0" smtClean="0">
                <a:latin typeface="Arial Rounded MT Bold" panose="020F0704030504030204" pitchFamily="34" charset="0"/>
              </a:rPr>
              <a:t>Hammer</a:t>
            </a:r>
          </a:p>
          <a:p>
            <a:r>
              <a:rPr lang="th-TH" dirty="0" smtClean="0"/>
              <a:t>2.กรรไกร </a:t>
            </a:r>
            <a:r>
              <a:rPr lang="en-US" dirty="0" smtClean="0"/>
              <a:t>: </a:t>
            </a:r>
            <a:r>
              <a:rPr lang="en-US" sz="2000" dirty="0" smtClean="0">
                <a:latin typeface="Arial Rounded MT Bold" panose="020F0704030504030204" pitchFamily="34" charset="0"/>
              </a:rPr>
              <a:t>Scissor</a:t>
            </a:r>
            <a:endParaRPr lang="th-TH" sz="2000" dirty="0" smtClean="0">
              <a:latin typeface="Arial Rounded MT Bold" panose="020F0704030504030204" pitchFamily="34" charset="0"/>
            </a:endParaRPr>
          </a:p>
          <a:p>
            <a:r>
              <a:rPr lang="th-TH" dirty="0" smtClean="0"/>
              <a:t>3.กระดาษ </a:t>
            </a:r>
            <a:r>
              <a:rPr lang="en-US" dirty="0" smtClean="0"/>
              <a:t>: </a:t>
            </a:r>
            <a:r>
              <a:rPr lang="en-US" sz="2000" dirty="0" smtClean="0">
                <a:latin typeface="Arial Rounded MT Bold" panose="020F0704030504030204" pitchFamily="34" charset="0"/>
              </a:rPr>
              <a:t>Paper</a:t>
            </a:r>
            <a:endParaRPr lang="th-TH" sz="2000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0683" y="1874480"/>
            <a:ext cx="32897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500" dirty="0" smtClean="0">
                <a:cs typeface="+mj-cs"/>
              </a:rPr>
              <a:t>ผู้เล่น </a:t>
            </a:r>
            <a:r>
              <a:rPr lang="en-US" sz="2500" dirty="0" smtClean="0">
                <a:cs typeface="+mj-cs"/>
              </a:rPr>
              <a:t>: </a:t>
            </a:r>
            <a:r>
              <a:rPr lang="th-TH" sz="2500" dirty="0" smtClean="0">
                <a:cs typeface="+mj-cs"/>
              </a:rPr>
              <a:t> </a:t>
            </a:r>
            <a:r>
              <a:rPr lang="en-US" sz="2000" dirty="0" smtClean="0">
                <a:latin typeface="Arial Rounded MT Bold" panose="020F0704030504030204" pitchFamily="34" charset="0"/>
                <a:cs typeface="+mj-cs"/>
              </a:rPr>
              <a:t>Input </a:t>
            </a:r>
            <a:endParaRPr lang="th-TH" sz="2000" dirty="0" smtClean="0">
              <a:latin typeface="Arial Rounded MT Bold" panose="020F0704030504030204" pitchFamily="34" charset="0"/>
              <a:cs typeface="+mj-cs"/>
            </a:endParaRPr>
          </a:p>
          <a:p>
            <a:r>
              <a:rPr lang="th-TH" sz="2500" dirty="0" smtClean="0">
                <a:cs typeface="+mj-cs"/>
              </a:rPr>
              <a:t>ตัวเลข </a:t>
            </a:r>
            <a:r>
              <a:rPr lang="en-US" sz="2500" dirty="0" smtClean="0">
                <a:cs typeface="+mj-cs"/>
              </a:rPr>
              <a:t>: </a:t>
            </a:r>
            <a:r>
              <a:rPr lang="th-TH" sz="2500" dirty="0" smtClean="0">
                <a:cs typeface="+mj-cs"/>
              </a:rPr>
              <a:t>ระบุตัวเลข </a:t>
            </a:r>
            <a:r>
              <a:rPr lang="en-US" sz="2000" dirty="0" smtClean="0">
                <a:latin typeface="Arial Rounded MT Bold" panose="020F0704030504030204" pitchFamily="34" charset="0"/>
                <a:cs typeface="+mj-cs"/>
              </a:rPr>
              <a:t>1,2,3</a:t>
            </a:r>
            <a:r>
              <a:rPr lang="en-US" sz="2000" dirty="0" smtClean="0">
                <a:cs typeface="+mj-cs"/>
              </a:rPr>
              <a:t> </a:t>
            </a:r>
            <a:r>
              <a:rPr lang="th-TH" sz="2500" dirty="0" smtClean="0">
                <a:cs typeface="+mj-cs"/>
              </a:rPr>
              <a:t>แล้วให้คอมสุ่มเลข </a:t>
            </a:r>
            <a:r>
              <a:rPr lang="en-US" sz="2000" dirty="0" smtClean="0">
                <a:latin typeface="Arial Rounded MT Bold" panose="020F0704030504030204" pitchFamily="34" charset="0"/>
                <a:cs typeface="+mj-cs"/>
              </a:rPr>
              <a:t>1,2,3</a:t>
            </a:r>
            <a:r>
              <a:rPr lang="en-US" sz="2500" dirty="0" smtClean="0">
                <a:cs typeface="+mj-cs"/>
              </a:rPr>
              <a:t> </a:t>
            </a:r>
            <a:r>
              <a:rPr lang="th-TH" sz="2500" dirty="0" smtClean="0">
                <a:cs typeface="+mj-cs"/>
              </a:rPr>
              <a:t>ออกมา ดังนี้</a:t>
            </a:r>
          </a:p>
          <a:p>
            <a:r>
              <a:rPr lang="th-TH" sz="2500" dirty="0" smtClean="0">
                <a:cs typeface="+mj-cs"/>
              </a:rPr>
              <a:t>1. แทนค้อน </a:t>
            </a:r>
            <a:r>
              <a:rPr lang="en-US" sz="2000" dirty="0" smtClean="0">
                <a:latin typeface="Arial Rounded MT Bold" panose="020F0704030504030204" pitchFamily="34" charset="0"/>
                <a:cs typeface="+mj-cs"/>
              </a:rPr>
              <a:t>Hammer</a:t>
            </a:r>
            <a:endParaRPr lang="th-TH" sz="2000" dirty="0" smtClean="0">
              <a:latin typeface="Arial Rounded MT Bold" panose="020F0704030504030204" pitchFamily="34" charset="0"/>
              <a:cs typeface="+mj-cs"/>
            </a:endParaRPr>
          </a:p>
          <a:p>
            <a:r>
              <a:rPr lang="th-TH" sz="2500" dirty="0" smtClean="0">
                <a:cs typeface="+mj-cs"/>
              </a:rPr>
              <a:t>2. แทนกรรไกร </a:t>
            </a:r>
            <a:r>
              <a:rPr lang="en-US" sz="2000" dirty="0" smtClean="0">
                <a:latin typeface="Arial Rounded MT Bold" panose="020F0704030504030204" pitchFamily="34" charset="0"/>
                <a:cs typeface="+mj-cs"/>
              </a:rPr>
              <a:t>Scissor</a:t>
            </a:r>
            <a:endParaRPr lang="th-TH" sz="2000" dirty="0" smtClean="0">
              <a:latin typeface="Arial Rounded MT Bold" panose="020F0704030504030204" pitchFamily="34" charset="0"/>
              <a:cs typeface="+mj-cs"/>
            </a:endParaRPr>
          </a:p>
          <a:p>
            <a:r>
              <a:rPr lang="th-TH" sz="2500" dirty="0" smtClean="0">
                <a:cs typeface="+mj-cs"/>
              </a:rPr>
              <a:t>3.แทนกระดาษ</a:t>
            </a:r>
            <a:r>
              <a:rPr lang="en-US" sz="2500" dirty="0" smtClean="0">
                <a:cs typeface="+mj-cs"/>
              </a:rPr>
              <a:t> </a:t>
            </a:r>
            <a:r>
              <a:rPr lang="en-US" sz="2000" dirty="0">
                <a:latin typeface="Arial Rounded MT Bold" panose="020F0704030504030204" pitchFamily="34" charset="0"/>
                <a:cs typeface="+mj-cs"/>
              </a:rPr>
              <a:t>P</a:t>
            </a:r>
            <a:r>
              <a:rPr lang="en-US" sz="2000" dirty="0" smtClean="0">
                <a:latin typeface="Arial Rounded MT Bold" panose="020F0704030504030204" pitchFamily="34" charset="0"/>
                <a:cs typeface="+mj-cs"/>
              </a:rPr>
              <a:t>aper</a:t>
            </a:r>
            <a:endParaRPr lang="th-TH" sz="2000" dirty="0" smtClean="0">
              <a:latin typeface="Arial Rounded MT Bold" panose="020F0704030504030204" pitchFamily="34" charset="0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6349" y="5359481"/>
            <a:ext cx="3794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>
                <a:cs typeface="+mj-cs"/>
              </a:rPr>
              <a:t>ฝ่ายที่ได้รับ 5 แต้มก่อนถือเป็นผู้ชนะ</a:t>
            </a:r>
            <a:endParaRPr lang="th-TH" dirty="0">
              <a:cs typeface="+mj-cs"/>
            </a:endParaRPr>
          </a:p>
        </p:txBody>
      </p:sp>
      <p:sp>
        <p:nvSpPr>
          <p:cNvPr id="18" name="Explosion 1 17"/>
          <p:cNvSpPr/>
          <p:nvPr/>
        </p:nvSpPr>
        <p:spPr>
          <a:xfrm>
            <a:off x="423805" y="4526547"/>
            <a:ext cx="2228193" cy="1970690"/>
          </a:xfrm>
          <a:prstGeom prst="irregularSeal1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Player 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VS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Com</a:t>
            </a:r>
            <a:endParaRPr lang="th-TH" sz="1400" dirty="0" smtClean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843039" y="5265682"/>
            <a:ext cx="758584" cy="44143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5" name="Group 24"/>
          <p:cNvGrpSpPr/>
          <p:nvPr/>
        </p:nvGrpSpPr>
        <p:grpSpPr>
          <a:xfrm>
            <a:off x="8861527" y="1450428"/>
            <a:ext cx="3615559" cy="3618844"/>
            <a:chOff x="8861527" y="1450428"/>
            <a:chExt cx="3615559" cy="3618844"/>
          </a:xfrm>
        </p:grpSpPr>
        <p:sp>
          <p:nvSpPr>
            <p:cNvPr id="21" name="Rectangle 20"/>
            <p:cNvSpPr/>
            <p:nvPr/>
          </p:nvSpPr>
          <p:spPr>
            <a:xfrm>
              <a:off x="8861527" y="1450428"/>
              <a:ext cx="3099245" cy="31425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61527" y="2391616"/>
              <a:ext cx="361555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 smtClean="0">
                  <a:cs typeface="+mj-cs"/>
                </a:rPr>
                <a:t>ถ้าเราชนะ </a:t>
              </a:r>
            </a:p>
            <a:p>
              <a:r>
                <a:rPr lang="th-TH" dirty="0" smtClean="0">
                  <a:cs typeface="+mj-cs"/>
                </a:rPr>
                <a:t>	ผู้เล่นจะได้รับ 1 แต้ม</a:t>
              </a:r>
            </a:p>
            <a:p>
              <a:r>
                <a:rPr lang="th-TH" dirty="0" smtClean="0">
                  <a:cs typeface="+mj-cs"/>
                </a:rPr>
                <a:t>ถ้าคอมชนะ </a:t>
              </a:r>
            </a:p>
            <a:p>
              <a:r>
                <a:rPr lang="th-TH" dirty="0">
                  <a:cs typeface="+mj-cs"/>
                </a:rPr>
                <a:t>	</a:t>
              </a:r>
              <a:r>
                <a:rPr lang="th-TH" dirty="0" smtClean="0">
                  <a:cs typeface="+mj-cs"/>
                </a:rPr>
                <a:t>คอมจะได้รับ 1 แต้ม</a:t>
              </a:r>
            </a:p>
            <a:p>
              <a:endParaRPr lang="th-TH" dirty="0">
                <a:cs typeface="+mj-cs"/>
              </a:endParaRPr>
            </a:p>
            <a:p>
              <a:endParaRPr lang="th-TH" dirty="0">
                <a:cs typeface="+mj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981742" y="1578569"/>
              <a:ext cx="2858814" cy="67266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b="1" dirty="0" smtClean="0">
                  <a:solidFill>
                    <a:schemeClr val="tx1"/>
                  </a:solidFill>
                  <a:cs typeface="+mj-cs"/>
                </a:rPr>
                <a:t>เงื่อนไข</a:t>
              </a:r>
              <a:endParaRPr lang="th-TH" b="1" dirty="0">
                <a:solidFill>
                  <a:schemeClr val="tx1"/>
                </a:solidFill>
                <a:cs typeface="+mj-cs"/>
              </a:endParaRPr>
            </a:p>
          </p:txBody>
        </p:sp>
      </p:grpSp>
      <p:sp>
        <p:nvSpPr>
          <p:cNvPr id="23" name="Right Arrow 22"/>
          <p:cNvSpPr/>
          <p:nvPr/>
        </p:nvSpPr>
        <p:spPr>
          <a:xfrm>
            <a:off x="9049456" y="2869324"/>
            <a:ext cx="405522" cy="205485"/>
          </a:xfrm>
          <a:prstGeom prst="rightArrow">
            <a:avLst/>
          </a:prstGeom>
          <a:solidFill>
            <a:srgbClr val="FFA7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049456" y="3731172"/>
            <a:ext cx="405522" cy="205485"/>
          </a:xfrm>
          <a:prstGeom prst="rightArrow">
            <a:avLst/>
          </a:prstGeom>
          <a:solidFill>
            <a:srgbClr val="FFA7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pic>
        <p:nvPicPr>
          <p:cNvPr id="2050" name="Picture 2" descr="http://lh3.ggpht.com/6ggeRY-AslZrp-53hVgweVqeDTBqI15ouTEFmEt0JxaiggG7T1vr21piTK2ZYrFprlYM=w1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978" y="4721162"/>
            <a:ext cx="2292001" cy="229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492613" y="1051376"/>
            <a:ext cx="2090210" cy="7638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 smtClean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cs typeface="+mj-cs"/>
              </a:rPr>
              <a:t>เกมเป่ายิ้งฉุบ</a:t>
            </a:r>
            <a:endParaRPr lang="th-TH" b="1" dirty="0">
              <a:ln w="13462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  <a:cs typeface="+mj-cs"/>
            </a:endParaRPr>
          </a:p>
        </p:txBody>
      </p:sp>
      <p:pic>
        <p:nvPicPr>
          <p:cNvPr id="2052" name="Picture 4" descr="ผลการค้นหารูปภาพสำหรับ mamegoma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533" y="115269"/>
            <a:ext cx="210502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4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975591" y="2713268"/>
            <a:ext cx="5896303" cy="3908782"/>
          </a:xfrm>
          <a:prstGeom prst="rect">
            <a:avLst/>
          </a:prstGeom>
          <a:solidFill>
            <a:srgbClr val="FFCCC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1.สังเกตคำศัพท์ที่โจทย์กำหนด ซึ่งสลับให้ไม่ถูกต้อง</a:t>
            </a:r>
          </a:p>
          <a:p>
            <a:r>
              <a:rPr lang="th-T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2.เรียงคำศัพท์ให้ถูกต้อง</a:t>
            </a:r>
          </a:p>
          <a:p>
            <a:r>
              <a:rPr lang="th-TH" dirty="0">
                <a:ln>
                  <a:solidFill>
                    <a:srgbClr val="FFCCCC"/>
                  </a:solidFill>
                </a:ln>
                <a:cs typeface="+mj-cs"/>
              </a:rPr>
              <a:t> </a:t>
            </a:r>
            <a:r>
              <a:rPr lang="th-TH" dirty="0" smtClean="0">
                <a:ln>
                  <a:solidFill>
                    <a:srgbClr val="FFCCCC"/>
                  </a:solidFill>
                </a:ln>
                <a:cs typeface="+mj-cs"/>
              </a:rPr>
              <a:t>       </a:t>
            </a:r>
          </a:p>
          <a:p>
            <a:r>
              <a:rPr lang="th-TH" dirty="0" smtClean="0">
                <a:ln>
                  <a:solidFill>
                    <a:srgbClr val="FFCCCC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           </a:t>
            </a:r>
            <a:r>
              <a:rPr lang="th-T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ถ้าเรียงคำถูกจะได้รับ 1 คะแนน</a:t>
            </a:r>
          </a:p>
          <a:p>
            <a:r>
              <a:rPr lang="th-T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ถ้าเรียงคำไม่ถูกต้อง จะต้องเรียงคำเดิมใหม่อีกครั้งจนกว่าจะถูกต้อง นอกจากกด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 Quit</a:t>
            </a:r>
            <a:endParaRPr lang="th-TH" dirty="0">
              <a:ln>
                <a:solidFill>
                  <a:srgbClr val="FFCCCC"/>
                </a:solidFill>
              </a:ln>
              <a:solidFill>
                <a:schemeClr val="tx1"/>
              </a:solidFill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158" y="2712735"/>
            <a:ext cx="5243284" cy="3908782"/>
          </a:xfrm>
          <a:prstGeom prst="rect">
            <a:avLst/>
          </a:prstGeom>
          <a:solidFill>
            <a:srgbClr val="FFCCC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1.พิมพ์ 1-3 คอมพิวเตอร์จะสุ่ม 1-3</a:t>
            </a:r>
          </a:p>
          <a:p>
            <a:r>
              <a:rPr lang="th-T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2.ดูว่าเราชนะ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, </a:t>
            </a:r>
            <a:r>
              <a:rPr lang="th-T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แพ้ หรือเสมอ</a:t>
            </a:r>
          </a:p>
          <a:p>
            <a:endParaRPr lang="th-T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j-cs"/>
            </a:endParaRPr>
          </a:p>
          <a:p>
            <a:r>
              <a:rPr lang="th-T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         ทุกครั้งที่ชนะ จะมีค่า 1 แต้ม เมื่อเล่นครบ 1 เซตก่อน ถือเป็นผู้ชนะ เมื่อ 1 เซต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= 5</a:t>
            </a:r>
            <a:r>
              <a:rPr lang="th-TH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j-cs"/>
              </a:rPr>
              <a:t> แต้ม</a:t>
            </a:r>
          </a:p>
          <a:p>
            <a:endParaRPr lang="th-TH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6135" y="2428485"/>
            <a:ext cx="2044205" cy="783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Bodoni MT Poster Compressed" panose="02070706080601050204" pitchFamily="18" charset="0"/>
                <a:cs typeface="Aharoni" panose="02010803020104030203" pitchFamily="2" charset="-79"/>
              </a:rPr>
              <a:t>How to play !</a:t>
            </a:r>
            <a:endParaRPr lang="th-TH" b="1" dirty="0">
              <a:solidFill>
                <a:srgbClr val="FF0000"/>
              </a:solidFill>
              <a:latin typeface="Bodoni MT Poster Compressed" panose="02070706080601050204" pitchFamily="18" charset="0"/>
            </a:endParaRPr>
          </a:p>
        </p:txBody>
      </p:sp>
      <p:sp>
        <p:nvSpPr>
          <p:cNvPr id="5" name="Cloud 4"/>
          <p:cNvSpPr/>
          <p:nvPr/>
        </p:nvSpPr>
        <p:spPr>
          <a:xfrm rot="583038">
            <a:off x="556602" y="389132"/>
            <a:ext cx="3405455" cy="1886865"/>
          </a:xfrm>
          <a:prstGeom prst="cloud">
            <a:avLst/>
          </a:prstGeom>
          <a:solidFill>
            <a:schemeClr val="accent6">
              <a:lumMod val="60000"/>
              <a:lumOff val="40000"/>
              <a:alpha val="57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n>
                <a:solidFill>
                  <a:srgbClr val="FFCCCC"/>
                </a:solidFill>
              </a:ln>
              <a:solidFill>
                <a:srgbClr val="FFCCCC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777892"/>
            <a:ext cx="2842260" cy="1109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lgerian" panose="04020705040A02060702" pitchFamily="82" charset="0"/>
              </a:rPr>
              <a:t>JA JIN JAO</a:t>
            </a:r>
            <a:endParaRPr lang="th-TH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lgerian" panose="04020705040A02060702" pitchFamily="82" charset="0"/>
            </a:endParaRPr>
          </a:p>
        </p:txBody>
      </p:sp>
      <p:sp>
        <p:nvSpPr>
          <p:cNvPr id="7" name="Cloud 6"/>
          <p:cNvSpPr/>
          <p:nvPr/>
        </p:nvSpPr>
        <p:spPr>
          <a:xfrm rot="583038">
            <a:off x="5799885" y="389130"/>
            <a:ext cx="3405455" cy="1886865"/>
          </a:xfrm>
          <a:prstGeom prst="cloud">
            <a:avLst/>
          </a:prstGeom>
          <a:solidFill>
            <a:schemeClr val="accent6">
              <a:lumMod val="60000"/>
              <a:lumOff val="40000"/>
              <a:alpha val="57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81483" y="777890"/>
            <a:ext cx="2842260" cy="110934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lgerian" panose="04020705040A02060702" pitchFamily="82" charset="0"/>
              </a:rPr>
              <a:t>Shuffle	Words</a:t>
            </a:r>
            <a:endParaRPr lang="th-TH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lgerian" panose="04020705040A02060702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0255" y="2433283"/>
            <a:ext cx="2044205" cy="783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Bodoni MT Poster Compressed" panose="02070706080601050204" pitchFamily="18" charset="0"/>
                <a:cs typeface="Aharoni" panose="02010803020104030203" pitchFamily="2" charset="-79"/>
              </a:rPr>
              <a:t>How to play !</a:t>
            </a:r>
            <a:endParaRPr lang="th-TH" b="1" dirty="0">
              <a:solidFill>
                <a:srgbClr val="FF0000"/>
              </a:solidFill>
              <a:latin typeface="Bodoni MT Poster Compressed" panose="02070706080601050204" pitchFamily="18" charset="0"/>
            </a:endParaRPr>
          </a:p>
        </p:txBody>
      </p:sp>
      <p:sp>
        <p:nvSpPr>
          <p:cNvPr id="16" name="5-Point Star 15"/>
          <p:cNvSpPr/>
          <p:nvPr/>
        </p:nvSpPr>
        <p:spPr>
          <a:xfrm>
            <a:off x="429675" y="4658390"/>
            <a:ext cx="483476" cy="409371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5-Point Star 16"/>
          <p:cNvSpPr/>
          <p:nvPr/>
        </p:nvSpPr>
        <p:spPr>
          <a:xfrm>
            <a:off x="6200765" y="4662430"/>
            <a:ext cx="483476" cy="409371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8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181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248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Aharoni</vt:lpstr>
      <vt:lpstr>Algerian</vt:lpstr>
      <vt:lpstr>Angsana New</vt:lpstr>
      <vt:lpstr>Arial</vt:lpstr>
      <vt:lpstr>Arial Rounded MT Bold</vt:lpstr>
      <vt:lpstr>Bodoni MT Poster Compressed</vt:lpstr>
      <vt:lpstr>Calibri</vt:lpstr>
      <vt:lpstr>Calibri Light</vt:lpstr>
      <vt:lpstr>Cordia New</vt:lpstr>
      <vt:lpstr>Office Theme</vt:lpstr>
      <vt:lpstr>Shuffle Words </vt:lpstr>
      <vt:lpstr>PowerPoint Presentation</vt:lpstr>
      <vt:lpstr>Shuffle Words</vt:lpstr>
      <vt:lpstr>PowerPoint Presentation</vt:lpstr>
      <vt:lpstr>Shuffle Words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creator>CS-Camp</dc:creator>
  <cp:lastModifiedBy>CS-Camp</cp:lastModifiedBy>
  <cp:revision>17</cp:revision>
  <dcterms:created xsi:type="dcterms:W3CDTF">2017-05-29T01:37:12Z</dcterms:created>
  <dcterms:modified xsi:type="dcterms:W3CDTF">2017-05-29T03:53:04Z</dcterms:modified>
</cp:coreProperties>
</file>