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323" r:id="rId5"/>
    <p:sldId id="321" r:id="rId6"/>
    <p:sldId id="322" r:id="rId7"/>
    <p:sldId id="324" r:id="rId8"/>
    <p:sldId id="325" r:id="rId9"/>
    <p:sldId id="326" r:id="rId10"/>
    <p:sldId id="331" r:id="rId11"/>
    <p:sldId id="332" r:id="rId12"/>
    <p:sldId id="333" r:id="rId13"/>
    <p:sldId id="334" r:id="rId14"/>
    <p:sldId id="336" r:id="rId15"/>
    <p:sldId id="338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44" r:id="rId24"/>
    <p:sldId id="340" r:id="rId25"/>
    <p:sldId id="341" r:id="rId26"/>
    <p:sldId id="353" r:id="rId27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40D"/>
    <a:srgbClr val="ECC522"/>
    <a:srgbClr val="F4EE00"/>
    <a:srgbClr val="A80DE7"/>
    <a:srgbClr val="A60DE3"/>
    <a:srgbClr val="B822EC"/>
    <a:srgbClr val="69188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1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>
            <a:lvl1pPr>
              <a:defRPr lang="en-US" smtClean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  <a:lvl2pPr>
              <a:defRPr sz="2800" b="0">
                <a:solidFill>
                  <a:schemeClr val="tx1"/>
                </a:solidFill>
              </a:defRPr>
            </a:lvl2pPr>
            <a:lvl3pPr>
              <a:defRPr sz="2800" b="0">
                <a:solidFill>
                  <a:schemeClr val="tx1"/>
                </a:solidFill>
              </a:defRPr>
            </a:lvl3pPr>
            <a:lvl4pPr>
              <a:defRPr sz="2800" b="0">
                <a:solidFill>
                  <a:schemeClr val="tx1"/>
                </a:solidFill>
              </a:defRPr>
            </a:lvl4pPr>
            <a:lvl5pPr>
              <a:defRPr sz="2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3A1323-8D79-1946-B0D7-40001CF92E9D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bg>
      <p:bgPr>
        <a:solidFill>
          <a:srgbClr val="691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pattFill prst="wdDnDiag">
            <a:fgClr>
              <a:srgbClr val="B822EC"/>
            </a:fgClr>
            <a:bgClr>
              <a:srgbClr val="A60DE3"/>
            </a:bgClr>
          </a:pattFill>
          <a:ln>
            <a:solidFill>
              <a:srgbClr val="A80DE7"/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3A1323-8D79-1946-B0D7-40001CF92E9D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 userDrawn="1"/>
        </p:nvPicPr>
        <p:blipFill rotWithShape="1">
          <a:blip r:embed="rId3">
            <a:clrChange>
              <a:clrFrom>
                <a:srgbClr val="68217A"/>
              </a:clrFrom>
              <a:clrTo>
                <a:srgbClr val="68217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t="25272" r="24728" b="24728"/>
          <a:stretch/>
        </p:blipFill>
        <p:spPr bwMode="auto">
          <a:xfrm>
            <a:off x="4876799" y="2725941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97243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TheSourceBeWithYou">
    <p:bg>
      <p:bgPr>
        <a:solidFill>
          <a:srgbClr val="F4E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pattFill prst="wdDnDiag">
            <a:fgClr>
              <a:srgbClr val="E3B40D"/>
            </a:fgClr>
            <a:bgClr>
              <a:srgbClr val="ECC522"/>
            </a:bgClr>
          </a:pattFill>
          <a:ln>
            <a:solidFill>
              <a:srgbClr val="E3B40D"/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7410" y="1894114"/>
            <a:ext cx="10571998" cy="4147248"/>
          </a:xfrm>
        </p:spPr>
        <p:txBody>
          <a:bodyPr anchor="ctr"/>
          <a:lstStyle>
            <a:lvl1pPr algn="ctr"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May the source be with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3A1323-8D79-1946-B0D7-40001CF92E9D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5766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2" r:id="rId3"/>
    <p:sldLayoutId id="214748368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3" r:id="rId11"/>
    <p:sldLayoutId id="2147483657" r:id="rId12"/>
    <p:sldLayoutId id="2147483666" r:id="rId13"/>
    <p:sldLayoutId id="2147483661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cfusion.com/resources/techportal/ebooks/csharp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c-fundamentals-for-absolute-beginners-8295?l=PvygXKYy_7904984382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programming-in-c-jump-start-1425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twenty-c-questions-answered-8298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windows-10-development-for-absolute-beginners-14541?l=1mghyBFrB_4105632527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hyperlink" Target="https://twitter.com/kskyriacou" TargetMode="External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://bing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 smtClean="0"/>
              <a:t>C# for Beginners	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0768371" cy="13485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JSON </a:t>
            </a:r>
            <a:r>
              <a:rPr lang="en-US" sz="2800" smtClean="0"/>
              <a:t>&amp; LINQ</a:t>
            </a:r>
            <a:endParaRPr lang="en-US" sz="2800" dirty="0" smtClean="0"/>
          </a:p>
          <a:p>
            <a:r>
              <a:rPr lang="en-US" sz="1600" dirty="0" smtClean="0"/>
              <a:t>Kyriacos Kyriacou</a:t>
            </a:r>
          </a:p>
          <a:p>
            <a:r>
              <a:rPr lang="en-US" sz="1600" dirty="0" smtClean="0"/>
              <a:t>kyriakos.kyriakou@studentpartner.com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35201" y="62314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MDL2 Assets" panose="050A0102010101010101" pitchFamily="18" charset="0"/>
              </a:rPr>
              <a:t>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4726" y="58028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MDL2 Assets" panose="050A0102010101010101" pitchFamily="18" charset="0"/>
              </a:rPr>
              <a:t>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874" y="5864641"/>
            <a:ext cx="1959656" cy="3266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425" y="6241018"/>
            <a:ext cx="2710947" cy="2834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020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2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with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is not all about getting data from outside</a:t>
            </a:r>
          </a:p>
          <a:p>
            <a:r>
              <a:rPr lang="en-US" dirty="0" smtClean="0"/>
              <a:t>You can easily save/load your data using JSON</a:t>
            </a:r>
          </a:p>
          <a:p>
            <a:pPr lvl="1"/>
            <a:r>
              <a:rPr lang="en-US" dirty="0" smtClean="0"/>
              <a:t>Imagine you want to save/load user settings or a class</a:t>
            </a:r>
          </a:p>
        </p:txBody>
      </p:sp>
    </p:spTree>
    <p:extLst>
      <p:ext uri="{BB962C8B-B14F-4D97-AF65-F5344CB8AC3E}">
        <p14:creationId xmlns:p14="http://schemas.microsoft.com/office/powerpoint/2010/main" val="9143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8" idx="3"/>
            <a:endCxn id="12" idx="1"/>
          </p:cNvCxnSpPr>
          <p:nvPr/>
        </p:nvCxnSpPr>
        <p:spPr>
          <a:xfrm>
            <a:off x="3047483" y="5105744"/>
            <a:ext cx="1731621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12897" y="5105744"/>
            <a:ext cx="1731621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De/Serialization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b="1" dirty="0" smtClean="0">
                <a:solidFill>
                  <a:srgbClr val="FFFF00"/>
                </a:solidFill>
              </a:rPr>
              <a:t>Object</a:t>
            </a:r>
            <a:r>
              <a:rPr lang="en-US" dirty="0" smtClean="0"/>
              <a:t> into </a:t>
            </a:r>
            <a:r>
              <a:rPr lang="en-US" b="1" dirty="0" smtClean="0">
                <a:solidFill>
                  <a:srgbClr val="FFFF00"/>
                </a:solidFill>
              </a:rPr>
              <a:t>String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Restores </a:t>
            </a:r>
            <a:r>
              <a:rPr lang="en-US" b="1" dirty="0">
                <a:solidFill>
                  <a:srgbClr val="FFFF00"/>
                </a:solidFill>
              </a:rPr>
              <a:t>Object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rgbClr val="FFFF00"/>
                </a:solidFill>
              </a:rPr>
              <a:t>String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974070"/>
              </p:ext>
            </p:extLst>
          </p:nvPr>
        </p:nvGraphicFramePr>
        <p:xfrm>
          <a:off x="810000" y="4252304"/>
          <a:ext cx="223748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483">
                  <a:extLst>
                    <a:ext uri="{9D8B030D-6E8A-4147-A177-3AD203B41FA5}">
                      <a16:colId xmlns:a16="http://schemas.microsoft.com/office/drawing/2014/main" val="3928639898"/>
                    </a:ext>
                  </a:extLst>
                </a:gridCol>
              </a:tblGrid>
              <a:tr h="438258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UserSettings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31550"/>
                  </a:ext>
                </a:extLst>
              </a:tr>
              <a:tr h="1116698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Name = Kyriacos</a:t>
                      </a:r>
                    </a:p>
                    <a:p>
                      <a:r>
                        <a:rPr lang="en-US" b="0" i="0" dirty="0" smtClean="0"/>
                        <a:t>Color</a:t>
                      </a:r>
                      <a:r>
                        <a:rPr lang="en-US" b="0" i="0" baseline="0" dirty="0" smtClean="0"/>
                        <a:t> = Purple</a:t>
                      </a:r>
                    </a:p>
                    <a:p>
                      <a:r>
                        <a:rPr lang="en-US" b="0" i="0" baseline="0" dirty="0" smtClean="0"/>
                        <a:t>Age = 22</a:t>
                      </a:r>
                    </a:p>
                    <a:p>
                      <a:r>
                        <a:rPr lang="en-US" b="0" i="0" baseline="0" dirty="0" smtClean="0"/>
                        <a:t>Country = Cyprus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0842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779104" y="3951582"/>
            <a:ext cx="2633793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101600" dir="54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Ubuntu Mono"/>
              </a:rPr>
              <a:t>{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err="1">
                <a:solidFill>
                  <a:srgbClr val="C00000"/>
                </a:solidFill>
                <a:latin typeface="Ubuntu Mono"/>
              </a:rPr>
              <a:t>UserSettings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:{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err="1">
                <a:solidFill>
                  <a:srgbClr val="C00000"/>
                </a:solidFill>
                <a:latin typeface="Ubuntu Mono"/>
              </a:rPr>
              <a:t>Name"</a:t>
            </a:r>
            <a:r>
              <a:rPr lang="en-US" dirty="0" err="1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"Kyriacos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err="1">
                <a:solidFill>
                  <a:srgbClr val="C00000"/>
                </a:solidFill>
                <a:latin typeface="Ubuntu Mono"/>
              </a:rPr>
              <a:t>Color"</a:t>
            </a:r>
            <a:r>
              <a:rPr lang="en-US" dirty="0" err="1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"Purple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"Age"</a:t>
            </a:r>
            <a:r>
              <a:rPr lang="en-US" dirty="0" smtClean="0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22</a:t>
            </a:r>
            <a:r>
              <a:rPr lang="en-US" dirty="0" smtClean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err="1">
                <a:solidFill>
                  <a:srgbClr val="C00000"/>
                </a:solidFill>
                <a:latin typeface="Ubuntu Mono"/>
              </a:rPr>
              <a:t>Country"</a:t>
            </a:r>
            <a:r>
              <a:rPr lang="en-US" dirty="0" err="1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"Cyprus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666666"/>
                </a:solidFill>
                <a:latin typeface="Ubuntu Mono"/>
              </a:rPr>
              <a:t>}</a:t>
            </a:r>
            <a:endParaRPr lang="en-US" dirty="0"/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64607"/>
              </p:ext>
            </p:extLst>
          </p:nvPr>
        </p:nvGraphicFramePr>
        <p:xfrm>
          <a:off x="9139789" y="4252304"/>
          <a:ext cx="223748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483">
                  <a:extLst>
                    <a:ext uri="{9D8B030D-6E8A-4147-A177-3AD203B41FA5}">
                      <a16:colId xmlns:a16="http://schemas.microsoft.com/office/drawing/2014/main" val="3928639898"/>
                    </a:ext>
                  </a:extLst>
                </a:gridCol>
              </a:tblGrid>
              <a:tr h="438258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UserSettings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31550"/>
                  </a:ext>
                </a:extLst>
              </a:tr>
              <a:tr h="1116698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Name = Kyriacos</a:t>
                      </a:r>
                    </a:p>
                    <a:p>
                      <a:r>
                        <a:rPr lang="en-US" b="0" i="0" dirty="0" smtClean="0"/>
                        <a:t>Color</a:t>
                      </a:r>
                      <a:r>
                        <a:rPr lang="en-US" b="0" i="0" baseline="0" dirty="0" smtClean="0"/>
                        <a:t> = Purple</a:t>
                      </a:r>
                    </a:p>
                    <a:p>
                      <a:r>
                        <a:rPr lang="en-US" b="0" i="0" baseline="0" dirty="0" smtClean="0"/>
                        <a:t>Age = 22</a:t>
                      </a:r>
                    </a:p>
                    <a:p>
                      <a:r>
                        <a:rPr lang="en-US" b="0" i="0" baseline="0" dirty="0" smtClean="0"/>
                        <a:t>Country = Cyprus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0842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7483" y="4638279"/>
            <a:ext cx="1694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Serialize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2897" y="4649119"/>
            <a:ext cx="173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</a:rPr>
              <a:t>Deserialize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9102" y="3551471"/>
            <a:ext cx="263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JSON Format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30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Integrated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Collections are not only about storing objects</a:t>
            </a:r>
          </a:p>
          <a:p>
            <a:r>
              <a:rPr lang="en-US" sz="4000" dirty="0" smtClean="0"/>
              <a:t>We can query collections</a:t>
            </a:r>
          </a:p>
          <a:p>
            <a:pPr lvl="1"/>
            <a:r>
              <a:rPr lang="en-US" sz="4000" dirty="0" smtClean="0"/>
              <a:t>Filter collections</a:t>
            </a:r>
          </a:p>
          <a:p>
            <a:pPr lvl="1"/>
            <a:r>
              <a:rPr lang="en-US" sz="4000" dirty="0" smtClean="0"/>
              <a:t>Join collections</a:t>
            </a:r>
          </a:p>
          <a:p>
            <a:pPr lvl="1"/>
            <a:r>
              <a:rPr lang="en-US" sz="4000" dirty="0" smtClean="0"/>
              <a:t>And much more…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000" b="1" dirty="0" smtClean="0">
                <a:solidFill>
                  <a:srgbClr val="FFFF00"/>
                </a:solidFill>
              </a:rPr>
              <a:t>LINQ</a:t>
            </a:r>
            <a:endParaRPr lang="en-US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69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next?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further build on your C# knowledge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00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Succinctly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b="1" dirty="0" smtClean="0">
                <a:hlinkClick r:id="rId3"/>
              </a:rPr>
              <a:t>HERE</a:t>
            </a:r>
            <a:endParaRPr lang="en-US" b="1" dirty="0" smtClean="0"/>
          </a:p>
          <a:p>
            <a:pPr lvl="1"/>
            <a:r>
              <a:rPr lang="en-GB" sz="2400" dirty="0" smtClean="0"/>
              <a:t> PDF </a:t>
            </a:r>
            <a:r>
              <a:rPr lang="en-GB" sz="2400" dirty="0"/>
              <a:t>explaining C# from basics to intermediary level (98 pages)</a:t>
            </a:r>
          </a:p>
          <a:p>
            <a:pPr lvl="1"/>
            <a:r>
              <a:rPr lang="en-GB" sz="2400" dirty="0" smtClean="0"/>
              <a:t> Free </a:t>
            </a:r>
            <a:r>
              <a:rPr lang="en-GB" sz="2400" dirty="0"/>
              <a:t>(only registration required to download)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21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C# Fundamentals for Absolute Beginners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course </a:t>
            </a:r>
            <a:r>
              <a:rPr lang="en-US" b="1" dirty="0" smtClean="0">
                <a:hlinkClick r:id="rId3"/>
              </a:rPr>
              <a:t>HERE</a:t>
            </a:r>
            <a:endParaRPr lang="en-US" b="1" dirty="0" smtClean="0"/>
          </a:p>
          <a:p>
            <a:pPr lvl="1"/>
            <a:r>
              <a:rPr lang="en-GB" sz="2400" dirty="0" smtClean="0"/>
              <a:t> 9 hours </a:t>
            </a:r>
            <a:r>
              <a:rPr lang="en-GB" sz="2400" dirty="0"/>
              <a:t>module going over C# basics in depth</a:t>
            </a:r>
          </a:p>
          <a:p>
            <a:pPr lvl="1"/>
            <a:r>
              <a:rPr lang="en-GB" sz="2400" dirty="0" smtClean="0"/>
              <a:t> Essential </a:t>
            </a:r>
            <a:r>
              <a:rPr lang="en-GB" sz="2400" dirty="0"/>
              <a:t>to reinforce your knowledge</a:t>
            </a:r>
          </a:p>
          <a:p>
            <a:pPr lvl="1"/>
            <a:r>
              <a:rPr lang="en-GB" sz="2400" dirty="0" smtClean="0"/>
              <a:t> Includes other </a:t>
            </a:r>
            <a:r>
              <a:rPr lang="en-GB" sz="2400" dirty="0"/>
              <a:t>concepts that were </a:t>
            </a:r>
            <a:r>
              <a:rPr lang="en-GB" sz="2400" dirty="0" smtClean="0"/>
              <a:t>not mentioned here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65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/>
              <a:t>in C# Jump </a:t>
            </a: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course </a:t>
            </a:r>
            <a:r>
              <a:rPr lang="en-US" b="1" dirty="0" smtClean="0">
                <a:hlinkClick r:id="rId3"/>
              </a:rPr>
              <a:t>HERE</a:t>
            </a:r>
            <a:endParaRPr lang="en-US" b="1" dirty="0" smtClean="0"/>
          </a:p>
          <a:p>
            <a:pPr lvl="1"/>
            <a:r>
              <a:rPr lang="en-GB" sz="2400" b="1" dirty="0" smtClean="0"/>
              <a:t> </a:t>
            </a:r>
            <a:r>
              <a:rPr lang="en-GB" sz="2400" dirty="0" smtClean="0"/>
              <a:t>Intermediary </a:t>
            </a:r>
            <a:r>
              <a:rPr lang="en-GB" sz="2400" dirty="0"/>
              <a:t>material</a:t>
            </a:r>
          </a:p>
          <a:p>
            <a:pPr lvl="1"/>
            <a:r>
              <a:rPr lang="en-GB" sz="2400" dirty="0" smtClean="0"/>
              <a:t> Go </a:t>
            </a:r>
            <a:r>
              <a:rPr lang="en-GB" sz="2400" dirty="0"/>
              <a:t>here once you're fully comfortable with fundamentals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477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Stay tuned until the end for the </a:t>
            </a:r>
            <a:r>
              <a:rPr lang="en-US" b="1" dirty="0" smtClean="0">
                <a:solidFill>
                  <a:srgbClr val="FFFF00"/>
                </a:solidFill>
              </a:rPr>
              <a:t>Surprise</a:t>
            </a:r>
          </a:p>
          <a:p>
            <a:r>
              <a:rPr lang="en-US" dirty="0" smtClean="0"/>
              <a:t>Certificates will be electronically sent to you</a:t>
            </a:r>
          </a:p>
        </p:txBody>
      </p:sp>
    </p:spTree>
    <p:extLst>
      <p:ext uri="{BB962C8B-B14F-4D97-AF65-F5344CB8AC3E}">
        <p14:creationId xmlns:p14="http://schemas.microsoft.com/office/powerpoint/2010/main" val="1659010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Twenty </a:t>
            </a:r>
            <a:r>
              <a:rPr lang="en-GB" dirty="0"/>
              <a:t>C# Questions </a:t>
            </a:r>
            <a:r>
              <a:rPr lang="en-GB" dirty="0" smtClean="0"/>
              <a:t>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course </a:t>
            </a:r>
            <a:r>
              <a:rPr lang="en-US" b="1" dirty="0" smtClean="0">
                <a:hlinkClick r:id="rId3"/>
              </a:rPr>
              <a:t>HERE</a:t>
            </a:r>
            <a:endParaRPr lang="en-US" b="1" dirty="0" smtClean="0"/>
          </a:p>
          <a:p>
            <a:pPr lvl="1"/>
            <a:r>
              <a:rPr lang="en-GB" sz="2400" b="1" dirty="0" smtClean="0"/>
              <a:t> </a:t>
            </a:r>
            <a:r>
              <a:rPr lang="en-GB" sz="2400" dirty="0" smtClean="0"/>
              <a:t>Answers </a:t>
            </a:r>
            <a:r>
              <a:rPr lang="en-GB" sz="2400" dirty="0"/>
              <a:t>to questions that you didn't </a:t>
            </a:r>
            <a:r>
              <a:rPr lang="en-GB" sz="2400" dirty="0" smtClean="0"/>
              <a:t>know </a:t>
            </a:r>
            <a:r>
              <a:rPr lang="en-GB" sz="2400" dirty="0"/>
              <a:t>you had</a:t>
            </a:r>
          </a:p>
          <a:p>
            <a:pPr lvl="1"/>
            <a:r>
              <a:rPr lang="en-GB" sz="2400" dirty="0" smtClean="0"/>
              <a:t> Basic </a:t>
            </a:r>
            <a:r>
              <a:rPr lang="en-GB" sz="2400" dirty="0"/>
              <a:t>&amp; advanced questions</a:t>
            </a:r>
          </a:p>
          <a:p>
            <a:pPr lvl="1"/>
            <a:r>
              <a:rPr lang="en-GB" sz="2400" dirty="0" smtClean="0"/>
              <a:t> Extremely </a:t>
            </a:r>
            <a:r>
              <a:rPr lang="en-GB" sz="2400" dirty="0"/>
              <a:t>useful</a:t>
            </a:r>
          </a:p>
          <a:p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9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Windows 10 Development for Absolute Beginners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course </a:t>
            </a:r>
            <a:r>
              <a:rPr lang="en-US" b="1" dirty="0" smtClean="0">
                <a:hlinkClick r:id="rId3"/>
              </a:rPr>
              <a:t>HERE</a:t>
            </a:r>
            <a:endParaRPr lang="en-US" b="1" dirty="0" smtClean="0"/>
          </a:p>
          <a:p>
            <a:pPr lvl="1"/>
            <a:r>
              <a:rPr lang="en-GB" sz="2400" dirty="0"/>
              <a:t> </a:t>
            </a:r>
            <a:r>
              <a:rPr lang="en-GB" sz="2400" dirty="0" smtClean="0"/>
              <a:t>18 </a:t>
            </a:r>
            <a:r>
              <a:rPr lang="en-GB" sz="2400" dirty="0"/>
              <a:t>hours course</a:t>
            </a:r>
          </a:p>
          <a:p>
            <a:pPr lvl="1"/>
            <a:r>
              <a:rPr lang="en-GB" sz="2400" dirty="0"/>
              <a:t> </a:t>
            </a:r>
            <a:r>
              <a:rPr lang="en-GB" sz="2400" dirty="0" smtClean="0"/>
              <a:t>Explains </a:t>
            </a:r>
            <a:r>
              <a:rPr lang="en-GB" sz="2400" dirty="0"/>
              <a:t>how to use UWP framework </a:t>
            </a:r>
            <a:r>
              <a:rPr lang="en-GB" sz="2400" dirty="0" smtClean="0"/>
              <a:t>from scratch</a:t>
            </a:r>
            <a:endParaRPr lang="en-GB" sz="2400" dirty="0"/>
          </a:p>
          <a:p>
            <a:pPr lvl="2"/>
            <a:r>
              <a:rPr lang="en-GB" sz="2000" dirty="0"/>
              <a:t> </a:t>
            </a:r>
            <a:r>
              <a:rPr lang="en-GB" sz="2000" dirty="0" smtClean="0"/>
              <a:t>UWP </a:t>
            </a:r>
            <a:r>
              <a:rPr lang="en-GB" sz="2000" dirty="0" smtClean="0">
                <a:sym typeface="Wingdings" panose="05000000000000000000" pitchFamily="2" charset="2"/>
              </a:rPr>
              <a:t></a:t>
            </a:r>
            <a:r>
              <a:rPr lang="en-GB" sz="2000" dirty="0" smtClean="0"/>
              <a:t> Create </a:t>
            </a:r>
            <a:r>
              <a:rPr lang="en-GB" sz="2000" dirty="0"/>
              <a:t>one </a:t>
            </a:r>
            <a:r>
              <a:rPr lang="en-GB" sz="2000" dirty="0" smtClean="0"/>
              <a:t>app, </a:t>
            </a:r>
            <a:r>
              <a:rPr lang="en-GB" sz="2000" dirty="0"/>
              <a:t>run on all Windows 10 devices</a:t>
            </a:r>
          </a:p>
          <a:p>
            <a:pPr lvl="1"/>
            <a:r>
              <a:rPr lang="en-GB" sz="2400" dirty="0" smtClean="0"/>
              <a:t> Goes </a:t>
            </a:r>
            <a:r>
              <a:rPr lang="en-GB" sz="2400" dirty="0"/>
              <a:t>over XAML </a:t>
            </a:r>
            <a:endParaRPr lang="en-GB" sz="2400" dirty="0" smtClean="0"/>
          </a:p>
          <a:p>
            <a:pPr lvl="2"/>
            <a:r>
              <a:rPr lang="en-GB" sz="2000" dirty="0" smtClean="0"/>
              <a:t> used </a:t>
            </a:r>
            <a:r>
              <a:rPr lang="en-GB" sz="2000" dirty="0"/>
              <a:t>to create user interfaces in Windows </a:t>
            </a:r>
            <a:r>
              <a:rPr lang="en-GB" sz="2000" dirty="0" smtClean="0"/>
              <a:t>applications</a:t>
            </a:r>
            <a:endParaRPr lang="en-GB" sz="2000" dirty="0"/>
          </a:p>
          <a:p>
            <a:pPr lvl="1"/>
            <a:r>
              <a:rPr lang="en-GB" sz="2400" dirty="0" smtClean="0"/>
              <a:t> C</a:t>
            </a:r>
            <a:r>
              <a:rPr lang="en-GB" sz="2400" dirty="0"/>
              <a:t># knowledge is crucial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54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Stuck with Something?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966888" cy="3636511"/>
          </a:xfrm>
        </p:spPr>
        <p:txBody>
          <a:bodyPr/>
          <a:lstStyle/>
          <a:p>
            <a:r>
              <a:rPr lang="en-US" dirty="0" smtClean="0"/>
              <a:t>Your companions for life</a:t>
            </a:r>
          </a:p>
          <a:p>
            <a:pPr lvl="1"/>
            <a:r>
              <a:rPr lang="en-GB" sz="2400" dirty="0" smtClean="0"/>
              <a:t> </a:t>
            </a:r>
            <a:r>
              <a:rPr lang="en-GB" sz="2400" b="1" dirty="0" smtClean="0">
                <a:hlinkClick r:id="rId3"/>
              </a:rPr>
              <a:t>Google</a:t>
            </a:r>
            <a:r>
              <a:rPr lang="en-GB" sz="2400" dirty="0" smtClean="0"/>
              <a:t> / </a:t>
            </a:r>
            <a:r>
              <a:rPr lang="en-GB" sz="2400" b="1" dirty="0" smtClean="0">
                <a:hlinkClick r:id="rId4"/>
              </a:rPr>
              <a:t>Bing</a:t>
            </a:r>
            <a:r>
              <a:rPr lang="en-GB" sz="2400" dirty="0" smtClean="0"/>
              <a:t> your question</a:t>
            </a:r>
            <a:endParaRPr lang="en-GB" sz="2400" dirty="0"/>
          </a:p>
          <a:p>
            <a:pPr lvl="1"/>
            <a:r>
              <a:rPr lang="en-GB" sz="2400" dirty="0" smtClean="0"/>
              <a:t> Ask </a:t>
            </a:r>
            <a:r>
              <a:rPr lang="en-GB" sz="2400" dirty="0"/>
              <a:t>a question on </a:t>
            </a:r>
            <a:r>
              <a:rPr lang="en-GB" sz="2400" b="1" dirty="0">
                <a:hlinkClick r:id="rId5"/>
              </a:rPr>
              <a:t>Stack </a:t>
            </a:r>
            <a:r>
              <a:rPr lang="en-GB" sz="2400" b="1" dirty="0" smtClean="0">
                <a:hlinkClick r:id="rId5"/>
              </a:rPr>
              <a:t>Overflow</a:t>
            </a:r>
            <a:endParaRPr lang="en-GB" sz="2400" b="1" dirty="0"/>
          </a:p>
          <a:p>
            <a:pPr lvl="2"/>
            <a:r>
              <a:rPr lang="en-GB" sz="2400" dirty="0" smtClean="0"/>
              <a:t> Feeling </a:t>
            </a:r>
            <a:r>
              <a:rPr lang="en-GB" sz="2400" dirty="0"/>
              <a:t>confident? Answer </a:t>
            </a:r>
            <a:r>
              <a:rPr lang="en-GB" sz="2400" dirty="0" smtClean="0"/>
              <a:t>other's </a:t>
            </a:r>
            <a:r>
              <a:rPr lang="en-GB" sz="2400" dirty="0"/>
              <a:t>questions and gain </a:t>
            </a:r>
            <a:r>
              <a:rPr lang="en-GB" sz="2400" dirty="0" smtClean="0"/>
              <a:t>reputation</a:t>
            </a:r>
            <a:endParaRPr lang="en-GB" sz="2400" dirty="0"/>
          </a:p>
          <a:p>
            <a:pPr lvl="1"/>
            <a:r>
              <a:rPr lang="en-GB" sz="2400" dirty="0" smtClean="0"/>
              <a:t> Message </a:t>
            </a:r>
            <a:r>
              <a:rPr lang="en-GB" sz="2400" dirty="0"/>
              <a:t>me on Twitter - </a:t>
            </a:r>
            <a:r>
              <a:rPr lang="en-GB" sz="2400" dirty="0" smtClean="0">
                <a:hlinkClick r:id="rId6"/>
              </a:rPr>
              <a:t>@</a:t>
            </a:r>
            <a:r>
              <a:rPr lang="en-GB" sz="2400" b="1" dirty="0" err="1" smtClean="0">
                <a:hlinkClick r:id="rId6"/>
              </a:rPr>
              <a:t>kskyriacou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2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time.</a:t>
            </a:r>
            <a:br>
              <a:rPr lang="en-US" dirty="0" smtClean="0"/>
            </a:br>
            <a:r>
              <a:rPr lang="en-US" dirty="0" smtClean="0"/>
              <a:t>Any Questions?</a:t>
            </a:r>
            <a:br>
              <a:rPr lang="en-US" dirty="0" smtClean="0"/>
            </a:br>
            <a:endParaRPr lang="en-US" sz="28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51823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smtClean="0">
                <a:solidFill>
                  <a:srgbClr val="FFFF00"/>
                </a:solidFill>
              </a:rPr>
              <a:t>To be sent </a:t>
            </a:r>
            <a:r>
              <a:rPr lang="en-US" sz="9600" b="1" smtClean="0">
                <a:solidFill>
                  <a:srgbClr val="FFFF00"/>
                </a:solidFill>
              </a:rPr>
              <a:t>to you</a:t>
            </a:r>
            <a:endParaRPr lang="en-US" sz="9600" b="1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2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our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Any guess?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00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the source be with you!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2864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(Today)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9887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JSON vs XML</a:t>
            </a:r>
          </a:p>
          <a:p>
            <a:pPr lvl="1"/>
            <a:r>
              <a:rPr lang="en-US" dirty="0" smtClean="0"/>
              <a:t> </a:t>
            </a:r>
            <a:r>
              <a:rPr lang="en-US" sz="2100" dirty="0"/>
              <a:t>What is JSON</a:t>
            </a:r>
          </a:p>
          <a:p>
            <a:r>
              <a:rPr lang="en-US" dirty="0" smtClean="0"/>
              <a:t>JSON </a:t>
            </a:r>
            <a:r>
              <a:rPr lang="en-US" dirty="0"/>
              <a:t>De/Serialization</a:t>
            </a:r>
          </a:p>
          <a:p>
            <a:r>
              <a:rPr lang="en-US" dirty="0"/>
              <a:t>LINQ &amp; Enumerable</a:t>
            </a:r>
          </a:p>
          <a:p>
            <a:pPr lvl="1"/>
            <a:r>
              <a:rPr lang="en-US" sz="2400" dirty="0" smtClean="0"/>
              <a:t> </a:t>
            </a:r>
            <a:r>
              <a:rPr lang="en-US" sz="2100" dirty="0" smtClean="0"/>
              <a:t>Enumerable </a:t>
            </a:r>
            <a:r>
              <a:rPr lang="en-US" sz="2100" dirty="0"/>
              <a:t>Class </a:t>
            </a:r>
            <a:r>
              <a:rPr lang="en-US" sz="2100" dirty="0" smtClean="0"/>
              <a:t>Methods</a:t>
            </a:r>
          </a:p>
          <a:p>
            <a:r>
              <a:rPr lang="en-US" dirty="0"/>
              <a:t>Real life example</a:t>
            </a:r>
          </a:p>
          <a:p>
            <a:r>
              <a:rPr lang="en-US" dirty="0"/>
              <a:t>Where to go next</a:t>
            </a:r>
          </a:p>
        </p:txBody>
      </p:sp>
    </p:spTree>
    <p:extLst>
      <p:ext uri="{BB962C8B-B14F-4D97-AF65-F5344CB8AC3E}">
        <p14:creationId xmlns:p14="http://schemas.microsoft.com/office/powerpoint/2010/main" val="1112263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are not isolated</a:t>
            </a:r>
          </a:p>
          <a:p>
            <a:r>
              <a:rPr lang="en-US" dirty="0" smtClean="0"/>
              <a:t>Data may come from outside</a:t>
            </a:r>
          </a:p>
          <a:p>
            <a:r>
              <a:rPr lang="en-US" dirty="0" smtClean="0"/>
              <a:t>Or you may want to send data outside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List of dogs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524009"/>
              </p:ext>
            </p:extLst>
          </p:nvPr>
        </p:nvGraphicFramePr>
        <p:xfrm>
          <a:off x="810000" y="3029322"/>
          <a:ext cx="2379504" cy="286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504">
                  <a:extLst>
                    <a:ext uri="{9D8B030D-6E8A-4147-A177-3AD203B41FA5}">
                      <a16:colId xmlns:a16="http://schemas.microsoft.com/office/drawing/2014/main" val="3928639898"/>
                    </a:ext>
                  </a:extLst>
                </a:gridCol>
              </a:tblGrid>
              <a:tr h="37914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31550"/>
                  </a:ext>
                </a:extLst>
              </a:tr>
              <a:tr h="2346875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Name = Doge</a:t>
                      </a:r>
                    </a:p>
                    <a:p>
                      <a:r>
                        <a:rPr lang="en-US" b="0" i="0" dirty="0" smtClean="0"/>
                        <a:t>Age</a:t>
                      </a:r>
                      <a:r>
                        <a:rPr lang="en-US" b="0" i="0" baseline="0" dirty="0" smtClean="0"/>
                        <a:t> = 7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08423"/>
                  </a:ext>
                </a:extLst>
              </a:tr>
            </a:tbl>
          </a:graphicData>
        </a:graphic>
      </p:graphicFrame>
      <p:pic>
        <p:nvPicPr>
          <p:cNvPr id="6" name="Picture 2" descr="https://i.ytimg.com/vi/HCQ3hdYGhC0/hq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2" t="1" r="25903" b="39230"/>
          <a:stretch/>
        </p:blipFill>
        <p:spPr bwMode="auto">
          <a:xfrm>
            <a:off x="1184449" y="4265477"/>
            <a:ext cx="1630605" cy="1628880"/>
          </a:xfrm>
          <a:prstGeom prst="rect">
            <a:avLst/>
          </a:prstGeom>
          <a:ln>
            <a:noFill/>
          </a:ln>
          <a:effectLst>
            <a:outerShdw blurRad="2921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208191"/>
              </p:ext>
            </p:extLst>
          </p:nvPr>
        </p:nvGraphicFramePr>
        <p:xfrm>
          <a:off x="3885197" y="3029322"/>
          <a:ext cx="2379504" cy="286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504">
                  <a:extLst>
                    <a:ext uri="{9D8B030D-6E8A-4147-A177-3AD203B41FA5}">
                      <a16:colId xmlns:a16="http://schemas.microsoft.com/office/drawing/2014/main" val="3928639898"/>
                    </a:ext>
                  </a:extLst>
                </a:gridCol>
              </a:tblGrid>
              <a:tr h="37914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31550"/>
                  </a:ext>
                </a:extLst>
              </a:tr>
              <a:tr h="2346875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Name = Max</a:t>
                      </a:r>
                    </a:p>
                    <a:p>
                      <a:r>
                        <a:rPr lang="en-US" b="0" i="0" dirty="0" smtClean="0"/>
                        <a:t>Age</a:t>
                      </a:r>
                      <a:r>
                        <a:rPr lang="en-US" b="0" i="0" baseline="0" dirty="0" smtClean="0"/>
                        <a:t> = 3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0842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557015"/>
              </p:ext>
            </p:extLst>
          </p:nvPr>
        </p:nvGraphicFramePr>
        <p:xfrm>
          <a:off x="9071859" y="3029322"/>
          <a:ext cx="2379504" cy="286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504">
                  <a:extLst>
                    <a:ext uri="{9D8B030D-6E8A-4147-A177-3AD203B41FA5}">
                      <a16:colId xmlns:a16="http://schemas.microsoft.com/office/drawing/2014/main" val="3928639898"/>
                    </a:ext>
                  </a:extLst>
                </a:gridCol>
              </a:tblGrid>
              <a:tr h="37914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31550"/>
                  </a:ext>
                </a:extLst>
              </a:tr>
              <a:tr h="2346875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Name = </a:t>
                      </a:r>
                      <a:r>
                        <a:rPr lang="en-US" b="0" i="0" dirty="0" err="1" smtClean="0"/>
                        <a:t>Xena</a:t>
                      </a:r>
                      <a:endParaRPr lang="en-US" b="0" i="0" dirty="0" smtClean="0"/>
                    </a:p>
                    <a:p>
                      <a:r>
                        <a:rPr lang="en-US" b="0" i="0" dirty="0" smtClean="0"/>
                        <a:t>Age</a:t>
                      </a:r>
                      <a:r>
                        <a:rPr lang="en-US" b="0" i="0" baseline="0" dirty="0" smtClean="0"/>
                        <a:t> = 1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0842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60394" y="3173507"/>
            <a:ext cx="1415772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600" b="1" dirty="0" smtClean="0">
                <a:solidFill>
                  <a:srgbClr val="FFFF00"/>
                </a:solidFill>
              </a:rPr>
              <a:t>…</a:t>
            </a:r>
            <a:endParaRPr lang="en-US" sz="9600" b="1" dirty="0">
              <a:solidFill>
                <a:srgbClr val="FFFF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448" y="4265477"/>
            <a:ext cx="1666326" cy="1628880"/>
          </a:xfrm>
          <a:prstGeom prst="rect">
            <a:avLst/>
          </a:prstGeom>
          <a:ln>
            <a:noFill/>
          </a:ln>
          <a:effectLst>
            <a:outerShdw blurRad="2921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ttp://www.stainexpert.co.uk/images/176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09" y="4265477"/>
            <a:ext cx="1628880" cy="1628880"/>
          </a:xfrm>
          <a:prstGeom prst="rect">
            <a:avLst/>
          </a:prstGeom>
          <a:ln>
            <a:noFill/>
          </a:ln>
          <a:effectLst>
            <a:outerShdw blurRad="2921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6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can you get this list?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would you save them locally or send them to someone?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649323" cy="3636511"/>
          </a:xfrm>
        </p:spPr>
        <p:txBody>
          <a:bodyPr anchor="t"/>
          <a:lstStyle/>
          <a:p>
            <a:r>
              <a:rPr lang="en-US" dirty="0" smtClean="0"/>
              <a:t>Extensible Markup Language</a:t>
            </a:r>
          </a:p>
          <a:p>
            <a:r>
              <a:rPr lang="en-US" dirty="0" smtClean="0"/>
              <a:t>Used for encoding documents in a format</a:t>
            </a:r>
          </a:p>
          <a:p>
            <a:pPr lvl="1"/>
            <a:r>
              <a:rPr lang="en-US" sz="2100" dirty="0" smtClean="0"/>
              <a:t>Readable by human</a:t>
            </a:r>
          </a:p>
          <a:p>
            <a:pPr lvl="1"/>
            <a:r>
              <a:rPr lang="en-US" sz="2100" dirty="0" smtClean="0"/>
              <a:t>Usable by machines</a:t>
            </a:r>
          </a:p>
          <a:p>
            <a:pPr lvl="1"/>
            <a:endParaRPr lang="en-US" sz="2100" dirty="0" smtClean="0"/>
          </a:p>
          <a:p>
            <a:r>
              <a:rPr lang="en-US" dirty="0" smtClean="0"/>
              <a:t>Everything between </a:t>
            </a:r>
            <a:r>
              <a:rPr lang="en-US" dirty="0"/>
              <a:t>&lt;&gt; </a:t>
            </a:r>
            <a:r>
              <a:rPr lang="en-US" dirty="0" smtClean="0"/>
              <a:t>tags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38365" y="2212362"/>
            <a:ext cx="5060576" cy="452431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&lt;?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UTF-8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Xena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81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XML is </a:t>
            </a:r>
            <a:r>
              <a:rPr lang="en-US" sz="4000" b="1" dirty="0" smtClean="0">
                <a:solidFill>
                  <a:srgbClr val="FFC000"/>
                </a:solidFill>
              </a:rPr>
              <a:t>FAT!!!</a:t>
            </a:r>
          </a:p>
          <a:p>
            <a:r>
              <a:rPr lang="en-US" dirty="0" smtClean="0"/>
              <a:t>Imagine having a lot of instances with a lot of data on each!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5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178424"/>
            <a:ext cx="5057653" cy="4491317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Represents data in </a:t>
            </a:r>
            <a:r>
              <a:rPr lang="en-US" b="1" dirty="0" smtClean="0">
                <a:solidFill>
                  <a:srgbClr val="FFFF00"/>
                </a:solidFill>
              </a:rPr>
              <a:t>attribute-value</a:t>
            </a:r>
            <a:r>
              <a:rPr lang="en-US" dirty="0" smtClean="0"/>
              <a:t> pair</a:t>
            </a:r>
          </a:p>
          <a:p>
            <a:r>
              <a:rPr lang="en-US" dirty="0" smtClean="0"/>
              <a:t>It is replacing XML</a:t>
            </a:r>
          </a:p>
          <a:p>
            <a:r>
              <a:rPr lang="en-US" dirty="0" smtClean="0"/>
              <a:t>Arrays Within []</a:t>
            </a:r>
          </a:p>
          <a:p>
            <a:r>
              <a:rPr lang="en-US" dirty="0" smtClean="0"/>
              <a:t>Objects within {}</a:t>
            </a:r>
          </a:p>
          <a:p>
            <a:r>
              <a:rPr lang="en-US" dirty="0" smtClean="0"/>
              <a:t>Pairs denoted by : in middle</a:t>
            </a:r>
          </a:p>
          <a:p>
            <a:pPr lvl="1"/>
            <a:r>
              <a:rPr lang="en-US" sz="2200" dirty="0" smtClean="0"/>
              <a:t>Separated by ,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85647" y="1970068"/>
            <a:ext cx="3267635" cy="48341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666666"/>
                </a:solidFill>
                <a:latin typeface="Ubuntu Mono"/>
              </a:rPr>
              <a:t>{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"Dog"</a:t>
            </a:r>
            <a:r>
              <a:rPr lang="en-US" b="1" dirty="0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[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{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err="1">
                <a:solidFill>
                  <a:srgbClr val="C00000"/>
                </a:solidFill>
                <a:latin typeface="Ubuntu Mono"/>
              </a:rPr>
              <a:t>Name"</a:t>
            </a:r>
            <a:r>
              <a:rPr lang="en-US" b="1" dirty="0" err="1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"Doge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"Age</a:t>
            </a:r>
            <a:r>
              <a:rPr lang="en-US" b="1" dirty="0" smtClean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smtClean="0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smtClean="0">
                <a:solidFill>
                  <a:srgbClr val="C00000"/>
                </a:solidFill>
                <a:latin typeface="Ubuntu Mono"/>
              </a:rPr>
              <a:t>7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}</a:t>
            </a:r>
            <a:r>
              <a:rPr lang="en-US" b="1" dirty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{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555555"/>
                </a:solidFill>
                <a:latin typeface="Ubuntu Mono"/>
              </a:rPr>
              <a:t>      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err="1">
                <a:solidFill>
                  <a:srgbClr val="C00000"/>
                </a:solidFill>
                <a:latin typeface="Ubuntu Mono"/>
              </a:rPr>
              <a:t>Name"</a:t>
            </a:r>
            <a:r>
              <a:rPr lang="en-US" b="1" dirty="0" err="1" smtClean="0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"Max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"Age</a:t>
            </a:r>
            <a:r>
              <a:rPr lang="en-US" b="1" dirty="0" smtClean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smtClean="0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smtClean="0">
                <a:solidFill>
                  <a:srgbClr val="C00000"/>
                </a:solidFill>
                <a:latin typeface="Ubuntu Mono"/>
              </a:rPr>
              <a:t>5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}</a:t>
            </a:r>
            <a:r>
              <a:rPr lang="en-US" b="1" dirty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{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"Name</a:t>
            </a:r>
            <a:r>
              <a:rPr lang="en-US" b="1" dirty="0" smtClean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smtClean="0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Xena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 smtClean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"Age</a:t>
            </a:r>
            <a:r>
              <a:rPr lang="en-US" b="1" dirty="0" smtClean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smtClean="0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smtClean="0">
                <a:solidFill>
                  <a:srgbClr val="C00000"/>
                </a:solidFill>
                <a:latin typeface="Ubuntu Mono"/>
              </a:rPr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</a:t>
            </a:r>
            <a:r>
              <a:rPr lang="en-US" dirty="0" smtClean="0">
                <a:solidFill>
                  <a:srgbClr val="666666"/>
                </a:solidFill>
                <a:latin typeface="Ubuntu Mono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666666"/>
                </a:solidFill>
                <a:latin typeface="Ubuntu Mono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24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THUMBNAIL_REFRESH" val="1"/>
  <p:tag name="ARTICULATE_SLIDE_COUNT" val="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</TotalTime>
  <Words>612</Words>
  <Application>Microsoft Office PowerPoint</Application>
  <PresentationFormat>Widescreen</PresentationFormat>
  <Paragraphs>139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Segoe MDL2 Assets</vt:lpstr>
      <vt:lpstr>Ubuntu Mono</vt:lpstr>
      <vt:lpstr>Wingdings</vt:lpstr>
      <vt:lpstr>Wingdings 2</vt:lpstr>
      <vt:lpstr>Quotable</vt:lpstr>
      <vt:lpstr>C# for Beginners </vt:lpstr>
      <vt:lpstr>About</vt:lpstr>
      <vt:lpstr>Roadmap (Today)</vt:lpstr>
      <vt:lpstr>Transferring data</vt:lpstr>
      <vt:lpstr>Example: List of dogs</vt:lpstr>
      <vt:lpstr>How can you get this list?</vt:lpstr>
      <vt:lpstr>XML</vt:lpstr>
      <vt:lpstr>But…</vt:lpstr>
      <vt:lpstr>JSON to the Rescue</vt:lpstr>
      <vt:lpstr>PowerPoint Presentation</vt:lpstr>
      <vt:lpstr>More with JSON</vt:lpstr>
      <vt:lpstr>JSON De/Serialization</vt:lpstr>
      <vt:lpstr>PowerPoint Presentation</vt:lpstr>
      <vt:lpstr>Language Integrated Queries</vt:lpstr>
      <vt:lpstr>PowerPoint Presentation</vt:lpstr>
      <vt:lpstr>Where to next?</vt:lpstr>
      <vt:lpstr>C# Succinctly</vt:lpstr>
      <vt:lpstr>C# Fundamentals for Absolute Beginners</vt:lpstr>
      <vt:lpstr>Programming in C# Jump Start</vt:lpstr>
      <vt:lpstr>Twenty C# Questions Answered</vt:lpstr>
      <vt:lpstr>Windows 10 Development for Absolute Beginners</vt:lpstr>
      <vt:lpstr>Stuck with Something?</vt:lpstr>
      <vt:lpstr>Thank you for your time. Any Questions? </vt:lpstr>
      <vt:lpstr>Certificates</vt:lpstr>
      <vt:lpstr>And our promise</vt:lpstr>
      <vt:lpstr>May the source be with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Tayari</dc:creator>
  <cp:lastModifiedBy>Kyriacos Kyriacou</cp:lastModifiedBy>
  <cp:revision>169</cp:revision>
  <dcterms:created xsi:type="dcterms:W3CDTF">2016-03-05T17:55:16Z</dcterms:created>
  <dcterms:modified xsi:type="dcterms:W3CDTF">2016-03-24T19:42:05Z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FD284CBA-1BFB-454A-804C-CC45BC193987</vt:lpwstr>
  </property>
  <property fmtid="{D5CDD505-2E9C-101B-9397-08002B2CF9AE}" pid="3" name="ArticulatePath">
    <vt:lpwstr>Module 2</vt:lpwstr>
  </property>
</Properties>
</file>