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9" r:id="rId6"/>
    <p:sldId id="270" r:id="rId7"/>
    <p:sldId id="274" r:id="rId8"/>
    <p:sldId id="271" r:id="rId9"/>
    <p:sldId id="273" r:id="rId10"/>
    <p:sldId id="262" r:id="rId11"/>
    <p:sldId id="276" r:id="rId12"/>
    <p:sldId id="261" r:id="rId13"/>
    <p:sldId id="284" r:id="rId14"/>
    <p:sldId id="277" r:id="rId15"/>
    <p:sldId id="263" r:id="rId16"/>
    <p:sldId id="272" r:id="rId17"/>
    <p:sldId id="286" r:id="rId18"/>
    <p:sldId id="278" r:id="rId19"/>
    <p:sldId id="265" r:id="rId20"/>
    <p:sldId id="275" r:id="rId21"/>
    <p:sldId id="279" r:id="rId22"/>
    <p:sldId id="266" r:id="rId23"/>
    <p:sldId id="280" r:id="rId24"/>
    <p:sldId id="283" r:id="rId25"/>
    <p:sldId id="285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DE7"/>
    <a:srgbClr val="A60DE3"/>
    <a:srgbClr val="B822EC"/>
    <a:srgbClr val="69188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1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>
            <a:lvl1pPr>
              <a:defRPr lang="en-US" smtClean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>
              <a:defRPr sz="2800" b="0">
                <a:solidFill>
                  <a:schemeClr val="tx1"/>
                </a:solidFill>
              </a:defRPr>
            </a:lvl2pPr>
            <a:lvl3pPr>
              <a:defRPr sz="2800" b="0">
                <a:solidFill>
                  <a:schemeClr val="tx1"/>
                </a:solidFill>
              </a:defRPr>
            </a:lvl3pPr>
            <a:lvl4pPr>
              <a:defRPr sz="2800" b="0">
                <a:solidFill>
                  <a:schemeClr val="tx1"/>
                </a:solidFill>
              </a:defRPr>
            </a:lvl4pPr>
            <a:lvl5pPr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3A1323-8D79-1946-B0D7-40001CF92E9D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bg>
      <p:bgPr>
        <a:solidFill>
          <a:srgbClr val="691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pattFill prst="wdDnDiag">
            <a:fgClr>
              <a:srgbClr val="B822EC"/>
            </a:fgClr>
            <a:bgClr>
              <a:srgbClr val="A60DE3"/>
            </a:bgClr>
          </a:pattFill>
          <a:ln>
            <a:solidFill>
              <a:srgbClr val="A80DE7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3A1323-8D79-1946-B0D7-40001CF92E9D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68217A"/>
              </a:clrFrom>
              <a:clrTo>
                <a:srgbClr val="68217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25272" r="24728" b="24728"/>
          <a:stretch/>
        </p:blipFill>
        <p:spPr bwMode="auto">
          <a:xfrm>
            <a:off x="4876799" y="2725941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243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66" r:id="rId12"/>
    <p:sldLayoutId id="2147483661" r:id="rId13"/>
    <p:sldLayoutId id="2147483658" r:id="rId14"/>
    <p:sldLayoutId id="2147483659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smtClean="0"/>
              <a:t>C# for Beginners	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5148692" cy="13485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Introduction to C#</a:t>
            </a:r>
          </a:p>
          <a:p>
            <a:r>
              <a:rPr lang="en-US" sz="1600" smtClean="0"/>
              <a:t>Kyriacos Kyriacou</a:t>
            </a:r>
            <a:endParaRPr lang="en-US" sz="1600" dirty="0" smtClean="0"/>
          </a:p>
          <a:p>
            <a:r>
              <a:rPr lang="en-US" sz="1600" dirty="0" smtClean="0"/>
              <a:t>k</a:t>
            </a:r>
            <a:r>
              <a:rPr lang="en-US" sz="1600" dirty="0" smtClean="0"/>
              <a:t>yriakos.kyriakou@studentpartner.com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35201" y="62314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MDL2 Assets" panose="050A0102010101010101" pitchFamily="18" charset="0"/>
              </a:rPr>
              <a:t>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4726" y="58028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MDL2 Assets" panose="050A0102010101010101" pitchFamily="18" charset="0"/>
              </a:rPr>
              <a:t>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874" y="5864641"/>
            <a:ext cx="1959656" cy="3266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425" y="6241018"/>
            <a:ext cx="2710947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 /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simple </a:t>
            </a:r>
            <a:r>
              <a:rPr lang="en-US" b="1" dirty="0" smtClean="0"/>
              <a:t>Console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We need to</a:t>
            </a:r>
          </a:p>
          <a:p>
            <a:pPr lvl="1"/>
            <a:r>
              <a:rPr lang="en-US" dirty="0" smtClean="0"/>
              <a:t>Get (read) data from user</a:t>
            </a:r>
          </a:p>
          <a:p>
            <a:pPr lvl="1"/>
            <a:r>
              <a:rPr lang="en-US" dirty="0" smtClean="0"/>
              <a:t>Show (write) data to user</a:t>
            </a:r>
          </a:p>
        </p:txBody>
      </p:sp>
    </p:spTree>
    <p:extLst>
      <p:ext uri="{BB962C8B-B14F-4D97-AF65-F5344CB8AC3E}">
        <p14:creationId xmlns:p14="http://schemas.microsoft.com/office/powerpoint/2010/main" val="9103192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881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98302"/>
          </a:xfrm>
        </p:spPr>
        <p:txBody>
          <a:bodyPr/>
          <a:lstStyle/>
          <a:p>
            <a:r>
              <a:rPr lang="en-US" dirty="0" smtClean="0"/>
              <a:t>Declaring Strings </a:t>
            </a:r>
            <a:r>
              <a:rPr lang="en-US" dirty="0" smtClean="0"/>
              <a:t>with special characters</a:t>
            </a:r>
          </a:p>
          <a:p>
            <a:r>
              <a:rPr lang="en-US" dirty="0" smtClean="0"/>
              <a:t>String </a:t>
            </a:r>
            <a:r>
              <a:rPr lang="en-US" dirty="0" smtClean="0"/>
              <a:t>Format Template</a:t>
            </a:r>
          </a:p>
          <a:p>
            <a:r>
              <a:rPr lang="en-US" dirty="0" smtClean="0"/>
              <a:t>Formatting Output Value within String</a:t>
            </a:r>
          </a:p>
          <a:p>
            <a:r>
              <a:rPr lang="en-US" dirty="0" smtClean="0"/>
              <a:t>Built-in String Methods +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10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3817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Ready-made (A = 12400)</a:t>
            </a:r>
          </a:p>
          <a:p>
            <a:r>
              <a:rPr lang="en-US" dirty="0" smtClean="0"/>
              <a:t>Some Formats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also custom-formats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71384"/>
              </p:ext>
            </p:extLst>
          </p:nvPr>
        </p:nvGraphicFramePr>
        <p:xfrm>
          <a:off x="1273403" y="3270320"/>
          <a:ext cx="7562157" cy="238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1887238705"/>
                    </a:ext>
                  </a:extLst>
                </a:gridCol>
                <a:gridCol w="1208088">
                  <a:extLst>
                    <a:ext uri="{9D8B030D-6E8A-4147-A177-3AD203B41FA5}">
                      <a16:colId xmlns:a16="http://schemas.microsoft.com/office/drawing/2014/main" val="2163955866"/>
                    </a:ext>
                  </a:extLst>
                </a:gridCol>
                <a:gridCol w="1641793">
                  <a:extLst>
                    <a:ext uri="{9D8B030D-6E8A-4147-A177-3AD203B41FA5}">
                      <a16:colId xmlns:a16="http://schemas.microsoft.com/office/drawing/2014/main" val="4077180980"/>
                    </a:ext>
                  </a:extLst>
                </a:gridCol>
                <a:gridCol w="2673926">
                  <a:extLst>
                    <a:ext uri="{9D8B030D-6E8A-4147-A177-3AD203B41FA5}">
                      <a16:colId xmlns:a16="http://schemas.microsoft.com/office/drawing/2014/main" val="4175514650"/>
                    </a:ext>
                  </a:extLst>
                </a:gridCol>
              </a:tblGrid>
              <a:tr h="4065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Format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Example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Result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383951"/>
                  </a:ext>
                </a:extLst>
              </a:tr>
              <a:tr h="4065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Currency</a:t>
                      </a:r>
                      <a:endParaRPr lang="en-US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endParaRPr lang="en-US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A:C}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$12,400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572"/>
                  </a:ext>
                </a:extLst>
              </a:tr>
              <a:tr h="73174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Scientific</a:t>
                      </a:r>
                      <a:endParaRPr lang="en-US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2400" b="0" dirty="0" err="1" smtClean="0">
                          <a:latin typeface="Consolas" panose="020B0609020204030204" pitchFamily="49" charset="0"/>
                        </a:rPr>
                        <a:t>A:e</a:t>
                      </a:r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1.240000e+004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83521"/>
                  </a:ext>
                </a:extLst>
              </a:tr>
              <a:tr h="73174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Comma</a:t>
                      </a:r>
                      <a:r>
                        <a:rPr lang="en-US" sz="2400" b="1" i="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for</a:t>
                      </a:r>
                    </a:p>
                    <a:p>
                      <a:pPr algn="l" rtl="0" fontAlgn="t"/>
                      <a:r>
                        <a:rPr lang="en-US" sz="2400" b="1" i="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thousands</a:t>
                      </a:r>
                      <a:endParaRPr lang="en-US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A:N}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	12,400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615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6089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282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2222287"/>
            <a:ext cx="11052444" cy="3636511"/>
          </a:xfrm>
        </p:spPr>
        <p:txBody>
          <a:bodyPr anchor="t"/>
          <a:lstStyle/>
          <a:p>
            <a:pPr lvl="1"/>
            <a:r>
              <a:rPr lang="en-US" dirty="0" smtClean="0"/>
              <a:t>If-statement</a:t>
            </a:r>
          </a:p>
          <a:p>
            <a:pPr lvl="1"/>
            <a:r>
              <a:rPr lang="en-US" dirty="0" smtClean="0">
                <a:solidFill>
                  <a:prstClr val="white"/>
                </a:solidFill>
              </a:rPr>
              <a:t>Relational </a:t>
            </a:r>
            <a:r>
              <a:rPr lang="en-US" dirty="0" smtClean="0">
                <a:solidFill>
                  <a:prstClr val="white"/>
                </a:solidFill>
              </a:rPr>
              <a:t>Operator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69406"/>
              </p:ext>
            </p:extLst>
          </p:nvPr>
        </p:nvGraphicFramePr>
        <p:xfrm>
          <a:off x="5261810" y="3324109"/>
          <a:ext cx="639100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1887238705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163955866"/>
                    </a:ext>
                  </a:extLst>
                </a:gridCol>
                <a:gridCol w="1641793">
                  <a:extLst>
                    <a:ext uri="{9D8B030D-6E8A-4147-A177-3AD203B41FA5}">
                      <a16:colId xmlns:a16="http://schemas.microsoft.com/office/drawing/2014/main" val="4077180980"/>
                    </a:ext>
                  </a:extLst>
                </a:gridCol>
                <a:gridCol w="1093197">
                  <a:extLst>
                    <a:ext uri="{9D8B030D-6E8A-4147-A177-3AD203B41FA5}">
                      <a16:colId xmlns:a16="http://schemas.microsoft.com/office/drawing/2014/main" val="4175514650"/>
                    </a:ext>
                  </a:extLst>
                </a:gridCol>
              </a:tblGrid>
              <a:tr h="4065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Operator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Symbol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Example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Result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383951"/>
                  </a:ext>
                </a:extLst>
              </a:tr>
              <a:tr h="4065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Equality</a:t>
                      </a:r>
                    </a:p>
                    <a:p>
                      <a:pPr algn="l" rtl="0" fontAlgn="t"/>
                      <a:r>
                        <a:rPr lang="en-US" sz="2400" b="1" i="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(Not Equal)</a:t>
                      </a:r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US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</a:p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endParaRPr lang="en-US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 A</a:t>
                      </a:r>
                      <a:r>
                        <a:rPr lang="en-US" sz="2400" b="0" baseline="0" dirty="0" smtClean="0">
                          <a:latin typeface="Consolas" panose="020B0609020204030204" pitchFamily="49" charset="0"/>
                        </a:rPr>
                        <a:t> == B</a:t>
                      </a:r>
                    </a:p>
                    <a:p>
                      <a:pPr algn="l"/>
                      <a:r>
                        <a:rPr lang="en-US" sz="2400" b="0" baseline="0" dirty="0" smtClean="0">
                          <a:latin typeface="Consolas" panose="020B0609020204030204" pitchFamily="49" charset="0"/>
                        </a:rPr>
                        <a:t> A != B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false</a:t>
                      </a:r>
                    </a:p>
                    <a:p>
                      <a:pPr algn="l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true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9572"/>
                  </a:ext>
                </a:extLst>
              </a:tr>
              <a:tr h="73174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Greater Than</a:t>
                      </a:r>
                    </a:p>
                    <a:p>
                      <a:pPr algn="l" rtl="0" fontAlgn="t"/>
                      <a:r>
                        <a:rPr lang="en-US" sz="2400" b="1" i="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(+ or Equal)</a:t>
                      </a:r>
                      <a:endParaRPr lang="en-US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 A &gt;</a:t>
                      </a:r>
                      <a:r>
                        <a:rPr lang="en-US" sz="2400" b="0" baseline="0" dirty="0" smtClean="0">
                          <a:latin typeface="Consolas" panose="020B0609020204030204" pitchFamily="49" charset="0"/>
                        </a:rPr>
                        <a:t>  B</a:t>
                      </a:r>
                    </a:p>
                    <a:p>
                      <a:pPr algn="l"/>
                      <a:r>
                        <a:rPr lang="en-US" sz="2400" b="0" baseline="0" dirty="0" smtClean="0">
                          <a:latin typeface="Consolas" panose="020B0609020204030204" pitchFamily="49" charset="0"/>
                        </a:rPr>
                        <a:t> A &gt;= B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false</a:t>
                      </a:r>
                    </a:p>
                    <a:p>
                      <a:pPr algn="l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false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3521"/>
                  </a:ext>
                </a:extLst>
              </a:tr>
              <a:tr h="73174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Less Than</a:t>
                      </a:r>
                    </a:p>
                    <a:p>
                      <a:pPr algn="l" rtl="0" fontAlgn="t"/>
                      <a:r>
                        <a:rPr lang="en-US" sz="2400" b="1" i="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(+ or Equal)</a:t>
                      </a:r>
                      <a:endParaRPr lang="en-US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</a:p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 A &lt;</a:t>
                      </a:r>
                      <a:r>
                        <a:rPr lang="en-US" sz="2400" b="0" baseline="0" dirty="0" smtClean="0">
                          <a:latin typeface="Consolas" panose="020B0609020204030204" pitchFamily="49" charset="0"/>
                        </a:rPr>
                        <a:t>  B</a:t>
                      </a:r>
                    </a:p>
                    <a:p>
                      <a:pPr algn="l"/>
                      <a:r>
                        <a:rPr lang="en-US" sz="2400" b="0" baseline="0" dirty="0" smtClean="0">
                          <a:latin typeface="Consolas" panose="020B0609020204030204" pitchFamily="49" charset="0"/>
                        </a:rPr>
                        <a:t> A &lt;= B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true</a:t>
                      </a:r>
                    </a:p>
                    <a:p>
                      <a:pPr algn="l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true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1544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161996" y="4394693"/>
            <a:ext cx="1848583" cy="11172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rgbClr val="0F6FC6"/>
              </a:buClr>
              <a:buFont typeface="Wingdings 2" charset="2"/>
              <a:buChar char=""/>
            </a:pPr>
            <a:r>
              <a:rPr lang="en-US" sz="2800" dirty="0" smtClean="0">
                <a:solidFill>
                  <a:prstClr val="white"/>
                </a:solidFill>
              </a:rPr>
              <a:t>A = 5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rgbClr val="0F6FC6"/>
              </a:buClr>
              <a:buFont typeface="Wingdings 2" charset="2"/>
              <a:buChar char=""/>
            </a:pPr>
            <a:r>
              <a:rPr lang="en-US" sz="2800" dirty="0" smtClean="0">
                <a:solidFill>
                  <a:prstClr val="white"/>
                </a:solidFill>
              </a:rPr>
              <a:t>B = 7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622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2222287"/>
            <a:ext cx="11052444" cy="3636511"/>
          </a:xfrm>
        </p:spPr>
        <p:txBody>
          <a:bodyPr anchor="t"/>
          <a:lstStyle/>
          <a:p>
            <a:pPr lvl="1">
              <a:buClr>
                <a:srgbClr val="0F6FC6"/>
              </a:buClr>
            </a:pPr>
            <a:r>
              <a:rPr lang="en-US" dirty="0">
                <a:solidFill>
                  <a:prstClr val="white"/>
                </a:solidFill>
              </a:rPr>
              <a:t>Logical </a:t>
            </a:r>
            <a:r>
              <a:rPr lang="en-US" dirty="0" smtClean="0">
                <a:solidFill>
                  <a:prstClr val="white"/>
                </a:solidFill>
              </a:rPr>
              <a:t>Operators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86406"/>
              </p:ext>
            </p:extLst>
          </p:nvPr>
        </p:nvGraphicFramePr>
        <p:xfrm>
          <a:off x="3954253" y="3351218"/>
          <a:ext cx="5879964" cy="195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588">
                  <a:extLst>
                    <a:ext uri="{9D8B030D-6E8A-4147-A177-3AD203B41FA5}">
                      <a16:colId xmlns:a16="http://schemas.microsoft.com/office/drawing/2014/main" val="1887238705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163955866"/>
                    </a:ext>
                  </a:extLst>
                </a:gridCol>
                <a:gridCol w="1865630">
                  <a:extLst>
                    <a:ext uri="{9D8B030D-6E8A-4147-A177-3AD203B41FA5}">
                      <a16:colId xmlns:a16="http://schemas.microsoft.com/office/drawing/2014/main" val="4077180980"/>
                    </a:ext>
                  </a:extLst>
                </a:gridCol>
                <a:gridCol w="1207633">
                  <a:extLst>
                    <a:ext uri="{9D8B030D-6E8A-4147-A177-3AD203B41FA5}">
                      <a16:colId xmlns:a16="http://schemas.microsoft.com/office/drawing/2014/main" val="1509805690"/>
                    </a:ext>
                  </a:extLst>
                </a:gridCol>
              </a:tblGrid>
              <a:tr h="36524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Operator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Symbol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Example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Result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383951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AND</a:t>
                      </a:r>
                      <a:endParaRPr lang="en-US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endParaRPr lang="en-US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 A &amp;&amp; B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false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572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OR</a:t>
                      </a:r>
                      <a:endParaRPr lang="en-US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 A || B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true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83521"/>
                  </a:ext>
                </a:extLst>
              </a:tr>
              <a:tr h="5845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NOT</a:t>
                      </a:r>
                      <a:endParaRPr lang="en-US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!(A</a:t>
                      </a:r>
                      <a:r>
                        <a:rPr lang="en-US" sz="2400" b="0" baseline="0" dirty="0" smtClean="0">
                          <a:latin typeface="Consolas" panose="020B0609020204030204" pitchFamily="49" charset="0"/>
                        </a:rPr>
                        <a:t> &amp;&amp; B)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Consolas" panose="020B0609020204030204" pitchFamily="49" charset="0"/>
                        </a:rPr>
                        <a:t>true</a:t>
                      </a:r>
                      <a:endParaRPr lang="en-US" sz="2400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61544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13870" y="3770684"/>
            <a:ext cx="2393604" cy="11172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rgbClr val="0F6FC6"/>
              </a:buClr>
              <a:buFont typeface="Wingdings 2" charset="2"/>
              <a:buChar char=""/>
            </a:pPr>
            <a:r>
              <a:rPr lang="en-US" sz="2800" dirty="0" smtClean="0">
                <a:solidFill>
                  <a:prstClr val="white"/>
                </a:solidFill>
              </a:rPr>
              <a:t>A = true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rgbClr val="0F6FC6"/>
              </a:buClr>
              <a:buFont typeface="Wingdings 2" charset="2"/>
              <a:buChar char=""/>
            </a:pPr>
            <a:r>
              <a:rPr lang="en-US" sz="2800" dirty="0" smtClean="0">
                <a:solidFill>
                  <a:prstClr val="white"/>
                </a:solidFill>
              </a:rPr>
              <a:t>B = false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56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&amp; Switch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13037" y="2174875"/>
            <a:ext cx="5189857" cy="576262"/>
          </a:xfrm>
        </p:spPr>
        <p:txBody>
          <a:bodyPr/>
          <a:lstStyle/>
          <a:p>
            <a:r>
              <a:rPr lang="en-US" dirty="0" smtClean="0"/>
              <a:t>IF-Statement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3060"/>
          <a:stretch/>
        </p:blipFill>
        <p:spPr>
          <a:xfrm>
            <a:off x="894250" y="2900960"/>
            <a:ext cx="5027431" cy="25988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0991" y="2900960"/>
            <a:ext cx="5027431" cy="388244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147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variables bundled together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32420" y="4355432"/>
            <a:ext cx="2727157" cy="665749"/>
            <a:chOff x="3384884" y="4596064"/>
            <a:chExt cx="2727157" cy="665749"/>
          </a:xfrm>
        </p:grpSpPr>
        <p:sp>
          <p:nvSpPr>
            <p:cNvPr id="4" name="Rectangle 3"/>
            <p:cNvSpPr/>
            <p:nvPr/>
          </p:nvSpPr>
          <p:spPr>
            <a:xfrm>
              <a:off x="3384884" y="4604084"/>
              <a:ext cx="657727" cy="657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9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4696" y="4604084"/>
              <a:ext cx="657727" cy="657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5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72525" y="4596064"/>
              <a:ext cx="657727" cy="657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54314" y="4604086"/>
              <a:ext cx="657727" cy="657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0301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813"/>
          </a:xfrm>
        </p:spPr>
        <p:txBody>
          <a:bodyPr/>
          <a:lstStyle/>
          <a:p>
            <a:r>
              <a:rPr lang="en-US" dirty="0" smtClean="0"/>
              <a:t>Kyriacos Kyriacou </a:t>
            </a:r>
            <a:endParaRPr lang="en-US" dirty="0" smtClean="0"/>
          </a:p>
          <a:p>
            <a:pPr lvl="1"/>
            <a:r>
              <a:rPr lang="en-US" sz="2400" dirty="0" smtClean="0"/>
              <a:t>Microsoft Student Partner</a:t>
            </a:r>
          </a:p>
          <a:p>
            <a:pPr lvl="1"/>
            <a:r>
              <a:rPr lang="en-US" sz="2400" dirty="0" smtClean="0"/>
              <a:t>Computer Science Student</a:t>
            </a:r>
          </a:p>
          <a:p>
            <a:r>
              <a:rPr lang="en-US" dirty="0" smtClean="0"/>
              <a:t>Certificate </a:t>
            </a:r>
            <a:r>
              <a:rPr lang="en-US" dirty="0" smtClean="0"/>
              <a:t>of Attendance (In the end)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+ Surprise for those who attend all 3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9010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arrays but better</a:t>
            </a:r>
          </a:p>
          <a:p>
            <a:pPr lvl="1"/>
            <a:r>
              <a:rPr lang="en-US" dirty="0" smtClean="0"/>
              <a:t>Dynamic (no need to declare size)</a:t>
            </a:r>
          </a:p>
          <a:p>
            <a:r>
              <a:rPr lang="en-US" dirty="0" smtClean="0"/>
              <a:t>A collection with built-in methods and easier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13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00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Multiple/Continuous</a:t>
            </a:r>
            <a:r>
              <a:rPr lang="en-US" dirty="0"/>
              <a:t>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Until a condition is met</a:t>
            </a:r>
          </a:p>
          <a:p>
            <a:pPr lvl="1"/>
            <a:endParaRPr lang="en-US" dirty="0"/>
          </a:p>
          <a:p>
            <a:r>
              <a:rPr lang="en-US" dirty="0" smtClean="0"/>
              <a:t>For, While, Do While</a:t>
            </a:r>
          </a:p>
          <a:p>
            <a:r>
              <a:rPr lang="en-US" dirty="0" err="1" smtClean="0"/>
              <a:t>Foreach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6104711" y="2093762"/>
            <a:ext cx="5277287" cy="4417740"/>
            <a:chOff x="6104711" y="2093762"/>
            <a:chExt cx="5277287" cy="4417740"/>
          </a:xfrm>
        </p:grpSpPr>
        <p:sp>
          <p:nvSpPr>
            <p:cNvPr id="4" name="Diamond 3"/>
            <p:cNvSpPr/>
            <p:nvPr/>
          </p:nvSpPr>
          <p:spPr>
            <a:xfrm>
              <a:off x="6104711" y="4538859"/>
              <a:ext cx="2582778" cy="99461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Condition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687489" y="3352312"/>
              <a:ext cx="2694509" cy="784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396100" y="2222287"/>
              <a:ext cx="0" cy="231657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2"/>
            </p:cNvCxnSpPr>
            <p:nvPr/>
          </p:nvCxnSpPr>
          <p:spPr>
            <a:xfrm flipV="1">
              <a:off x="8687489" y="4136534"/>
              <a:ext cx="1347255" cy="899631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5" idx="0"/>
            </p:cNvCxnSpPr>
            <p:nvPr/>
          </p:nvCxnSpPr>
          <p:spPr>
            <a:xfrm rot="16200000" flipV="1">
              <a:off x="8342915" y="1660483"/>
              <a:ext cx="745015" cy="2638644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396100" y="5533470"/>
              <a:ext cx="0" cy="9780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555161" y="5071542"/>
              <a:ext cx="2140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condition is true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84996" y="5706853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condition</a:t>
              </a:r>
            </a:p>
            <a:p>
              <a:r>
                <a:rPr lang="en-US" dirty="0" smtClean="0"/>
                <a:t>is false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287815" y="2093762"/>
              <a:ext cx="248653" cy="2486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30641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463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10000" y="2491229"/>
            <a:ext cx="5185873" cy="3638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/>
              <a:t>is C#</a:t>
            </a:r>
          </a:p>
          <a:p>
            <a:r>
              <a:rPr lang="en-US" sz="2800" dirty="0"/>
              <a:t>Variables + </a:t>
            </a:r>
            <a:r>
              <a:rPr lang="en-US" sz="2800" dirty="0" smtClean="0"/>
              <a:t>Constants</a:t>
            </a:r>
            <a:endParaRPr lang="en-US" sz="2800" dirty="0"/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smtClean="0"/>
              <a:t>Keyword</a:t>
            </a:r>
            <a:endParaRPr lang="en-US" sz="2800" dirty="0"/>
          </a:p>
          <a:p>
            <a:r>
              <a:rPr lang="en-US" sz="2800" dirty="0"/>
              <a:t>Main Data Types</a:t>
            </a:r>
          </a:p>
          <a:p>
            <a:r>
              <a:rPr lang="en-US" sz="2800" dirty="0"/>
              <a:t>Arithmetic </a:t>
            </a:r>
            <a:r>
              <a:rPr lang="en-US" sz="2800" dirty="0" smtClean="0"/>
              <a:t>Operators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13884" y="2494741"/>
            <a:ext cx="5194583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Basic Input / </a:t>
            </a:r>
            <a:r>
              <a:rPr lang="en-US" sz="2800" dirty="0" smtClean="0"/>
              <a:t>output</a:t>
            </a:r>
            <a:endParaRPr lang="en-US" sz="2800" dirty="0"/>
          </a:p>
          <a:p>
            <a:r>
              <a:rPr lang="en-US" sz="2800" dirty="0"/>
              <a:t>String Manipulation</a:t>
            </a:r>
          </a:p>
          <a:p>
            <a:r>
              <a:rPr lang="en-US" sz="2800" dirty="0"/>
              <a:t>Conditional Statements</a:t>
            </a:r>
          </a:p>
          <a:p>
            <a:r>
              <a:rPr lang="en-US" sz="2800" dirty="0"/>
              <a:t>Arrays / </a:t>
            </a:r>
            <a:r>
              <a:rPr lang="en-US" sz="2800" dirty="0" smtClean="0"/>
              <a:t>Lists</a:t>
            </a:r>
          </a:p>
          <a:p>
            <a:r>
              <a:rPr lang="en-US" sz="2800" dirty="0" smtClean="0"/>
              <a:t>Loops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57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(Optional)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98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parking program.</a:t>
            </a:r>
          </a:p>
          <a:p>
            <a:r>
              <a:rPr lang="en-US" dirty="0" smtClean="0"/>
              <a:t>The program has a menu with 4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Add Car Number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Asks user to input </a:t>
            </a:r>
            <a:r>
              <a:rPr lang="en-US" sz="2000" dirty="0" smtClean="0"/>
              <a:t>a number plate. </a:t>
            </a:r>
            <a:r>
              <a:rPr lang="en-US" sz="2000" dirty="0" smtClean="0"/>
              <a:t>It should not allow user to enter an existing </a:t>
            </a:r>
            <a:r>
              <a:rPr lang="en-US" sz="2000" dirty="0" smtClean="0"/>
              <a:t>number plate twice &amp; they should be stored in capitals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Remove </a:t>
            </a:r>
            <a:r>
              <a:rPr lang="en-US" sz="2400" dirty="0" smtClean="0"/>
              <a:t>Number Plate</a:t>
            </a:r>
            <a:endParaRPr lang="en-US" sz="2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Remove car number the user </a:t>
            </a:r>
            <a:r>
              <a:rPr lang="en-US" sz="2000" dirty="0" smtClean="0"/>
              <a:t>enters (if it exists)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Show All </a:t>
            </a:r>
            <a:r>
              <a:rPr lang="en-US" sz="2400" dirty="0" smtClean="0"/>
              <a:t>Number Plates</a:t>
            </a:r>
            <a:endParaRPr lang="en-US" sz="2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Show all the car numbers that </a:t>
            </a:r>
            <a:r>
              <a:rPr lang="en-US" sz="2400" dirty="0" smtClean="0"/>
              <a:t>exist </a:t>
            </a:r>
            <a:r>
              <a:rPr lang="en-US" sz="2400" dirty="0" smtClean="0"/>
              <a:t>in the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Exit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071" y="2222287"/>
            <a:ext cx="333421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87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time.</a:t>
            </a:r>
            <a:br>
              <a:rPr lang="en-US" dirty="0" smtClean="0"/>
            </a:br>
            <a:r>
              <a:rPr lang="en-US" dirty="0" smtClean="0"/>
              <a:t>Any </a:t>
            </a:r>
            <a:r>
              <a:rPr lang="en-US" dirty="0" smtClean="0"/>
              <a:t>Questions?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8077814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2271775"/>
            <a:ext cx="3456432" cy="4239724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Module 1</a:t>
            </a:r>
          </a:p>
          <a:p>
            <a:pPr lvl="1"/>
            <a:r>
              <a:rPr lang="en-US" dirty="0" smtClean="0"/>
              <a:t>What is C#</a:t>
            </a:r>
          </a:p>
          <a:p>
            <a:pPr lvl="1"/>
            <a:r>
              <a:rPr lang="en-US" dirty="0" smtClean="0"/>
              <a:t>Variables + </a:t>
            </a:r>
            <a:r>
              <a:rPr lang="en-US" dirty="0"/>
              <a:t>Constants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Keyword</a:t>
            </a:r>
            <a:endParaRPr lang="en-US" dirty="0" smtClean="0"/>
          </a:p>
          <a:p>
            <a:pPr lvl="1"/>
            <a:r>
              <a:rPr lang="en-US" dirty="0" smtClean="0"/>
              <a:t>Main Data Types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Basic Input /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String Manipulation</a:t>
            </a:r>
          </a:p>
          <a:p>
            <a:pPr lvl="1"/>
            <a:r>
              <a:rPr lang="en-US" dirty="0" smtClean="0"/>
              <a:t>Conditional </a:t>
            </a:r>
            <a:r>
              <a:rPr lang="en-US" dirty="0"/>
              <a:t>Statements</a:t>
            </a:r>
          </a:p>
          <a:p>
            <a:pPr lvl="1"/>
            <a:r>
              <a:rPr lang="en-US" dirty="0" smtClean="0"/>
              <a:t>Arrays </a:t>
            </a:r>
            <a:r>
              <a:rPr lang="en-US" dirty="0"/>
              <a:t>/ </a:t>
            </a:r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5565" y="2265849"/>
            <a:ext cx="3723509" cy="4239725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Module 3</a:t>
            </a:r>
          </a:p>
          <a:p>
            <a:pPr lvl="1"/>
            <a:r>
              <a:rPr lang="en-US" dirty="0" smtClean="0"/>
              <a:t>Introduction </a:t>
            </a:r>
            <a:r>
              <a:rPr lang="en-US" dirty="0"/>
              <a:t>to JSON vs XML</a:t>
            </a:r>
          </a:p>
          <a:p>
            <a:pPr lvl="2"/>
            <a:r>
              <a:rPr lang="en-US" dirty="0"/>
              <a:t>o What is JSON</a:t>
            </a:r>
          </a:p>
          <a:p>
            <a:pPr lvl="1"/>
            <a:r>
              <a:rPr lang="en-US" dirty="0" smtClean="0"/>
              <a:t>Consume </a:t>
            </a:r>
            <a:r>
              <a:rPr lang="en-US" dirty="0"/>
              <a:t>JSON API</a:t>
            </a:r>
          </a:p>
          <a:p>
            <a:pPr lvl="1"/>
            <a:r>
              <a:rPr lang="en-US" dirty="0" smtClean="0"/>
              <a:t>JSON De/Serialization</a:t>
            </a:r>
            <a:endParaRPr lang="en-US" dirty="0"/>
          </a:p>
          <a:p>
            <a:pPr lvl="1"/>
            <a:r>
              <a:rPr lang="en-US" dirty="0" smtClean="0"/>
              <a:t>LINQ </a:t>
            </a:r>
            <a:r>
              <a:rPr lang="en-US" dirty="0"/>
              <a:t>&amp; Enumerable</a:t>
            </a:r>
          </a:p>
          <a:p>
            <a:pPr lvl="2"/>
            <a:r>
              <a:rPr lang="en-US" dirty="0" smtClean="0"/>
              <a:t>Enumerable </a:t>
            </a:r>
            <a:r>
              <a:rPr lang="en-US" dirty="0"/>
              <a:t>Class Methods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to go </a:t>
            </a:r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60869" y="2265851"/>
            <a:ext cx="3456432" cy="42397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Module 2</a:t>
            </a:r>
          </a:p>
          <a:p>
            <a:pPr lvl="1"/>
            <a:r>
              <a:rPr lang="en-US" dirty="0" smtClean="0"/>
              <a:t>Object-oriented </a:t>
            </a:r>
            <a:r>
              <a:rPr lang="en-US" dirty="0"/>
              <a:t>theory</a:t>
            </a:r>
          </a:p>
          <a:p>
            <a:pPr lvl="1"/>
            <a:r>
              <a:rPr lang="en-US" dirty="0" smtClean="0"/>
              <a:t>Classes</a:t>
            </a:r>
            <a:endParaRPr lang="en-US" dirty="0"/>
          </a:p>
          <a:p>
            <a:pPr lvl="2"/>
            <a:r>
              <a:rPr lang="en-US" dirty="0" smtClean="0"/>
              <a:t>Constructor</a:t>
            </a:r>
            <a:endParaRPr lang="en-US" dirty="0"/>
          </a:p>
          <a:p>
            <a:pPr lvl="2"/>
            <a:r>
              <a:rPr lang="en-US" dirty="0" smtClean="0"/>
              <a:t>Method</a:t>
            </a:r>
            <a:endParaRPr lang="en-US" dirty="0"/>
          </a:p>
          <a:p>
            <a:pPr lvl="2"/>
            <a:r>
              <a:rPr lang="en-US" dirty="0" smtClean="0"/>
              <a:t>Field </a:t>
            </a:r>
            <a:r>
              <a:rPr lang="en-US" dirty="0"/>
              <a:t>&amp; Property</a:t>
            </a:r>
          </a:p>
          <a:p>
            <a:pPr lvl="2"/>
            <a:r>
              <a:rPr lang="en-US" dirty="0" smtClean="0"/>
              <a:t>Access </a:t>
            </a:r>
            <a:r>
              <a:rPr lang="en-US" dirty="0"/>
              <a:t>Modifiers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objects</a:t>
            </a:r>
          </a:p>
          <a:p>
            <a:pPr lvl="1"/>
            <a:r>
              <a:rPr lang="en-US" dirty="0" smtClean="0"/>
              <a:t>Inheritance</a:t>
            </a:r>
            <a:endParaRPr lang="en-US" dirty="0"/>
          </a:p>
          <a:p>
            <a:pPr lvl="2"/>
            <a:r>
              <a:rPr lang="en-US" dirty="0" smtClean="0"/>
              <a:t>Abstract </a:t>
            </a:r>
            <a:r>
              <a:rPr lang="en-US" dirty="0"/>
              <a:t>Classes</a:t>
            </a:r>
          </a:p>
          <a:p>
            <a:pPr lvl="2"/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63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7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7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7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3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5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6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9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2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5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7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8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25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75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6" grpId="0" build="p"/>
      <p:bldP spid="6" grpId="1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What is C#?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2222287"/>
            <a:ext cx="11258549" cy="3636511"/>
          </a:xfrm>
        </p:spPr>
        <p:txBody>
          <a:bodyPr/>
          <a:lstStyle/>
          <a:p>
            <a:r>
              <a:rPr lang="en-US" sz="2800" dirty="0" smtClean="0"/>
              <a:t>General-purpose </a:t>
            </a:r>
          </a:p>
          <a:p>
            <a:r>
              <a:rPr lang="en-US" sz="2800" dirty="0" smtClean="0"/>
              <a:t>Object-oriented </a:t>
            </a:r>
          </a:p>
          <a:p>
            <a:r>
              <a:rPr lang="en-US" sz="2800" dirty="0" smtClean="0"/>
              <a:t>Based on .NET </a:t>
            </a:r>
            <a:r>
              <a:rPr lang="en-US" sz="2800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88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+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Store Value</a:t>
            </a:r>
          </a:p>
          <a:p>
            <a:r>
              <a:rPr lang="en-US" dirty="0"/>
              <a:t>Variable’s value may change</a:t>
            </a:r>
          </a:p>
          <a:p>
            <a:r>
              <a:rPr lang="en-US" dirty="0"/>
              <a:t>Constant’s value is </a:t>
            </a:r>
            <a:r>
              <a:rPr lang="en-US" dirty="0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643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Data Types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27833"/>
              </p:ext>
            </p:extLst>
          </p:nvPr>
        </p:nvGraphicFramePr>
        <p:xfrm>
          <a:off x="1828800" y="2573422"/>
          <a:ext cx="8763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713">
                  <a:extLst>
                    <a:ext uri="{9D8B030D-6E8A-4147-A177-3AD203B41FA5}">
                      <a16:colId xmlns:a16="http://schemas.microsoft.com/office/drawing/2014/main" val="1887238705"/>
                    </a:ext>
                  </a:extLst>
                </a:gridCol>
                <a:gridCol w="5897287">
                  <a:extLst>
                    <a:ext uri="{9D8B030D-6E8A-4147-A177-3AD203B41FA5}">
                      <a16:colId xmlns:a16="http://schemas.microsoft.com/office/drawing/2014/main" val="407718098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 Example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3839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b="1" i="0" u="none" strike="noStrik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 2,</a:t>
                      </a:r>
                      <a:r>
                        <a:rPr lang="en-US" sz="2800" b="0" baseline="0" dirty="0" smtClean="0">
                          <a:latin typeface="Consolas" panose="020B0609020204030204" pitchFamily="49" charset="0"/>
                        </a:rPr>
                        <a:t> -18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float, double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 2.4, -18.9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char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 'a', 'B'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1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bool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 true,</a:t>
                      </a:r>
                      <a:r>
                        <a:rPr lang="en-US" sz="2800" b="0" baseline="0" dirty="0" smtClean="0">
                          <a:latin typeface="Consolas" panose="020B0609020204030204" pitchFamily="49" charset="0"/>
                        </a:rPr>
                        <a:t> false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5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string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 "Hello World"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40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619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98302"/>
          </a:xfrm>
        </p:spPr>
        <p:txBody>
          <a:bodyPr/>
          <a:lstStyle/>
          <a:p>
            <a:r>
              <a:rPr lang="en-US" dirty="0" smtClean="0"/>
              <a:t>Within a function’s scope, you can declare a variable using </a:t>
            </a:r>
            <a:r>
              <a:rPr lang="en-US" dirty="0" err="1" smtClean="0"/>
              <a:t>var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following lines are identical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10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57469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  <a:r>
              <a:rPr lang="en-US" dirty="0" smtClean="0"/>
              <a:t>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3285"/>
              </p:ext>
            </p:extLst>
          </p:nvPr>
        </p:nvGraphicFramePr>
        <p:xfrm>
          <a:off x="2799343" y="2332790"/>
          <a:ext cx="793029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50">
                  <a:extLst>
                    <a:ext uri="{9D8B030D-6E8A-4147-A177-3AD203B41FA5}">
                      <a16:colId xmlns:a16="http://schemas.microsoft.com/office/drawing/2014/main" val="1887238705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163955866"/>
                    </a:ext>
                  </a:extLst>
                </a:gridCol>
                <a:gridCol w="1883093">
                  <a:extLst>
                    <a:ext uri="{9D8B030D-6E8A-4147-A177-3AD203B41FA5}">
                      <a16:colId xmlns:a16="http://schemas.microsoft.com/office/drawing/2014/main" val="4077180980"/>
                    </a:ext>
                  </a:extLst>
                </a:gridCol>
                <a:gridCol w="1411706">
                  <a:extLst>
                    <a:ext uri="{9D8B030D-6E8A-4147-A177-3AD203B41FA5}">
                      <a16:colId xmlns:a16="http://schemas.microsoft.com/office/drawing/2014/main" val="403806159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Operator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Symbol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 Example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Result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3839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Addition 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 A + B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Subtraction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 A – B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Multiplication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 A * B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200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1544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Division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 A</a:t>
                      </a:r>
                      <a:r>
                        <a:rPr lang="en-US" sz="2800" b="0" baseline="0" dirty="0" smtClean="0">
                          <a:latin typeface="Consolas" panose="020B0609020204030204" pitchFamily="49" charset="0"/>
                        </a:rPr>
                        <a:t> / B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578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Modulus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%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 A % B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568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Increment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 A++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99125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Decrement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2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 A--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19</a:t>
                      </a:r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8668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9060" y="2332790"/>
            <a:ext cx="2047355" cy="11172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rgbClr val="0F6FC6"/>
              </a:buClr>
              <a:buFont typeface="Wingdings 2" charset="2"/>
              <a:buChar char=""/>
            </a:pPr>
            <a:r>
              <a:rPr lang="en-US" sz="2800" dirty="0" smtClean="0">
                <a:solidFill>
                  <a:prstClr val="white"/>
                </a:solidFill>
              </a:rPr>
              <a:t>A = 20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rgbClr val="0F6FC6"/>
              </a:buClr>
              <a:buFont typeface="Wingdings 2" charset="2"/>
              <a:buChar char=""/>
            </a:pPr>
            <a:r>
              <a:rPr lang="en-US" sz="2800" dirty="0" smtClean="0">
                <a:solidFill>
                  <a:prstClr val="white"/>
                </a:solidFill>
              </a:rPr>
              <a:t>B = 10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51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(Bonus)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872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You can combine 5 basic operators (+, -, /, *, %) with assignment operator (=)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Instead of 			A = A + 5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can write		A += 5</a:t>
            </a:r>
          </a:p>
        </p:txBody>
      </p:sp>
    </p:spTree>
    <p:extLst>
      <p:ext uri="{BB962C8B-B14F-4D97-AF65-F5344CB8AC3E}">
        <p14:creationId xmlns:p14="http://schemas.microsoft.com/office/powerpoint/2010/main" val="2351218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685</Words>
  <Application>Microsoft Office PowerPoint</Application>
  <PresentationFormat>Widescreen</PresentationFormat>
  <Paragraphs>250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Century Gothic</vt:lpstr>
      <vt:lpstr>Consolas</vt:lpstr>
      <vt:lpstr>Segoe MDL2 Assets</vt:lpstr>
      <vt:lpstr>Wingdings</vt:lpstr>
      <vt:lpstr>Wingdings 2</vt:lpstr>
      <vt:lpstr>Quotable</vt:lpstr>
      <vt:lpstr>C# for Beginners </vt:lpstr>
      <vt:lpstr>About</vt:lpstr>
      <vt:lpstr>Roadmap</vt:lpstr>
      <vt:lpstr>What is C#?</vt:lpstr>
      <vt:lpstr>Variables + Constants</vt:lpstr>
      <vt:lpstr>Main Data Types</vt:lpstr>
      <vt:lpstr>Var Keyword</vt:lpstr>
      <vt:lpstr>Arithmetic Operators</vt:lpstr>
      <vt:lpstr>Arithmetic Operators (Bonus)</vt:lpstr>
      <vt:lpstr>Basic Input / Output</vt:lpstr>
      <vt:lpstr>DEMO</vt:lpstr>
      <vt:lpstr>String Manipulation</vt:lpstr>
      <vt:lpstr>String Formats</vt:lpstr>
      <vt:lpstr>DEMO</vt:lpstr>
      <vt:lpstr>Conditional Statements</vt:lpstr>
      <vt:lpstr>Conditional Statements</vt:lpstr>
      <vt:lpstr>IF &amp; Switch</vt:lpstr>
      <vt:lpstr>DEMO</vt:lpstr>
      <vt:lpstr>Arrays</vt:lpstr>
      <vt:lpstr>Lists</vt:lpstr>
      <vt:lpstr>DEMO</vt:lpstr>
      <vt:lpstr>Loops</vt:lpstr>
      <vt:lpstr>DEMO</vt:lpstr>
      <vt:lpstr>Summary</vt:lpstr>
      <vt:lpstr>Assignment (Optional)</vt:lpstr>
      <vt:lpstr>Thank you for your time.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Tayari</dc:creator>
  <cp:lastModifiedBy>Kyriacos Kyriacou</cp:lastModifiedBy>
  <cp:revision>76</cp:revision>
  <dcterms:created xsi:type="dcterms:W3CDTF">2016-03-05T17:55:16Z</dcterms:created>
  <dcterms:modified xsi:type="dcterms:W3CDTF">2016-03-10T11:44:41Z</dcterms:modified>
</cp:coreProperties>
</file>