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87" r:id="rId5"/>
    <p:sldId id="291" r:id="rId6"/>
    <p:sldId id="290" r:id="rId7"/>
    <p:sldId id="292" r:id="rId8"/>
    <p:sldId id="297" r:id="rId9"/>
    <p:sldId id="298" r:id="rId10"/>
    <p:sldId id="299" r:id="rId11"/>
    <p:sldId id="294" r:id="rId12"/>
    <p:sldId id="300" r:id="rId13"/>
    <p:sldId id="301" r:id="rId14"/>
    <p:sldId id="302" r:id="rId15"/>
    <p:sldId id="303" r:id="rId16"/>
    <p:sldId id="304" r:id="rId17"/>
    <p:sldId id="313" r:id="rId18"/>
    <p:sldId id="305" r:id="rId19"/>
    <p:sldId id="306" r:id="rId20"/>
    <p:sldId id="309" r:id="rId21"/>
    <p:sldId id="311" r:id="rId22"/>
    <p:sldId id="312" r:id="rId23"/>
    <p:sldId id="307" r:id="rId24"/>
    <p:sldId id="308" r:id="rId25"/>
    <p:sldId id="314" r:id="rId26"/>
    <p:sldId id="315" r:id="rId27"/>
    <p:sldId id="316" r:id="rId28"/>
    <p:sldId id="317" r:id="rId29"/>
    <p:sldId id="318" r:id="rId30"/>
    <p:sldId id="283" r:id="rId31"/>
    <p:sldId id="289" r:id="rId32"/>
    <p:sldId id="285" r:id="rId33"/>
    <p:sldId id="319" r:id="rId34"/>
    <p:sldId id="320" r:id="rId35"/>
    <p:sldId id="267" r:id="rId36"/>
  </p:sldIdLst>
  <p:sldSz cx="12192000" cy="6858000"/>
  <p:notesSz cx="6858000" cy="9144000"/>
  <p:custDataLst>
    <p:tags r:id="rId3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0DE7"/>
    <a:srgbClr val="A60DE3"/>
    <a:srgbClr val="B822EC"/>
    <a:srgbClr val="691885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7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74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1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8B9EBBA-996F-894A-B54A-D6246ED52CEA}" type="datetimeFigureOut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10800" rtlCol="0" anchor="b"/>
          <a:lstStyle>
            <a:lvl1pPr>
              <a:defRPr lang="en-US" smtClean="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  <a:lvl2pPr>
              <a:defRPr sz="2800" b="0">
                <a:solidFill>
                  <a:schemeClr val="tx1"/>
                </a:solidFill>
              </a:defRPr>
            </a:lvl2pPr>
            <a:lvl3pPr>
              <a:defRPr sz="2800" b="0">
                <a:solidFill>
                  <a:schemeClr val="tx1"/>
                </a:solidFill>
              </a:defRPr>
            </a:lvl3pPr>
            <a:lvl4pPr>
              <a:defRPr sz="2800" b="0">
                <a:solidFill>
                  <a:schemeClr val="tx1"/>
                </a:solidFill>
              </a:defRPr>
            </a:lvl4pPr>
            <a:lvl5pPr>
              <a:defRPr sz="28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B3A1323-8D79-1946-B0D7-40001CF92E9D}" type="datetimeFigureOut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bg>
      <p:bgPr>
        <a:solidFill>
          <a:srgbClr val="6918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pattFill prst="wdDnDiag">
            <a:fgClr>
              <a:srgbClr val="B822EC"/>
            </a:fgClr>
            <a:bgClr>
              <a:srgbClr val="A60DE3"/>
            </a:bgClr>
          </a:pattFill>
          <a:ln>
            <a:solidFill>
              <a:srgbClr val="A80DE7"/>
            </a:solidFill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000" y="447188"/>
            <a:ext cx="10571998" cy="97045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B3A1323-8D79-1946-B0D7-40001CF92E9D}" type="datetimeFigureOut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26" name="Picture 2" descr="https://cdn2.iconfinder.com/data/icons/metro-ui-icon-set/512/Visual_Studio_2012.png"/>
          <p:cNvPicPr>
            <a:picLocks noChangeAspect="1" noChangeArrowheads="1"/>
          </p:cNvPicPr>
          <p:nvPr userDrawn="1"/>
        </p:nvPicPr>
        <p:blipFill rotWithShape="1">
          <a:blip r:embed="rId2">
            <a:clrChange>
              <a:clrFrom>
                <a:srgbClr val="68217A"/>
              </a:clrFrom>
              <a:clrTo>
                <a:srgbClr val="68217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72" t="25272" r="24728" b="24728"/>
          <a:stretch/>
        </p:blipFill>
        <p:spPr bwMode="auto">
          <a:xfrm>
            <a:off x="4876799" y="2725941"/>
            <a:ext cx="2438400" cy="243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7243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3/17/2016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82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66" r:id="rId12"/>
    <p:sldLayoutId id="2147483661" r:id="rId13"/>
    <p:sldLayoutId id="2147483658" r:id="rId14"/>
    <p:sldLayoutId id="2147483659" r:id="rId1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://www.amazon.com/Design-Patterns-Explained-Perspective-Oriented/dp/0321247140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000" dirty="0" smtClean="0"/>
              <a:t>C# for Beginners	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0" y="5280846"/>
            <a:ext cx="10768371" cy="134855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Module 2: Object Oriented Programming (OOP) in C#</a:t>
            </a:r>
          </a:p>
          <a:p>
            <a:r>
              <a:rPr lang="en-US" sz="1600" dirty="0" smtClean="0"/>
              <a:t>Kyriacos Kyriacou</a:t>
            </a:r>
          </a:p>
          <a:p>
            <a:r>
              <a:rPr lang="en-US" sz="1600" dirty="0" smtClean="0"/>
              <a:t>kyriakos.kyriakou@studentpartner.com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535201" y="623149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Segoe MDL2 Assets" panose="050A0102010101010101" pitchFamily="18" charset="0"/>
              </a:rPr>
              <a:t>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4726" y="580286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Segoe MDL2 Assets" panose="050A0102010101010101" pitchFamily="18" charset="0"/>
              </a:rPr>
              <a:t>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9874" y="5864641"/>
            <a:ext cx="1959656" cy="32660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7425" y="6241018"/>
            <a:ext cx="2710947" cy="28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20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18712" y="2222287"/>
            <a:ext cx="10697552" cy="3636511"/>
          </a:xfrm>
        </p:spPr>
        <p:txBody>
          <a:bodyPr anchor="t"/>
          <a:lstStyle/>
          <a:p>
            <a:r>
              <a:rPr lang="en-US" dirty="0" smtClean="0"/>
              <a:t>Access Modifier</a:t>
            </a:r>
          </a:p>
          <a:p>
            <a:pPr lvl="1"/>
            <a:r>
              <a:rPr lang="en-US" dirty="0" smtClean="0"/>
              <a:t> </a:t>
            </a:r>
            <a:r>
              <a:rPr lang="en-US" b="1" dirty="0" smtClean="0"/>
              <a:t>Private</a:t>
            </a:r>
            <a:r>
              <a:rPr lang="en-US" dirty="0" smtClean="0"/>
              <a:t>: Within class only</a:t>
            </a:r>
          </a:p>
          <a:p>
            <a:pPr lvl="1"/>
            <a:r>
              <a:rPr lang="en-US" dirty="0" smtClean="0"/>
              <a:t> </a:t>
            </a:r>
            <a:r>
              <a:rPr lang="en-US" b="1" dirty="0" smtClean="0"/>
              <a:t>Protected</a:t>
            </a:r>
            <a:r>
              <a:rPr lang="en-US" dirty="0" smtClean="0"/>
              <a:t>: Within class and derived classes (seen later)</a:t>
            </a:r>
          </a:p>
          <a:p>
            <a:pPr lvl="1"/>
            <a:r>
              <a:rPr lang="en-US" dirty="0"/>
              <a:t> </a:t>
            </a:r>
            <a:r>
              <a:rPr lang="en-US" b="1" dirty="0" smtClean="0"/>
              <a:t>Internal</a:t>
            </a:r>
            <a:r>
              <a:rPr lang="en-US" dirty="0" smtClean="0"/>
              <a:t>: Within assembly only (read same project)</a:t>
            </a:r>
          </a:p>
          <a:p>
            <a:pPr lvl="1"/>
            <a:r>
              <a:rPr lang="en-US" dirty="0"/>
              <a:t> </a:t>
            </a:r>
            <a:r>
              <a:rPr lang="en-US" b="1" dirty="0" smtClean="0"/>
              <a:t>Public</a:t>
            </a:r>
            <a:r>
              <a:rPr lang="en-US" dirty="0" smtClean="0"/>
              <a:t>: The world is your oyster! (accessible everywhere)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833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4130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8835440"/>
              </p:ext>
            </p:extLst>
          </p:nvPr>
        </p:nvGraphicFramePr>
        <p:xfrm>
          <a:off x="896787" y="2435768"/>
          <a:ext cx="2027567" cy="3725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7567">
                  <a:extLst>
                    <a:ext uri="{9D8B030D-6E8A-4147-A177-3AD203B41FA5}">
                      <a16:colId xmlns:a16="http://schemas.microsoft.com/office/drawing/2014/main" xmlns="" val="3928639898"/>
                    </a:ext>
                  </a:extLst>
                </a:gridCol>
              </a:tblGrid>
              <a:tr h="18666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Cat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44131550"/>
                  </a:ext>
                </a:extLst>
              </a:tr>
              <a:tr h="3207373"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Properties</a:t>
                      </a:r>
                    </a:p>
                    <a:p>
                      <a:r>
                        <a:rPr lang="en-US" dirty="0" smtClean="0"/>
                        <a:t>   Name</a:t>
                      </a:r>
                    </a:p>
                    <a:p>
                      <a:r>
                        <a:rPr lang="en-US" dirty="0" smtClean="0"/>
                        <a:t>   Legs</a:t>
                      </a:r>
                    </a:p>
                    <a:p>
                      <a:r>
                        <a:rPr lang="en-US" dirty="0" smtClean="0"/>
                        <a:t>   </a:t>
                      </a:r>
                      <a:r>
                        <a:rPr lang="en-US" dirty="0" err="1" smtClean="0"/>
                        <a:t>WhiskerColor</a:t>
                      </a:r>
                      <a:endParaRPr lang="en-US" dirty="0" smtClean="0"/>
                    </a:p>
                    <a:p>
                      <a:r>
                        <a:rPr lang="en-US" sz="1800" b="0" i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————————</a:t>
                      </a:r>
                    </a:p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Methods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Meow()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Feed()</a:t>
                      </a:r>
                    </a:p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50808423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2524177"/>
              </p:ext>
            </p:extLst>
          </p:nvPr>
        </p:nvGraphicFramePr>
        <p:xfrm>
          <a:off x="3496393" y="2424023"/>
          <a:ext cx="2027567" cy="3725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7567">
                  <a:extLst>
                    <a:ext uri="{9D8B030D-6E8A-4147-A177-3AD203B41FA5}">
                      <a16:colId xmlns:a16="http://schemas.microsoft.com/office/drawing/2014/main" xmlns="" val="3928639898"/>
                    </a:ext>
                  </a:extLst>
                </a:gridCol>
              </a:tblGrid>
              <a:tr h="232913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Dog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44131550"/>
                  </a:ext>
                </a:extLst>
              </a:tr>
              <a:tr h="3207373"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Properties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 Name</a:t>
                      </a:r>
                    </a:p>
                    <a:p>
                      <a:r>
                        <a:rPr lang="en-US" dirty="0" smtClean="0"/>
                        <a:t>   Legs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————————</a:t>
                      </a:r>
                    </a:p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Methods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Bark()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Feed()</a:t>
                      </a:r>
                    </a:p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50808423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2410289"/>
              </p:ext>
            </p:extLst>
          </p:nvPr>
        </p:nvGraphicFramePr>
        <p:xfrm>
          <a:off x="6095999" y="2435768"/>
          <a:ext cx="2027567" cy="3725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7567">
                  <a:extLst>
                    <a:ext uri="{9D8B030D-6E8A-4147-A177-3AD203B41FA5}">
                      <a16:colId xmlns:a16="http://schemas.microsoft.com/office/drawing/2014/main" xmlns="" val="3928639898"/>
                    </a:ext>
                  </a:extLst>
                </a:gridCol>
              </a:tblGrid>
              <a:tr h="27292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Bird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44131550"/>
                  </a:ext>
                </a:extLst>
              </a:tr>
              <a:tr h="3207373"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Properties</a:t>
                      </a:r>
                    </a:p>
                    <a:p>
                      <a:r>
                        <a:rPr lang="en-US" dirty="0" smtClean="0"/>
                        <a:t>   Name</a:t>
                      </a:r>
                    </a:p>
                    <a:p>
                      <a:r>
                        <a:rPr lang="en-US" dirty="0" smtClean="0"/>
                        <a:t>   Legs</a:t>
                      </a:r>
                    </a:p>
                    <a:p>
                      <a:r>
                        <a:rPr lang="en-US" dirty="0" smtClean="0"/>
                        <a:t>   Wings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————————</a:t>
                      </a:r>
                    </a:p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Methods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Tweet()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Feed()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Fly()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5080842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842076" y="3855846"/>
            <a:ext cx="26396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How would you create these classes?</a:t>
            </a:r>
          </a:p>
        </p:txBody>
      </p:sp>
    </p:spTree>
    <p:extLst>
      <p:ext uri="{BB962C8B-B14F-4D97-AF65-F5344CB8AC3E}">
        <p14:creationId xmlns:p14="http://schemas.microsoft.com/office/powerpoint/2010/main" val="304034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825964" y="3416059"/>
            <a:ext cx="7027652" cy="0"/>
          </a:xfrm>
          <a:prstGeom prst="line">
            <a:avLst/>
          </a:prstGeom>
          <a:ln w="76200">
            <a:solidFill>
              <a:srgbClr val="FFFF00"/>
            </a:solidFill>
            <a:prstDash val="sys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825964" y="3695409"/>
            <a:ext cx="7027652" cy="0"/>
          </a:xfrm>
          <a:prstGeom prst="line">
            <a:avLst/>
          </a:prstGeom>
          <a:ln w="76200">
            <a:solidFill>
              <a:srgbClr val="FFFF00"/>
            </a:solidFill>
            <a:prstDash val="sys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825964" y="5331989"/>
            <a:ext cx="7027652" cy="0"/>
          </a:xfrm>
          <a:prstGeom prst="line">
            <a:avLst/>
          </a:prstGeom>
          <a:ln w="76200">
            <a:solidFill>
              <a:srgbClr val="FFFF00"/>
            </a:solidFill>
            <a:prstDash val="sys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They have some things in common</a:t>
            </a:r>
            <a:endParaRPr lang="en-US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1960918"/>
              </p:ext>
            </p:extLst>
          </p:nvPr>
        </p:nvGraphicFramePr>
        <p:xfrm>
          <a:off x="1044605" y="2435768"/>
          <a:ext cx="2027567" cy="3725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7567">
                  <a:extLst>
                    <a:ext uri="{9D8B030D-6E8A-4147-A177-3AD203B41FA5}">
                      <a16:colId xmlns:a16="http://schemas.microsoft.com/office/drawing/2014/main" xmlns="" val="3928639898"/>
                    </a:ext>
                  </a:extLst>
                </a:gridCol>
              </a:tblGrid>
              <a:tr h="18666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Cat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44131550"/>
                  </a:ext>
                </a:extLst>
              </a:tr>
              <a:tr h="3207373"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Properties</a:t>
                      </a:r>
                    </a:p>
                    <a:p>
                      <a:r>
                        <a:rPr lang="en-US" dirty="0" smtClean="0"/>
                        <a:t>   Name</a:t>
                      </a:r>
                    </a:p>
                    <a:p>
                      <a:r>
                        <a:rPr lang="en-US" dirty="0" smtClean="0"/>
                        <a:t>   Legs</a:t>
                      </a:r>
                    </a:p>
                    <a:p>
                      <a:r>
                        <a:rPr lang="en-US" dirty="0" smtClean="0"/>
                        <a:t>   </a:t>
                      </a:r>
                      <a:r>
                        <a:rPr lang="en-US" dirty="0" err="1" smtClean="0"/>
                        <a:t>WhiskerColor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sz="1800" b="0" i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————————</a:t>
                      </a:r>
                    </a:p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Methods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Meow()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Feed()</a:t>
                      </a:r>
                    </a:p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50808423"/>
                  </a:ext>
                </a:extLst>
              </a:tr>
            </a:tbl>
          </a:graphicData>
        </a:graphic>
      </p:graphicFrame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0735389"/>
              </p:ext>
            </p:extLst>
          </p:nvPr>
        </p:nvGraphicFramePr>
        <p:xfrm>
          <a:off x="5082215" y="2435768"/>
          <a:ext cx="2027567" cy="3725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7567">
                  <a:extLst>
                    <a:ext uri="{9D8B030D-6E8A-4147-A177-3AD203B41FA5}">
                      <a16:colId xmlns:a16="http://schemas.microsoft.com/office/drawing/2014/main" xmlns="" val="3928639898"/>
                    </a:ext>
                  </a:extLst>
                </a:gridCol>
              </a:tblGrid>
              <a:tr h="232913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Dog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44131550"/>
                  </a:ext>
                </a:extLst>
              </a:tr>
              <a:tr h="3207373"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Properties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 Name</a:t>
                      </a:r>
                    </a:p>
                    <a:p>
                      <a:r>
                        <a:rPr lang="en-US" dirty="0" smtClean="0"/>
                        <a:t>   Legs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sz="1800" b="0" i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————————</a:t>
                      </a:r>
                    </a:p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Methods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Bark()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Feed()</a:t>
                      </a:r>
                    </a:p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50808423"/>
                  </a:ext>
                </a:extLst>
              </a:tr>
            </a:tbl>
          </a:graphicData>
        </a:graphic>
      </p:graphicFrame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8604003"/>
              </p:ext>
            </p:extLst>
          </p:nvPr>
        </p:nvGraphicFramePr>
        <p:xfrm>
          <a:off x="8944017" y="2435768"/>
          <a:ext cx="2027567" cy="3725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7567">
                  <a:extLst>
                    <a:ext uri="{9D8B030D-6E8A-4147-A177-3AD203B41FA5}">
                      <a16:colId xmlns:a16="http://schemas.microsoft.com/office/drawing/2014/main" xmlns="" val="3928639898"/>
                    </a:ext>
                  </a:extLst>
                </a:gridCol>
              </a:tblGrid>
              <a:tr h="27292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Bird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44131550"/>
                  </a:ext>
                </a:extLst>
              </a:tr>
              <a:tr h="3207373"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Properties</a:t>
                      </a:r>
                    </a:p>
                    <a:p>
                      <a:r>
                        <a:rPr lang="en-US" dirty="0" smtClean="0"/>
                        <a:t>   Name</a:t>
                      </a:r>
                    </a:p>
                    <a:p>
                      <a:r>
                        <a:rPr lang="en-US" dirty="0" smtClean="0"/>
                        <a:t>   Legs</a:t>
                      </a:r>
                    </a:p>
                    <a:p>
                      <a:r>
                        <a:rPr lang="en-US" dirty="0" smtClean="0"/>
                        <a:t>   Wings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sz="1800" b="0" i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————————</a:t>
                      </a:r>
                    </a:p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Methods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Tweet()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Feed()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Fly()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50808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48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en-US" b="1" dirty="0">
                <a:solidFill>
                  <a:srgbClr val="FFFF00"/>
                </a:solidFill>
              </a:rPr>
              <a:t>Dog</a:t>
            </a:r>
            <a:r>
              <a:rPr lang="en-US" dirty="0" smtClean="0"/>
              <a:t>, </a:t>
            </a:r>
            <a:r>
              <a:rPr lang="en-US" b="1" dirty="0">
                <a:solidFill>
                  <a:srgbClr val="FFFF00"/>
                </a:solidFill>
              </a:rPr>
              <a:t>Cat</a:t>
            </a:r>
            <a:r>
              <a:rPr lang="en-US" dirty="0" smtClean="0"/>
              <a:t>, and </a:t>
            </a:r>
            <a:r>
              <a:rPr lang="en-US" b="1" dirty="0" smtClean="0">
                <a:solidFill>
                  <a:srgbClr val="FFFF00"/>
                </a:solidFill>
              </a:rPr>
              <a:t>Bird</a:t>
            </a:r>
            <a:r>
              <a:rPr lang="en-US" b="1" dirty="0" smtClean="0"/>
              <a:t> </a:t>
            </a:r>
            <a:r>
              <a:rPr lang="en-US" dirty="0" smtClean="0"/>
              <a:t>Example</a:t>
            </a:r>
          </a:p>
          <a:p>
            <a:pPr marL="742950" lvl="2" indent="-342900"/>
            <a:r>
              <a:rPr lang="en-US" dirty="0" smtClean="0"/>
              <a:t>All of them are </a:t>
            </a:r>
            <a:r>
              <a:rPr lang="en-US" b="1" dirty="0" smtClean="0">
                <a:solidFill>
                  <a:srgbClr val="FFFF00"/>
                </a:solidFill>
              </a:rPr>
              <a:t>Animals</a:t>
            </a:r>
          </a:p>
          <a:p>
            <a:pPr lvl="2"/>
            <a:r>
              <a:rPr lang="en-US" b="1" dirty="0" smtClean="0">
                <a:solidFill>
                  <a:srgbClr val="FFFF00"/>
                </a:solidFill>
              </a:rPr>
              <a:t>Animal</a:t>
            </a:r>
            <a:r>
              <a:rPr lang="en-US" dirty="0" smtClean="0"/>
              <a:t> can be “</a:t>
            </a:r>
            <a:r>
              <a:rPr lang="en-US" b="1" dirty="0" smtClean="0">
                <a:solidFill>
                  <a:srgbClr val="FFFF00"/>
                </a:solidFill>
              </a:rPr>
              <a:t>Base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FF00"/>
                </a:solidFill>
              </a:rPr>
              <a:t>Class</a:t>
            </a:r>
            <a:r>
              <a:rPr lang="en-US" dirty="0" smtClean="0"/>
              <a:t>/Category”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37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base fields + methods (behaviors)</a:t>
            </a:r>
          </a:p>
          <a:p>
            <a:r>
              <a:rPr lang="en-US" dirty="0" smtClean="0"/>
              <a:t>Great for code reuse</a:t>
            </a:r>
          </a:p>
          <a:p>
            <a:r>
              <a:rPr lang="en-US" dirty="0" smtClean="0"/>
              <a:t>All classes &amp; types in C# derive from </a:t>
            </a:r>
            <a:r>
              <a:rPr lang="en-US" b="1" dirty="0" smtClean="0">
                <a:solidFill>
                  <a:srgbClr val="FFFF00"/>
                </a:solidFill>
              </a:rPr>
              <a:t>Object</a:t>
            </a:r>
          </a:p>
          <a:p>
            <a:r>
              <a:rPr lang="en-US" dirty="0" smtClean="0"/>
              <a:t>Can only inherit from </a:t>
            </a:r>
            <a:r>
              <a:rPr lang="en-US" b="1" dirty="0" smtClean="0"/>
              <a:t>one </a:t>
            </a:r>
            <a:r>
              <a:rPr lang="en-US" dirty="0" smtClean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131126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>
            <a:stCxn id="9" idx="2"/>
            <a:endCxn id="5" idx="0"/>
          </p:cNvCxnSpPr>
          <p:nvPr/>
        </p:nvCxnSpPr>
        <p:spPr>
          <a:xfrm flipH="1">
            <a:off x="6104992" y="3235987"/>
            <a:ext cx="648" cy="748693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endCxn id="4" idx="0"/>
          </p:cNvCxnSpPr>
          <p:nvPr/>
        </p:nvCxnSpPr>
        <p:spPr>
          <a:xfrm rot="10800000" flipV="1">
            <a:off x="1856115" y="3517000"/>
            <a:ext cx="5160771" cy="467679"/>
          </a:xfrm>
          <a:prstGeom prst="bentConnector2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endCxn id="6" idx="0"/>
          </p:cNvCxnSpPr>
          <p:nvPr/>
        </p:nvCxnSpPr>
        <p:spPr>
          <a:xfrm>
            <a:off x="5995988" y="3516657"/>
            <a:ext cx="4357882" cy="479768"/>
          </a:xfrm>
          <a:prstGeom prst="bentConnector2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948630795"/>
              </p:ext>
            </p:extLst>
          </p:nvPr>
        </p:nvGraphicFramePr>
        <p:xfrm>
          <a:off x="842331" y="3984680"/>
          <a:ext cx="2027567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7567">
                  <a:extLst>
                    <a:ext uri="{9D8B030D-6E8A-4147-A177-3AD203B41FA5}">
                      <a16:colId xmlns:a16="http://schemas.microsoft.com/office/drawing/2014/main" xmlns="" val="3928639898"/>
                    </a:ext>
                  </a:extLst>
                </a:gridCol>
              </a:tblGrid>
              <a:tr h="41955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Cat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44131550"/>
                  </a:ext>
                </a:extLst>
              </a:tr>
              <a:tr h="1397503"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Properties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 </a:t>
                      </a:r>
                      <a:r>
                        <a:rPr lang="en-US" dirty="0" err="1" smtClean="0"/>
                        <a:t>WhiskerColor</a:t>
                      </a:r>
                      <a:endParaRPr lang="en-US" dirty="0" smtClean="0"/>
                    </a:p>
                    <a:p>
                      <a:r>
                        <a:rPr lang="en-US" sz="1800" b="0" i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————————</a:t>
                      </a:r>
                    </a:p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Meow()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50808423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9269519"/>
              </p:ext>
            </p:extLst>
          </p:nvPr>
        </p:nvGraphicFramePr>
        <p:xfrm>
          <a:off x="5091209" y="3984680"/>
          <a:ext cx="2027567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7567">
                  <a:extLst>
                    <a:ext uri="{9D8B030D-6E8A-4147-A177-3AD203B41FA5}">
                      <a16:colId xmlns:a16="http://schemas.microsoft.com/office/drawing/2014/main" xmlns="" val="3928639898"/>
                    </a:ext>
                  </a:extLst>
                </a:gridCol>
              </a:tblGrid>
              <a:tr h="41955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Dog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44131550"/>
                  </a:ext>
                </a:extLst>
              </a:tr>
              <a:tr h="1397503"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Properties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 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————————</a:t>
                      </a:r>
                    </a:p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Bark()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50808423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3388704"/>
              </p:ext>
            </p:extLst>
          </p:nvPr>
        </p:nvGraphicFramePr>
        <p:xfrm>
          <a:off x="9340087" y="3996425"/>
          <a:ext cx="2027567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7567">
                  <a:extLst>
                    <a:ext uri="{9D8B030D-6E8A-4147-A177-3AD203B41FA5}">
                      <a16:colId xmlns:a16="http://schemas.microsoft.com/office/drawing/2014/main" xmlns="" val="3928639898"/>
                    </a:ext>
                  </a:extLst>
                </a:gridCol>
              </a:tblGrid>
              <a:tr h="41955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Bird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44131550"/>
                  </a:ext>
                </a:extLst>
              </a:tr>
              <a:tr h="1397503"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Properties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 Wings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————————</a:t>
                      </a:r>
                    </a:p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Methods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Tweet()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50808423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5579466"/>
              </p:ext>
            </p:extLst>
          </p:nvPr>
        </p:nvGraphicFramePr>
        <p:xfrm>
          <a:off x="5091857" y="903255"/>
          <a:ext cx="2027567" cy="233273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27567">
                  <a:extLst>
                    <a:ext uri="{9D8B030D-6E8A-4147-A177-3AD203B41FA5}">
                      <a16:colId xmlns:a16="http://schemas.microsoft.com/office/drawing/2014/main" xmlns="" val="3928639898"/>
                    </a:ext>
                  </a:extLst>
                </a:gridCol>
              </a:tblGrid>
              <a:tr h="293149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Animal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44131550"/>
                  </a:ext>
                </a:extLst>
              </a:tr>
              <a:tr h="181457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Properties</a:t>
                      </a:r>
                    </a:p>
                    <a:p>
                      <a:r>
                        <a:rPr lang="en-US" dirty="0" smtClean="0"/>
                        <a:t>   Name</a:t>
                      </a:r>
                    </a:p>
                    <a:p>
                      <a:r>
                        <a:rPr lang="en-US" dirty="0" smtClean="0"/>
                        <a:t>   Legs</a:t>
                      </a:r>
                    </a:p>
                    <a:p>
                      <a:r>
                        <a:rPr lang="en-US" sz="1800" b="0" kern="1200" dirty="0" smtClean="0">
                          <a:effectLst/>
                        </a:rPr>
                        <a:t>————————</a:t>
                      </a:r>
                    </a:p>
                    <a:p>
                      <a:r>
                        <a:rPr lang="en-US" sz="1800" b="1" kern="1200" dirty="0" smtClean="0">
                          <a:effectLst/>
                        </a:rPr>
                        <a:t>Methods</a:t>
                      </a:r>
                    </a:p>
                    <a:p>
                      <a:r>
                        <a:rPr lang="en-US" sz="1800" kern="1200" dirty="0" smtClean="0">
                          <a:effectLst/>
                        </a:rPr>
                        <a:t>   Feed()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50808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59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8838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Animal Example</a:t>
            </a:r>
          </a:p>
          <a:p>
            <a:pPr lvl="1"/>
            <a:r>
              <a:rPr lang="en-US" dirty="0" smtClean="0"/>
              <a:t>We don’t need to instantiate the Animal class</a:t>
            </a:r>
          </a:p>
          <a:p>
            <a:pPr lvl="1"/>
            <a:r>
              <a:rPr lang="en-US" b="1" dirty="0" smtClean="0">
                <a:solidFill>
                  <a:srgbClr val="FFFF00"/>
                </a:solidFill>
              </a:rPr>
              <a:t>Animal</a:t>
            </a:r>
            <a:r>
              <a:rPr lang="en-US" dirty="0" smtClean="0"/>
              <a:t> Class is an </a:t>
            </a:r>
            <a:r>
              <a:rPr lang="en-US" b="1" dirty="0">
                <a:solidFill>
                  <a:srgbClr val="FFFF00"/>
                </a:solidFill>
              </a:rPr>
              <a:t>abstraction</a:t>
            </a:r>
            <a:r>
              <a:rPr lang="en-US" dirty="0" smtClean="0"/>
              <a:t> of their base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0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30888"/>
          </a:xfrm>
        </p:spPr>
        <p:txBody>
          <a:bodyPr>
            <a:normAutofit/>
          </a:bodyPr>
          <a:lstStyle/>
          <a:p>
            <a:r>
              <a:rPr lang="en-US" dirty="0" smtClean="0"/>
              <a:t>Abstract Class</a:t>
            </a:r>
          </a:p>
          <a:p>
            <a:pPr lvl="1"/>
            <a:r>
              <a:rPr lang="en-US" dirty="0" smtClean="0"/>
              <a:t>Cannot instantiate</a:t>
            </a:r>
          </a:p>
          <a:p>
            <a:pPr lvl="1"/>
            <a:r>
              <a:rPr lang="en-US" dirty="0" smtClean="0"/>
              <a:t>Often used to define base class</a:t>
            </a:r>
          </a:p>
          <a:p>
            <a:pPr lvl="1"/>
            <a:r>
              <a:rPr lang="en-US" dirty="0" smtClean="0"/>
              <a:t>Useful in polymorphism (Later in example)</a:t>
            </a:r>
          </a:p>
          <a:p>
            <a:r>
              <a:rPr lang="en-US" dirty="0" smtClean="0"/>
              <a:t>Abstract Methods</a:t>
            </a:r>
          </a:p>
        </p:txBody>
      </p:sp>
    </p:spTree>
    <p:extLst>
      <p:ext uri="{BB962C8B-B14F-4D97-AF65-F5344CB8AC3E}">
        <p14:creationId xmlns:p14="http://schemas.microsoft.com/office/powerpoint/2010/main" val="326833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92813"/>
          </a:xfrm>
        </p:spPr>
        <p:txBody>
          <a:bodyPr/>
          <a:lstStyle/>
          <a:p>
            <a:r>
              <a:rPr lang="en-US" dirty="0" smtClean="0"/>
              <a:t>Kyriacos Kyriacou </a:t>
            </a:r>
          </a:p>
          <a:p>
            <a:pPr lvl="1"/>
            <a:r>
              <a:rPr lang="en-US" sz="2400" dirty="0" smtClean="0"/>
              <a:t>Microsoft Student Partner</a:t>
            </a:r>
          </a:p>
          <a:p>
            <a:pPr lvl="1"/>
            <a:r>
              <a:rPr lang="en-US" sz="2400" dirty="0" smtClean="0"/>
              <a:t>Computer Science Student</a:t>
            </a:r>
          </a:p>
          <a:p>
            <a:r>
              <a:rPr lang="en-US" dirty="0" smtClean="0"/>
              <a:t>Certificate of Attendance (In the end)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 smtClean="0"/>
              <a:t>+ Surprise for those who attend all 3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5901021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1" dirty="0" smtClean="0"/>
              <a:t> NOT to be confused with Abstract Class</a:t>
            </a:r>
          </a:p>
          <a:p>
            <a:pPr lvl="1"/>
            <a:r>
              <a:rPr lang="en-US" dirty="0" smtClean="0"/>
              <a:t> Signature / Prototype / Method Definition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94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for new implementation of a function that is defined in the base class</a:t>
            </a:r>
          </a:p>
          <a:p>
            <a:r>
              <a:rPr lang="en-US" dirty="0" smtClean="0"/>
              <a:t>Enables polymorphism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66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5361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an abstract class, but with </a:t>
            </a:r>
            <a:r>
              <a:rPr lang="en-US" b="1" dirty="0">
                <a:solidFill>
                  <a:srgbClr val="FFFF00"/>
                </a:solidFill>
              </a:rPr>
              <a:t>NO DEFAULT </a:t>
            </a:r>
            <a:r>
              <a:rPr lang="en-US" b="1" dirty="0" smtClean="0">
                <a:solidFill>
                  <a:srgbClr val="FFFF00"/>
                </a:solidFill>
              </a:rPr>
              <a:t>DEFINITION</a:t>
            </a:r>
          </a:p>
          <a:p>
            <a:r>
              <a:rPr lang="en-US" dirty="0" smtClean="0"/>
              <a:t>Class can </a:t>
            </a:r>
            <a:r>
              <a:rPr lang="en-US" b="1" dirty="0" smtClean="0"/>
              <a:t>implement</a:t>
            </a:r>
            <a:r>
              <a:rPr lang="en-US" dirty="0" smtClean="0"/>
              <a:t> multiple interfaces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18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Class vs Abstract Class vs Interface</a:t>
            </a:r>
            <a:endParaRPr lang="en-US" sz="4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692216"/>
              </p:ext>
            </p:extLst>
          </p:nvPr>
        </p:nvGraphicFramePr>
        <p:xfrm>
          <a:off x="810000" y="2977091"/>
          <a:ext cx="10658100" cy="2107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525">
                  <a:extLst>
                    <a:ext uri="{9D8B030D-6E8A-4147-A177-3AD203B41FA5}">
                      <a16:colId xmlns:a16="http://schemas.microsoft.com/office/drawing/2014/main" xmlns="" val="2509536794"/>
                    </a:ext>
                  </a:extLst>
                </a:gridCol>
                <a:gridCol w="2664525">
                  <a:extLst>
                    <a:ext uri="{9D8B030D-6E8A-4147-A177-3AD203B41FA5}">
                      <a16:colId xmlns:a16="http://schemas.microsoft.com/office/drawing/2014/main" xmlns="" val="3433305871"/>
                    </a:ext>
                  </a:extLst>
                </a:gridCol>
                <a:gridCol w="2664525">
                  <a:extLst>
                    <a:ext uri="{9D8B030D-6E8A-4147-A177-3AD203B41FA5}">
                      <a16:colId xmlns:a16="http://schemas.microsoft.com/office/drawing/2014/main" xmlns="" val="85521178"/>
                    </a:ext>
                  </a:extLst>
                </a:gridCol>
                <a:gridCol w="2664525">
                  <a:extLst>
                    <a:ext uri="{9D8B030D-6E8A-4147-A177-3AD203B41FA5}">
                      <a16:colId xmlns:a16="http://schemas.microsoft.com/office/drawing/2014/main" xmlns="" val="422715492"/>
                    </a:ext>
                  </a:extLst>
                </a:gridCol>
              </a:tblGrid>
              <a:tr h="73555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Instantiation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Implementation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Declaration*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102564"/>
                  </a:ext>
                </a:extLst>
              </a:tr>
              <a:tr h="426152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/>
                        <a:t>Class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2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24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09809081"/>
                  </a:ext>
                </a:extLst>
              </a:tr>
              <a:tr h="426152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/>
                        <a:t>Abstract Class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62294630"/>
                  </a:ext>
                </a:extLst>
              </a:tr>
              <a:tr h="426152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/>
                        <a:t>Interface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393067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0000" y="5276850"/>
            <a:ext cx="8310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* Declaration / Prototype / Signature:</a:t>
            </a:r>
          </a:p>
          <a:p>
            <a:r>
              <a:rPr lang="en-US" dirty="0"/>
              <a:t>	</a:t>
            </a:r>
            <a:r>
              <a:rPr lang="en-US" dirty="0" smtClean="0"/>
              <a:t>Declaring empty field* / property / method without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59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7095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in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66272"/>
          </a:xfrm>
        </p:spPr>
        <p:txBody>
          <a:bodyPr anchor="t"/>
          <a:lstStyle/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3151548"/>
              </p:ext>
            </p:extLst>
          </p:nvPr>
        </p:nvGraphicFramePr>
        <p:xfrm>
          <a:off x="8834908" y="2355011"/>
          <a:ext cx="2111059" cy="2713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059">
                  <a:extLst>
                    <a:ext uri="{9D8B030D-6E8A-4147-A177-3AD203B41FA5}">
                      <a16:colId xmlns:a16="http://schemas.microsoft.com/office/drawing/2014/main" xmlns="" val="3928639898"/>
                    </a:ext>
                  </a:extLst>
                </a:gridCol>
              </a:tblGrid>
              <a:tr h="382209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Dog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44131550"/>
                  </a:ext>
                </a:extLst>
              </a:tr>
              <a:tr h="2195389"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Fields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 Name =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olidFill>
                            <a:srgbClr val="C00000"/>
                          </a:solidFill>
                        </a:rPr>
                        <a:t>“Jack”</a:t>
                      </a:r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  <a:p>
                      <a:r>
                        <a:rPr lang="en-US" dirty="0" smtClean="0"/>
                        <a:t>   Legs = 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dirty="0" smtClean="0"/>
                    </a:p>
                    <a:p>
                      <a:r>
                        <a:rPr lang="en-US" sz="1800" b="0" i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————————</a:t>
                      </a:r>
                    </a:p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Methods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Bark()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Feed()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50808423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725116"/>
              </p:ext>
            </p:extLst>
          </p:nvPr>
        </p:nvGraphicFramePr>
        <p:xfrm>
          <a:off x="2898943" y="5521745"/>
          <a:ext cx="2111059" cy="75069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11059">
                  <a:extLst>
                    <a:ext uri="{9D8B030D-6E8A-4147-A177-3AD203B41FA5}">
                      <a16:colId xmlns:a16="http://schemas.microsoft.com/office/drawing/2014/main" xmlns="" val="3928639898"/>
                    </a:ext>
                  </a:extLst>
                </a:gridCol>
              </a:tblGrid>
              <a:tr h="38493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Dog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44131550"/>
                  </a:ext>
                </a:extLst>
              </a:tr>
              <a:tr h="351092">
                <a:tc>
                  <a:txBody>
                    <a:bodyPr/>
                    <a:lstStyle/>
                    <a:p>
                      <a:r>
                        <a:rPr lang="en-US" dirty="0" smtClean="0"/>
                        <a:t>dog1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50808423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0390147"/>
              </p:ext>
            </p:extLst>
          </p:nvPr>
        </p:nvGraphicFramePr>
        <p:xfrm>
          <a:off x="6450169" y="5531333"/>
          <a:ext cx="2111059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11059">
                  <a:extLst>
                    <a:ext uri="{9D8B030D-6E8A-4147-A177-3AD203B41FA5}">
                      <a16:colId xmlns:a16="http://schemas.microsoft.com/office/drawing/2014/main" xmlns="" val="39286398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Dog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44131550"/>
                  </a:ext>
                </a:extLst>
              </a:tr>
              <a:tr h="351092">
                <a:tc>
                  <a:txBody>
                    <a:bodyPr/>
                    <a:lstStyle/>
                    <a:p>
                      <a:r>
                        <a:rPr lang="en-US" dirty="0" smtClean="0"/>
                        <a:t>dog2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50808423"/>
                  </a:ext>
                </a:extLst>
              </a:tr>
            </a:tbl>
          </a:graphicData>
        </a:graphic>
      </p:graphicFrame>
      <p:cxnSp>
        <p:nvCxnSpPr>
          <p:cNvPr id="8" name="Elbow Connector 7"/>
          <p:cNvCxnSpPr/>
          <p:nvPr/>
        </p:nvCxnSpPr>
        <p:spPr>
          <a:xfrm rot="5400000" flipH="1" flipV="1">
            <a:off x="5489710" y="2153176"/>
            <a:ext cx="1809960" cy="4880436"/>
          </a:xfrm>
          <a:prstGeom prst="bentConnector2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3"/>
            <a:endCxn id="5" idx="2"/>
          </p:cNvCxnSpPr>
          <p:nvPr/>
        </p:nvCxnSpPr>
        <p:spPr>
          <a:xfrm flipV="1">
            <a:off x="8561228" y="5068560"/>
            <a:ext cx="1329209" cy="828533"/>
          </a:xfrm>
          <a:prstGeom prst="bentConnector2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Users\kyria\Desktop\2016-03-16 18_16_40-ConsoleApplication1 - Microsoft Visual Stud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92" y="2609170"/>
            <a:ext cx="7097963" cy="89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88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in Memory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66272"/>
          </a:xfrm>
        </p:spPr>
        <p:txBody>
          <a:bodyPr anchor="t"/>
          <a:lstStyle/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804633"/>
              </p:ext>
            </p:extLst>
          </p:nvPr>
        </p:nvGraphicFramePr>
        <p:xfrm>
          <a:off x="8834908" y="2355011"/>
          <a:ext cx="2111059" cy="2713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059">
                  <a:extLst>
                    <a:ext uri="{9D8B030D-6E8A-4147-A177-3AD203B41FA5}">
                      <a16:colId xmlns:a16="http://schemas.microsoft.com/office/drawing/2014/main" xmlns="" val="3928639898"/>
                    </a:ext>
                  </a:extLst>
                </a:gridCol>
              </a:tblGrid>
              <a:tr h="382209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Dog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44131550"/>
                  </a:ext>
                </a:extLst>
              </a:tr>
              <a:tr h="2195389"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Fields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 Name =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olidFill>
                            <a:srgbClr val="C00000"/>
                          </a:solidFill>
                        </a:rPr>
                        <a:t>“Jack”</a:t>
                      </a:r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  <a:p>
                      <a:r>
                        <a:rPr lang="en-US" dirty="0" smtClean="0"/>
                        <a:t>   Legs = 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dirty="0" smtClean="0"/>
                    </a:p>
                    <a:p>
                      <a:r>
                        <a:rPr lang="en-US" sz="1800" b="0" i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————————</a:t>
                      </a:r>
                    </a:p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Methods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Bark()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Feed()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50808423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3616131"/>
              </p:ext>
            </p:extLst>
          </p:nvPr>
        </p:nvGraphicFramePr>
        <p:xfrm>
          <a:off x="2898943" y="5521745"/>
          <a:ext cx="2111059" cy="75069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11059">
                  <a:extLst>
                    <a:ext uri="{9D8B030D-6E8A-4147-A177-3AD203B41FA5}">
                      <a16:colId xmlns:a16="http://schemas.microsoft.com/office/drawing/2014/main" xmlns="" val="3928639898"/>
                    </a:ext>
                  </a:extLst>
                </a:gridCol>
              </a:tblGrid>
              <a:tr h="38493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Dog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44131550"/>
                  </a:ext>
                </a:extLst>
              </a:tr>
              <a:tr h="351092">
                <a:tc>
                  <a:txBody>
                    <a:bodyPr/>
                    <a:lstStyle/>
                    <a:p>
                      <a:r>
                        <a:rPr lang="en-US" dirty="0" smtClean="0"/>
                        <a:t>dog1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50808423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1354917"/>
              </p:ext>
            </p:extLst>
          </p:nvPr>
        </p:nvGraphicFramePr>
        <p:xfrm>
          <a:off x="6450169" y="5531333"/>
          <a:ext cx="2111059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11059">
                  <a:extLst>
                    <a:ext uri="{9D8B030D-6E8A-4147-A177-3AD203B41FA5}">
                      <a16:colId xmlns:a16="http://schemas.microsoft.com/office/drawing/2014/main" xmlns="" val="39286398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Dog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44131550"/>
                  </a:ext>
                </a:extLst>
              </a:tr>
              <a:tr h="351092">
                <a:tc>
                  <a:txBody>
                    <a:bodyPr/>
                    <a:lstStyle/>
                    <a:p>
                      <a:r>
                        <a:rPr lang="en-US" dirty="0" smtClean="0"/>
                        <a:t>dog2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50808423"/>
                  </a:ext>
                </a:extLst>
              </a:tr>
            </a:tbl>
          </a:graphicData>
        </a:graphic>
      </p:graphicFrame>
      <p:cxnSp>
        <p:nvCxnSpPr>
          <p:cNvPr id="8" name="Elbow Connector 7"/>
          <p:cNvCxnSpPr>
            <a:stCxn id="6" idx="3"/>
          </p:cNvCxnSpPr>
          <p:nvPr/>
        </p:nvCxnSpPr>
        <p:spPr>
          <a:xfrm>
            <a:off x="5010002" y="5897092"/>
            <a:ext cx="244638" cy="374919"/>
          </a:xfrm>
          <a:prstGeom prst="bentConnector2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3"/>
            <a:endCxn id="5" idx="2"/>
          </p:cNvCxnSpPr>
          <p:nvPr/>
        </p:nvCxnSpPr>
        <p:spPr>
          <a:xfrm flipV="1">
            <a:off x="8561228" y="5068560"/>
            <a:ext cx="1329209" cy="828533"/>
          </a:xfrm>
          <a:prstGeom prst="bentConnector2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kyria\Desktop\2016-03-16 18_18_37-ConsoleApplication1 - Microsoft Visual Stud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90" y="2571749"/>
            <a:ext cx="4908553" cy="62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Elbow Connector 14"/>
          <p:cNvCxnSpPr/>
          <p:nvPr/>
        </p:nvCxnSpPr>
        <p:spPr>
          <a:xfrm rot="5400000" flipH="1" flipV="1">
            <a:off x="5489710" y="2153176"/>
            <a:ext cx="1809960" cy="4880436"/>
          </a:xfrm>
          <a:prstGeom prst="bentConnector2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95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66272"/>
          </a:xfrm>
        </p:spPr>
        <p:txBody>
          <a:bodyPr anchor="t"/>
          <a:lstStyle/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3204710"/>
              </p:ext>
            </p:extLst>
          </p:nvPr>
        </p:nvGraphicFramePr>
        <p:xfrm>
          <a:off x="8834908" y="2355011"/>
          <a:ext cx="2111059" cy="2713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059">
                  <a:extLst>
                    <a:ext uri="{9D8B030D-6E8A-4147-A177-3AD203B41FA5}">
                      <a16:colId xmlns:a16="http://schemas.microsoft.com/office/drawing/2014/main" xmlns="" val="3928639898"/>
                    </a:ext>
                  </a:extLst>
                </a:gridCol>
              </a:tblGrid>
              <a:tr h="382209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Dog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44131550"/>
                  </a:ext>
                </a:extLst>
              </a:tr>
              <a:tr h="2195389"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Fields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 Name =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olidFill>
                            <a:srgbClr val="C00000"/>
                          </a:solidFill>
                        </a:rPr>
                        <a:t>“Jack”</a:t>
                      </a:r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  <a:p>
                      <a:r>
                        <a:rPr lang="en-US" dirty="0" smtClean="0"/>
                        <a:t>   Legs = 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dirty="0" smtClean="0"/>
                    </a:p>
                    <a:p>
                      <a:r>
                        <a:rPr lang="en-US" sz="1800" b="0" i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————————</a:t>
                      </a:r>
                    </a:p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Methods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Bark()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Feed()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50808423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8981320"/>
              </p:ext>
            </p:extLst>
          </p:nvPr>
        </p:nvGraphicFramePr>
        <p:xfrm>
          <a:off x="2898943" y="5521745"/>
          <a:ext cx="2111059" cy="75069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11059">
                  <a:extLst>
                    <a:ext uri="{9D8B030D-6E8A-4147-A177-3AD203B41FA5}">
                      <a16:colId xmlns:a16="http://schemas.microsoft.com/office/drawing/2014/main" xmlns="" val="3928639898"/>
                    </a:ext>
                  </a:extLst>
                </a:gridCol>
              </a:tblGrid>
              <a:tr h="38493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Dog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44131550"/>
                  </a:ext>
                </a:extLst>
              </a:tr>
              <a:tr h="351092">
                <a:tc>
                  <a:txBody>
                    <a:bodyPr/>
                    <a:lstStyle/>
                    <a:p>
                      <a:r>
                        <a:rPr lang="en-US" dirty="0" smtClean="0"/>
                        <a:t>dog1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50808423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6083593"/>
              </p:ext>
            </p:extLst>
          </p:nvPr>
        </p:nvGraphicFramePr>
        <p:xfrm>
          <a:off x="6450169" y="5531333"/>
          <a:ext cx="2111059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11059">
                  <a:extLst>
                    <a:ext uri="{9D8B030D-6E8A-4147-A177-3AD203B41FA5}">
                      <a16:colId xmlns:a16="http://schemas.microsoft.com/office/drawing/2014/main" xmlns="" val="39286398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Dog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44131550"/>
                  </a:ext>
                </a:extLst>
              </a:tr>
              <a:tr h="351092">
                <a:tc>
                  <a:txBody>
                    <a:bodyPr/>
                    <a:lstStyle/>
                    <a:p>
                      <a:r>
                        <a:rPr lang="en-US" dirty="0" smtClean="0"/>
                        <a:t>dog2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50808423"/>
                  </a:ext>
                </a:extLst>
              </a:tr>
            </a:tbl>
          </a:graphicData>
        </a:graphic>
      </p:graphicFrame>
      <p:cxnSp>
        <p:nvCxnSpPr>
          <p:cNvPr id="8" name="Elbow Connector 7"/>
          <p:cNvCxnSpPr>
            <a:stCxn id="6" idx="3"/>
          </p:cNvCxnSpPr>
          <p:nvPr/>
        </p:nvCxnSpPr>
        <p:spPr>
          <a:xfrm>
            <a:off x="5010002" y="5897092"/>
            <a:ext cx="244638" cy="374919"/>
          </a:xfrm>
          <a:prstGeom prst="bentConnector2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3"/>
            <a:endCxn id="5" idx="2"/>
          </p:cNvCxnSpPr>
          <p:nvPr/>
        </p:nvCxnSpPr>
        <p:spPr>
          <a:xfrm flipV="1">
            <a:off x="8561228" y="5068560"/>
            <a:ext cx="1329209" cy="828533"/>
          </a:xfrm>
          <a:prstGeom prst="bentConnector2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:\Users\kyria\Desktop\2016-03-16 18_22_49-ConsoleApplication1 - Microsoft Visual Stud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442" y="1964964"/>
            <a:ext cx="5613984" cy="80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7614825"/>
              </p:ext>
            </p:extLst>
          </p:nvPr>
        </p:nvGraphicFramePr>
        <p:xfrm>
          <a:off x="2898943" y="4527926"/>
          <a:ext cx="2111059" cy="75069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11059">
                  <a:extLst>
                    <a:ext uri="{9D8B030D-6E8A-4147-A177-3AD203B41FA5}">
                      <a16:colId xmlns:a16="http://schemas.microsoft.com/office/drawing/2014/main" xmlns="" val="3928639898"/>
                    </a:ext>
                  </a:extLst>
                </a:gridCol>
              </a:tblGrid>
              <a:tr h="38493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Animal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44131550"/>
                  </a:ext>
                </a:extLst>
              </a:tr>
              <a:tr h="351092">
                <a:tc>
                  <a:txBody>
                    <a:bodyPr/>
                    <a:lstStyle/>
                    <a:p>
                      <a:r>
                        <a:rPr lang="en-US" dirty="0" smtClean="0"/>
                        <a:t>animal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50808423"/>
                  </a:ext>
                </a:extLst>
              </a:tr>
            </a:tbl>
          </a:graphicData>
        </a:graphic>
      </p:graphicFrame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5647609"/>
              </p:ext>
            </p:extLst>
          </p:nvPr>
        </p:nvGraphicFramePr>
        <p:xfrm>
          <a:off x="2898943" y="3650016"/>
          <a:ext cx="2111059" cy="75069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11059">
                  <a:extLst>
                    <a:ext uri="{9D8B030D-6E8A-4147-A177-3AD203B41FA5}">
                      <a16:colId xmlns:a16="http://schemas.microsoft.com/office/drawing/2014/main" xmlns="" val="3928639898"/>
                    </a:ext>
                  </a:extLst>
                </a:gridCol>
              </a:tblGrid>
              <a:tr h="38493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object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44131550"/>
                  </a:ext>
                </a:extLst>
              </a:tr>
              <a:tr h="35109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obj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50808423"/>
                  </a:ext>
                </a:extLst>
              </a:tr>
            </a:tbl>
          </a:graphicData>
        </a:graphic>
      </p:graphicFrame>
      <p:cxnSp>
        <p:nvCxnSpPr>
          <p:cNvPr id="14" name="Elbow Connector 13"/>
          <p:cNvCxnSpPr>
            <a:endCxn id="5" idx="1"/>
          </p:cNvCxnSpPr>
          <p:nvPr/>
        </p:nvCxnSpPr>
        <p:spPr>
          <a:xfrm flipV="1">
            <a:off x="5010002" y="3711785"/>
            <a:ext cx="3824906" cy="1180757"/>
          </a:xfrm>
          <a:prstGeom prst="bentConnector3">
            <a:avLst>
              <a:gd name="adj1" fmla="val 85018"/>
            </a:avLst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5010002" y="2899795"/>
            <a:ext cx="3824906" cy="1180757"/>
          </a:xfrm>
          <a:prstGeom prst="bentConnector3">
            <a:avLst>
              <a:gd name="adj1" fmla="val 59428"/>
            </a:avLst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3618049"/>
              </p:ext>
            </p:extLst>
          </p:nvPr>
        </p:nvGraphicFramePr>
        <p:xfrm>
          <a:off x="325894" y="2678619"/>
          <a:ext cx="1724581" cy="1889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24581">
                  <a:extLst>
                    <a:ext uri="{9D8B030D-6E8A-4147-A177-3AD203B41FA5}">
                      <a16:colId xmlns:a16="http://schemas.microsoft.com/office/drawing/2014/main" xmlns="" val="3928639898"/>
                    </a:ext>
                  </a:extLst>
                </a:gridCol>
              </a:tblGrid>
              <a:tr h="2959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Animal</a:t>
                      </a:r>
                      <a:endParaRPr lang="en-US" sz="1600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44131550"/>
                  </a:ext>
                </a:extLst>
              </a:tr>
              <a:tr h="155340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Properties</a:t>
                      </a:r>
                    </a:p>
                    <a:p>
                      <a:r>
                        <a:rPr lang="en-US" sz="1600" dirty="0" smtClean="0"/>
                        <a:t>   Name</a:t>
                      </a:r>
                    </a:p>
                    <a:p>
                      <a:r>
                        <a:rPr lang="en-US" sz="1600" dirty="0" smtClean="0"/>
                        <a:t>   Legs</a:t>
                      </a:r>
                    </a:p>
                    <a:p>
                      <a:r>
                        <a:rPr lang="en-US" sz="1600" b="0" kern="1200" dirty="0" smtClean="0">
                          <a:effectLst/>
                        </a:rPr>
                        <a:t>——————</a:t>
                      </a:r>
                    </a:p>
                    <a:p>
                      <a:r>
                        <a:rPr lang="en-US" sz="1600" b="1" kern="1200" dirty="0" smtClean="0">
                          <a:effectLst/>
                        </a:rPr>
                        <a:t>Methods</a:t>
                      </a:r>
                    </a:p>
                    <a:p>
                      <a:r>
                        <a:rPr lang="en-US" sz="1600" kern="1200" dirty="0" smtClean="0">
                          <a:effectLst/>
                        </a:rPr>
                        <a:t>   Feed()</a:t>
                      </a:r>
                      <a:endParaRPr lang="en-US" sz="16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50808423"/>
                  </a:ext>
                </a:extLst>
              </a:tr>
            </a:tbl>
          </a:graphicData>
        </a:graphic>
      </p:graphicFrame>
      <p:graphicFrame>
        <p:nvGraphicFramePr>
          <p:cNvPr id="1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1582177"/>
              </p:ext>
            </p:extLst>
          </p:nvPr>
        </p:nvGraphicFramePr>
        <p:xfrm>
          <a:off x="325894" y="5136950"/>
          <a:ext cx="1724580" cy="11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580">
                  <a:extLst>
                    <a:ext uri="{9D8B030D-6E8A-4147-A177-3AD203B41FA5}">
                      <a16:colId xmlns:a16="http://schemas.microsoft.com/office/drawing/2014/main" xmlns="" val="3928639898"/>
                    </a:ext>
                  </a:extLst>
                </a:gridCol>
              </a:tblGrid>
              <a:tr h="43257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Dog</a:t>
                      </a:r>
                      <a:endParaRPr lang="en-US" sz="1600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44131550"/>
                  </a:ext>
                </a:extLst>
              </a:tr>
              <a:tr h="672723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effectLst/>
                        </a:rPr>
                        <a:t>Methods  </a:t>
                      </a:r>
                      <a:r>
                        <a:rPr lang="en-US" sz="1600" kern="1200" dirty="0" smtClean="0">
                          <a:effectLst/>
                        </a:rPr>
                        <a:t> </a:t>
                      </a:r>
                    </a:p>
                    <a:p>
                      <a:r>
                        <a:rPr lang="en-US" sz="1600" kern="1200" dirty="0" smtClean="0">
                          <a:effectLst/>
                        </a:rPr>
                        <a:t>   Bark()</a:t>
                      </a:r>
                      <a:endParaRPr 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50808423"/>
                  </a:ext>
                </a:extLst>
              </a:tr>
            </a:tbl>
          </a:graphicData>
        </a:graphic>
      </p:graphicFrame>
      <p:graphicFrame>
        <p:nvGraphicFramePr>
          <p:cNvPr id="1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8763767"/>
              </p:ext>
            </p:extLst>
          </p:nvPr>
        </p:nvGraphicFramePr>
        <p:xfrm>
          <a:off x="325893" y="1436293"/>
          <a:ext cx="1724581" cy="7081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24581">
                  <a:extLst>
                    <a:ext uri="{9D8B030D-6E8A-4147-A177-3AD203B41FA5}">
                      <a16:colId xmlns:a16="http://schemas.microsoft.com/office/drawing/2014/main" xmlns="" val="3928639898"/>
                    </a:ext>
                  </a:extLst>
                </a:gridCol>
              </a:tblGrid>
              <a:tr h="30089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object</a:t>
                      </a:r>
                      <a:endParaRPr lang="en-US" sz="1600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44131550"/>
                  </a:ext>
                </a:extLst>
              </a:tr>
              <a:tr h="372864"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50808423"/>
                  </a:ext>
                </a:extLst>
              </a:tr>
            </a:tbl>
          </a:graphicData>
        </a:graphic>
      </p:graphicFrame>
      <p:cxnSp>
        <p:nvCxnSpPr>
          <p:cNvPr id="19" name="Elbow Connector 18"/>
          <p:cNvCxnSpPr>
            <a:stCxn id="18" idx="2"/>
            <a:endCxn id="15" idx="0"/>
          </p:cNvCxnSpPr>
          <p:nvPr/>
        </p:nvCxnSpPr>
        <p:spPr>
          <a:xfrm rot="16200000" flipH="1">
            <a:off x="921092" y="2411527"/>
            <a:ext cx="534182" cy="1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5" idx="2"/>
            <a:endCxn id="17" idx="0"/>
          </p:cNvCxnSpPr>
          <p:nvPr/>
        </p:nvCxnSpPr>
        <p:spPr>
          <a:xfrm rot="5400000">
            <a:off x="903899" y="4852664"/>
            <a:ext cx="568571" cy="12700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32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4386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(Today)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6988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Object-oriented </a:t>
            </a:r>
            <a:r>
              <a:rPr lang="en-US" dirty="0"/>
              <a:t>theory</a:t>
            </a:r>
          </a:p>
          <a:p>
            <a:pPr lvl="1"/>
            <a:r>
              <a:rPr lang="en-US" dirty="0"/>
              <a:t>Classes</a:t>
            </a:r>
          </a:p>
          <a:p>
            <a:pPr lvl="2"/>
            <a:r>
              <a:rPr lang="en-US" dirty="0" smtClean="0"/>
              <a:t>Constructors</a:t>
            </a:r>
            <a:endParaRPr lang="en-US" dirty="0"/>
          </a:p>
          <a:p>
            <a:pPr lvl="2"/>
            <a:r>
              <a:rPr lang="en-US" dirty="0" smtClean="0"/>
              <a:t>Methods</a:t>
            </a:r>
            <a:endParaRPr lang="en-US" dirty="0"/>
          </a:p>
          <a:p>
            <a:pPr lvl="2"/>
            <a:r>
              <a:rPr lang="en-US" dirty="0" smtClean="0"/>
              <a:t>Fields </a:t>
            </a:r>
            <a:r>
              <a:rPr lang="en-US" dirty="0"/>
              <a:t>&amp; </a:t>
            </a:r>
            <a:r>
              <a:rPr lang="en-US" dirty="0" smtClean="0"/>
              <a:t>Properties</a:t>
            </a:r>
            <a:endParaRPr lang="en-US" dirty="0"/>
          </a:p>
          <a:p>
            <a:pPr lvl="2"/>
            <a:r>
              <a:rPr lang="en-US" dirty="0"/>
              <a:t>Access Modifiers</a:t>
            </a:r>
          </a:p>
          <a:p>
            <a:pPr lvl="1"/>
            <a:r>
              <a:rPr lang="en-US" dirty="0" smtClean="0"/>
              <a:t>Instantiation</a:t>
            </a:r>
            <a:endParaRPr lang="en-US" dirty="0"/>
          </a:p>
          <a:p>
            <a:pPr lvl="1"/>
            <a:r>
              <a:rPr lang="en-US" dirty="0" smtClean="0"/>
              <a:t>Inheritance &amp; Polymorphism</a:t>
            </a:r>
            <a:endParaRPr lang="en-US" dirty="0"/>
          </a:p>
          <a:p>
            <a:pPr lvl="2"/>
            <a:r>
              <a:rPr lang="en-US" dirty="0" smtClean="0"/>
              <a:t>Abstract Classes</a:t>
            </a:r>
            <a:endParaRPr lang="en-US" dirty="0"/>
          </a:p>
          <a:p>
            <a:pPr lvl="2"/>
            <a:r>
              <a:rPr lang="en-US" dirty="0" smtClean="0"/>
              <a:t>Interfaces</a:t>
            </a:r>
          </a:p>
          <a:p>
            <a:pPr lvl="2"/>
            <a:r>
              <a:rPr lang="en-US" dirty="0" smtClean="0"/>
              <a:t>Casting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26306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10000" y="2491229"/>
            <a:ext cx="5185873" cy="3638763"/>
          </a:xfrm>
        </p:spPr>
        <p:txBody>
          <a:bodyPr>
            <a:normAutofit/>
          </a:bodyPr>
          <a:lstStyle/>
          <a:p>
            <a:pPr lvl="1"/>
            <a:r>
              <a:rPr lang="en-US" sz="2800" dirty="0" smtClean="0"/>
              <a:t>Classes</a:t>
            </a:r>
            <a:endParaRPr lang="en-US" sz="2800" dirty="0"/>
          </a:p>
          <a:p>
            <a:pPr lvl="2"/>
            <a:r>
              <a:rPr lang="en-US" sz="2800" dirty="0"/>
              <a:t>Constructors</a:t>
            </a:r>
          </a:p>
          <a:p>
            <a:pPr lvl="2"/>
            <a:r>
              <a:rPr lang="en-US" sz="2800" dirty="0"/>
              <a:t>Methods</a:t>
            </a:r>
          </a:p>
          <a:p>
            <a:pPr lvl="2"/>
            <a:r>
              <a:rPr lang="en-US" sz="2800" dirty="0"/>
              <a:t>Fields &amp; Properties</a:t>
            </a:r>
          </a:p>
          <a:p>
            <a:pPr lvl="2"/>
            <a:r>
              <a:rPr lang="en-US" sz="2800" dirty="0"/>
              <a:t>Access Modifiers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316584" y="2494741"/>
            <a:ext cx="6291884" cy="3638764"/>
          </a:xfrm>
        </p:spPr>
        <p:txBody>
          <a:bodyPr>
            <a:normAutofit/>
          </a:bodyPr>
          <a:lstStyle/>
          <a:p>
            <a:pPr lvl="1"/>
            <a:r>
              <a:rPr lang="en-US" sz="2800" dirty="0" smtClean="0"/>
              <a:t>Objects (Instantiated classes)</a:t>
            </a:r>
            <a:endParaRPr lang="en-US" sz="2800" dirty="0"/>
          </a:p>
          <a:p>
            <a:pPr lvl="1"/>
            <a:r>
              <a:rPr lang="en-US" sz="2800" dirty="0" smtClean="0"/>
              <a:t>Inheritance &amp; Polymorphism</a:t>
            </a:r>
            <a:endParaRPr lang="en-US" sz="2800" dirty="0"/>
          </a:p>
          <a:p>
            <a:pPr lvl="2"/>
            <a:r>
              <a:rPr lang="en-US" sz="2800" dirty="0"/>
              <a:t>Abstract Classes</a:t>
            </a:r>
          </a:p>
          <a:p>
            <a:pPr lvl="2"/>
            <a:r>
              <a:rPr lang="en-US" sz="2800" dirty="0"/>
              <a:t>Interfaces</a:t>
            </a:r>
          </a:p>
          <a:p>
            <a:pPr lvl="2"/>
            <a:r>
              <a:rPr lang="en-US" sz="2800" dirty="0"/>
              <a:t>Casting</a:t>
            </a:r>
          </a:p>
        </p:txBody>
      </p:sp>
      <p:sp>
        <p:nvSpPr>
          <p:cNvPr id="6" name="Content Placeholder 8"/>
          <p:cNvSpPr txBox="1">
            <a:spLocks/>
          </p:cNvSpPr>
          <p:nvPr/>
        </p:nvSpPr>
        <p:spPr>
          <a:xfrm>
            <a:off x="3300655" y="1960105"/>
            <a:ext cx="10554574" cy="416988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70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66272"/>
          </a:xfrm>
        </p:spPr>
        <p:txBody>
          <a:bodyPr anchor="t">
            <a:normAutofit fontScale="70000" lnSpcReduction="20000"/>
          </a:bodyPr>
          <a:lstStyle/>
          <a:p>
            <a:r>
              <a:rPr lang="en-US" dirty="0" smtClean="0"/>
              <a:t>Design Patterns Explained (</a:t>
            </a:r>
            <a:r>
              <a:rPr lang="en-US" b="1" dirty="0" smtClean="0">
                <a:hlinkClick r:id="rId2"/>
              </a:rPr>
              <a:t>Click Here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Object Oriented Design</a:t>
            </a:r>
          </a:p>
          <a:p>
            <a:pPr lvl="1"/>
            <a:r>
              <a:rPr lang="en-US" dirty="0" smtClean="0"/>
              <a:t> Reusable solutions for common problems</a:t>
            </a:r>
          </a:p>
          <a:p>
            <a:pPr lvl="1"/>
            <a:r>
              <a:rPr lang="en-US" dirty="0" smtClean="0"/>
              <a:t>Template on how to solve a problem</a:t>
            </a:r>
          </a:p>
          <a:p>
            <a:pPr lvl="1"/>
            <a:endParaRPr lang="en-US" dirty="0" smtClean="0"/>
          </a:p>
          <a:p>
            <a:r>
              <a:rPr lang="en-US" b="1" dirty="0"/>
              <a:t>ISBN-13:</a:t>
            </a:r>
            <a:r>
              <a:rPr lang="en-US" dirty="0"/>
              <a:t> </a:t>
            </a:r>
            <a:r>
              <a:rPr lang="en-US" dirty="0" smtClean="0"/>
              <a:t>978-0321247148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Must read for serious programmers </a:t>
            </a:r>
            <a:endParaRPr lang="en-US" dirty="0"/>
          </a:p>
        </p:txBody>
      </p:sp>
      <p:pic>
        <p:nvPicPr>
          <p:cNvPr id="1026" name="Picture 2" descr="http://ecx.images-amazon.com/images/I/51eaSXNpF%2BL._SX376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028" y="2380342"/>
            <a:ext cx="3036284" cy="4008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14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(Optional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Parking Program (V 2.0)</a:t>
            </a:r>
          </a:p>
          <a:p>
            <a:r>
              <a:rPr lang="en-US" dirty="0" smtClean="0"/>
              <a:t>Expand the parking program described in module one based on the following:</a:t>
            </a:r>
          </a:p>
          <a:p>
            <a:r>
              <a:rPr lang="en-US" dirty="0" smtClean="0"/>
              <a:t>Create an abstract class </a:t>
            </a:r>
            <a:r>
              <a:rPr lang="en-US" b="1" dirty="0" smtClean="0">
                <a:solidFill>
                  <a:srgbClr val="FFFF00"/>
                </a:solidFill>
              </a:rPr>
              <a:t>Vehicle </a:t>
            </a:r>
            <a:r>
              <a:rPr lang="en-US" dirty="0" smtClean="0"/>
              <a:t>that would hold common properties and methods for different types of vehicles.</a:t>
            </a:r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293" y="2111315"/>
            <a:ext cx="3334215" cy="8573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900000">
            <a:off x="10914913" y="1935970"/>
            <a:ext cx="916745" cy="4616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V 2.0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87872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(Optional)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Derive different types of vehicles as class from Vehicle (e.g. </a:t>
            </a:r>
            <a:r>
              <a:rPr lang="en-US" b="1" dirty="0" smtClean="0">
                <a:solidFill>
                  <a:srgbClr val="FFFF00"/>
                </a:solidFill>
              </a:rPr>
              <a:t>Car, Bike, Truck</a:t>
            </a:r>
            <a:r>
              <a:rPr lang="en-US" dirty="0" smtClean="0"/>
              <a:t>, etc.)</a:t>
            </a:r>
          </a:p>
          <a:p>
            <a:r>
              <a:rPr lang="en-US" dirty="0" smtClean="0"/>
              <a:t>On the main menu, when adding a new vehicle, ask user for the type of their </a:t>
            </a:r>
            <a:r>
              <a:rPr lang="en-US" b="1" dirty="0" smtClean="0">
                <a:solidFill>
                  <a:srgbClr val="FFFF00"/>
                </a:solidFill>
              </a:rPr>
              <a:t>vehicle</a:t>
            </a:r>
            <a:r>
              <a:rPr lang="en-US" dirty="0" smtClean="0"/>
              <a:t>. Based on the type, ask for some information regarding the vehicle.</a:t>
            </a:r>
          </a:p>
          <a:p>
            <a:pPr lvl="1"/>
            <a:r>
              <a:rPr lang="en-US" sz="2400" b="1" dirty="0" smtClean="0">
                <a:solidFill>
                  <a:srgbClr val="FFFF00"/>
                </a:solidFill>
              </a:rPr>
              <a:t>Hint:</a:t>
            </a:r>
            <a:r>
              <a:rPr lang="en-US" sz="2400" dirty="0" smtClean="0"/>
              <a:t> use a method </a:t>
            </a:r>
            <a:r>
              <a:rPr lang="en-US" sz="2400" b="1" dirty="0" err="1" smtClean="0"/>
              <a:t>GetDetail</a:t>
            </a:r>
            <a:r>
              <a:rPr lang="en-US" sz="2400" dirty="0" smtClean="0"/>
              <a:t>() in the Vehicle Class, and in each derived class, define it based on the fields relevant to the type.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33818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(Optional)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16613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When adding a new car, make sure the car number does not exist before adding it to the list.</a:t>
            </a:r>
          </a:p>
          <a:p>
            <a:r>
              <a:rPr lang="en-US" dirty="0" smtClean="0"/>
              <a:t>When removing a car, ask for a number and remove it, if it exists</a:t>
            </a:r>
          </a:p>
          <a:p>
            <a:r>
              <a:rPr lang="en-US" dirty="0" smtClean="0"/>
              <a:t>Add new option that would allow user to search for a vehicle by its number. If it exists, display its information.</a:t>
            </a:r>
          </a:p>
          <a:p>
            <a:pPr lvl="1"/>
            <a:r>
              <a:rPr lang="en-US" sz="2400" b="1" dirty="0" smtClean="0">
                <a:solidFill>
                  <a:srgbClr val="FFFF00"/>
                </a:solidFill>
              </a:rPr>
              <a:t>Hint:</a:t>
            </a:r>
            <a:r>
              <a:rPr lang="en-US" sz="2400" dirty="0" smtClean="0"/>
              <a:t> </a:t>
            </a:r>
            <a:r>
              <a:rPr lang="en-US" sz="2400" b="1" dirty="0" smtClean="0"/>
              <a:t>Override</a:t>
            </a:r>
            <a:r>
              <a:rPr lang="en-US" sz="2400" dirty="0" smtClean="0"/>
              <a:t> </a:t>
            </a:r>
            <a:r>
              <a:rPr lang="en-US" sz="2400" b="1" dirty="0" err="1" smtClean="0"/>
              <a:t>ToString</a:t>
            </a:r>
            <a:r>
              <a:rPr lang="en-US" sz="2400" dirty="0" smtClean="0"/>
              <a:t>() method for each derived class to show relevant information</a:t>
            </a:r>
            <a:endParaRPr lang="en-US" dirty="0" smtClean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15154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pPr algn="ctr"/>
            <a:r>
              <a:rPr lang="en-US" dirty="0" smtClean="0"/>
              <a:t>Thank you for your time.</a:t>
            </a:r>
            <a:br>
              <a:rPr lang="en-US" dirty="0" smtClean="0"/>
            </a:br>
            <a:r>
              <a:rPr lang="en-US" dirty="0" smtClean="0"/>
              <a:t>Any Questions?</a:t>
            </a:r>
            <a:br>
              <a:rPr lang="en-US" dirty="0" smtClean="0"/>
            </a:b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480778141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OOP?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Paradigm Based on </a:t>
            </a:r>
            <a:r>
              <a:rPr lang="en-US" b="1" dirty="0" smtClean="0"/>
              <a:t>Objects</a:t>
            </a:r>
          </a:p>
          <a:p>
            <a:r>
              <a:rPr lang="en-US" b="1" dirty="0" smtClean="0"/>
              <a:t>Object:</a:t>
            </a:r>
            <a:endParaRPr lang="en-US" dirty="0" smtClean="0"/>
          </a:p>
          <a:p>
            <a:pPr lvl="1"/>
            <a:r>
              <a:rPr lang="en-US" dirty="0" smtClean="0"/>
              <a:t>Contain Data (Field / Attribute)</a:t>
            </a:r>
          </a:p>
          <a:p>
            <a:pPr lvl="1"/>
            <a:r>
              <a:rPr lang="en-US" dirty="0" smtClean="0"/>
              <a:t>Contain Code (Procedure / Method)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7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(Suzuki Swift)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62858" y="2668358"/>
            <a:ext cx="2743200" cy="576262"/>
          </a:xfrm>
        </p:spPr>
        <p:txBody>
          <a:bodyPr/>
          <a:lstStyle/>
          <a:p>
            <a:r>
              <a:rPr lang="en-US" sz="3600" dirty="0" smtClean="0"/>
              <a:t>Attributes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62858" y="3244621"/>
            <a:ext cx="2743200" cy="310991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Fuel</a:t>
            </a:r>
          </a:p>
          <a:p>
            <a:r>
              <a:rPr lang="en-US" sz="2800" dirty="0" smtClean="0"/>
              <a:t>Max Speed</a:t>
            </a:r>
          </a:p>
          <a:p>
            <a:r>
              <a:rPr lang="en-US" sz="2800" dirty="0" smtClean="0"/>
              <a:t>Horse Power</a:t>
            </a:r>
          </a:p>
          <a:p>
            <a:r>
              <a:rPr lang="en-US" sz="2800" dirty="0" smtClean="0"/>
              <a:t>Brand</a:t>
            </a:r>
            <a:endParaRPr lang="en-US" sz="2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9077740" y="2668358"/>
            <a:ext cx="2743200" cy="576262"/>
          </a:xfrm>
        </p:spPr>
        <p:txBody>
          <a:bodyPr/>
          <a:lstStyle/>
          <a:p>
            <a:r>
              <a:rPr lang="en-US" sz="3600" dirty="0" smtClean="0"/>
              <a:t>Methods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9077740" y="3244621"/>
            <a:ext cx="2743200" cy="3109913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StartEngine</a:t>
            </a:r>
            <a:r>
              <a:rPr lang="en-US" sz="2800" dirty="0" smtClean="0"/>
              <a:t>()</a:t>
            </a:r>
          </a:p>
          <a:p>
            <a:r>
              <a:rPr lang="en-US" sz="2800" dirty="0" smtClean="0"/>
              <a:t>Drive()</a:t>
            </a:r>
          </a:p>
          <a:p>
            <a:r>
              <a:rPr lang="en-US" sz="2800" dirty="0" err="1" smtClean="0"/>
              <a:t>AddFuel</a:t>
            </a:r>
            <a:r>
              <a:rPr lang="en-US" sz="2800" dirty="0" smtClean="0"/>
              <a:t>()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259" y="2944520"/>
            <a:ext cx="5963482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88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uiExpand="1" build="p"/>
      <p:bldP spid="7" grpId="0" build="p"/>
      <p:bldP spid="8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Blueprint or template for creating objects</a:t>
            </a:r>
          </a:p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 Fields &amp; Properties</a:t>
            </a:r>
          </a:p>
          <a:p>
            <a:pPr lvl="1"/>
            <a:r>
              <a:rPr lang="en-US" dirty="0" smtClean="0"/>
              <a:t> Methods</a:t>
            </a:r>
          </a:p>
          <a:p>
            <a:pPr lvl="1"/>
            <a:r>
              <a:rPr lang="en-US" dirty="0" smtClean="0"/>
              <a:t> Constructors (Initializer)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8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Instance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-1925" y="1898439"/>
            <a:ext cx="2424025" cy="2478477"/>
          </a:xfrm>
        </p:spPr>
        <p:txBody>
          <a:bodyPr anchor="ctr"/>
          <a:lstStyle/>
          <a:p>
            <a:r>
              <a:rPr lang="en-US" dirty="0" smtClean="0"/>
              <a:t>Class	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-1925" y="4379522"/>
            <a:ext cx="2426232" cy="2478477"/>
          </a:xfrm>
        </p:spPr>
        <p:txBody>
          <a:bodyPr anchor="ctr"/>
          <a:lstStyle/>
          <a:p>
            <a:r>
              <a:rPr lang="en-US" dirty="0" smtClean="0"/>
              <a:t>Instance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4352925"/>
            <a:ext cx="12192000" cy="5059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424025" y="2191109"/>
            <a:ext cx="0" cy="466689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50" name="Picture 2" descr="https://i.ytimg.com/vi/HCQ3hdYGhC0/hqdefaul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72" t="1" r="25903" b="39230"/>
          <a:stretch/>
        </p:blipFill>
        <p:spPr bwMode="auto">
          <a:xfrm>
            <a:off x="3400360" y="4607909"/>
            <a:ext cx="1630605" cy="162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300" y="2185510"/>
            <a:ext cx="1648134" cy="75824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1617" y="3165708"/>
            <a:ext cx="1637501" cy="59640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5339" y="4669769"/>
            <a:ext cx="2010056" cy="150516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49395" y="2185510"/>
            <a:ext cx="1780322" cy="1576604"/>
          </a:xfrm>
          <a:prstGeom prst="rect">
            <a:avLst/>
          </a:prstGeom>
        </p:spPr>
      </p:pic>
      <p:pic>
        <p:nvPicPr>
          <p:cNvPr id="2058" name="Picture 10" descr="http://www.universityfairs.com/files/directory_images/nicosia-pic2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" r="1623"/>
          <a:stretch/>
        </p:blipFill>
        <p:spPr bwMode="auto">
          <a:xfrm>
            <a:off x="9309770" y="4578400"/>
            <a:ext cx="2259573" cy="165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49" name="Group 2048"/>
          <p:cNvGrpSpPr/>
          <p:nvPr/>
        </p:nvGrpSpPr>
        <p:grpSpPr>
          <a:xfrm>
            <a:off x="3285937" y="2185510"/>
            <a:ext cx="1859451" cy="2098361"/>
            <a:chOff x="3217446" y="2185510"/>
            <a:chExt cx="1859451" cy="2098361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359720" y="2185510"/>
              <a:ext cx="897956" cy="854111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161473" y="2657701"/>
              <a:ext cx="915424" cy="1076507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217446" y="3118575"/>
              <a:ext cx="853089" cy="1090723"/>
            </a:xfrm>
            <a:prstGeom prst="rect">
              <a:avLst/>
            </a:prstGeom>
          </p:spPr>
        </p:pic>
        <p:sp>
          <p:nvSpPr>
            <p:cNvPr id="2048" name="TextBox 2047"/>
            <p:cNvSpPr txBox="1"/>
            <p:nvPr/>
          </p:nvSpPr>
          <p:spPr>
            <a:xfrm>
              <a:off x="4156634" y="3760651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Dog</a:t>
              </a:r>
              <a:endPara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6761441" y="3786529"/>
            <a:ext cx="817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Car</a:t>
            </a:r>
            <a:endParaRPr lang="en-US" sz="28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661138" y="3786529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Building</a:t>
            </a:r>
            <a:endParaRPr lang="en-US" sz="28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51960" y="6238895"/>
            <a:ext cx="2127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</a:rPr>
              <a:t>Lucy, Max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316352" y="6238895"/>
            <a:ext cx="1708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</a:rPr>
              <a:t>Your Car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173251" y="6238895"/>
            <a:ext cx="2532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</a:rPr>
              <a:t>Main Building</a:t>
            </a:r>
            <a:endParaRPr lang="en-US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91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&amp; Behavior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Constructor</a:t>
            </a:r>
          </a:p>
          <a:p>
            <a:pPr lvl="1"/>
            <a:r>
              <a:rPr lang="en-US" dirty="0" smtClean="0"/>
              <a:t>Class initializer (set default values)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Define behaviors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52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18128"/>
          </a:xfrm>
        </p:spPr>
        <p:txBody>
          <a:bodyPr anchor="t">
            <a:normAutofit fontScale="92500" lnSpcReduction="10000"/>
          </a:bodyPr>
          <a:lstStyle/>
          <a:p>
            <a:r>
              <a:rPr lang="en-US" dirty="0" smtClean="0"/>
              <a:t>Field</a:t>
            </a:r>
          </a:p>
          <a:p>
            <a:pPr lvl="1"/>
            <a:r>
              <a:rPr lang="en-US" dirty="0" smtClean="0"/>
              <a:t> Data storage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Should be kept private (almost always)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Property</a:t>
            </a:r>
          </a:p>
          <a:p>
            <a:pPr lvl="1"/>
            <a:r>
              <a:rPr lang="en-US" dirty="0" smtClean="0"/>
              <a:t>Used to expose fields</a:t>
            </a:r>
            <a:endParaRPr lang="en-US" dirty="0"/>
          </a:p>
          <a:p>
            <a:pPr lvl="1"/>
            <a:r>
              <a:rPr lang="en-US" dirty="0" smtClean="0"/>
              <a:t>Return result of calculation (without relying on fields)</a:t>
            </a:r>
          </a:p>
          <a:p>
            <a:pPr lvl="1"/>
            <a:r>
              <a:rPr lang="en-US" dirty="0" smtClean="0"/>
              <a:t>Can be used as field gatekeeper (e.g. validation)</a:t>
            </a:r>
          </a:p>
        </p:txBody>
      </p:sp>
    </p:spTree>
    <p:extLst>
      <p:ext uri="{BB962C8B-B14F-4D97-AF65-F5344CB8AC3E}">
        <p14:creationId xmlns:p14="http://schemas.microsoft.com/office/powerpoint/2010/main" val="255634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3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838</TotalTime>
  <Words>936</Words>
  <Application>Microsoft Office PowerPoint</Application>
  <PresentationFormat>Widescreen</PresentationFormat>
  <Paragraphs>305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Century Gothic</vt:lpstr>
      <vt:lpstr>Segoe MDL2 Assets</vt:lpstr>
      <vt:lpstr>Wingdings</vt:lpstr>
      <vt:lpstr>Wingdings 2</vt:lpstr>
      <vt:lpstr>Quotable</vt:lpstr>
      <vt:lpstr>C# for Beginners </vt:lpstr>
      <vt:lpstr>About</vt:lpstr>
      <vt:lpstr>Roadmap (Today)</vt:lpstr>
      <vt:lpstr>What is OOP?</vt:lpstr>
      <vt:lpstr>Object (Suzuki Swift)</vt:lpstr>
      <vt:lpstr>Class</vt:lpstr>
      <vt:lpstr>Class  Instance</vt:lpstr>
      <vt:lpstr>Constructor &amp; Behavior</vt:lpstr>
      <vt:lpstr>Properties</vt:lpstr>
      <vt:lpstr>Access Modifiers</vt:lpstr>
      <vt:lpstr>DEMO</vt:lpstr>
      <vt:lpstr>What if…</vt:lpstr>
      <vt:lpstr>They have some things in common</vt:lpstr>
      <vt:lpstr>Inheritance</vt:lpstr>
      <vt:lpstr>Inheritance</vt:lpstr>
      <vt:lpstr>PowerPoint Presentation</vt:lpstr>
      <vt:lpstr>DEMO</vt:lpstr>
      <vt:lpstr>Abstraction</vt:lpstr>
      <vt:lpstr>Abstract</vt:lpstr>
      <vt:lpstr>Abstract Methods</vt:lpstr>
      <vt:lpstr>Overriding</vt:lpstr>
      <vt:lpstr>DEMO</vt:lpstr>
      <vt:lpstr>Interface</vt:lpstr>
      <vt:lpstr>Class vs Abstract Class vs Interface</vt:lpstr>
      <vt:lpstr>DEMO</vt:lpstr>
      <vt:lpstr>Object in Memory</vt:lpstr>
      <vt:lpstr>Object in Memory (cont’d)</vt:lpstr>
      <vt:lpstr>Upcasting</vt:lpstr>
      <vt:lpstr>DEMO</vt:lpstr>
      <vt:lpstr>Summary</vt:lpstr>
      <vt:lpstr>Recommended Reading</vt:lpstr>
      <vt:lpstr>Assignment (Optional)</vt:lpstr>
      <vt:lpstr>Assignment (Optional)</vt:lpstr>
      <vt:lpstr>Assignment (Optional)</vt:lpstr>
      <vt:lpstr>Thank you for your time. Any Questions?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Tayari</dc:creator>
  <cp:lastModifiedBy>Ali</cp:lastModifiedBy>
  <cp:revision>131</cp:revision>
  <dcterms:created xsi:type="dcterms:W3CDTF">2016-03-05T17:55:16Z</dcterms:created>
  <dcterms:modified xsi:type="dcterms:W3CDTF">2016-03-17T14:06:50Z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FD284CBA-1BFB-454A-804C-CC45BC193987</vt:lpwstr>
  </property>
  <property fmtid="{D5CDD505-2E9C-101B-9397-08002B2CF9AE}" pid="3" name="ArticulatePath">
    <vt:lpwstr>Module 2</vt:lpwstr>
  </property>
</Properties>
</file>