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63" autoAdjust="0"/>
  </p:normalViewPr>
  <p:slideViewPr>
    <p:cSldViewPr snapToGrid="0">
      <p:cViewPr>
        <p:scale>
          <a:sx n="66" d="100"/>
          <a:sy n="66" d="100"/>
        </p:scale>
        <p:origin x="6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周昊宇" userId="3ffa109f6cd3f358" providerId="LiveId" clId="{92882F4A-0CDD-4F35-9B37-C3CE2C276453}"/>
    <pc:docChg chg="undo custSel modSld">
      <pc:chgData name="周昊宇" userId="3ffa109f6cd3f358" providerId="LiveId" clId="{92882F4A-0CDD-4F35-9B37-C3CE2C276453}" dt="2018-04-18T16:09:35.553" v="913"/>
      <pc:docMkLst>
        <pc:docMk/>
      </pc:docMkLst>
      <pc:sldChg chg="modSp">
        <pc:chgData name="周昊宇" userId="3ffa109f6cd3f358" providerId="LiveId" clId="{92882F4A-0CDD-4F35-9B37-C3CE2C276453}" dt="2018-04-18T15:54:06.477" v="5"/>
        <pc:sldMkLst>
          <pc:docMk/>
          <pc:sldMk cId="280819886" sldId="256"/>
        </pc:sldMkLst>
        <pc:spChg chg="mod">
          <ac:chgData name="周昊宇" userId="3ffa109f6cd3f358" providerId="LiveId" clId="{92882F4A-0CDD-4F35-9B37-C3CE2C276453}" dt="2018-04-18T15:54:06.477" v="5"/>
          <ac:spMkLst>
            <pc:docMk/>
            <pc:sldMk cId="280819886" sldId="256"/>
            <ac:spMk id="3" creationId="{00000000-0000-0000-0000-000000000000}"/>
          </ac:spMkLst>
        </pc:spChg>
      </pc:sldChg>
      <pc:sldChg chg="modSp">
        <pc:chgData name="周昊宇" userId="3ffa109f6cd3f358" providerId="LiveId" clId="{92882F4A-0CDD-4F35-9B37-C3CE2C276453}" dt="2018-04-18T15:59:25.124" v="198"/>
        <pc:sldMkLst>
          <pc:docMk/>
          <pc:sldMk cId="135210374" sldId="257"/>
        </pc:sldMkLst>
        <pc:spChg chg="mod">
          <ac:chgData name="周昊宇" userId="3ffa109f6cd3f358" providerId="LiveId" clId="{92882F4A-0CDD-4F35-9B37-C3CE2C276453}" dt="2018-04-18T15:59:25.124" v="198"/>
          <ac:spMkLst>
            <pc:docMk/>
            <pc:sldMk cId="135210374" sldId="257"/>
            <ac:spMk id="3" creationId="{00000000-0000-0000-0000-000000000000}"/>
          </ac:spMkLst>
        </pc:spChg>
      </pc:sldChg>
      <pc:sldChg chg="modSp">
        <pc:chgData name="周昊宇" userId="3ffa109f6cd3f358" providerId="LiveId" clId="{92882F4A-0CDD-4F35-9B37-C3CE2C276453}" dt="2018-04-18T16:06:28.744" v="880" actId="20577"/>
        <pc:sldMkLst>
          <pc:docMk/>
          <pc:sldMk cId="2045586639" sldId="258"/>
        </pc:sldMkLst>
        <pc:spChg chg="mod">
          <ac:chgData name="周昊宇" userId="3ffa109f6cd3f358" providerId="LiveId" clId="{92882F4A-0CDD-4F35-9B37-C3CE2C276453}" dt="2018-04-18T16:06:28.744" v="880" actId="20577"/>
          <ac:spMkLst>
            <pc:docMk/>
            <pc:sldMk cId="2045586639" sldId="258"/>
            <ac:spMk id="3" creationId="{00000000-0000-0000-0000-000000000000}"/>
          </ac:spMkLst>
        </pc:spChg>
      </pc:sldChg>
      <pc:sldChg chg="addSp delSp modSp">
        <pc:chgData name="周昊宇" userId="3ffa109f6cd3f358" providerId="LiveId" clId="{92882F4A-0CDD-4F35-9B37-C3CE2C276453}" dt="2018-04-18T16:07:41.755" v="882"/>
        <pc:sldMkLst>
          <pc:docMk/>
          <pc:sldMk cId="3855902481" sldId="259"/>
        </pc:sldMkLst>
        <pc:spChg chg="add del mod">
          <ac:chgData name="周昊宇" userId="3ffa109f6cd3f358" providerId="LiveId" clId="{92882F4A-0CDD-4F35-9B37-C3CE2C276453}" dt="2018-04-18T16:07:41.755" v="882"/>
          <ac:spMkLst>
            <pc:docMk/>
            <pc:sldMk cId="3855902481" sldId="259"/>
            <ac:spMk id="5" creationId="{60C5A59B-A1D2-4927-A631-40D213C86D55}"/>
          </ac:spMkLst>
        </pc:spChg>
        <pc:picChg chg="del">
          <ac:chgData name="周昊宇" userId="3ffa109f6cd3f358" providerId="LiveId" clId="{92882F4A-0CDD-4F35-9B37-C3CE2C276453}" dt="2018-04-18T16:07:40.336" v="881" actId="478"/>
          <ac:picMkLst>
            <pc:docMk/>
            <pc:sldMk cId="3855902481" sldId="259"/>
            <ac:picMk id="4" creationId="{00000000-0000-0000-0000-000000000000}"/>
          </ac:picMkLst>
        </pc:picChg>
        <pc:picChg chg="add mod">
          <ac:chgData name="周昊宇" userId="3ffa109f6cd3f358" providerId="LiveId" clId="{92882F4A-0CDD-4F35-9B37-C3CE2C276453}" dt="2018-04-18T16:07:41.755" v="882"/>
          <ac:picMkLst>
            <pc:docMk/>
            <pc:sldMk cId="3855902481" sldId="259"/>
            <ac:picMk id="6" creationId="{6475A2AB-E394-46AD-9B8B-F3CB411DDBF5}"/>
          </ac:picMkLst>
        </pc:picChg>
      </pc:sldChg>
      <pc:sldChg chg="addSp delSp modSp">
        <pc:chgData name="周昊宇" userId="3ffa109f6cd3f358" providerId="LiveId" clId="{92882F4A-0CDD-4F35-9B37-C3CE2C276453}" dt="2018-04-18T16:09:04.263" v="904" actId="1076"/>
        <pc:sldMkLst>
          <pc:docMk/>
          <pc:sldMk cId="4116454635" sldId="261"/>
        </pc:sldMkLst>
        <pc:spChg chg="mod">
          <ac:chgData name="周昊宇" userId="3ffa109f6cd3f358" providerId="LiveId" clId="{92882F4A-0CDD-4F35-9B37-C3CE2C276453}" dt="2018-04-18T16:08:03.055" v="896" actId="20577"/>
          <ac:spMkLst>
            <pc:docMk/>
            <pc:sldMk cId="4116454635" sldId="261"/>
            <ac:spMk id="3" creationId="{00000000-0000-0000-0000-000000000000}"/>
          </ac:spMkLst>
        </pc:spChg>
        <pc:picChg chg="add mod">
          <ac:chgData name="周昊宇" userId="3ffa109f6cd3f358" providerId="LiveId" clId="{92882F4A-0CDD-4F35-9B37-C3CE2C276453}" dt="2018-04-18T16:08:23.361" v="899" actId="1076"/>
          <ac:picMkLst>
            <pc:docMk/>
            <pc:sldMk cId="4116454635" sldId="261"/>
            <ac:picMk id="4" creationId="{C12ADBA6-621F-4C2B-9342-15065FFB7FE8}"/>
          </ac:picMkLst>
        </pc:picChg>
        <pc:picChg chg="add mod">
          <ac:chgData name="周昊宇" userId="3ffa109f6cd3f358" providerId="LiveId" clId="{92882F4A-0CDD-4F35-9B37-C3CE2C276453}" dt="2018-04-18T16:09:00.721" v="903" actId="1076"/>
          <ac:picMkLst>
            <pc:docMk/>
            <pc:sldMk cId="4116454635" sldId="261"/>
            <ac:picMk id="5" creationId="{989251C3-410D-418E-8043-AD3274A11698}"/>
          </ac:picMkLst>
        </pc:picChg>
        <pc:picChg chg="del">
          <ac:chgData name="周昊宇" userId="3ffa109f6cd3f358" providerId="LiveId" clId="{92882F4A-0CDD-4F35-9B37-C3CE2C276453}" dt="2018-04-18T16:08:19.793" v="897" actId="478"/>
          <ac:picMkLst>
            <pc:docMk/>
            <pc:sldMk cId="4116454635" sldId="261"/>
            <ac:picMk id="7" creationId="{00000000-0000-0000-0000-000000000000}"/>
          </ac:picMkLst>
        </pc:picChg>
        <pc:picChg chg="mod">
          <ac:chgData name="周昊宇" userId="3ffa109f6cd3f358" providerId="LiveId" clId="{92882F4A-0CDD-4F35-9B37-C3CE2C276453}" dt="2018-04-18T16:09:04.263" v="904" actId="1076"/>
          <ac:picMkLst>
            <pc:docMk/>
            <pc:sldMk cId="4116454635" sldId="261"/>
            <ac:picMk id="8" creationId="{00000000-0000-0000-0000-000000000000}"/>
          </ac:picMkLst>
        </pc:picChg>
        <pc:picChg chg="del mod">
          <ac:chgData name="周昊宇" userId="3ffa109f6cd3f358" providerId="LiveId" clId="{92882F4A-0CDD-4F35-9B37-C3CE2C276453}" dt="2018-04-18T16:08:31.855" v="901" actId="478"/>
          <ac:picMkLst>
            <pc:docMk/>
            <pc:sldMk cId="4116454635" sldId="261"/>
            <ac:picMk id="9" creationId="{00000000-0000-0000-0000-000000000000}"/>
          </ac:picMkLst>
        </pc:picChg>
      </pc:sldChg>
      <pc:sldChg chg="modSp">
        <pc:chgData name="周昊宇" userId="3ffa109f6cd3f358" providerId="LiveId" clId="{92882F4A-0CDD-4F35-9B37-C3CE2C276453}" dt="2018-04-18T16:09:35.553" v="913"/>
        <pc:sldMkLst>
          <pc:docMk/>
          <pc:sldMk cId="1893800534" sldId="262"/>
        </pc:sldMkLst>
        <pc:spChg chg="mod">
          <ac:chgData name="周昊宇" userId="3ffa109f6cd3f358" providerId="LiveId" clId="{92882F4A-0CDD-4F35-9B37-C3CE2C276453}" dt="2018-04-18T16:09:35.553" v="913"/>
          <ac:spMkLst>
            <pc:docMk/>
            <pc:sldMk cId="1893800534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724A2-EEF5-4697-A872-897AB60CCD1A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0D433-9EDD-442D-9B72-37C385771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6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433-9EDD-442D-9B72-37C385771C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3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433-9EDD-442D-9B72-37C385771C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0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433-9EDD-442D-9B72-37C385771C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1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433-9EDD-442D-9B72-37C385771C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4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433-9EDD-442D-9B72-37C385771C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5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433-9EDD-442D-9B72-37C385771C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0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433-9EDD-442D-9B72-37C385771C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4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537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663337"/>
            <a:ext cx="10131425" cy="464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 cap="none" spc="50">
          <a:ln w="9525" cmpd="sng">
            <a:solidFill>
              <a:schemeClr val="accent1"/>
            </a:solidFill>
            <a:prstDash val="solid"/>
          </a:ln>
          <a:solidFill>
            <a:srgbClr val="70AD47">
              <a:tint val="1000"/>
            </a:srgbClr>
          </a:solidFill>
          <a:effectLst>
            <a:glow rad="38100">
              <a:schemeClr val="accent1">
                <a:alpha val="40000"/>
              </a:schemeClr>
            </a:glow>
          </a:effectLst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b="1" kern="1200" cap="none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b="1" kern="1200" cap="none">
          <a:solidFill>
            <a:schemeClr val="accent6">
              <a:lumMod val="60000"/>
              <a:lumOff val="40000"/>
            </a:schemeClr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tzone.org/generalform/PKUGameContest20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tzone.org.cn/static/gamecontest2018s.html" TargetMode="External"/><Relationship Id="rId5" Type="http://schemas.openxmlformats.org/officeDocument/2006/relationships/hyperlink" Target="https://www.botzone.org/static/gamecontest2018s.html" TargetMode="External"/><Relationship Id="rId4" Type="http://schemas.openxmlformats.org/officeDocument/2006/relationships/hyperlink" Target="https://www.botzone.org.cn/generalform/PKUGameContest202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Botzone</a:t>
            </a:r>
            <a:r>
              <a:rPr lang="en-US" altLang="zh-CN" dirty="0"/>
              <a:t> AI</a:t>
            </a:r>
            <a:r>
              <a:rPr lang="zh-CN" altLang="en-US" dirty="0"/>
              <a:t>对抗大</a:t>
            </a:r>
            <a:r>
              <a:rPr lang="zh-CN" altLang="en-US" dirty="0" smtClean="0"/>
              <a:t>作业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补充说明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2020</a:t>
            </a:r>
            <a:r>
              <a:rPr lang="zh-CN" altLang="en-US" dirty="0" smtClean="0">
                <a:solidFill>
                  <a:srgbClr val="FFC000"/>
                </a:solidFill>
              </a:rPr>
              <a:t>年</a:t>
            </a:r>
            <a:r>
              <a:rPr lang="en-US" altLang="zh-CN" dirty="0">
                <a:solidFill>
                  <a:srgbClr val="FFC000"/>
                </a:solidFill>
              </a:rPr>
              <a:t>5</a:t>
            </a:r>
            <a:r>
              <a:rPr lang="zh-CN" altLang="en-US" dirty="0" smtClean="0">
                <a:solidFill>
                  <a:srgbClr val="FFC000"/>
                </a:solidFill>
              </a:rPr>
              <a:t>月</a:t>
            </a:r>
            <a:r>
              <a:rPr lang="en-US" altLang="zh-CN" dirty="0">
                <a:solidFill>
                  <a:srgbClr val="FFC000"/>
                </a:solidFill>
              </a:rPr>
              <a:t>8</a:t>
            </a:r>
            <a:r>
              <a:rPr lang="zh-CN" altLang="en-US" dirty="0" smtClean="0">
                <a:solidFill>
                  <a:srgbClr val="FFC000"/>
                </a:solidFill>
              </a:rPr>
              <a:t>日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作业日程有所变动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日程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晚</a:t>
            </a:r>
            <a:r>
              <a:rPr lang="zh-CN" altLang="en-US" dirty="0"/>
              <a:t>报名截止。报名请到如下两个地址中的任何一个（内容一致，连接速度可能有区别）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www.botzone.org/generalform/PKUGameContest2020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lvl="2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www.botzone.org.cn/generalform/PKUGameContest2020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晚</a:t>
            </a:r>
            <a:r>
              <a:rPr lang="zh-CN" altLang="en-US" dirty="0"/>
              <a:t>为第一次积分赛，占总分</a:t>
            </a:r>
            <a:r>
              <a:rPr lang="en-US" altLang="zh-CN" dirty="0"/>
              <a:t>20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（原定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日晚</a:t>
            </a:r>
            <a:r>
              <a:rPr lang="zh-CN" altLang="en-US" dirty="0"/>
              <a:t>为第二次积分赛，占总分</a:t>
            </a:r>
            <a:r>
              <a:rPr lang="en-US" altLang="zh-CN" dirty="0"/>
              <a:t>30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（原定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日晚</a:t>
            </a:r>
            <a:r>
              <a:rPr lang="zh-CN" altLang="en-US" dirty="0"/>
              <a:t>为第三次积分赛，占总分</a:t>
            </a:r>
            <a:r>
              <a:rPr lang="en-US" altLang="zh-CN" dirty="0"/>
              <a:t>50</a:t>
            </a:r>
            <a:r>
              <a:rPr lang="en-US" altLang="zh-CN" dirty="0" smtClean="0"/>
              <a:t>%</a:t>
            </a:r>
          </a:p>
          <a:p>
            <a:pPr lvl="1"/>
            <a:r>
              <a:rPr lang="zh-CN" altLang="en-US" dirty="0" smtClean="0"/>
              <a:t>此外，我们增加了一次练习赛，定在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日晚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。本次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练习赛将使用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新赛制，赛制具体说明见下页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dirty="0"/>
          </a:p>
          <a:p>
            <a:r>
              <a:rPr lang="zh-CN" altLang="en-US" dirty="0"/>
              <a:t>更多信息</a:t>
            </a:r>
            <a:endParaRPr lang="en-US" altLang="zh-CN" dirty="0"/>
          </a:p>
          <a:p>
            <a:pPr lvl="1"/>
            <a:r>
              <a:rPr lang="zh-CN" altLang="en-US" dirty="0"/>
              <a:t>比赛主页：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www.botzone.org/static/gamecontest2020s.html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或：</a:t>
            </a:r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www.botzone.org.cn/static/gamecontest2020s.html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比赛赛制说明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本次大作业国标麻将采用</a:t>
            </a:r>
            <a:r>
              <a:rPr lang="zh-CN" altLang="en-US" dirty="0" smtClean="0"/>
              <a:t>瑞士轮加复式赛赛制。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每匹配到的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位选手将进行</a:t>
            </a:r>
            <a:r>
              <a:rPr lang="en-US" altLang="zh-CN" dirty="0"/>
              <a:t>4</a:t>
            </a:r>
            <a:r>
              <a:rPr lang="zh-CN" altLang="en-US" dirty="0"/>
              <a:t>副牌墙</a:t>
            </a:r>
            <a:r>
              <a:rPr lang="zh-CN" altLang="en-US" dirty="0">
                <a:solidFill>
                  <a:schemeClr val="tx1"/>
                </a:solidFill>
              </a:rPr>
              <a:t>的对比，每副牌墙将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盘比赛，故一共</a:t>
            </a:r>
            <a:r>
              <a:rPr lang="zh-CN" altLang="en-US" dirty="0">
                <a:solidFill>
                  <a:schemeClr val="tx1"/>
                </a:solidFill>
              </a:rPr>
              <a:t>进行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盘比赛</a:t>
            </a:r>
            <a:r>
              <a:rPr lang="zh-CN" altLang="en-US" dirty="0">
                <a:solidFill>
                  <a:schemeClr val="tx1"/>
                </a:solidFill>
              </a:rPr>
              <a:t>。具体来说，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副牌墙的圈风依次指定为东南西北，每副牌墙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盘比赛意味着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位选手的座次</a:t>
            </a:r>
            <a:r>
              <a:rPr lang="zh-CN" altLang="en-US" dirty="0" smtClean="0">
                <a:solidFill>
                  <a:schemeClr val="tx1"/>
                </a:solidFill>
              </a:rPr>
              <a:t>安排相对顺序不变，但是每个人会轮流做东（见右下角）。</a:t>
            </a:r>
            <a:r>
              <a:rPr lang="zh-CN" altLang="en-US" dirty="0">
                <a:solidFill>
                  <a:schemeClr val="tx1"/>
                </a:solidFill>
              </a:rPr>
              <a:t>积分规则按</a:t>
            </a:r>
            <a:r>
              <a:rPr lang="zh-CN" altLang="en-US" dirty="0"/>
              <a:t>“一副一比”</a:t>
            </a:r>
            <a:r>
              <a:rPr lang="zh-CN" altLang="en-US" dirty="0">
                <a:solidFill>
                  <a:schemeClr val="tx1"/>
                </a:solidFill>
              </a:rPr>
              <a:t>，也即每副牌墙进行</a:t>
            </a:r>
            <a:r>
              <a:rPr lang="en-US" altLang="zh-CN" dirty="0">
                <a:solidFill>
                  <a:schemeClr val="tx1"/>
                </a:solidFill>
              </a:rPr>
              <a:t>24</a:t>
            </a:r>
            <a:r>
              <a:rPr lang="zh-CN" altLang="en-US" dirty="0">
                <a:solidFill>
                  <a:schemeClr val="tx1"/>
                </a:solidFill>
              </a:rPr>
              <a:t>盘将得到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个累加分，</a:t>
            </a:r>
            <a:r>
              <a:rPr lang="zh-CN" altLang="en-US" dirty="0"/>
              <a:t>根据累加分进行排名</a:t>
            </a:r>
            <a:r>
              <a:rPr lang="zh-CN" altLang="en-US" dirty="0">
                <a:solidFill>
                  <a:schemeClr val="tx1"/>
                </a:solidFill>
              </a:rPr>
              <a:t>，从高到低依次得到</a:t>
            </a:r>
            <a:r>
              <a:rPr lang="en-US" altLang="zh-CN" dirty="0"/>
              <a:t>4/3/2/1</a:t>
            </a:r>
            <a:r>
              <a:rPr lang="zh-CN" altLang="en-US" dirty="0">
                <a:solidFill>
                  <a:schemeClr val="tx1"/>
                </a:solidFill>
              </a:rPr>
              <a:t>的排名分。</a:t>
            </a:r>
            <a:r>
              <a:rPr lang="zh-CN" altLang="en-US" dirty="0"/>
              <a:t>故每次匹配，选手将得到</a:t>
            </a:r>
            <a:r>
              <a:rPr lang="en-US" altLang="zh-CN" dirty="0"/>
              <a:t>4</a:t>
            </a:r>
            <a:r>
              <a:rPr lang="zh-CN" altLang="en-US" dirty="0"/>
              <a:t>个排名分</a:t>
            </a:r>
            <a:r>
              <a:rPr lang="zh-CN" altLang="en-US" dirty="0">
                <a:solidFill>
                  <a:schemeClr val="tx1"/>
                </a:solidFill>
              </a:rPr>
              <a:t>。最后，选手的排名分进行累加，并得到最终的比赛名次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这种方式相对地削弱了手牌好坏对选手得分的影响。不同选手对同一手牌的不同处理，</a:t>
            </a:r>
            <a:r>
              <a:rPr lang="zh-CN" altLang="en-US" dirty="0" smtClean="0">
                <a:solidFill>
                  <a:schemeClr val="tx1"/>
                </a:solidFill>
              </a:rPr>
              <a:t>会导致</a:t>
            </a:r>
            <a:r>
              <a:rPr lang="zh-CN" altLang="en-US" dirty="0">
                <a:solidFill>
                  <a:schemeClr val="tx1"/>
                </a:solidFill>
              </a:rPr>
              <a:t>的牌局多样变化，这种变化亦能以得分的形式表现出来。复式国标麻将有效降低随机性，同样的对局数可以更有效的反映</a:t>
            </a:r>
            <a:r>
              <a:rPr lang="zh-CN" altLang="en-US" dirty="0" smtClean="0">
                <a:solidFill>
                  <a:schemeClr val="tx1"/>
                </a:solidFill>
              </a:rPr>
              <a:t>牌手的</a:t>
            </a:r>
            <a:r>
              <a:rPr lang="zh-CN" altLang="en-US" dirty="0">
                <a:solidFill>
                  <a:schemeClr val="tx1"/>
                </a:solidFill>
              </a:rPr>
              <a:t>水平，</a:t>
            </a:r>
            <a:r>
              <a:rPr lang="zh-CN" altLang="en-US" dirty="0"/>
              <a:t>排名说服力更强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另外</a:t>
            </a:r>
            <a:r>
              <a:rPr lang="zh-CN" altLang="en-US" dirty="0" smtClean="0">
                <a:solidFill>
                  <a:schemeClr val="tx1"/>
                </a:solidFill>
              </a:rPr>
              <a:t>一个好处</a:t>
            </a:r>
            <a:r>
              <a:rPr lang="zh-CN" altLang="en-US" dirty="0" smtClean="0">
                <a:solidFill>
                  <a:schemeClr val="tx1"/>
                </a:solidFill>
              </a:rPr>
              <a:t>是能</a:t>
            </a:r>
            <a:r>
              <a:rPr lang="zh-CN" altLang="en-US" dirty="0"/>
              <a:t>大大降低对局数，加快比赛速度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74613"/>
              </p:ext>
            </p:extLst>
          </p:nvPr>
        </p:nvGraphicFramePr>
        <p:xfrm>
          <a:off x="7324435" y="4525048"/>
          <a:ext cx="3251200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31293266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917745759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23950030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300390028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11216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牌墙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6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西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06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9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0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26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复式赛赛制说明（一）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u="sng" dirty="0">
                <a:solidFill>
                  <a:schemeClr val="tx1"/>
                </a:solidFill>
              </a:rPr>
              <a:t>复式国标麻将，大体在国标规则的基础下，有下列规则</a:t>
            </a:r>
            <a:r>
              <a:rPr lang="zh-CN" altLang="en-US" u="sng" dirty="0" smtClean="0">
                <a:solidFill>
                  <a:schemeClr val="tx1"/>
                </a:solidFill>
              </a:rPr>
              <a:t>不同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z="1900" dirty="0"/>
              <a:t>用牌</a:t>
            </a:r>
            <a:r>
              <a:rPr lang="zh-CN" altLang="en-US" dirty="0">
                <a:solidFill>
                  <a:schemeClr val="tx1"/>
                </a:solidFill>
              </a:rPr>
              <a:t>：复式国标麻将使用</a:t>
            </a:r>
            <a:r>
              <a:rPr lang="en-US" altLang="zh-CN" dirty="0">
                <a:solidFill>
                  <a:schemeClr val="tx1"/>
                </a:solidFill>
              </a:rPr>
              <a:t>136</a:t>
            </a:r>
            <a:r>
              <a:rPr lang="zh-CN" altLang="en-US" dirty="0">
                <a:solidFill>
                  <a:schemeClr val="tx1"/>
                </a:solidFill>
              </a:rPr>
              <a:t>张麻将牌，不包含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张花牌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z="1900" dirty="0" smtClean="0"/>
              <a:t>定座</a:t>
            </a:r>
            <a:r>
              <a:rPr lang="zh-CN" altLang="en-US" dirty="0" smtClean="0">
                <a:solidFill>
                  <a:schemeClr val="tx1"/>
                </a:solidFill>
              </a:rPr>
              <a:t>：每</a:t>
            </a:r>
            <a:r>
              <a:rPr lang="zh-CN" altLang="en-US" dirty="0">
                <a:solidFill>
                  <a:schemeClr val="tx1"/>
                </a:solidFill>
              </a:rPr>
              <a:t>局开始前，系统自动给选手分配风位。</a:t>
            </a:r>
          </a:p>
          <a:p>
            <a:r>
              <a:rPr lang="zh-CN" altLang="en-US" sz="1900" dirty="0" smtClean="0"/>
              <a:t>圈</a:t>
            </a:r>
            <a:r>
              <a:rPr lang="zh-CN" altLang="en-US" sz="1900" dirty="0"/>
              <a:t>风及门风</a:t>
            </a:r>
            <a:r>
              <a:rPr lang="zh-CN" altLang="en-US" dirty="0" smtClean="0">
                <a:solidFill>
                  <a:schemeClr val="tx1"/>
                </a:solidFill>
              </a:rPr>
              <a:t>：参赛</a:t>
            </a:r>
            <a:r>
              <a:rPr lang="en-US" altLang="zh-CN" dirty="0">
                <a:solidFill>
                  <a:schemeClr val="tx1"/>
                </a:solidFill>
              </a:rPr>
              <a:t>bot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的倍数，如不到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的倍数，我们将以样例程序作为补齐人数的</a:t>
            </a:r>
            <a:r>
              <a:rPr lang="en-US" altLang="zh-CN" dirty="0">
                <a:solidFill>
                  <a:schemeClr val="tx1"/>
                </a:solidFill>
              </a:rPr>
              <a:t>bot</a:t>
            </a:r>
            <a:r>
              <a:rPr lang="zh-CN" altLang="en-US" dirty="0">
                <a:solidFill>
                  <a:schemeClr val="tx1"/>
                </a:solidFill>
              </a:rPr>
              <a:t>。比赛开始分别分配在正方形桌面的东南西北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个风位</a:t>
            </a:r>
            <a:r>
              <a:rPr lang="zh-CN" altLang="en-US" dirty="0" smtClean="0">
                <a:solidFill>
                  <a:schemeClr val="tx1"/>
                </a:solidFill>
              </a:rPr>
              <a:t>。每次</a:t>
            </a:r>
            <a:r>
              <a:rPr lang="zh-CN" altLang="en-US" dirty="0">
                <a:solidFill>
                  <a:schemeClr val="tx1"/>
                </a:solidFill>
              </a:rPr>
              <a:t>匹配中由于会对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bot</a:t>
            </a:r>
            <a:r>
              <a:rPr lang="zh-CN" altLang="en-US" dirty="0">
                <a:solidFill>
                  <a:schemeClr val="tx1"/>
                </a:solidFill>
              </a:rPr>
              <a:t>的座次进行全排列，保证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bot</a:t>
            </a:r>
            <a:r>
              <a:rPr lang="zh-CN" altLang="en-US" dirty="0">
                <a:solidFill>
                  <a:schemeClr val="tx1"/>
                </a:solidFill>
              </a:rPr>
              <a:t>分别打每副牌的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个风位。每次匹配为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圈（东南西北），每圈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盘。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z="1900" dirty="0" smtClean="0"/>
              <a:t>牌</a:t>
            </a:r>
            <a:r>
              <a:rPr lang="zh-CN" altLang="en-US" sz="1900" dirty="0"/>
              <a:t>墙及初始手牌</a:t>
            </a:r>
            <a:r>
              <a:rPr lang="zh-CN" altLang="en-US" dirty="0" smtClean="0">
                <a:solidFill>
                  <a:schemeClr val="tx1"/>
                </a:solidFill>
              </a:rPr>
              <a:t>：牌</a:t>
            </a:r>
            <a:r>
              <a:rPr lang="zh-CN" altLang="en-US" dirty="0">
                <a:solidFill>
                  <a:schemeClr val="tx1"/>
                </a:solidFill>
              </a:rPr>
              <a:t>墙为随机生成，平均分成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份，每份为</a:t>
            </a:r>
            <a:r>
              <a:rPr lang="en-US" altLang="zh-CN" dirty="0">
                <a:solidFill>
                  <a:schemeClr val="tx1"/>
                </a:solidFill>
              </a:rPr>
              <a:t>36</a:t>
            </a:r>
            <a:r>
              <a:rPr lang="zh-CN" altLang="en-US" dirty="0">
                <a:solidFill>
                  <a:schemeClr val="tx1"/>
                </a:solidFill>
              </a:rPr>
              <a:t>张，作为指定座次（风位）的牌墙。初始手牌按座次牌墙指定。</a:t>
            </a:r>
            <a:r>
              <a:rPr lang="en-US" altLang="zh-CN" dirty="0">
                <a:solidFill>
                  <a:schemeClr val="tx1"/>
                </a:solidFill>
              </a:rPr>
              <a:t>bot</a:t>
            </a:r>
            <a:r>
              <a:rPr lang="zh-CN" altLang="en-US" dirty="0">
                <a:solidFill>
                  <a:schemeClr val="tx1"/>
                </a:solidFill>
              </a:rPr>
              <a:t>被分配到哪个座次，就拥有那个座次的牌墙，不能从其他牌墙中摸牌。</a:t>
            </a:r>
          </a:p>
          <a:p>
            <a:r>
              <a:rPr lang="zh-CN" altLang="en-US" sz="1900" dirty="0" smtClean="0"/>
              <a:t>摸</a:t>
            </a:r>
            <a:r>
              <a:rPr lang="zh-CN" altLang="en-US" sz="1900" dirty="0"/>
              <a:t>牌</a:t>
            </a:r>
            <a:r>
              <a:rPr lang="zh-CN" altLang="en-US" dirty="0" smtClean="0">
                <a:solidFill>
                  <a:schemeClr val="tx1"/>
                </a:solidFill>
              </a:rPr>
              <a:t>：每次</a:t>
            </a:r>
            <a:r>
              <a:rPr lang="zh-CN" altLang="en-US" dirty="0">
                <a:solidFill>
                  <a:schemeClr val="tx1"/>
                </a:solidFill>
              </a:rPr>
              <a:t>摸牌时，选手需从自己牌墙中顺序摸取一张。杠牌时，仍从自己牌墙中顺序摸取一张，而不是牌墙末尾。由于已经去掉花牌，所以不会有补花。</a:t>
            </a:r>
          </a:p>
          <a:p>
            <a:r>
              <a:rPr lang="zh-CN" altLang="en-US" sz="1900" dirty="0" smtClean="0"/>
              <a:t>荒牌</a:t>
            </a:r>
            <a:r>
              <a:rPr lang="zh-CN" altLang="en-US" dirty="0" smtClean="0">
                <a:solidFill>
                  <a:schemeClr val="tx1"/>
                </a:solidFill>
              </a:rPr>
              <a:t>：当</a:t>
            </a:r>
            <a:r>
              <a:rPr lang="zh-CN" altLang="en-US" dirty="0">
                <a:solidFill>
                  <a:schemeClr val="tx1"/>
                </a:solidFill>
              </a:rPr>
              <a:t>有一人牌墙为空时，其上家打出一张牌后，其他几家不能吃碰杠。如无人和牌，本盘记为荒牌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4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复式赛赛制说明（二）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u="sng" dirty="0">
                <a:solidFill>
                  <a:schemeClr val="tx1"/>
                </a:solidFill>
              </a:rPr>
              <a:t>复式国标麻将，大体在国标规则的基础下，有下列规则</a:t>
            </a:r>
            <a:r>
              <a:rPr lang="zh-CN" altLang="en-US" u="sng" dirty="0" smtClean="0">
                <a:solidFill>
                  <a:schemeClr val="tx1"/>
                </a:solidFill>
              </a:rPr>
              <a:t>不同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z="1900" dirty="0"/>
              <a:t>海底捞月</a:t>
            </a:r>
            <a:r>
              <a:rPr lang="zh-CN" altLang="en-US" dirty="0" smtClean="0">
                <a:solidFill>
                  <a:schemeClr val="tx1"/>
                </a:solidFill>
              </a:rPr>
              <a:t>：当</a:t>
            </a:r>
            <a:r>
              <a:rPr lang="zh-CN" altLang="en-US" dirty="0">
                <a:solidFill>
                  <a:schemeClr val="tx1"/>
                </a:solidFill>
              </a:rPr>
              <a:t>有一人牌墙为空时，其上家打出一张牌后，其他几家不能吃碰杠。如有人和牌，则记为海底捞月；否则，荒牌结束。</a:t>
            </a:r>
          </a:p>
          <a:p>
            <a:r>
              <a:rPr lang="zh-CN" altLang="en-US" sz="1900" dirty="0"/>
              <a:t>妙手回春</a:t>
            </a:r>
            <a:r>
              <a:rPr lang="zh-CN" altLang="en-US" dirty="0" smtClean="0">
                <a:solidFill>
                  <a:schemeClr val="tx1"/>
                </a:solidFill>
              </a:rPr>
              <a:t>：当</a:t>
            </a:r>
            <a:r>
              <a:rPr lang="zh-CN" altLang="en-US" dirty="0">
                <a:solidFill>
                  <a:schemeClr val="tx1"/>
                </a:solidFill>
              </a:rPr>
              <a:t>有一人牌墙为空时，其上家摸牌后，如果和牌，则记为妙手回春；否则，荒牌结束。</a:t>
            </a:r>
          </a:p>
          <a:p>
            <a:r>
              <a:rPr lang="zh-CN" altLang="en-US" sz="1900" dirty="0"/>
              <a:t>计分</a:t>
            </a:r>
            <a:r>
              <a:rPr lang="zh-CN" altLang="en-US" sz="1900" dirty="0"/>
              <a:t>规则</a:t>
            </a:r>
            <a:r>
              <a:rPr lang="zh-CN" altLang="en-US" dirty="0" smtClean="0">
                <a:solidFill>
                  <a:schemeClr val="tx1"/>
                </a:solidFill>
              </a:rPr>
              <a:t>：采用</a:t>
            </a:r>
            <a:r>
              <a:rPr lang="zh-CN" altLang="en-US" dirty="0">
                <a:solidFill>
                  <a:schemeClr val="tx1"/>
                </a:solidFill>
              </a:rPr>
              <a:t>排名分累加的方式作为最后的计分，排名分则是根据小分累加的方式进行。过程为</a:t>
            </a:r>
            <a:r>
              <a:rPr lang="zh-CN" altLang="en-US" dirty="0" smtClean="0">
                <a:solidFill>
                  <a:schemeClr val="tx1"/>
                </a:solidFill>
              </a:rPr>
              <a:t>：按照</a:t>
            </a:r>
            <a:r>
              <a:rPr lang="zh-CN" altLang="en-US" dirty="0">
                <a:solidFill>
                  <a:schemeClr val="tx1"/>
                </a:solidFill>
              </a:rPr>
              <a:t>“一副一比”的规则，一副牌墙比出一个排名分，从高到低依次为</a:t>
            </a:r>
            <a:r>
              <a:rPr lang="en-US" altLang="zh-CN" dirty="0">
                <a:solidFill>
                  <a:schemeClr val="tx1"/>
                </a:solidFill>
              </a:rPr>
              <a:t>4/3/2/1</a:t>
            </a:r>
            <a:r>
              <a:rPr lang="zh-CN" altLang="en-US" dirty="0">
                <a:solidFill>
                  <a:schemeClr val="tx1"/>
                </a:solidFill>
              </a:rPr>
              <a:t>，每匹配到的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位选手将进行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副牌墙的对比，故最后会得到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个排名分。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副牌墙的对应圈风分别记为东南西北，每副牌墙将进行</a:t>
            </a:r>
            <a:r>
              <a:rPr lang="en-US" altLang="zh-CN" dirty="0">
                <a:solidFill>
                  <a:schemeClr val="tx1"/>
                </a:solidFill>
              </a:rPr>
              <a:t>24</a:t>
            </a:r>
            <a:r>
              <a:rPr lang="zh-CN" altLang="en-US" dirty="0">
                <a:solidFill>
                  <a:schemeClr val="tx1"/>
                </a:solidFill>
              </a:rPr>
              <a:t>盘比赛，也即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位选手座次全排列。一盘比赛为</a:t>
            </a:r>
            <a:r>
              <a:rPr lang="en-US" altLang="zh-CN" dirty="0" err="1">
                <a:solidFill>
                  <a:schemeClr val="tx1"/>
                </a:solidFill>
              </a:rPr>
              <a:t>Botzone</a:t>
            </a:r>
            <a:r>
              <a:rPr lang="zh-CN" altLang="en-US" dirty="0">
                <a:solidFill>
                  <a:schemeClr val="tx1"/>
                </a:solidFill>
              </a:rPr>
              <a:t>上的一个游戏桌，小分即为一盘比赛的结果分</a:t>
            </a:r>
            <a:r>
              <a:rPr lang="zh-CN" altLang="en-US" dirty="0" smtClean="0">
                <a:solidFill>
                  <a:schemeClr val="tx1"/>
                </a:solidFill>
              </a:rPr>
              <a:t>。最后</a:t>
            </a:r>
            <a:r>
              <a:rPr lang="zh-CN" altLang="en-US" dirty="0">
                <a:solidFill>
                  <a:schemeClr val="tx1"/>
                </a:solidFill>
              </a:rPr>
              <a:t>，选手的排名分进行累加，并得到最终的比赛名次。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复式赛赛制分析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如同前面所说，规则与传统国标大致相同。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同学们需要重点关注以下内容：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Clr>
                <a:prstClr val="white"/>
              </a:buClr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用牌</a:t>
            </a:r>
            <a:r>
              <a:rPr lang="zh-CN" altLang="en-US" dirty="0">
                <a:solidFill>
                  <a:prstClr val="white"/>
                </a:solidFill>
              </a:rPr>
              <a:t>：复式国标麻将使用</a:t>
            </a:r>
            <a:r>
              <a:rPr lang="en-US" altLang="zh-CN" dirty="0">
                <a:solidFill>
                  <a:prstClr val="white"/>
                </a:solidFill>
              </a:rPr>
              <a:t>136</a:t>
            </a:r>
            <a:r>
              <a:rPr lang="zh-CN" altLang="en-US" dirty="0">
                <a:solidFill>
                  <a:prstClr val="white"/>
                </a:solidFill>
              </a:rPr>
              <a:t>张麻将牌，不包含</a:t>
            </a:r>
            <a:r>
              <a:rPr lang="en-US" altLang="zh-CN" dirty="0">
                <a:solidFill>
                  <a:prstClr val="white"/>
                </a:solidFill>
              </a:rPr>
              <a:t>8</a:t>
            </a:r>
            <a:r>
              <a:rPr lang="zh-CN" altLang="en-US" dirty="0">
                <a:solidFill>
                  <a:prstClr val="white"/>
                </a:solidFill>
              </a:rPr>
              <a:t>张花牌</a:t>
            </a:r>
            <a:r>
              <a:rPr lang="zh-CN" altLang="en-US" dirty="0" smtClean="0">
                <a:solidFill>
                  <a:prstClr val="white"/>
                </a:solidFill>
              </a:rPr>
              <a:t>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lvl="1">
              <a:buClr>
                <a:prstClr val="white"/>
              </a:buClr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荒牌</a:t>
            </a:r>
            <a:r>
              <a:rPr lang="zh-CN" altLang="en-US" dirty="0">
                <a:solidFill>
                  <a:prstClr val="white"/>
                </a:solidFill>
              </a:rPr>
              <a:t>：当有一人牌墙为空时，其上家打出一张牌后，其他几家不能吃碰杠。如无人和牌，本盘记为荒牌</a:t>
            </a:r>
            <a:r>
              <a:rPr lang="zh-CN" altLang="en-US" dirty="0" smtClean="0">
                <a:solidFill>
                  <a:prstClr val="white"/>
                </a:solidFill>
              </a:rPr>
              <a:t>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lvl="1">
              <a:buClr>
                <a:prstClr val="white"/>
              </a:buClr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海底捞月</a:t>
            </a:r>
            <a:r>
              <a:rPr lang="zh-CN" altLang="en-US" dirty="0">
                <a:solidFill>
                  <a:prstClr val="white"/>
                </a:solidFill>
              </a:rPr>
              <a:t>：当有一人牌墙为空时，其上家打出一张牌后，其他几家不能吃碰杠。如有人和牌，则记为海底捞月；否则，荒牌结束。</a:t>
            </a:r>
          </a:p>
          <a:p>
            <a:pPr lvl="1">
              <a:buClr>
                <a:prstClr val="white"/>
              </a:buClr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妙手回春</a:t>
            </a:r>
            <a:r>
              <a:rPr lang="zh-CN" altLang="en-US" dirty="0">
                <a:solidFill>
                  <a:prstClr val="white"/>
                </a:solidFill>
              </a:rPr>
              <a:t>：当有一人牌墙为空时，其上家摸牌后，如果和牌，则记为妙手回春；否则，荒牌结束</a:t>
            </a:r>
            <a:r>
              <a:rPr lang="zh-CN" altLang="en-US" dirty="0" smtClean="0">
                <a:solidFill>
                  <a:prstClr val="white"/>
                </a:solidFill>
              </a:rPr>
              <a:t>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buClr>
                <a:prstClr val="white"/>
              </a:buClr>
            </a:pPr>
            <a:r>
              <a:rPr lang="zh-CN" altLang="en-US" dirty="0">
                <a:solidFill>
                  <a:prstClr val="white"/>
                </a:solidFill>
              </a:rPr>
              <a:t>用</a:t>
            </a:r>
            <a:r>
              <a:rPr lang="zh-CN" altLang="en-US" dirty="0" smtClean="0">
                <a:solidFill>
                  <a:prstClr val="white"/>
                </a:solidFill>
              </a:rPr>
              <a:t>牌部分，需要大家记录他人的摸牌次数，来判断自己下家的牌墙是否为空，那么轮到自己回合的时候，自己摸到的这张牌将成海底牌。需要重点关注，复式赛制下移除了花牌，剩下共</a:t>
            </a:r>
            <a:r>
              <a:rPr lang="en-US" altLang="zh-CN" dirty="0" smtClean="0">
                <a:solidFill>
                  <a:prstClr val="white"/>
                </a:solidFill>
              </a:rPr>
              <a:t>136</a:t>
            </a:r>
            <a:r>
              <a:rPr lang="zh-CN" altLang="en-US" dirty="0" smtClean="0">
                <a:solidFill>
                  <a:prstClr val="white"/>
                </a:solidFill>
              </a:rPr>
              <a:t>张，平均到每个玩家牌墙有</a:t>
            </a:r>
            <a:r>
              <a:rPr lang="en-US" altLang="zh-CN" dirty="0" smtClean="0">
                <a:solidFill>
                  <a:prstClr val="white"/>
                </a:solidFill>
              </a:rPr>
              <a:t>36</a:t>
            </a:r>
            <a:r>
              <a:rPr lang="zh-CN" altLang="en-US" dirty="0" smtClean="0">
                <a:solidFill>
                  <a:prstClr val="white"/>
                </a:solidFill>
              </a:rPr>
              <a:t>张麻将牌。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buClr>
                <a:prstClr val="white"/>
              </a:buClr>
            </a:pPr>
            <a:r>
              <a:rPr lang="zh-CN" altLang="en-US" dirty="0" smtClean="0">
                <a:solidFill>
                  <a:prstClr val="white"/>
                </a:solidFill>
              </a:rPr>
              <a:t>后面三个内容，荒牌暂且不论，海底捞月及妙手回春两个番的判断涉及到算番器的使用。所以务必要计算清楚四家的摸牌张数，来计算牌墙的剩余张数。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1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建议同学们在修改</a:t>
            </a:r>
            <a:r>
              <a:rPr lang="en-US" altLang="zh-CN" dirty="0" smtClean="0">
                <a:solidFill>
                  <a:schemeClr val="tx1"/>
                </a:solidFill>
              </a:rPr>
              <a:t>bot</a:t>
            </a:r>
            <a:r>
              <a:rPr lang="zh-CN" altLang="en-US" dirty="0" smtClean="0">
                <a:solidFill>
                  <a:schemeClr val="tx1"/>
                </a:solidFill>
              </a:rPr>
              <a:t>的时候，提交一个新的</a:t>
            </a:r>
            <a:r>
              <a:rPr lang="en-US" altLang="zh-CN" dirty="0" smtClean="0">
                <a:solidFill>
                  <a:schemeClr val="tx1"/>
                </a:solidFill>
              </a:rPr>
              <a:t>bot</a:t>
            </a:r>
            <a:r>
              <a:rPr lang="zh-CN" altLang="en-US" dirty="0" smtClean="0">
                <a:solidFill>
                  <a:schemeClr val="tx1"/>
                </a:solidFill>
              </a:rPr>
              <a:t>然后加入天梯。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提交新</a:t>
            </a:r>
            <a:r>
              <a:rPr lang="en-US" altLang="zh-CN" dirty="0" smtClean="0">
                <a:solidFill>
                  <a:schemeClr val="tx1"/>
                </a:solidFill>
              </a:rPr>
              <a:t>bot</a:t>
            </a:r>
            <a:r>
              <a:rPr lang="zh-CN" altLang="en-US" dirty="0" smtClean="0">
                <a:solidFill>
                  <a:schemeClr val="tx1"/>
                </a:solidFill>
              </a:rPr>
              <a:t>的时候务必注意编译选项。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编译出错或有其他疑问的同学，务必及早联系助教！或者给管理员发私信！切记！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8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作业特殊说明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特殊说明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我们</a:t>
            </a:r>
            <a:r>
              <a:rPr lang="zh-CN" altLang="en-US" sz="2800" dirty="0" smtClean="0"/>
              <a:t>鼓励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学有余力且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实力较强</a:t>
            </a:r>
            <a:r>
              <a:rPr lang="zh-CN" altLang="en-US" sz="2800" dirty="0" smtClean="0"/>
              <a:t>的同学报名</a:t>
            </a:r>
            <a:r>
              <a:rPr lang="en-US" altLang="zh-CN" sz="2800" dirty="0" smtClean="0"/>
              <a:t>IJCAI 2020 Mahjong </a:t>
            </a:r>
            <a:r>
              <a:rPr lang="en-US" altLang="zh-CN" sz="2800" dirty="0" smtClean="0"/>
              <a:t>Competition</a:t>
            </a:r>
            <a:r>
              <a:rPr lang="zh-CN" altLang="en-US" sz="2800" dirty="0"/>
              <a:t>！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在</a:t>
            </a:r>
            <a:r>
              <a:rPr lang="en-US" altLang="zh-CN" sz="2800" dirty="0" smtClean="0"/>
              <a:t>IJCAI</a:t>
            </a:r>
            <a:r>
              <a:rPr lang="zh-CN" altLang="en-US" sz="2800" dirty="0" smtClean="0"/>
              <a:t>比赛</a:t>
            </a:r>
            <a:r>
              <a:rPr lang="zh-CN" altLang="en-US" sz="2800" dirty="0" smtClean="0"/>
              <a:t>获得的排名成绩不计入程设课程大作业</a:t>
            </a:r>
            <a:r>
              <a:rPr lang="zh-CN" altLang="en-US" sz="2800" dirty="0" smtClean="0"/>
              <a:t>成绩！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IJCAI</a:t>
            </a:r>
            <a:r>
              <a:rPr lang="zh-CN" altLang="en-US" sz="2800" dirty="0" smtClean="0"/>
              <a:t>积分赛延期到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日了！程设比赛结束后，务必请排名靠前的同学来</a:t>
            </a:r>
            <a:r>
              <a:rPr lang="en-US" altLang="zh-CN" sz="2800" dirty="0" smtClean="0"/>
              <a:t>IJCAI</a:t>
            </a:r>
            <a:r>
              <a:rPr lang="zh-CN" altLang="en-US" sz="2800" dirty="0" smtClean="0"/>
              <a:t>比赛试一试！千元美金大奖在等着大家！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0908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720</TotalTime>
  <Words>1418</Words>
  <Application>Microsoft Office PowerPoint</Application>
  <PresentationFormat>宽屏</PresentationFormat>
  <Paragraphs>82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华文细黑</vt:lpstr>
      <vt:lpstr>华文中宋</vt:lpstr>
      <vt:lpstr>Arial</vt:lpstr>
      <vt:lpstr>Calibri</vt:lpstr>
      <vt:lpstr>天体</vt:lpstr>
      <vt:lpstr>Botzone AI对抗大作业 补充说明</vt:lpstr>
      <vt:lpstr>大作业日程有所变动</vt:lpstr>
      <vt:lpstr>比赛赛制说明</vt:lpstr>
      <vt:lpstr>复式赛赛制说明（一）</vt:lpstr>
      <vt:lpstr>复式赛赛制说明（二）</vt:lpstr>
      <vt:lpstr>复式赛赛制分析</vt:lpstr>
      <vt:lpstr>建议</vt:lpstr>
      <vt:lpstr>大作业特殊说明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周昊宇</dc:creator>
  <cp:lastModifiedBy>周 昱杉</cp:lastModifiedBy>
  <cp:revision>193</cp:revision>
  <dcterms:created xsi:type="dcterms:W3CDTF">2015-12-30T07:46:50Z</dcterms:created>
  <dcterms:modified xsi:type="dcterms:W3CDTF">2020-05-07T12:12:13Z</dcterms:modified>
</cp:coreProperties>
</file>